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73" r:id="rId7"/>
    <p:sldId id="272"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2" d="100"/>
          <a:sy n="112" d="100"/>
        </p:scale>
        <p:origin x="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38F0-CE99-4643-B538-C98AAF8CA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786AEF-B0D9-42C3-86B1-DA3FA1FF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3FC88-218E-449D-9972-95F0D43F1DCC}"/>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228EDC75-7FF0-431C-9846-850CEA81D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4960E-4731-474A-A07B-DDF2F1577E7B}"/>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203980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9319-066F-41BF-A31F-8E05C52795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B1AAC-D2F6-4F8F-9C78-99AD0FDF6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B0833-DA2D-4E66-A1BE-EEEA232C92BD}"/>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9148A235-9615-420F-AA7A-2D71F0AD3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8F813-D619-4831-A4DE-5D77BB70E89A}"/>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31035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F8CBCA-DB50-46DB-B1AE-31582A00C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55AC4-AB3C-4302-B17F-179E7CC75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8FB12-2DC2-449C-9522-219F7761A026}"/>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016DD461-2FBB-4276-92F7-E3C5BDB4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4CA9E-1D69-4640-9529-5BD91AB74D13}"/>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123103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62F6-BA49-427E-A665-A392B7277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B9576-B781-475C-ABCC-E0C6CCE64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0531-93CD-451D-AD9A-6C0EBA47E9BA}"/>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D8362489-542C-48AC-AAC8-0FFCB34C1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47301-32C4-4988-A7B3-BDE00BDD7855}"/>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179968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3688-454E-4B21-83FC-B1EB52217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275820-F65F-417B-9B10-741528D16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492FB-ADBD-4A7D-8D95-B6AFB272EE36}"/>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444B36B7-569E-424B-88EA-CB25528D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BC136-F06B-4054-88A3-F9572475DDF0}"/>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198286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FFDA-9754-4509-B6C5-C30AAD350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F429F-D7CC-4014-B6A1-92D16251C3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D4A550-EBAE-457A-BDDB-CDEE19064E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C2496-025C-463F-9C4F-FA6B45C1C4C0}"/>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6" name="Footer Placeholder 5">
            <a:extLst>
              <a:ext uri="{FF2B5EF4-FFF2-40B4-BE49-F238E27FC236}">
                <a16:creationId xmlns:a16="http://schemas.microsoft.com/office/drawing/2014/main" id="{5E0C006F-52A5-4652-BEFF-123832D9F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5D73E-5555-4360-A99D-7481A0CEC53E}"/>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268836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6C9A-AA42-4353-9A6B-18D57AE6B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E8056-75B2-4380-885B-7943B545B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092B2-611E-4349-A051-94215E82D2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284D3-4F17-49E3-AB3E-AC13BCA83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28827-0818-4677-A138-756FE5BCB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514C0A-B2E3-4922-B246-500A53C89837}"/>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8" name="Footer Placeholder 7">
            <a:extLst>
              <a:ext uri="{FF2B5EF4-FFF2-40B4-BE49-F238E27FC236}">
                <a16:creationId xmlns:a16="http://schemas.microsoft.com/office/drawing/2014/main" id="{F13CC31F-8217-4FFE-8878-3CED5F48D6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1B541-93AC-4AE7-A5F7-6246F55E298C}"/>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42480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6E1D-F1A4-43C1-AE97-683ABE61B8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48751E-2C8C-4464-A71D-1EB442BE6AD9}"/>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4" name="Footer Placeholder 3">
            <a:extLst>
              <a:ext uri="{FF2B5EF4-FFF2-40B4-BE49-F238E27FC236}">
                <a16:creationId xmlns:a16="http://schemas.microsoft.com/office/drawing/2014/main" id="{42F0703C-0BD6-4F4B-9A4D-9B7AD22B77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994EF-1520-44D3-9326-C9972D9C7B1B}"/>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127908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F2310-4E32-4F3B-83CC-DDEEF4149A23}"/>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3" name="Footer Placeholder 2">
            <a:extLst>
              <a:ext uri="{FF2B5EF4-FFF2-40B4-BE49-F238E27FC236}">
                <a16:creationId xmlns:a16="http://schemas.microsoft.com/office/drawing/2014/main" id="{311C55FE-66BB-4CAE-8CC2-F6AC60C9F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0A57C6-9D80-4A6D-B2E6-89A283668168}"/>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208551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7AFE-2DA5-4F1F-B587-CDAA4168F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552BA-5F38-40F0-B857-72548CBC9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7AF95-D3DC-456D-9871-F6F21ECD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DF126-6B9E-491C-96AF-6DEFC22C3B72}"/>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6" name="Footer Placeholder 5">
            <a:extLst>
              <a:ext uri="{FF2B5EF4-FFF2-40B4-BE49-F238E27FC236}">
                <a16:creationId xmlns:a16="http://schemas.microsoft.com/office/drawing/2014/main" id="{B615053F-7931-4AF3-A695-BE3402BC4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3DD31F-B04B-491D-8D6B-E697E6FF6E18}"/>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299773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D4EC-724F-4CE7-8CDD-4F488E3BD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54CF74-399D-4A9C-B4B4-2962E1B09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8B1ADF-B042-4BBA-B75E-B194CB19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40BFC-1F2A-475B-9368-AE8E02F16F6C}"/>
              </a:ext>
            </a:extLst>
          </p:cNvPr>
          <p:cNvSpPr>
            <a:spLocks noGrp="1"/>
          </p:cNvSpPr>
          <p:nvPr>
            <p:ph type="dt" sz="half" idx="10"/>
          </p:nvPr>
        </p:nvSpPr>
        <p:spPr/>
        <p:txBody>
          <a:bodyPr/>
          <a:lstStyle/>
          <a:p>
            <a:fld id="{A1D5AB16-42EF-44BB-AB67-C57F96B715D6}" type="datetimeFigureOut">
              <a:rPr lang="en-US" smtClean="0"/>
              <a:t>4/23/19</a:t>
            </a:fld>
            <a:endParaRPr lang="en-US"/>
          </a:p>
        </p:txBody>
      </p:sp>
      <p:sp>
        <p:nvSpPr>
          <p:cNvPr id="6" name="Footer Placeholder 5">
            <a:extLst>
              <a:ext uri="{FF2B5EF4-FFF2-40B4-BE49-F238E27FC236}">
                <a16:creationId xmlns:a16="http://schemas.microsoft.com/office/drawing/2014/main" id="{FE6BA923-7308-485C-8C9F-97A592D36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F3CADB-410E-4A9E-91DB-1596566928B1}"/>
              </a:ext>
            </a:extLst>
          </p:cNvPr>
          <p:cNvSpPr>
            <a:spLocks noGrp="1"/>
          </p:cNvSpPr>
          <p:nvPr>
            <p:ph type="sldNum" sz="quarter" idx="12"/>
          </p:nvPr>
        </p:nvSpPr>
        <p:spPr/>
        <p:txBody>
          <a:bodyPr/>
          <a:lstStyle/>
          <a:p>
            <a:fld id="{6E3F9945-7C97-42E5-B769-6FD0A4267BC3}" type="slidenum">
              <a:rPr lang="en-US" smtClean="0"/>
              <a:t>‹#›</a:t>
            </a:fld>
            <a:endParaRPr lang="en-US"/>
          </a:p>
        </p:txBody>
      </p:sp>
    </p:spTree>
    <p:extLst>
      <p:ext uri="{BB962C8B-B14F-4D97-AF65-F5344CB8AC3E}">
        <p14:creationId xmlns:p14="http://schemas.microsoft.com/office/powerpoint/2010/main" val="155724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49CCE2-6DA9-4B2D-87F5-F303B9B4B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F4CEC-4F15-4178-BD18-E81A0F02D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B34BA-420E-41D0-8F14-FBE9C6DFB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5AB16-42EF-44BB-AB67-C57F96B715D6}" type="datetimeFigureOut">
              <a:rPr lang="en-US" smtClean="0"/>
              <a:t>4/23/19</a:t>
            </a:fld>
            <a:endParaRPr lang="en-US"/>
          </a:p>
        </p:txBody>
      </p:sp>
      <p:sp>
        <p:nvSpPr>
          <p:cNvPr id="5" name="Footer Placeholder 4">
            <a:extLst>
              <a:ext uri="{FF2B5EF4-FFF2-40B4-BE49-F238E27FC236}">
                <a16:creationId xmlns:a16="http://schemas.microsoft.com/office/drawing/2014/main" id="{9C761091-B4AE-43CA-B549-A08CF58AE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220551-71D5-4E2E-B301-68784BC76B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F9945-7C97-42E5-B769-6FD0A4267BC3}" type="slidenum">
              <a:rPr lang="en-US" smtClean="0"/>
              <a:t>‹#›</a:t>
            </a:fld>
            <a:endParaRPr lang="en-US"/>
          </a:p>
        </p:txBody>
      </p:sp>
    </p:spTree>
    <p:extLst>
      <p:ext uri="{BB962C8B-B14F-4D97-AF65-F5344CB8AC3E}">
        <p14:creationId xmlns:p14="http://schemas.microsoft.com/office/powerpoint/2010/main" val="785258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50-3FC4-4889-B452-D32CAF95DFD0}"/>
              </a:ext>
            </a:extLst>
          </p:cNvPr>
          <p:cNvSpPr>
            <a:spLocks noGrp="1"/>
          </p:cNvSpPr>
          <p:nvPr>
            <p:ph type="ctrTitle"/>
          </p:nvPr>
        </p:nvSpPr>
        <p:spPr/>
        <p:txBody>
          <a:bodyPr/>
          <a:lstStyle/>
          <a:p>
            <a:r>
              <a:rPr lang="en-US" dirty="0"/>
              <a:t>WE KNOW YOUR AGE</a:t>
            </a:r>
          </a:p>
        </p:txBody>
      </p:sp>
      <p:sp>
        <p:nvSpPr>
          <p:cNvPr id="3" name="Subtitle 2">
            <a:extLst>
              <a:ext uri="{FF2B5EF4-FFF2-40B4-BE49-F238E27FC236}">
                <a16:creationId xmlns:a16="http://schemas.microsoft.com/office/drawing/2014/main" id="{2B5E4564-A8C8-41C7-9E2A-3EDF6D26E27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647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FC44-EF13-4220-9094-8E8AD70EEFFD}"/>
              </a:ext>
            </a:extLst>
          </p:cNvPr>
          <p:cNvSpPr>
            <a:spLocks noGrp="1"/>
          </p:cNvSpPr>
          <p:nvPr>
            <p:ph type="title"/>
          </p:nvPr>
        </p:nvSpPr>
        <p:spPr/>
        <p:txBody>
          <a:bodyPr/>
          <a:lstStyle/>
          <a:p>
            <a:r>
              <a:rPr lang="en-US" dirty="0"/>
              <a:t>Hook</a:t>
            </a:r>
          </a:p>
        </p:txBody>
      </p:sp>
      <p:sp>
        <p:nvSpPr>
          <p:cNvPr id="3" name="Content Placeholder 2">
            <a:extLst>
              <a:ext uri="{FF2B5EF4-FFF2-40B4-BE49-F238E27FC236}">
                <a16:creationId xmlns:a16="http://schemas.microsoft.com/office/drawing/2014/main" id="{04A59A51-62E0-4BF9-A493-394AF2FE0FBF}"/>
              </a:ext>
            </a:extLst>
          </p:cNvPr>
          <p:cNvSpPr>
            <a:spLocks noGrp="1"/>
          </p:cNvSpPr>
          <p:nvPr>
            <p:ph idx="1"/>
          </p:nvPr>
        </p:nvSpPr>
        <p:spPr/>
        <p:txBody>
          <a:bodyPr/>
          <a:lstStyle/>
          <a:p>
            <a:r>
              <a:rPr lang="en-US" dirty="0"/>
              <a:t>You may have taken some quizzes to find out something about you, and based on your answers, they would tell you things about yourself, such as “Which magical animal are you?” or “Who is your soul mate?”</a:t>
            </a:r>
          </a:p>
          <a:p>
            <a:r>
              <a:rPr lang="en-US" dirty="0"/>
              <a:t>What if we can guess your age? Let’s see how we will try to do that.</a:t>
            </a:r>
          </a:p>
          <a:p>
            <a:endParaRPr lang="en-US" dirty="0"/>
          </a:p>
          <a:p>
            <a:endParaRPr lang="en-US" dirty="0"/>
          </a:p>
          <a:p>
            <a:r>
              <a:rPr lang="en-US" dirty="0"/>
              <a:t>Age prediction based on various survey questions</a:t>
            </a:r>
          </a:p>
        </p:txBody>
      </p:sp>
    </p:spTree>
    <p:extLst>
      <p:ext uri="{BB962C8B-B14F-4D97-AF65-F5344CB8AC3E}">
        <p14:creationId xmlns:p14="http://schemas.microsoft.com/office/powerpoint/2010/main" val="5856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C6-5FBF-42BC-ACFE-9F854959A39D}"/>
              </a:ext>
            </a:extLst>
          </p:cNvPr>
          <p:cNvSpPr>
            <a:spLocks noGrp="1"/>
          </p:cNvSpPr>
          <p:nvPr>
            <p:ph type="title"/>
          </p:nvPr>
        </p:nvSpPr>
        <p:spPr/>
        <p:txBody>
          <a:bodyPr/>
          <a:lstStyle/>
          <a:p>
            <a:r>
              <a:rPr lang="en-US" dirty="0"/>
              <a:t>Literature Review + Dataset + Roadmap</a:t>
            </a:r>
          </a:p>
        </p:txBody>
      </p:sp>
      <p:sp>
        <p:nvSpPr>
          <p:cNvPr id="3" name="Content Placeholder 2">
            <a:extLst>
              <a:ext uri="{FF2B5EF4-FFF2-40B4-BE49-F238E27FC236}">
                <a16:creationId xmlns:a16="http://schemas.microsoft.com/office/drawing/2014/main" id="{B4C7C5C6-5826-488C-9D2C-9FF43C35CF75}"/>
              </a:ext>
            </a:extLst>
          </p:cNvPr>
          <p:cNvSpPr>
            <a:spLocks noGrp="1"/>
          </p:cNvSpPr>
          <p:nvPr>
            <p:ph idx="1"/>
          </p:nvPr>
        </p:nvSpPr>
        <p:spPr/>
        <p:txBody>
          <a:bodyPr/>
          <a:lstStyle/>
          <a:p>
            <a:r>
              <a:rPr lang="en-US" dirty="0"/>
              <a:t>Cite the source</a:t>
            </a:r>
          </a:p>
          <a:p>
            <a:r>
              <a:rPr lang="en-US" dirty="0"/>
              <a:t>The data contains missing values.</a:t>
            </a:r>
          </a:p>
          <a:p>
            <a:r>
              <a:rPr lang="en-US" dirty="0"/>
              <a:t>The survey was presented to participants in both electronic and written form.</a:t>
            </a:r>
          </a:p>
          <a:p>
            <a:r>
              <a:rPr lang="en-US" dirty="0"/>
              <a:t>All participants were of Slovakian nationality, aged between 15-30.</a:t>
            </a:r>
          </a:p>
          <a:p>
            <a:r>
              <a:rPr lang="en-US" dirty="0"/>
              <a:t>The variables were split into groups</a:t>
            </a:r>
          </a:p>
        </p:txBody>
      </p:sp>
    </p:spTree>
    <p:extLst>
      <p:ext uri="{BB962C8B-B14F-4D97-AF65-F5344CB8AC3E}">
        <p14:creationId xmlns:p14="http://schemas.microsoft.com/office/powerpoint/2010/main" val="381701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D425-01DB-4CDB-861D-5F066EF2D82A}"/>
              </a:ext>
            </a:extLst>
          </p:cNvPr>
          <p:cNvSpPr>
            <a:spLocks noGrp="1"/>
          </p:cNvSpPr>
          <p:nvPr>
            <p:ph type="title"/>
          </p:nvPr>
        </p:nvSpPr>
        <p:spPr/>
        <p:txBody>
          <a:bodyPr/>
          <a:lstStyle/>
          <a:p>
            <a:r>
              <a:rPr lang="en-US" dirty="0"/>
              <a:t>Interesting Non-Regression Facts</a:t>
            </a:r>
          </a:p>
        </p:txBody>
      </p:sp>
      <p:sp>
        <p:nvSpPr>
          <p:cNvPr id="3" name="Content Placeholder 2">
            <a:extLst>
              <a:ext uri="{FF2B5EF4-FFF2-40B4-BE49-F238E27FC236}">
                <a16:creationId xmlns:a16="http://schemas.microsoft.com/office/drawing/2014/main" id="{DE05B350-8879-4C80-9BB8-A0418F03237F}"/>
              </a:ext>
            </a:extLst>
          </p:cNvPr>
          <p:cNvSpPr>
            <a:spLocks noGrp="1"/>
          </p:cNvSpPr>
          <p:nvPr>
            <p:ph idx="1"/>
          </p:nvPr>
        </p:nvSpPr>
        <p:spPr/>
        <p:txBody>
          <a:bodyPr/>
          <a:lstStyle/>
          <a:p>
            <a:r>
              <a:rPr lang="en-US" dirty="0"/>
              <a:t>Histogram of Age</a:t>
            </a:r>
          </a:p>
          <a:p>
            <a:r>
              <a:rPr lang="en-US" dirty="0"/>
              <a:t>For the survey questions that were rated 1-5, we treated it as quantitative variable.</a:t>
            </a:r>
          </a:p>
          <a:p>
            <a:endParaRPr lang="en-US" dirty="0"/>
          </a:p>
        </p:txBody>
      </p:sp>
    </p:spTree>
    <p:extLst>
      <p:ext uri="{BB962C8B-B14F-4D97-AF65-F5344CB8AC3E}">
        <p14:creationId xmlns:p14="http://schemas.microsoft.com/office/powerpoint/2010/main" val="423747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416B-C60B-41EE-9C9F-D14659A98B58}"/>
              </a:ext>
            </a:extLst>
          </p:cNvPr>
          <p:cNvSpPr>
            <a:spLocks noGrp="1"/>
          </p:cNvSpPr>
          <p:nvPr>
            <p:ph type="title"/>
          </p:nvPr>
        </p:nvSpPr>
        <p:spPr/>
        <p:txBody>
          <a:bodyPr/>
          <a:lstStyle/>
          <a:p>
            <a:r>
              <a:rPr lang="en-US" dirty="0"/>
              <a:t>Josh’s Intuition</a:t>
            </a:r>
          </a:p>
        </p:txBody>
      </p:sp>
      <p:sp>
        <p:nvSpPr>
          <p:cNvPr id="3" name="Content Placeholder 2">
            <a:extLst>
              <a:ext uri="{FF2B5EF4-FFF2-40B4-BE49-F238E27FC236}">
                <a16:creationId xmlns:a16="http://schemas.microsoft.com/office/drawing/2014/main" id="{7C63C765-F477-4C78-958F-57129F718C07}"/>
              </a:ext>
            </a:extLst>
          </p:cNvPr>
          <p:cNvSpPr>
            <a:spLocks noGrp="1"/>
          </p:cNvSpPr>
          <p:nvPr>
            <p:ph idx="1"/>
          </p:nvPr>
        </p:nvSpPr>
        <p:spPr/>
        <p:txBody>
          <a:bodyPr/>
          <a:lstStyle/>
          <a:p>
            <a:r>
              <a:rPr lang="en-US" dirty="0"/>
              <a:t>The interpretation of the distribution of any particular question is:</a:t>
            </a:r>
          </a:p>
          <a:p>
            <a:pPr lvl="1"/>
            <a:r>
              <a:rPr lang="en-US" dirty="0"/>
              <a:t>Large percentage of responses = “3” means overall weak opinion of the question</a:t>
            </a:r>
          </a:p>
          <a:p>
            <a:r>
              <a:rPr lang="en-US" dirty="0"/>
              <a:t>Only include survey questions that have less than 20% of the responders choose “3”.</a:t>
            </a:r>
          </a:p>
          <a:p>
            <a:r>
              <a:rPr lang="en-US" dirty="0"/>
              <a:t>A survey question’s distribution with higher variance would be indicative of clusters of responders of similar age.</a:t>
            </a:r>
          </a:p>
          <a:p>
            <a:r>
              <a:rPr lang="en-US" dirty="0"/>
              <a:t>Use these variables, along with all qualitative and quantitative survey questions to predict Age via regression.</a:t>
            </a:r>
          </a:p>
        </p:txBody>
      </p:sp>
    </p:spTree>
    <p:extLst>
      <p:ext uri="{BB962C8B-B14F-4D97-AF65-F5344CB8AC3E}">
        <p14:creationId xmlns:p14="http://schemas.microsoft.com/office/powerpoint/2010/main" val="336759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416B-C60B-41EE-9C9F-D14659A98B58}"/>
              </a:ext>
            </a:extLst>
          </p:cNvPr>
          <p:cNvSpPr>
            <a:spLocks noGrp="1"/>
          </p:cNvSpPr>
          <p:nvPr>
            <p:ph type="title"/>
          </p:nvPr>
        </p:nvSpPr>
        <p:spPr/>
        <p:txBody>
          <a:bodyPr/>
          <a:lstStyle/>
          <a:p>
            <a:r>
              <a:rPr lang="en-US" dirty="0"/>
              <a:t>Josh’s Methodology</a:t>
            </a:r>
          </a:p>
        </p:txBody>
      </p:sp>
      <p:sp>
        <p:nvSpPr>
          <p:cNvPr id="3" name="Content Placeholder 2">
            <a:extLst>
              <a:ext uri="{FF2B5EF4-FFF2-40B4-BE49-F238E27FC236}">
                <a16:creationId xmlns:a16="http://schemas.microsoft.com/office/drawing/2014/main" id="{7C63C765-F477-4C78-958F-57129F718C07}"/>
              </a:ext>
            </a:extLst>
          </p:cNvPr>
          <p:cNvSpPr>
            <a:spLocks noGrp="1"/>
          </p:cNvSpPr>
          <p:nvPr>
            <p:ph idx="1"/>
          </p:nvPr>
        </p:nvSpPr>
        <p:spPr/>
        <p:txBody>
          <a:bodyPr/>
          <a:lstStyle/>
          <a:p>
            <a:r>
              <a:rPr lang="en-US" dirty="0"/>
              <a:t>Filter variables if less than 200 survey takers answered “3”</a:t>
            </a:r>
          </a:p>
          <a:p>
            <a:pPr lvl="1"/>
            <a:r>
              <a:rPr lang="en-US" dirty="0"/>
              <a:t>Variables reduced from 149 to 50.</a:t>
            </a:r>
          </a:p>
          <a:p>
            <a:r>
              <a:rPr lang="en-US" dirty="0"/>
              <a:t>Stepwise Algorithm to detect significant variables</a:t>
            </a:r>
          </a:p>
          <a:p>
            <a:pPr lvl="1"/>
            <a:r>
              <a:rPr lang="en-US" dirty="0"/>
              <a:t>Variables reduced from 50 to 10.</a:t>
            </a:r>
          </a:p>
          <a:p>
            <a:r>
              <a:rPr lang="en-US" dirty="0"/>
              <a:t>Brute Force Algorithm to discover optimal solutions</a:t>
            </a:r>
          </a:p>
          <a:p>
            <a:pPr lvl="1"/>
            <a:r>
              <a:rPr lang="en-US" dirty="0"/>
              <a:t>Prediction: 9 Variable Model: R</a:t>
            </a:r>
            <a:r>
              <a:rPr lang="en-US" baseline="30000" dirty="0"/>
              <a:t>2</a:t>
            </a:r>
            <a:r>
              <a:rPr lang="en-US" baseline="-25000" dirty="0"/>
              <a:t>jack</a:t>
            </a:r>
            <a:r>
              <a:rPr lang="en-US" dirty="0"/>
              <a:t> = 0.4704</a:t>
            </a:r>
          </a:p>
          <a:p>
            <a:pPr lvl="1"/>
            <a:r>
              <a:rPr lang="en-US" dirty="0"/>
              <a:t>Descriptive: 10 Variable Model: R</a:t>
            </a:r>
            <a:r>
              <a:rPr lang="en-US" baseline="30000" dirty="0"/>
              <a:t>2</a:t>
            </a:r>
            <a:r>
              <a:rPr lang="en-US" baseline="-25000" dirty="0"/>
              <a:t>adjusted</a:t>
            </a:r>
            <a:r>
              <a:rPr lang="en-US" dirty="0"/>
              <a:t> = 0.4810</a:t>
            </a:r>
          </a:p>
          <a:p>
            <a:pPr lvl="1"/>
            <a:r>
              <a:rPr lang="en-US" dirty="0"/>
              <a:t>AIC: 10 Variable Model: AIC = 4102.3267</a:t>
            </a:r>
          </a:p>
          <a:p>
            <a:endParaRPr lang="en-US" dirty="0"/>
          </a:p>
        </p:txBody>
      </p:sp>
    </p:spTree>
    <p:extLst>
      <p:ext uri="{BB962C8B-B14F-4D97-AF65-F5344CB8AC3E}">
        <p14:creationId xmlns:p14="http://schemas.microsoft.com/office/powerpoint/2010/main" val="411352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8778-8705-4F03-9BB8-3FAE03E0699E}"/>
              </a:ext>
            </a:extLst>
          </p:cNvPr>
          <p:cNvSpPr>
            <a:spLocks noGrp="1"/>
          </p:cNvSpPr>
          <p:nvPr>
            <p:ph type="title"/>
          </p:nvPr>
        </p:nvSpPr>
        <p:spPr/>
        <p:txBody>
          <a:bodyPr/>
          <a:lstStyle/>
          <a:p>
            <a:r>
              <a:rPr lang="en-US" dirty="0"/>
              <a:t>Interpretations</a:t>
            </a:r>
          </a:p>
        </p:txBody>
      </p:sp>
      <p:pic>
        <p:nvPicPr>
          <p:cNvPr id="5" name="Content Placeholder 4">
            <a:extLst>
              <a:ext uri="{FF2B5EF4-FFF2-40B4-BE49-F238E27FC236}">
                <a16:creationId xmlns:a16="http://schemas.microsoft.com/office/drawing/2014/main" id="{FB194D13-7F89-3642-BB88-6A57B8B71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299944" cy="4351338"/>
          </a:xfrm>
        </p:spPr>
      </p:pic>
      <p:sp>
        <p:nvSpPr>
          <p:cNvPr id="6" name="TextBox 5">
            <a:extLst>
              <a:ext uri="{FF2B5EF4-FFF2-40B4-BE49-F238E27FC236}">
                <a16:creationId xmlns:a16="http://schemas.microsoft.com/office/drawing/2014/main" id="{FD47A325-5B16-3C4D-88C3-1F1AD4F96685}"/>
              </a:ext>
            </a:extLst>
          </p:cNvPr>
          <p:cNvSpPr txBox="1"/>
          <p:nvPr/>
        </p:nvSpPr>
        <p:spPr>
          <a:xfrm>
            <a:off x="5417820" y="1690688"/>
            <a:ext cx="5703570" cy="4247317"/>
          </a:xfrm>
          <a:prstGeom prst="rect">
            <a:avLst/>
          </a:prstGeom>
          <a:noFill/>
        </p:spPr>
        <p:txBody>
          <a:bodyPr wrap="square" rtlCol="0">
            <a:spAutoFit/>
          </a:bodyPr>
          <a:lstStyle/>
          <a:p>
            <a:r>
              <a:rPr lang="en-US" dirty="0"/>
              <a:t>Note:</a:t>
            </a:r>
          </a:p>
          <a:p>
            <a:r>
              <a:rPr lang="en-US" dirty="0"/>
              <a:t>Unless </a:t>
            </a:r>
            <a:r>
              <a:rPr lang="en-US" dirty="0" err="1"/>
              <a:t>eloquated</a:t>
            </a:r>
            <a:r>
              <a:rPr lang="en-US" dirty="0"/>
              <a:t> below, all beta coefficients are logical by common sense.</a:t>
            </a:r>
          </a:p>
          <a:p>
            <a:endParaRPr lang="en-US" dirty="0"/>
          </a:p>
          <a:p>
            <a:r>
              <a:rPr lang="en-US" dirty="0"/>
              <a:t>Education seems to be very significant in determining a person’s age. This is as expected.</a:t>
            </a:r>
          </a:p>
          <a:p>
            <a:r>
              <a:rPr lang="en-US" dirty="0"/>
              <a:t>The coefficient for weight suggests that someone 1 year older will weigh 1/0.032 = 31.25 pounds more, which seems a little bit high.</a:t>
            </a:r>
          </a:p>
          <a:p>
            <a:r>
              <a:rPr lang="en-US" dirty="0"/>
              <a:t>A phobia of storms (Storm) increases with age. On the one hand, children may be scared of a storm’s ferocity, but storms could cause property damage for people who are older.</a:t>
            </a:r>
          </a:p>
          <a:p>
            <a:r>
              <a:rPr lang="en-US" dirty="0"/>
              <a:t>Having fun with friends is more important for younger people. A moment for the loss of innocence.</a:t>
            </a:r>
          </a:p>
        </p:txBody>
      </p:sp>
    </p:spTree>
    <p:extLst>
      <p:ext uri="{BB962C8B-B14F-4D97-AF65-F5344CB8AC3E}">
        <p14:creationId xmlns:p14="http://schemas.microsoft.com/office/powerpoint/2010/main" val="189568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7E95-126C-4634-9350-B26A969AE510}"/>
              </a:ext>
            </a:extLst>
          </p:cNvPr>
          <p:cNvSpPr>
            <a:spLocks noGrp="1"/>
          </p:cNvSpPr>
          <p:nvPr>
            <p:ph type="title"/>
          </p:nvPr>
        </p:nvSpPr>
        <p:spPr/>
        <p:txBody>
          <a:bodyPr/>
          <a:lstStyle/>
          <a:p>
            <a:r>
              <a:rPr lang="en-US" dirty="0"/>
              <a:t>Conclusions and Future Work</a:t>
            </a:r>
          </a:p>
        </p:txBody>
      </p:sp>
      <p:sp>
        <p:nvSpPr>
          <p:cNvPr id="3" name="Content Placeholder 2">
            <a:extLst>
              <a:ext uri="{FF2B5EF4-FFF2-40B4-BE49-F238E27FC236}">
                <a16:creationId xmlns:a16="http://schemas.microsoft.com/office/drawing/2014/main" id="{2B73F0C3-7364-4E60-BCF4-34B075844A95}"/>
              </a:ext>
            </a:extLst>
          </p:cNvPr>
          <p:cNvSpPr>
            <a:spLocks noGrp="1"/>
          </p:cNvSpPr>
          <p:nvPr>
            <p:ph idx="1"/>
          </p:nvPr>
        </p:nvSpPr>
        <p:spPr/>
        <p:txBody>
          <a:bodyPr/>
          <a:lstStyle/>
          <a:p>
            <a:r>
              <a:rPr lang="en-US" dirty="0"/>
              <a:t>In 2013, students of the Statistics class at FSEV (Faculty of Social and Economic Sciences, Comenius University in Bratislava) UK were asked to invite their friends to participate in this survey</a:t>
            </a:r>
          </a:p>
          <a:p>
            <a:r>
              <a:rPr lang="en-US" dirty="0"/>
              <a:t>All participants were Slovakian nationality, aged between 15-30.</a:t>
            </a:r>
          </a:p>
          <a:p>
            <a:endParaRPr lang="en-US" dirty="0"/>
          </a:p>
        </p:txBody>
      </p:sp>
    </p:spTree>
    <p:extLst>
      <p:ext uri="{BB962C8B-B14F-4D97-AF65-F5344CB8AC3E}">
        <p14:creationId xmlns:p14="http://schemas.microsoft.com/office/powerpoint/2010/main" val="3533639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453</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 KNOW YOUR AGE</vt:lpstr>
      <vt:lpstr>Hook</vt:lpstr>
      <vt:lpstr>Literature Review + Dataset + Roadmap</vt:lpstr>
      <vt:lpstr>Interesting Non-Regression Facts</vt:lpstr>
      <vt:lpstr>Josh’s Intuition</vt:lpstr>
      <vt:lpstr>Josh’s Methodology</vt:lpstr>
      <vt:lpstr>Interpretations</vt:lpstr>
      <vt:lpstr>Conclusions and Future Work</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Zhang</dc:creator>
  <cp:lastModifiedBy>Joshua Zhang</cp:lastModifiedBy>
  <cp:revision>11</cp:revision>
  <dcterms:created xsi:type="dcterms:W3CDTF">2019-04-22T23:35:30Z</dcterms:created>
  <dcterms:modified xsi:type="dcterms:W3CDTF">2019-04-23T17:46:41Z</dcterms:modified>
</cp:coreProperties>
</file>