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24"/>
  </p:notesMasterIdLst>
  <p:sldIdLst>
    <p:sldId id="267" r:id="rId2"/>
    <p:sldId id="283" r:id="rId3"/>
    <p:sldId id="278" r:id="rId4"/>
    <p:sldId id="265" r:id="rId5"/>
    <p:sldId id="261" r:id="rId6"/>
    <p:sldId id="285" r:id="rId7"/>
    <p:sldId id="272" r:id="rId8"/>
    <p:sldId id="276" r:id="rId9"/>
    <p:sldId id="273" r:id="rId10"/>
    <p:sldId id="277" r:id="rId11"/>
    <p:sldId id="281" r:id="rId12"/>
    <p:sldId id="274" r:id="rId13"/>
    <p:sldId id="282" r:id="rId14"/>
    <p:sldId id="263" r:id="rId15"/>
    <p:sldId id="258" r:id="rId16"/>
    <p:sldId id="279" r:id="rId17"/>
    <p:sldId id="260" r:id="rId18"/>
    <p:sldId id="280" r:id="rId19"/>
    <p:sldId id="259" r:id="rId20"/>
    <p:sldId id="284" r:id="rId21"/>
    <p:sldId id="269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9"/>
    <p:restoredTop sz="75318" autoAdjust="0"/>
  </p:normalViewPr>
  <p:slideViewPr>
    <p:cSldViewPr snapToGrid="0" snapToObjects="1">
      <p:cViewPr varScale="1">
        <p:scale>
          <a:sx n="82" d="100"/>
          <a:sy n="82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E5847-182C-4782-9FB6-DADAC5D2B00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F579-1467-426A-A2D4-CCF93AED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Participants (1010 rows) :</a:t>
            </a:r>
          </a:p>
          <a:p>
            <a:pPr marL="0" indent="0">
              <a:buNone/>
            </a:pPr>
            <a:r>
              <a:rPr lang="en-US" dirty="0"/>
              <a:t>2. Survey Questions(150 items columns):</a:t>
            </a:r>
          </a:p>
          <a:p>
            <a:pPr fontAlgn="base"/>
            <a:r>
              <a:rPr lang="en-US" sz="1200" dirty="0"/>
              <a:t>Music preferences (19 items)</a:t>
            </a:r>
          </a:p>
          <a:p>
            <a:pPr fontAlgn="base"/>
            <a:r>
              <a:rPr lang="en-US" sz="1200" dirty="0"/>
              <a:t>Movie preferences (12 items)</a:t>
            </a:r>
          </a:p>
          <a:p>
            <a:pPr fontAlgn="base"/>
            <a:r>
              <a:rPr lang="en-US" sz="1200" dirty="0"/>
              <a:t>Hobbies &amp; interests (32 items)</a:t>
            </a:r>
          </a:p>
          <a:p>
            <a:pPr fontAlgn="base"/>
            <a:r>
              <a:rPr lang="en-US" sz="1200" dirty="0"/>
              <a:t>Phobias (10 items)</a:t>
            </a:r>
          </a:p>
          <a:p>
            <a:pPr fontAlgn="base"/>
            <a:r>
              <a:rPr lang="en-US" sz="1200" dirty="0"/>
              <a:t>Health habits (3 items)</a:t>
            </a:r>
          </a:p>
          <a:p>
            <a:pPr fontAlgn="base"/>
            <a:r>
              <a:rPr lang="en-US" sz="1200" dirty="0"/>
              <a:t>Personality traits, views on life, &amp; opinions (57 items)</a:t>
            </a:r>
          </a:p>
          <a:p>
            <a:pPr fontAlgn="base"/>
            <a:r>
              <a:rPr lang="en-US" sz="1200" dirty="0"/>
              <a:t>Spending habits (7 items)</a:t>
            </a:r>
          </a:p>
          <a:p>
            <a:pPr fontAlgn="base"/>
            <a:r>
              <a:rPr lang="en-US" sz="1200" dirty="0"/>
              <a:t>Demographics (10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Questions(139):</a:t>
            </a:r>
          </a:p>
          <a:p>
            <a:r>
              <a:rPr lang="en-US" dirty="0"/>
              <a:t>I always keep my promises.: </a:t>
            </a:r>
          </a:p>
          <a:p>
            <a:pPr lvl="1"/>
            <a:r>
              <a:rPr lang="en-US" dirty="0"/>
              <a:t>Strongly disagree 1-2-3-4-5 Strongly agree (integer)</a:t>
            </a:r>
          </a:p>
          <a:p>
            <a:endParaRPr lang="en-US" dirty="0"/>
          </a:p>
          <a:p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Questions(11):</a:t>
            </a:r>
          </a:p>
          <a:p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Habits</a:t>
            </a:r>
          </a:p>
          <a:p>
            <a:pPr lvl="1"/>
            <a:r>
              <a:rPr lang="en-US" dirty="0"/>
              <a:t>Never smoked - Tried smoking - Former smoker - Current smoker (categorical)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3200" dirty="0"/>
              <a:t>Y: Age(in demographics category)</a:t>
            </a:r>
          </a:p>
          <a:p>
            <a:pPr lvl="1"/>
            <a:r>
              <a:rPr lang="en-US" sz="3200" dirty="0" err="1"/>
              <a:t>Xs</a:t>
            </a:r>
            <a:r>
              <a:rPr lang="en-US" sz="3200" dirty="0"/>
              <a:t>: all other 149 survey questions</a:t>
            </a:r>
          </a:p>
          <a:p>
            <a:pPr lvl="2"/>
            <a:r>
              <a:rPr lang="en-US" sz="2800" dirty="0"/>
              <a:t>Music preferences, Movie preferences, Hobbies, etc.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Identify correlation between Age and all other survey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Build regression models to predict 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interpretation of the distribution of any particular question is:</a:t>
            </a:r>
          </a:p>
          <a:p>
            <a:pPr lvl="1"/>
            <a:r>
              <a:rPr lang="en-US" dirty="0"/>
              <a:t>Large percentage of responses = “3” means overall weak opinion of the question</a:t>
            </a:r>
          </a:p>
          <a:p>
            <a:r>
              <a:rPr lang="en-US" dirty="0"/>
              <a:t>Only include survey questions that have less than 20% of the responders choose “3”.</a:t>
            </a:r>
          </a:p>
          <a:p>
            <a:r>
              <a:rPr lang="en-US" dirty="0"/>
              <a:t>A survey question’s distribution with higher variance would be indicative of clusters of responders of similar age.</a:t>
            </a:r>
          </a:p>
          <a:p>
            <a:r>
              <a:rPr lang="en-US" dirty="0"/>
              <a:t>Use these variables, along with all qualitative and quantitative survey questions to predict Age via regression.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8F579-1467-426A-A2D4-CCF93AEDBD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6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5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1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1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roslavsabo/young-people-surve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6350-3FC4-4889-B452-D32CAF95D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5317"/>
            <a:ext cx="9144000" cy="2387600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</a:pPr>
            <a:r>
              <a:rPr lang="en-US" dirty="0">
                <a:solidFill>
                  <a:srgbClr val="903163"/>
                </a:solidFill>
                <a:ea typeface="+mn-ea"/>
                <a:cs typeface="+mn-cs"/>
              </a:rPr>
              <a:t>-WE KNOW YOUR AGE-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4564-A8C8-41C7-9E2A-3EDF6D26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449"/>
            <a:ext cx="9144000" cy="1655762"/>
          </a:xfrm>
        </p:spPr>
        <p:txBody>
          <a:bodyPr>
            <a:normAutofit/>
          </a:bodyPr>
          <a:lstStyle/>
          <a:p>
            <a:r>
              <a:rPr lang="en-US" b="1" u="sng" dirty="0"/>
              <a:t>Group 4</a:t>
            </a:r>
          </a:p>
          <a:p>
            <a:r>
              <a:rPr lang="en-US" dirty="0"/>
              <a:t>Ray </a:t>
            </a:r>
            <a:r>
              <a:rPr lang="en-US" altLang="zh-CN" dirty="0"/>
              <a:t>Jin</a:t>
            </a:r>
            <a:endParaRPr lang="en-US" dirty="0"/>
          </a:p>
          <a:p>
            <a:r>
              <a:rPr lang="en-US" dirty="0"/>
              <a:t>Sujith Xavier Kurian</a:t>
            </a:r>
          </a:p>
          <a:p>
            <a:r>
              <a:rPr lang="en-US" dirty="0"/>
              <a:t>Joshua Zhang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879D5-6665-6C41-A7A3-DE341FCE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517" y="562360"/>
            <a:ext cx="2490966" cy="24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9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Variables? Brute Force it!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7E13C-CD12-274B-A603-4FC725DDC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4481" y="1906291"/>
            <a:ext cx="8521045" cy="4766617"/>
          </a:xfr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D5EDB2C-462C-8F47-872E-9468AEB1B4BD}"/>
              </a:ext>
            </a:extLst>
          </p:cNvPr>
          <p:cNvSpPr/>
          <p:nvPr/>
        </p:nvSpPr>
        <p:spPr>
          <a:xfrm>
            <a:off x="4007604" y="6242085"/>
            <a:ext cx="533400" cy="16933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0A153B7-C2F2-734E-A3DB-1A3732B0C81E}"/>
              </a:ext>
            </a:extLst>
          </p:cNvPr>
          <p:cNvSpPr/>
          <p:nvPr/>
        </p:nvSpPr>
        <p:spPr>
          <a:xfrm>
            <a:off x="3245598" y="6394485"/>
            <a:ext cx="533400" cy="16933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59D5B25-F386-504E-888A-2353A93725D6}"/>
              </a:ext>
            </a:extLst>
          </p:cNvPr>
          <p:cNvSpPr/>
          <p:nvPr/>
        </p:nvSpPr>
        <p:spPr>
          <a:xfrm>
            <a:off x="5387674" y="6386015"/>
            <a:ext cx="677330" cy="177803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8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F73A-01DC-9D44-BA0F-9C4F0574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837A-959A-B748-9986-FDAFB3C1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Adjusted R</a:t>
            </a:r>
            <a:r>
              <a:rPr lang="en-US" sz="2400" baseline="30000" dirty="0"/>
              <a:t>2</a:t>
            </a:r>
            <a:r>
              <a:rPr lang="en-US" sz="2400" dirty="0"/>
              <a:t> and AIC suggested that the ten variable model gives the best performance.</a:t>
            </a:r>
          </a:p>
          <a:p>
            <a:pPr lvl="1"/>
            <a:r>
              <a:rPr lang="en-US" sz="2000" dirty="0"/>
              <a:t>For describing the dataset, we should use the model with 10 variables. In fact, we will see that there’s a lot of room to grow!</a:t>
            </a:r>
          </a:p>
          <a:p>
            <a:r>
              <a:rPr lang="en-US" sz="2400" dirty="0"/>
              <a:t>Prediction R2 suggested that the nine variable model outperforms the ten variable model.</a:t>
            </a:r>
          </a:p>
          <a:p>
            <a:pPr lvl="1"/>
            <a:r>
              <a:rPr lang="en-US" sz="2000" dirty="0"/>
              <a:t>Well that’s interesting. Since we’re trying to </a:t>
            </a:r>
            <a:r>
              <a:rPr lang="en-US" sz="2000" b="1" u="sng" dirty="0"/>
              <a:t>PREDICT</a:t>
            </a:r>
            <a:r>
              <a:rPr lang="en-US" sz="2000" dirty="0"/>
              <a:t> your age, I suppose we should use this model!</a:t>
            </a:r>
          </a:p>
        </p:txBody>
      </p:sp>
    </p:spTree>
    <p:extLst>
      <p:ext uri="{BB962C8B-B14F-4D97-AF65-F5344CB8AC3E}">
        <p14:creationId xmlns:p14="http://schemas.microsoft.com/office/powerpoint/2010/main" val="20209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8778-8705-4F03-9BB8-3FAE03E0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94D13-7F89-3642-BB88-6A57B8B7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6" y="1908527"/>
            <a:ext cx="42999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7A325-5B16-3C4D-88C3-1F1AD4F96685}"/>
              </a:ext>
            </a:extLst>
          </p:cNvPr>
          <p:cNvSpPr txBox="1"/>
          <p:nvPr/>
        </p:nvSpPr>
        <p:spPr>
          <a:xfrm>
            <a:off x="5402321" y="1908527"/>
            <a:ext cx="5703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Unless detailed below, all beta coefficients are logical by common sense.</a:t>
            </a:r>
          </a:p>
          <a:p>
            <a:endParaRPr lang="en-US" dirty="0"/>
          </a:p>
          <a:p>
            <a:r>
              <a:rPr lang="en-US" dirty="0"/>
              <a:t>Education seems to be very significant in determining a person’s age. This is expected.</a:t>
            </a:r>
          </a:p>
          <a:p>
            <a:r>
              <a:rPr lang="en-US" dirty="0"/>
              <a:t>The coefficient for weight suggests that someone 1 year older will weigh 1/0.032 = 31.25 pounds more, which seems a little bit high.</a:t>
            </a:r>
          </a:p>
          <a:p>
            <a:r>
              <a:rPr lang="en-US" dirty="0"/>
              <a:t>A phobia of storms (Storm) increases with age. On the one hand, children may be scared of a storm’s ferocity, but storms could cause property damage for people who are older.</a:t>
            </a:r>
          </a:p>
          <a:p>
            <a:r>
              <a:rPr lang="en-US" dirty="0"/>
              <a:t>Socializing is more important for younger people. This seems appropriate and logical.</a:t>
            </a:r>
          </a:p>
        </p:txBody>
      </p:sp>
    </p:spTree>
    <p:extLst>
      <p:ext uri="{BB962C8B-B14F-4D97-AF65-F5344CB8AC3E}">
        <p14:creationId xmlns:p14="http://schemas.microsoft.com/office/powerpoint/2010/main" val="423907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C29A9-F09E-CD45-A0A6-9CB5F81E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IKEM vs Professor </a:t>
            </a:r>
            <a:r>
              <a:rPr lang="en-US" dirty="0" err="1"/>
              <a:t>Bhaduri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5B102-ECBB-2643-BBBB-C0ED83590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our beloved Professor’s lessons help us perform better?</a:t>
            </a:r>
          </a:p>
        </p:txBody>
      </p:sp>
    </p:spTree>
    <p:extLst>
      <p:ext uri="{BB962C8B-B14F-4D97-AF65-F5344CB8AC3E}">
        <p14:creationId xmlns:p14="http://schemas.microsoft.com/office/powerpoint/2010/main" val="185063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009-DF55-6C4E-A4E5-AAC0C5C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Brute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E38B-38E3-494E-98F1-0FDED00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Stepwise:</a:t>
            </a:r>
            <a:r>
              <a:rPr lang="zh-CN" altLang="en-US" sz="3200" dirty="0"/>
              <a:t> </a:t>
            </a:r>
            <a:r>
              <a:rPr lang="en-US" altLang="zh-CN" sz="3200" dirty="0"/>
              <a:t>(149</a:t>
            </a:r>
            <a:r>
              <a:rPr lang="zh-CN" altLang="en-US" sz="3200" dirty="0"/>
              <a:t>*</a:t>
            </a:r>
            <a:r>
              <a:rPr lang="en-US" altLang="zh-CN" sz="3200" dirty="0"/>
              <a:t>150)/2=</a:t>
            </a:r>
            <a:r>
              <a:rPr lang="zh-CN" altLang="en-US" sz="3200" dirty="0"/>
              <a:t> </a:t>
            </a:r>
            <a:r>
              <a:rPr lang="en-US" altLang="zh-CN" sz="3200" dirty="0"/>
              <a:t>11175</a:t>
            </a:r>
            <a:r>
              <a:rPr lang="zh-CN" altLang="en-US" sz="3200" dirty="0"/>
              <a:t> </a:t>
            </a:r>
            <a:r>
              <a:rPr lang="en-US" altLang="zh-CN" sz="3200" dirty="0"/>
              <a:t>Seconds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186.25</a:t>
            </a:r>
            <a:r>
              <a:rPr lang="zh-CN" altLang="en-US" sz="3200" dirty="0"/>
              <a:t> </a:t>
            </a:r>
            <a:r>
              <a:rPr lang="en-US" altLang="zh-CN" sz="3200" dirty="0"/>
              <a:t>Mins</a:t>
            </a:r>
          </a:p>
          <a:p>
            <a:r>
              <a:rPr lang="en-US" altLang="zh-CN" sz="3200" dirty="0"/>
              <a:t>(My</a:t>
            </a:r>
            <a:r>
              <a:rPr lang="zh-CN" altLang="en-US" sz="3200" dirty="0"/>
              <a:t> </a:t>
            </a:r>
            <a:r>
              <a:rPr lang="en-US" altLang="zh-CN" sz="3200" dirty="0"/>
              <a:t>Mac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under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3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mins)</a:t>
            </a:r>
          </a:p>
          <a:p>
            <a:endParaRPr lang="en-US" sz="3200" dirty="0">
              <a:sym typeface="Wingdings" pitchFamily="2" charset="2"/>
            </a:endParaRPr>
          </a:p>
          <a:p>
            <a:r>
              <a:rPr lang="en-US" altLang="zh-CN" sz="3200" dirty="0">
                <a:sym typeface="Wingdings" pitchFamily="2" charset="2"/>
              </a:rPr>
              <a:t>Brute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Force: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2</a:t>
            </a:r>
            <a:r>
              <a:rPr lang="en-US" altLang="zh-CN" sz="3200" baseline="30000" dirty="0">
                <a:sym typeface="Wingdings" pitchFamily="2" charset="2"/>
              </a:rPr>
              <a:t>150</a:t>
            </a:r>
            <a:r>
              <a:rPr lang="zh-CN" altLang="en-US" sz="3200" baseline="300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=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sz="3200" dirty="0"/>
              <a:t>7.1362385e+44</a:t>
            </a:r>
          </a:p>
          <a:p>
            <a:pPr lvl="1"/>
            <a:r>
              <a:rPr lang="en-US" altLang="zh-CN" sz="2800" dirty="0"/>
              <a:t>Take</a:t>
            </a:r>
            <a:r>
              <a:rPr lang="zh-CN" altLang="en-US" sz="2800" dirty="0"/>
              <a:t> </a:t>
            </a:r>
            <a:r>
              <a:rPr lang="en-US" altLang="zh-CN" sz="2800" dirty="0"/>
              <a:t>forever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finish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6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5ED-7B8A-F341-901A-A29E6425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1,2)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4C50-9BA3-8C4D-B0E4-29030F57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927"/>
            <a:ext cx="10515600" cy="1883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Level 1: Included all variables, linear regression model</a:t>
            </a:r>
          </a:p>
          <a:p>
            <a:pPr marL="0" indent="0">
              <a:buNone/>
            </a:pPr>
            <a:r>
              <a:rPr lang="en-US" sz="2800" dirty="0"/>
              <a:t>	R</a:t>
            </a:r>
            <a:r>
              <a:rPr lang="en-US" sz="2800" baseline="30000" dirty="0"/>
              <a:t>2</a:t>
            </a:r>
            <a:r>
              <a:rPr lang="en-US" sz="2800" dirty="0"/>
              <a:t>= 0.6478 R</a:t>
            </a:r>
            <a:r>
              <a:rPr lang="en-US" sz="2800" baseline="30000" dirty="0"/>
              <a:t>2</a:t>
            </a:r>
            <a:r>
              <a:rPr lang="en-US" sz="2800" baseline="-25000" dirty="0"/>
              <a:t>a</a:t>
            </a:r>
            <a:r>
              <a:rPr lang="en-US" sz="2800" dirty="0"/>
              <a:t>=0.544 PRESS =3152.945  R</a:t>
            </a:r>
            <a:r>
              <a:rPr lang="en-US" sz="2800" baseline="30000" dirty="0"/>
              <a:t>2</a:t>
            </a:r>
            <a:r>
              <a:rPr lang="en-US" sz="2800" baseline="-25000" dirty="0"/>
              <a:t>jack</a:t>
            </a:r>
            <a:r>
              <a:rPr lang="en-US" sz="2800" dirty="0"/>
              <a:t> = 0.3727</a:t>
            </a:r>
          </a:p>
          <a:p>
            <a:pPr marL="0" indent="0">
              <a:buNone/>
            </a:pPr>
            <a:r>
              <a:rPr lang="en-US" altLang="zh-CN" sz="2800" dirty="0"/>
              <a:t>(Base</a:t>
            </a:r>
            <a:r>
              <a:rPr lang="zh-CN" altLang="en-US" sz="2800" dirty="0"/>
              <a:t> </a:t>
            </a:r>
            <a:r>
              <a:rPr lang="en-US" altLang="zh-CN" sz="2800" dirty="0"/>
              <a:t>Model,</a:t>
            </a:r>
            <a:r>
              <a:rPr lang="zh-CN" altLang="en-US" sz="2800" dirty="0"/>
              <a:t> </a:t>
            </a:r>
            <a:r>
              <a:rPr lang="en-US" altLang="zh-CN" sz="2800" dirty="0"/>
              <a:t>improve</a:t>
            </a:r>
            <a:r>
              <a:rPr lang="zh-CN" altLang="en-US" sz="2800" dirty="0"/>
              <a:t> </a:t>
            </a:r>
            <a:r>
              <a:rPr lang="en-US" altLang="zh-CN" sz="2800" dirty="0"/>
              <a:t>upon)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A362B8-6D37-1645-91B5-D207EE178612}"/>
              </a:ext>
            </a:extLst>
          </p:cNvPr>
          <p:cNvSpPr txBox="1">
            <a:spLocks/>
          </p:cNvSpPr>
          <p:nvPr/>
        </p:nvSpPr>
        <p:spPr>
          <a:xfrm>
            <a:off x="838200" y="4159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2: </a:t>
            </a:r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election(38 variables selected)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0.585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=0.561  PRESS =3139.057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0.4604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B55E-5F8D-1A45-843E-6C7F0A8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3)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A4309D-2B7C-844C-88DA-8D2811E799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44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3: Excluded insignificant &amp; unrelated variables(8)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&amp;</a:t>
            </a:r>
            <a:r>
              <a:rPr lang="zh-CN" altLang="en-US" dirty="0"/>
              <a:t> </a:t>
            </a:r>
            <a:r>
              <a:rPr lang="en-US" dirty="0"/>
              <a:t>Combine</a:t>
            </a:r>
            <a:r>
              <a:rPr lang="en-US" altLang="zh-CN" dirty="0"/>
              <a:t>d</a:t>
            </a:r>
            <a:r>
              <a:rPr lang="en-US" dirty="0"/>
              <a:t> Terms(2)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0.598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=0.5765   PRESS =3063.743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0.5507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4E03-61E3-924F-A7EF-538055938DEB}"/>
              </a:ext>
            </a:extLst>
          </p:cNvPr>
          <p:cNvSpPr/>
          <p:nvPr/>
        </p:nvSpPr>
        <p:spPr>
          <a:xfrm>
            <a:off x="838200" y="3404610"/>
            <a:ext cx="99857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Terms deleted for Level 3:</a:t>
            </a:r>
          </a:p>
          <a:p>
            <a:pPr lvl="1"/>
            <a:r>
              <a:rPr lang="en-US" sz="2800" dirty="0"/>
              <a:t>Branded</a:t>
            </a:r>
            <a:r>
              <a:rPr lang="zh-CN" altLang="en-US" sz="2800" dirty="0"/>
              <a:t> </a:t>
            </a:r>
            <a:r>
              <a:rPr lang="en-US" sz="2800" dirty="0"/>
              <a:t>clothing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0.086</a:t>
            </a:r>
          </a:p>
          <a:p>
            <a:pPr lvl="1"/>
            <a:r>
              <a:rPr lang="en-US" sz="2800" dirty="0"/>
              <a:t>Cheating in school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0.144</a:t>
            </a:r>
          </a:p>
          <a:p>
            <a:pPr lvl="1"/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child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 irrelevant</a:t>
            </a:r>
          </a:p>
          <a:p>
            <a:pPr lvl="1"/>
            <a:r>
              <a:rPr lang="en-US" sz="2800" dirty="0"/>
              <a:t>block of flat VS bungalow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sz="2800" dirty="0"/>
              <a:t>irrelevant</a:t>
            </a:r>
          </a:p>
          <a:p>
            <a:r>
              <a:rPr lang="en-US" altLang="zh-CN" sz="2800" dirty="0"/>
              <a:t>Term</a:t>
            </a:r>
            <a:r>
              <a:rPr lang="zh-CN" altLang="en-US" sz="2800" dirty="0"/>
              <a:t> </a:t>
            </a:r>
            <a:r>
              <a:rPr lang="en-US" altLang="zh-CN" sz="2800" dirty="0"/>
              <a:t>modified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endParaRPr lang="en-US" sz="2800" dirty="0"/>
          </a:p>
          <a:p>
            <a:r>
              <a:rPr lang="en-US" sz="2800" dirty="0"/>
              <a:t>	internet usage &amp; smoking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40234-3700-1E41-8A27-5150332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0" y="4424971"/>
            <a:ext cx="10807700" cy="81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7B5CD-3E48-574D-B34B-5DF345FD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0" y="5148678"/>
            <a:ext cx="12171460" cy="816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770DA-1AC6-7C47-9272-027089CC3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54043"/>
            <a:ext cx="11705310" cy="6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E13A-5728-2447-8DC1-562AAF5A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Interpretations</a:t>
            </a:r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7D5DEC-4ACE-CB42-89BE-6FFB28A9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23" y="2322823"/>
            <a:ext cx="4720885" cy="44173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F18FD-9627-C547-A76D-84AFB181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27" y="2322823"/>
            <a:ext cx="4008751" cy="44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8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C12A-F288-1C44-B5FD-EFE176EF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49442"/>
            <a:ext cx="11029616" cy="1013800"/>
          </a:xfrm>
        </p:spPr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B888B-D515-2147-8257-6CDC1920DFC8}"/>
              </a:ext>
            </a:extLst>
          </p:cNvPr>
          <p:cNvSpPr txBox="1">
            <a:spLocks/>
          </p:cNvSpPr>
          <p:nvPr/>
        </p:nvSpPr>
        <p:spPr>
          <a:xfrm>
            <a:off x="838199" y="1861069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Level 4: Add Interaction 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9BDCB-8330-9840-8FC8-92C623149665}"/>
              </a:ext>
            </a:extLst>
          </p:cNvPr>
          <p:cNvSpPr txBox="1"/>
          <p:nvPr/>
        </p:nvSpPr>
        <p:spPr>
          <a:xfrm>
            <a:off x="838199" y="3429000"/>
            <a:ext cx="7846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reliable_waiting</a:t>
            </a:r>
            <a:r>
              <a:rPr lang="en-US" sz="3200" dirty="0"/>
              <a:t>=reliable * waiting</a:t>
            </a:r>
          </a:p>
          <a:p>
            <a:r>
              <a:rPr lang="en-US" sz="3200" dirty="0" err="1"/>
              <a:t>questionnair_gadget</a:t>
            </a:r>
            <a:r>
              <a:rPr lang="en-US" sz="3200" dirty="0"/>
              <a:t>=</a:t>
            </a:r>
            <a:r>
              <a:rPr lang="en-US" sz="3200" dirty="0" err="1"/>
              <a:t>questionnair</a:t>
            </a:r>
            <a:r>
              <a:rPr lang="en-US" sz="3200" dirty="0"/>
              <a:t>*gadgets</a:t>
            </a:r>
          </a:p>
          <a:p>
            <a:r>
              <a:rPr lang="en-US" sz="3200" dirty="0" err="1"/>
              <a:t>opera_gardening</a:t>
            </a:r>
            <a:r>
              <a:rPr lang="en-US" sz="3200" dirty="0"/>
              <a:t>=opera*gardening</a:t>
            </a:r>
          </a:p>
          <a:p>
            <a:r>
              <a:rPr lang="en-US" sz="3200" dirty="0" err="1"/>
              <a:t>weight_reliable</a:t>
            </a:r>
            <a:r>
              <a:rPr lang="en-US" sz="3200" dirty="0"/>
              <a:t>=weight * reliable</a:t>
            </a:r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3C818B-0B2A-9346-ABEE-497F692BBB02}"/>
              </a:ext>
            </a:extLst>
          </p:cNvPr>
          <p:cNvSpPr txBox="1">
            <a:spLocks/>
          </p:cNvSpPr>
          <p:nvPr/>
        </p:nvSpPr>
        <p:spPr>
          <a:xfrm>
            <a:off x="1054394" y="2621021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=0.599    R</a:t>
            </a:r>
            <a:r>
              <a:rPr lang="en-US" sz="3200" baseline="30000" dirty="0"/>
              <a:t>2</a:t>
            </a:r>
            <a:r>
              <a:rPr lang="en-US" sz="3200" baseline="-25000" dirty="0"/>
              <a:t>a</a:t>
            </a:r>
            <a:r>
              <a:rPr lang="en-US" sz="3200" dirty="0"/>
              <a:t>=0.5760   PRESS =3085.696  R</a:t>
            </a:r>
            <a:r>
              <a:rPr lang="en-US" sz="3200" baseline="30000" dirty="0"/>
              <a:t>2</a:t>
            </a:r>
            <a:r>
              <a:rPr lang="en-US" sz="3200" baseline="-25000" dirty="0"/>
              <a:t>jack</a:t>
            </a:r>
            <a:r>
              <a:rPr lang="en-US" sz="3200" dirty="0"/>
              <a:t> = 0.4525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2B416-CCA3-7547-8DE9-C7130377E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"/>
          <a:stretch/>
        </p:blipFill>
        <p:spPr>
          <a:xfrm>
            <a:off x="41901" y="3573519"/>
            <a:ext cx="12150098" cy="1869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93334-9B38-6045-B2A6-EDBEDBA6F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70" r="4419"/>
          <a:stretch/>
        </p:blipFill>
        <p:spPr>
          <a:xfrm>
            <a:off x="205562" y="3033345"/>
            <a:ext cx="11986438" cy="5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1F2-15F0-7540-99BC-462BB526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F89D-F486-1C42-8898-3D76A86D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Level 1: R</a:t>
            </a:r>
            <a:r>
              <a:rPr lang="en-US" sz="3000" baseline="30000" dirty="0"/>
              <a:t>2</a:t>
            </a:r>
            <a:r>
              <a:rPr lang="en-US" sz="3000" dirty="0"/>
              <a:t>= 0.6478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=0.544 </a:t>
            </a:r>
            <a:r>
              <a:rPr lang="zh-CN" altLang="en-US" sz="3000" dirty="0"/>
              <a:t>    </a:t>
            </a:r>
            <a:r>
              <a:rPr lang="en-US" sz="3000" dirty="0"/>
              <a:t>PRESS =3152.945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0.3727</a:t>
            </a:r>
          </a:p>
          <a:p>
            <a:pPr marL="0" indent="0">
              <a:buNone/>
            </a:pPr>
            <a:r>
              <a:rPr lang="en-US" sz="3000" dirty="0"/>
              <a:t>Level 2: R</a:t>
            </a:r>
            <a:r>
              <a:rPr lang="en-US" sz="3000" baseline="30000" dirty="0"/>
              <a:t>2</a:t>
            </a:r>
            <a:r>
              <a:rPr lang="en-US" sz="3000" dirty="0"/>
              <a:t>= 0.585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=0.561  </a:t>
            </a:r>
            <a:r>
              <a:rPr lang="zh-CN" altLang="en-US" sz="3000" dirty="0"/>
              <a:t>   </a:t>
            </a:r>
            <a:r>
              <a:rPr lang="en-US" sz="3000" dirty="0"/>
              <a:t>PRESS =3139.057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0.4604</a:t>
            </a:r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Level 3: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dirty="0">
                <a:highlight>
                  <a:srgbClr val="FFFF00"/>
                </a:highlight>
              </a:rPr>
              <a:t>= 0.598 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a</a:t>
            </a:r>
            <a:r>
              <a:rPr lang="en-US" sz="3000" dirty="0">
                <a:highlight>
                  <a:srgbClr val="FFFF00"/>
                </a:highlight>
              </a:rPr>
              <a:t>=0.5765   PRESS =3063.743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jack</a:t>
            </a:r>
            <a:r>
              <a:rPr lang="en-US" sz="3000" dirty="0">
                <a:highlight>
                  <a:srgbClr val="FFFF00"/>
                </a:highlight>
              </a:rPr>
              <a:t> = 0.5507</a:t>
            </a:r>
          </a:p>
          <a:p>
            <a:pPr marL="0" indent="0">
              <a:buNone/>
            </a:pPr>
            <a:r>
              <a:rPr lang="en-US" sz="3000" dirty="0"/>
              <a:t>Level 4: R</a:t>
            </a:r>
            <a:r>
              <a:rPr lang="en-US" sz="3000" baseline="30000" dirty="0"/>
              <a:t>2</a:t>
            </a:r>
            <a:r>
              <a:rPr lang="en-US" sz="3000" dirty="0"/>
              <a:t>=0.599 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=0.5760   PRESS =3085.696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0.4525</a:t>
            </a:r>
          </a:p>
          <a:p>
            <a:pPr marL="0" indent="0">
              <a:buNone/>
            </a:pPr>
            <a:r>
              <a:rPr lang="en-US" altLang="zh-CN" sz="3000" dirty="0"/>
              <a:t>IKEM:</a:t>
            </a:r>
            <a:r>
              <a:rPr lang="zh-CN" altLang="en-US" sz="3000" dirty="0"/>
              <a:t>   </a:t>
            </a:r>
            <a:r>
              <a:rPr lang="en-US" sz="3000" dirty="0"/>
              <a:t>R</a:t>
            </a:r>
            <a:r>
              <a:rPr lang="en-US" sz="3000" baseline="30000" dirty="0"/>
              <a:t>2</a:t>
            </a:r>
            <a:r>
              <a:rPr lang="en-US" sz="3000" dirty="0"/>
              <a:t> = 0.491</a:t>
            </a:r>
            <a:r>
              <a:rPr lang="zh-CN" altLang="en-US" sz="3000" dirty="0"/>
              <a:t>  </a:t>
            </a:r>
            <a:r>
              <a:rPr lang="en-US" sz="3000" dirty="0"/>
              <a:t>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 = 0.481 </a:t>
            </a:r>
            <a:r>
              <a:rPr lang="zh-CN" altLang="en-US" sz="3000" dirty="0"/>
              <a:t>   </a:t>
            </a:r>
            <a:r>
              <a:rPr lang="en-US" sz="3000" dirty="0"/>
              <a:t>R</a:t>
            </a:r>
            <a:r>
              <a:rPr lang="en-US" sz="3000" baseline="30000" dirty="0"/>
              <a:t>2</a:t>
            </a:r>
            <a:r>
              <a:rPr lang="en-US" sz="3000" baseline="-25000" dirty="0"/>
              <a:t>jack </a:t>
            </a:r>
            <a:r>
              <a:rPr lang="en-US" sz="3000" dirty="0"/>
              <a:t>= 0.470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27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C44-EF13-4220-9094-8E8AD70E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9A51-62E0-4BF9-A493-394AF2FE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348970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passionate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animals?</a:t>
            </a:r>
            <a:endParaRPr lang="en-US" sz="2400" dirty="0"/>
          </a:p>
          <a:p>
            <a:r>
              <a:rPr lang="en-US" sz="2400" dirty="0"/>
              <a:t>Age prediction to identify target customers for marketing campaign</a:t>
            </a:r>
          </a:p>
          <a:p>
            <a:r>
              <a:rPr lang="en-US" sz="2400" dirty="0"/>
              <a:t>Age prediction based on various survey questions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14" y="2076014"/>
            <a:ext cx="6345001" cy="397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84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E95-126C-4634-9350-B26A969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F0C3-7364-4E60-BCF4-34B07584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92" y="2353554"/>
            <a:ext cx="11228516" cy="4202228"/>
          </a:xfrm>
        </p:spPr>
        <p:txBody>
          <a:bodyPr>
            <a:normAutofit/>
          </a:bodyPr>
          <a:lstStyle/>
          <a:p>
            <a:r>
              <a:rPr lang="en-US" sz="2400" dirty="0"/>
              <a:t>With the goal of predicting the age and a large number of cause variables to analyze we used a combination of Brute Force and Step Wise method to identify and compare the outcomes of significant variables through </a:t>
            </a:r>
            <a:r>
              <a:rPr lang="en-US" sz="2400" dirty="0" err="1"/>
              <a:t>Adj</a:t>
            </a:r>
            <a:r>
              <a:rPr lang="en-US" sz="2400" dirty="0"/>
              <a:t> R</a:t>
            </a:r>
            <a:r>
              <a:rPr lang="en-US" sz="2400" baseline="30000" dirty="0"/>
              <a:t>2</a:t>
            </a:r>
            <a:r>
              <a:rPr lang="en-US" sz="2400" dirty="0"/>
              <a:t>, p-value and R</a:t>
            </a:r>
            <a:r>
              <a:rPr lang="en-US" sz="2400" baseline="30000" dirty="0"/>
              <a:t>2</a:t>
            </a:r>
            <a:r>
              <a:rPr lang="en-US" sz="2400" baseline="-25000" dirty="0"/>
              <a:t>jack</a:t>
            </a:r>
            <a:r>
              <a:rPr lang="en-US" sz="2400" dirty="0"/>
              <a:t> . </a:t>
            </a:r>
          </a:p>
          <a:p>
            <a:r>
              <a:rPr lang="en-US" sz="2400" dirty="0"/>
              <a:t>Challenge: Brute force method involving large number of variables requires lot more computer memory. </a:t>
            </a:r>
          </a:p>
          <a:p>
            <a:r>
              <a:rPr lang="en-US" sz="2400" dirty="0"/>
              <a:t>The statistical data that was analyzed is from users in Bratislava and so the prediction may not work as expected for users in other countries with a different socio-economic culture / lifestyle. However the significant variables identified through this project will help / guide with data collection in other countries. </a:t>
            </a:r>
          </a:p>
        </p:txBody>
      </p:sp>
    </p:spTree>
    <p:extLst>
      <p:ext uri="{BB962C8B-B14F-4D97-AF65-F5344CB8AC3E}">
        <p14:creationId xmlns:p14="http://schemas.microsoft.com/office/powerpoint/2010/main" val="165863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C6-5FBF-42BC-ACFE-9F854959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C5C6-5826-488C-9D2C-9FF43C35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provided by Miroslav Sabo: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https://www.kaggle.com/miroslavsabo/young-people-survey</a:t>
            </a:r>
            <a:endParaRPr lang="en-US" dirty="0"/>
          </a:p>
          <a:p>
            <a:r>
              <a:rPr lang="en-US" dirty="0"/>
              <a:t>The data contains a few missing values.</a:t>
            </a:r>
          </a:p>
          <a:p>
            <a:r>
              <a:rPr lang="en-US" dirty="0"/>
              <a:t>All participants were of Slovakian nationality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between 15-30.</a:t>
            </a:r>
          </a:p>
        </p:txBody>
      </p:sp>
    </p:spTree>
    <p:extLst>
      <p:ext uri="{BB962C8B-B14F-4D97-AF65-F5344CB8AC3E}">
        <p14:creationId xmlns:p14="http://schemas.microsoft.com/office/powerpoint/2010/main" val="45524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1B9C-996A-6F48-83B2-550643FE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Q&amp;A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17A0-4C9A-FF4D-AC7D-5D7C7FD5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Any</a:t>
            </a:r>
            <a:r>
              <a:rPr lang="zh-CN" altLang="en-US" sz="3600" dirty="0"/>
              <a:t> </a:t>
            </a:r>
            <a:r>
              <a:rPr lang="en-US" altLang="zh-CN" sz="3600" dirty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89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504C-40EC-044B-B01E-CA415447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57"/>
            <a:ext cx="10515600" cy="1325563"/>
          </a:xfrm>
        </p:spPr>
        <p:txBody>
          <a:bodyPr/>
          <a:lstStyle/>
          <a:p>
            <a:r>
              <a:rPr lang="en-US" dirty="0"/>
              <a:t>Data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B5643-3F2D-4B68-9F9C-78368DDA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2666" y="1931463"/>
            <a:ext cx="1828800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64E14-658C-4B34-AF1C-DDCC4DA44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85" y="192981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A78D9-CFC5-4AD9-A25D-5E3BD19B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735" y="1913980"/>
            <a:ext cx="18288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611913-9632-4859-83E1-F3410B267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666" y="3852182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E5284-5E23-4AF4-B665-CE5F974AD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6339" y="3852182"/>
            <a:ext cx="1828800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57910B-8CC0-46ED-94CA-2C1C25393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1390" y="1905550"/>
            <a:ext cx="1828800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9FB184-B3DB-4997-9AC3-842060C6D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2640" y="3870140"/>
            <a:ext cx="18288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3315E4-B39F-43C8-8DDB-C2A5C4E607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3890" y="3870140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3289736-CA95-4750-A0B3-B7DC10E02F9A}"/>
              </a:ext>
            </a:extLst>
          </p:cNvPr>
          <p:cNvSpPr/>
          <p:nvPr/>
        </p:nvSpPr>
        <p:spPr>
          <a:xfrm>
            <a:off x="8516468" y="577872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69E48-6943-483A-977E-63CA50AD9361}"/>
              </a:ext>
            </a:extLst>
          </p:cNvPr>
          <p:cNvSpPr/>
          <p:nvPr/>
        </p:nvSpPr>
        <p:spPr>
          <a:xfrm>
            <a:off x="10525218" y="576454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D69A34-7B26-4F85-9A6C-AF0FCCC290CB}"/>
              </a:ext>
            </a:extLst>
          </p:cNvPr>
          <p:cNvSpPr/>
          <p:nvPr/>
        </p:nvSpPr>
        <p:spPr>
          <a:xfrm>
            <a:off x="6661285" y="5764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A5855-A9BF-4433-8E79-712689C72760}"/>
              </a:ext>
            </a:extLst>
          </p:cNvPr>
          <p:cNvSpPr/>
          <p:nvPr/>
        </p:nvSpPr>
        <p:spPr>
          <a:xfrm>
            <a:off x="4668858" y="5764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20DD37-24A8-46C9-AFC3-02890A9959D6}"/>
              </a:ext>
            </a:extLst>
          </p:cNvPr>
          <p:cNvSpPr/>
          <p:nvPr/>
        </p:nvSpPr>
        <p:spPr>
          <a:xfrm>
            <a:off x="8489194" y="90485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9C1D2-A8BA-449E-9384-05486861FF60}"/>
              </a:ext>
            </a:extLst>
          </p:cNvPr>
          <p:cNvSpPr/>
          <p:nvPr/>
        </p:nvSpPr>
        <p:spPr>
          <a:xfrm>
            <a:off x="10497944" y="89067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0AAA44-22EC-4C49-82A6-77576D1C601B}"/>
              </a:ext>
            </a:extLst>
          </p:cNvPr>
          <p:cNvSpPr/>
          <p:nvPr/>
        </p:nvSpPr>
        <p:spPr>
          <a:xfrm>
            <a:off x="6458483" y="89067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CB1FAF-CDA8-4FE6-9149-DFBC8EF44449}"/>
              </a:ext>
            </a:extLst>
          </p:cNvPr>
          <p:cNvSpPr/>
          <p:nvPr/>
        </p:nvSpPr>
        <p:spPr>
          <a:xfrm>
            <a:off x="4466056" y="89067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CDDE37-17FD-42F7-823D-069A58944FB4}"/>
              </a:ext>
            </a:extLst>
          </p:cNvPr>
          <p:cNvSpPr txBox="1"/>
          <p:nvPr/>
        </p:nvSpPr>
        <p:spPr>
          <a:xfrm>
            <a:off x="1177265" y="1931463"/>
            <a:ext cx="179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Total Participants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E77F45-BBDB-40FD-B439-6C1DF07D000C}"/>
              </a:ext>
            </a:extLst>
          </p:cNvPr>
          <p:cNvSpPr/>
          <p:nvPr/>
        </p:nvSpPr>
        <p:spPr>
          <a:xfrm>
            <a:off x="1247188" y="2324910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2A4220-B8D8-49CE-A463-3D5A81E453A2}"/>
              </a:ext>
            </a:extLst>
          </p:cNvPr>
          <p:cNvSpPr txBox="1"/>
          <p:nvPr/>
        </p:nvSpPr>
        <p:spPr>
          <a:xfrm>
            <a:off x="1624694" y="327766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20C75-4318-49C4-8AB6-35A27EF1EA09}"/>
              </a:ext>
            </a:extLst>
          </p:cNvPr>
          <p:cNvSpPr txBox="1"/>
          <p:nvPr/>
        </p:nvSpPr>
        <p:spPr>
          <a:xfrm>
            <a:off x="1159055" y="3870140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Survey Questions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57FD68-0F9A-426B-A43D-FF4F2BE8D2B6}"/>
              </a:ext>
            </a:extLst>
          </p:cNvPr>
          <p:cNvSpPr/>
          <p:nvPr/>
        </p:nvSpPr>
        <p:spPr>
          <a:xfrm>
            <a:off x="1422715" y="427078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26F78-28C9-4C5B-80BA-F5B32C537089}"/>
              </a:ext>
            </a:extLst>
          </p:cNvPr>
          <p:cNvSpPr txBox="1"/>
          <p:nvPr/>
        </p:nvSpPr>
        <p:spPr>
          <a:xfrm>
            <a:off x="1690864" y="5230846"/>
            <a:ext cx="7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C7B1E4-36A4-4825-8627-5EBD45C437B3}"/>
              </a:ext>
            </a:extLst>
          </p:cNvPr>
          <p:cNvCxnSpPr/>
          <p:nvPr/>
        </p:nvCxnSpPr>
        <p:spPr>
          <a:xfrm>
            <a:off x="675349" y="3760263"/>
            <a:ext cx="2732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E6309A-A5AB-4E13-9434-9BC367558432}"/>
              </a:ext>
            </a:extLst>
          </p:cNvPr>
          <p:cNvCxnSpPr/>
          <p:nvPr/>
        </p:nvCxnSpPr>
        <p:spPr>
          <a:xfrm>
            <a:off x="3902155" y="1350454"/>
            <a:ext cx="0" cy="5103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2CB8CE-12B3-4ECC-8007-7ABF2E2B5AC5}"/>
              </a:ext>
            </a:extLst>
          </p:cNvPr>
          <p:cNvCxnSpPr>
            <a:cxnSpLocks/>
          </p:cNvCxnSpPr>
          <p:nvPr/>
        </p:nvCxnSpPr>
        <p:spPr>
          <a:xfrm>
            <a:off x="6204054" y="1725062"/>
            <a:ext cx="1421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5F1CE6-77A5-407C-B5B4-7634FAEC4657}"/>
              </a:ext>
            </a:extLst>
          </p:cNvPr>
          <p:cNvCxnSpPr>
            <a:cxnSpLocks/>
          </p:cNvCxnSpPr>
          <p:nvPr/>
        </p:nvCxnSpPr>
        <p:spPr>
          <a:xfrm>
            <a:off x="8217153" y="1728602"/>
            <a:ext cx="1421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5FCDEB-A442-4171-B18A-46BD1E541646}"/>
              </a:ext>
            </a:extLst>
          </p:cNvPr>
          <p:cNvCxnSpPr>
            <a:cxnSpLocks/>
          </p:cNvCxnSpPr>
          <p:nvPr/>
        </p:nvCxnSpPr>
        <p:spPr>
          <a:xfrm>
            <a:off x="10219626" y="1721507"/>
            <a:ext cx="1421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265D2C-E379-4F1B-BD42-2CB82B3C7DBE}"/>
              </a:ext>
            </a:extLst>
          </p:cNvPr>
          <p:cNvCxnSpPr>
            <a:cxnSpLocks/>
          </p:cNvCxnSpPr>
          <p:nvPr/>
        </p:nvCxnSpPr>
        <p:spPr>
          <a:xfrm>
            <a:off x="10212534" y="5805265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8F597F-1510-4253-895C-D8AC78DD23EF}"/>
              </a:ext>
            </a:extLst>
          </p:cNvPr>
          <p:cNvCxnSpPr>
            <a:cxnSpLocks/>
          </p:cNvCxnSpPr>
          <p:nvPr/>
        </p:nvCxnSpPr>
        <p:spPr>
          <a:xfrm>
            <a:off x="8270315" y="5808807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8DDE18-8899-448D-8DD3-C775E76E1FA8}"/>
              </a:ext>
            </a:extLst>
          </p:cNvPr>
          <p:cNvCxnSpPr>
            <a:cxnSpLocks/>
          </p:cNvCxnSpPr>
          <p:nvPr/>
        </p:nvCxnSpPr>
        <p:spPr>
          <a:xfrm>
            <a:off x="6232401" y="5801714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184401-5C7B-48D5-9EBC-DE7992E36B7E}"/>
              </a:ext>
            </a:extLst>
          </p:cNvPr>
          <p:cNvCxnSpPr>
            <a:cxnSpLocks/>
          </p:cNvCxnSpPr>
          <p:nvPr/>
        </p:nvCxnSpPr>
        <p:spPr>
          <a:xfrm>
            <a:off x="4205124" y="5805255"/>
            <a:ext cx="1421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E5AEA2-B354-4DE2-960A-FDE1B9CD8EAF}"/>
              </a:ext>
            </a:extLst>
          </p:cNvPr>
          <p:cNvCxnSpPr>
            <a:cxnSpLocks/>
          </p:cNvCxnSpPr>
          <p:nvPr/>
        </p:nvCxnSpPr>
        <p:spPr>
          <a:xfrm>
            <a:off x="4187410" y="1728600"/>
            <a:ext cx="14212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2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CDFE-A172-1A42-A268-9F23EFE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Quantitative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5D977-3E13-4168-A5CF-7349C2CC936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b="8051"/>
          <a:stretch/>
        </p:blipFill>
        <p:spPr>
          <a:xfrm>
            <a:off x="1668371" y="1965421"/>
            <a:ext cx="3508319" cy="4352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B1587-8E86-406A-B3FA-66A31059B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506" y="2058409"/>
            <a:ext cx="3510117" cy="4352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82E0C8-3EDF-4D8D-AEE3-C731E5DC65DF}"/>
              </a:ext>
            </a:extLst>
          </p:cNvPr>
          <p:cNvSpPr txBox="1"/>
          <p:nvPr/>
        </p:nvSpPr>
        <p:spPr>
          <a:xfrm>
            <a:off x="1366037" y="6395680"/>
            <a:ext cx="411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Strongly Disagree  1-2-3-4-5  Strong Agree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46872-979C-4635-8407-080E4DE43D30}"/>
              </a:ext>
            </a:extLst>
          </p:cNvPr>
          <p:cNvSpPr txBox="1"/>
          <p:nvPr/>
        </p:nvSpPr>
        <p:spPr>
          <a:xfrm>
            <a:off x="8185517" y="641095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198358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A3C7-C8BC-B948-8411-36ADC06A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EC2B-59FB-7C42-8D00-A6E239C8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076"/>
            <a:ext cx="6802464" cy="1804266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z="3200" dirty="0"/>
              <a:t>We will try to predict Age, using all the other variables and data in the dataset.</a:t>
            </a:r>
          </a:p>
          <a:p>
            <a:pPr lvl="1"/>
            <a:r>
              <a:rPr lang="en-US" sz="3200" dirty="0"/>
              <a:t>We will use the column names as variable names</a:t>
            </a:r>
            <a:r>
              <a:rPr lang="zh-CN" altLang="en-US" sz="3200" dirty="0"/>
              <a:t> </a:t>
            </a:r>
            <a:r>
              <a:rPr lang="en-US" altLang="zh-CN" sz="3200" dirty="0"/>
              <a:t>instead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,x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 </a:t>
            </a:r>
            <a:r>
              <a:rPr lang="en-US" altLang="zh-CN" sz="3200" dirty="0"/>
              <a:t>etc.</a:t>
            </a:r>
            <a:r>
              <a:rPr lang="en-US" sz="3200" dirty="0"/>
              <a:t>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104D7-D74D-564C-98C0-E0C4F44B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334" y="2089121"/>
            <a:ext cx="3511466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C29A9-F09E-CD45-A0A6-9CB5F81E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ndustry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Emulation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5B102-ECBB-2643-BBBB-C0ED83590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4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Industry Knowledge Emulation Model (IKEM)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6F050-CED9-40AE-B990-719B43EF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996" y="1882586"/>
            <a:ext cx="3922149" cy="48646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2EA07-9836-4501-B858-65E98C99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398" y="1879240"/>
            <a:ext cx="3924848" cy="4867954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DDAE238-80B7-443E-9526-126F7D0530E9}"/>
              </a:ext>
            </a:extLst>
          </p:cNvPr>
          <p:cNvSpPr/>
          <p:nvPr/>
        </p:nvSpPr>
        <p:spPr>
          <a:xfrm>
            <a:off x="2918149" y="4389293"/>
            <a:ext cx="148282" cy="807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AC0F4D-3065-4682-B051-630ADC1EEBC1}"/>
              </a:ext>
            </a:extLst>
          </p:cNvPr>
          <p:cNvSpPr/>
          <p:nvPr/>
        </p:nvSpPr>
        <p:spPr>
          <a:xfrm>
            <a:off x="9324045" y="2922122"/>
            <a:ext cx="148282" cy="807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9A204-03A1-4D1E-8A06-7690DFC5B7CF}"/>
              </a:ext>
            </a:extLst>
          </p:cNvPr>
          <p:cNvSpPr txBox="1"/>
          <p:nvPr/>
        </p:nvSpPr>
        <p:spPr>
          <a:xfrm>
            <a:off x="2235512" y="400756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than 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AEC94-4C13-4A35-B16F-2B355D775888}"/>
              </a:ext>
            </a:extLst>
          </p:cNvPr>
          <p:cNvSpPr txBox="1"/>
          <p:nvPr/>
        </p:nvSpPr>
        <p:spPr>
          <a:xfrm>
            <a:off x="8582001" y="2537639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60%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1F57B-7649-46D6-8748-105307E756CD}"/>
              </a:ext>
            </a:extLst>
          </p:cNvPr>
          <p:cNvSpPr/>
          <p:nvPr/>
        </p:nvSpPr>
        <p:spPr>
          <a:xfrm>
            <a:off x="5476029" y="3496959"/>
            <a:ext cx="1065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CBD33E-38AC-43FA-9E0B-5F5B571363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062"/>
          <a:stretch/>
        </p:blipFill>
        <p:spPr>
          <a:xfrm flipH="1">
            <a:off x="9222933" y="1796697"/>
            <a:ext cx="334183" cy="369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1DDE6F-86B0-42EB-85B2-A4FF05F01E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290"/>
          <a:stretch/>
        </p:blipFill>
        <p:spPr>
          <a:xfrm>
            <a:off x="2869090" y="1832746"/>
            <a:ext cx="271462" cy="3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7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IKEM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C765-F477-4C78-958F-57129F7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Motivation: Reduce number of low quality variables</a:t>
            </a:r>
          </a:p>
          <a:p>
            <a:r>
              <a:rPr lang="en-US" sz="2400" dirty="0"/>
              <a:t>Result: Variable count reduced from 149 to 44</a:t>
            </a:r>
          </a:p>
          <a:p>
            <a:r>
              <a:rPr lang="en-US" sz="2400" dirty="0"/>
              <a:t>Note: Variables maintained after filter only applies in context of the whole survey. Cannot compare a survey with only these questions to the full survey.</a:t>
            </a:r>
          </a:p>
          <a:p>
            <a:pPr lvl="1"/>
            <a:r>
              <a:rPr lang="en-US" sz="2000" dirty="0"/>
              <a:t>Example: You may have answered “3” for Personality because the previous question on the survey asked if you consider yourself a judgmental person. Your answer for personality is reasonably affected by the previous question.</a:t>
            </a:r>
          </a:p>
        </p:txBody>
      </p:sp>
    </p:spTree>
    <p:extLst>
      <p:ext uri="{BB962C8B-B14F-4D97-AF65-F5344CB8AC3E}">
        <p14:creationId xmlns:p14="http://schemas.microsoft.com/office/powerpoint/2010/main" val="24457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IKEM – Stepwise on Filtered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568568-CC35-438A-929B-0BF694CF2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" t="67655" r="88642" b="9694"/>
          <a:stretch/>
        </p:blipFill>
        <p:spPr>
          <a:xfrm>
            <a:off x="838200" y="1919177"/>
            <a:ext cx="5220588" cy="3441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A96B4-72CE-4F69-B294-B79009DE9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" t="53785" r="84915" b="13574"/>
          <a:stretch/>
        </p:blipFill>
        <p:spPr>
          <a:xfrm>
            <a:off x="6133214" y="1921302"/>
            <a:ext cx="5533062" cy="344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BC577-C489-458A-93BB-3DB9F5B66AB6}"/>
              </a:ext>
            </a:extLst>
          </p:cNvPr>
          <p:cNvSpPr txBox="1"/>
          <p:nvPr/>
        </p:nvSpPr>
        <p:spPr>
          <a:xfrm>
            <a:off x="838200" y="5539562"/>
            <a:ext cx="61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 = 0.491, Adj. R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 = 0.481, </a:t>
            </a:r>
            <a:r>
              <a:rPr lang="en-US" sz="2400" b="1" u="sng" dirty="0" err="1"/>
              <a:t>Pred</a:t>
            </a:r>
            <a:r>
              <a:rPr lang="en-US" sz="2400" b="1" u="sng" dirty="0"/>
              <a:t> R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 = 0.470</a:t>
            </a:r>
          </a:p>
        </p:txBody>
      </p:sp>
    </p:spTree>
    <p:extLst>
      <p:ext uri="{BB962C8B-B14F-4D97-AF65-F5344CB8AC3E}">
        <p14:creationId xmlns:p14="http://schemas.microsoft.com/office/powerpoint/2010/main" val="1526945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{F7AFBF89-A34C-854D-8A6C-E4DDEAF506FE}tf10001123</Template>
  <TotalTime>480</TotalTime>
  <Words>1032</Words>
  <Application>Microsoft Macintosh PowerPoint</Application>
  <PresentationFormat>Widescreen</PresentationFormat>
  <Paragraphs>140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 2</vt:lpstr>
      <vt:lpstr>Dividend</vt:lpstr>
      <vt:lpstr>-WE KNOW YOUR AGE-</vt:lpstr>
      <vt:lpstr>Hook</vt:lpstr>
      <vt:lpstr>Data Explanation</vt:lpstr>
      <vt:lpstr>Quantitative &amp; Categorical Variables</vt:lpstr>
      <vt:lpstr>Variable Definition</vt:lpstr>
      <vt:lpstr>Industry Knowledge Emulation</vt:lpstr>
      <vt:lpstr>Industry Knowledge Emulation Model (IKEM)</vt:lpstr>
      <vt:lpstr>IKEM Justification</vt:lpstr>
      <vt:lpstr>IKEM – Stepwise on Filtered Data</vt:lpstr>
      <vt:lpstr>10 Variables? Brute Force it!</vt:lpstr>
      <vt:lpstr>What did we just see?</vt:lpstr>
      <vt:lpstr>Interpretations</vt:lpstr>
      <vt:lpstr>IKEM vs Professor Bhaduri</vt:lpstr>
      <vt:lpstr>Stepwise V.S. Brute Force </vt:lpstr>
      <vt:lpstr>Stepwise Selection(Level 1,2)</vt:lpstr>
      <vt:lpstr>Stepwise Selection(Level 3)</vt:lpstr>
      <vt:lpstr>Interpretations</vt:lpstr>
      <vt:lpstr>Stepwise Selection(Level 4)</vt:lpstr>
      <vt:lpstr>Final Model: Level 3</vt:lpstr>
      <vt:lpstr>Conclusions and Future Work</vt:lpstr>
      <vt:lpstr>Acknowledgement 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2019-04-23T04:47:57Z</dcterms:created>
  <dcterms:modified xsi:type="dcterms:W3CDTF">2019-04-24T22:15:50Z</dcterms:modified>
</cp:coreProperties>
</file>