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 id="267"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4D13D-AE87-4B7E-A174-D41423A37F8A}" v="215" dt="2023-10-26T13:45:50.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C198F-7ADE-41C0-BED5-DBAC4E59058E}"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4BB9D8D4-B8D5-4C85-A3FA-06EF2CD81FFB}">
      <dgm:prSet/>
      <dgm:spPr/>
      <dgm:t>
        <a:bodyPr/>
        <a:lstStyle/>
        <a:p>
          <a:r>
            <a:rPr lang="en-US" b="1"/>
            <a:t>intens.json</a:t>
          </a:r>
          <a:r>
            <a:rPr lang="en-US"/>
            <a:t> file:</a:t>
          </a:r>
          <a:br>
            <a:rPr lang="en-US"/>
          </a:br>
          <a:r>
            <a:rPr lang="en-US"/>
            <a:t>This intent file have </a:t>
          </a:r>
          <a:r>
            <a:rPr lang="en-US" b="1"/>
            <a:t>38 intents</a:t>
          </a:r>
          <a:r>
            <a:rPr lang="en-US"/>
            <a:t> with 4 list called tags, patterns, reponses and context_set.</a:t>
          </a:r>
        </a:p>
      </dgm:t>
    </dgm:pt>
    <dgm:pt modelId="{22F94E42-9EC7-452B-903C-BB5E4030232F}" type="parTrans" cxnId="{B7C8BA6B-2268-46DC-AADB-A0E71CA0E98A}">
      <dgm:prSet/>
      <dgm:spPr/>
      <dgm:t>
        <a:bodyPr/>
        <a:lstStyle/>
        <a:p>
          <a:endParaRPr lang="en-US"/>
        </a:p>
      </dgm:t>
    </dgm:pt>
    <dgm:pt modelId="{77AE417C-1579-4906-B8DF-C920A65974A6}" type="sibTrans" cxnId="{B7C8BA6B-2268-46DC-AADB-A0E71CA0E98A}">
      <dgm:prSet/>
      <dgm:spPr/>
      <dgm:t>
        <a:bodyPr/>
        <a:lstStyle/>
        <a:p>
          <a:endParaRPr lang="en-US"/>
        </a:p>
      </dgm:t>
    </dgm:pt>
    <dgm:pt modelId="{4AB15C65-FCBF-461A-AC65-3689B94650C3}">
      <dgm:prSet/>
      <dgm:spPr/>
      <dgm:t>
        <a:bodyPr/>
        <a:lstStyle/>
        <a:p>
          <a:r>
            <a:rPr lang="en-US" b="1"/>
            <a:t>Categories</a:t>
          </a:r>
          <a:r>
            <a:rPr lang="en-US"/>
            <a:t>:</a:t>
          </a:r>
          <a:br>
            <a:rPr lang="en-US"/>
          </a:br>
          <a:r>
            <a:rPr lang="en-US"/>
            <a:t>Tags: Header of intent</a:t>
          </a:r>
          <a:br>
            <a:rPr lang="en-US"/>
          </a:br>
          <a:r>
            <a:rPr lang="en-US"/>
            <a:t>Patterns: User input(Queries)</a:t>
          </a:r>
          <a:br>
            <a:rPr lang="en-US"/>
          </a:br>
          <a:r>
            <a:rPr lang="en-US"/>
            <a:t>Responses: Chatbot output for user queries.(Answers)</a:t>
          </a:r>
          <a:br>
            <a:rPr lang="en-US"/>
          </a:br>
          <a:r>
            <a:rPr lang="en-US"/>
            <a:t>Context_set(optional): Specify the context in which intent should be used.</a:t>
          </a:r>
        </a:p>
      </dgm:t>
    </dgm:pt>
    <dgm:pt modelId="{68154C34-0A5A-4D04-876A-73F69BB52EEA}" type="parTrans" cxnId="{E72654EE-EC40-43F5-974D-E9EAFFB3FFE7}">
      <dgm:prSet/>
      <dgm:spPr/>
      <dgm:t>
        <a:bodyPr/>
        <a:lstStyle/>
        <a:p>
          <a:endParaRPr lang="en-US"/>
        </a:p>
      </dgm:t>
    </dgm:pt>
    <dgm:pt modelId="{4F776AFE-87A2-4D67-95E3-4F0B5E0B1589}" type="sibTrans" cxnId="{E72654EE-EC40-43F5-974D-E9EAFFB3FFE7}">
      <dgm:prSet/>
      <dgm:spPr/>
      <dgm:t>
        <a:bodyPr/>
        <a:lstStyle/>
        <a:p>
          <a:endParaRPr lang="en-US"/>
        </a:p>
      </dgm:t>
    </dgm:pt>
    <dgm:pt modelId="{AC5510ED-AA35-4B5F-8C48-D46F99725ED0}" type="pres">
      <dgm:prSet presAssocID="{BA0C198F-7ADE-41C0-BED5-DBAC4E59058E}" presName="Name0" presStyleCnt="0">
        <dgm:presLayoutVars>
          <dgm:dir/>
          <dgm:animLvl val="lvl"/>
          <dgm:resizeHandles val="exact"/>
        </dgm:presLayoutVars>
      </dgm:prSet>
      <dgm:spPr/>
    </dgm:pt>
    <dgm:pt modelId="{5924B403-3A5F-4DE3-9703-18DE42CB003E}" type="pres">
      <dgm:prSet presAssocID="{4AB15C65-FCBF-461A-AC65-3689B94650C3}" presName="boxAndChildren" presStyleCnt="0"/>
      <dgm:spPr/>
    </dgm:pt>
    <dgm:pt modelId="{1A983B03-E2AD-4891-A942-8A97E17E1655}" type="pres">
      <dgm:prSet presAssocID="{4AB15C65-FCBF-461A-AC65-3689B94650C3}" presName="parentTextBox" presStyleLbl="node1" presStyleIdx="0" presStyleCnt="2"/>
      <dgm:spPr/>
    </dgm:pt>
    <dgm:pt modelId="{A147E7FA-7A35-4E6F-8C5C-73E9F73E3329}" type="pres">
      <dgm:prSet presAssocID="{77AE417C-1579-4906-B8DF-C920A65974A6}" presName="sp" presStyleCnt="0"/>
      <dgm:spPr/>
    </dgm:pt>
    <dgm:pt modelId="{5E114CBF-3C90-4DCD-AAC6-590EDD89196E}" type="pres">
      <dgm:prSet presAssocID="{4BB9D8D4-B8D5-4C85-A3FA-06EF2CD81FFB}" presName="arrowAndChildren" presStyleCnt="0"/>
      <dgm:spPr/>
    </dgm:pt>
    <dgm:pt modelId="{FB1BF689-EC95-48C6-8917-4F502746C855}" type="pres">
      <dgm:prSet presAssocID="{4BB9D8D4-B8D5-4C85-A3FA-06EF2CD81FFB}" presName="parentTextArrow" presStyleLbl="node1" presStyleIdx="1" presStyleCnt="2"/>
      <dgm:spPr/>
    </dgm:pt>
  </dgm:ptLst>
  <dgm:cxnLst>
    <dgm:cxn modelId="{E1264F43-1543-421C-A9D0-3AD92A0AC4D8}" type="presOf" srcId="{4AB15C65-FCBF-461A-AC65-3689B94650C3}" destId="{1A983B03-E2AD-4891-A942-8A97E17E1655}" srcOrd="0" destOrd="0" presId="urn:microsoft.com/office/officeart/2005/8/layout/process4"/>
    <dgm:cxn modelId="{4712B76B-97D1-494B-A7A0-C75B0B85B347}" type="presOf" srcId="{BA0C198F-7ADE-41C0-BED5-DBAC4E59058E}" destId="{AC5510ED-AA35-4B5F-8C48-D46F99725ED0}" srcOrd="0" destOrd="0" presId="urn:microsoft.com/office/officeart/2005/8/layout/process4"/>
    <dgm:cxn modelId="{B7C8BA6B-2268-46DC-AADB-A0E71CA0E98A}" srcId="{BA0C198F-7ADE-41C0-BED5-DBAC4E59058E}" destId="{4BB9D8D4-B8D5-4C85-A3FA-06EF2CD81FFB}" srcOrd="0" destOrd="0" parTransId="{22F94E42-9EC7-452B-903C-BB5E4030232F}" sibTransId="{77AE417C-1579-4906-B8DF-C920A65974A6}"/>
    <dgm:cxn modelId="{0B09E19B-C63E-4484-B925-EE09A9C72936}" type="presOf" srcId="{4BB9D8D4-B8D5-4C85-A3FA-06EF2CD81FFB}" destId="{FB1BF689-EC95-48C6-8917-4F502746C855}" srcOrd="0" destOrd="0" presId="urn:microsoft.com/office/officeart/2005/8/layout/process4"/>
    <dgm:cxn modelId="{E72654EE-EC40-43F5-974D-E9EAFFB3FFE7}" srcId="{BA0C198F-7ADE-41C0-BED5-DBAC4E59058E}" destId="{4AB15C65-FCBF-461A-AC65-3689B94650C3}" srcOrd="1" destOrd="0" parTransId="{68154C34-0A5A-4D04-876A-73F69BB52EEA}" sibTransId="{4F776AFE-87A2-4D67-95E3-4F0B5E0B1589}"/>
    <dgm:cxn modelId="{81F1B7DC-B783-4946-837E-C6CDF45C7974}" type="presParOf" srcId="{AC5510ED-AA35-4B5F-8C48-D46F99725ED0}" destId="{5924B403-3A5F-4DE3-9703-18DE42CB003E}" srcOrd="0" destOrd="0" presId="urn:microsoft.com/office/officeart/2005/8/layout/process4"/>
    <dgm:cxn modelId="{CAD9D4DF-2A38-4873-B973-A58051AD4525}" type="presParOf" srcId="{5924B403-3A5F-4DE3-9703-18DE42CB003E}" destId="{1A983B03-E2AD-4891-A942-8A97E17E1655}" srcOrd="0" destOrd="0" presId="urn:microsoft.com/office/officeart/2005/8/layout/process4"/>
    <dgm:cxn modelId="{0A524BC2-431A-4DED-B52E-515743213D3A}" type="presParOf" srcId="{AC5510ED-AA35-4B5F-8C48-D46F99725ED0}" destId="{A147E7FA-7A35-4E6F-8C5C-73E9F73E3329}" srcOrd="1" destOrd="0" presId="urn:microsoft.com/office/officeart/2005/8/layout/process4"/>
    <dgm:cxn modelId="{A8289C4C-14B6-45E0-8E04-5ABDBF9192DF}" type="presParOf" srcId="{AC5510ED-AA35-4B5F-8C48-D46F99725ED0}" destId="{5E114CBF-3C90-4DCD-AAC6-590EDD89196E}" srcOrd="2" destOrd="0" presId="urn:microsoft.com/office/officeart/2005/8/layout/process4"/>
    <dgm:cxn modelId="{1B1BAA2A-8A8D-454E-A5B8-DCF0F03C6FA1}" type="presParOf" srcId="{5E114CBF-3C90-4DCD-AAC6-590EDD89196E}" destId="{FB1BF689-EC95-48C6-8917-4F502746C85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83B03-E2AD-4891-A942-8A97E17E1655}">
      <dsp:nvSpPr>
        <dsp:cNvPr id="0" name=""/>
        <dsp:cNvSpPr/>
      </dsp:nvSpPr>
      <dsp:spPr>
        <a:xfrm>
          <a:off x="0" y="3444753"/>
          <a:ext cx="6151830" cy="22601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t>Categories</a:t>
          </a:r>
          <a:r>
            <a:rPr lang="en-US" sz="2000" kern="1200"/>
            <a:t>:</a:t>
          </a:r>
          <a:br>
            <a:rPr lang="en-US" sz="2000" kern="1200"/>
          </a:br>
          <a:r>
            <a:rPr lang="en-US" sz="2000" kern="1200"/>
            <a:t>Tags: Header of intent</a:t>
          </a:r>
          <a:br>
            <a:rPr lang="en-US" sz="2000" kern="1200"/>
          </a:br>
          <a:r>
            <a:rPr lang="en-US" sz="2000" kern="1200"/>
            <a:t>Patterns: User input(Queries)</a:t>
          </a:r>
          <a:br>
            <a:rPr lang="en-US" sz="2000" kern="1200"/>
          </a:br>
          <a:r>
            <a:rPr lang="en-US" sz="2000" kern="1200"/>
            <a:t>Responses: Chatbot output for user queries.(Answers)</a:t>
          </a:r>
          <a:br>
            <a:rPr lang="en-US" sz="2000" kern="1200"/>
          </a:br>
          <a:r>
            <a:rPr lang="en-US" sz="2000" kern="1200"/>
            <a:t>Context_set(optional): Specify the context in which intent should be used.</a:t>
          </a:r>
        </a:p>
      </dsp:txBody>
      <dsp:txXfrm>
        <a:off x="0" y="3444753"/>
        <a:ext cx="6151830" cy="2260131"/>
      </dsp:txXfrm>
    </dsp:sp>
    <dsp:sp modelId="{FB1BF689-EC95-48C6-8917-4F502746C855}">
      <dsp:nvSpPr>
        <dsp:cNvPr id="0" name=""/>
        <dsp:cNvSpPr/>
      </dsp:nvSpPr>
      <dsp:spPr>
        <a:xfrm rot="10800000">
          <a:off x="0" y="2573"/>
          <a:ext cx="6151830" cy="347608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t>intens.json</a:t>
          </a:r>
          <a:r>
            <a:rPr lang="en-US" sz="2000" kern="1200"/>
            <a:t> file:</a:t>
          </a:r>
          <a:br>
            <a:rPr lang="en-US" sz="2000" kern="1200"/>
          </a:br>
          <a:r>
            <a:rPr lang="en-US" sz="2000" kern="1200"/>
            <a:t>This intent file have </a:t>
          </a:r>
          <a:r>
            <a:rPr lang="en-US" sz="2000" b="1" kern="1200"/>
            <a:t>38 intents</a:t>
          </a:r>
          <a:r>
            <a:rPr lang="en-US" sz="2000" kern="1200"/>
            <a:t> with 4 list called tags, patterns, reponses and context_set.</a:t>
          </a:r>
        </a:p>
      </dsp:txBody>
      <dsp:txXfrm rot="10800000">
        <a:off x="0" y="2573"/>
        <a:ext cx="6151830" cy="22586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10/26/2023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58565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10/26/2023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4139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10/26/2023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0561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10/26/2023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8877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10/26/2023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172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10/26/2023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6919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10/26/2023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17980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10/26/2023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0476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10/26/2023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6038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10/26/2023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0876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10/26/2023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907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10/26/2023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9051272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nfo.botpress.com/hubfs/Whitepaper/BP_MHS_Factshee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The colorful explosion of powder on a black background">
            <a:extLst>
              <a:ext uri="{FF2B5EF4-FFF2-40B4-BE49-F238E27FC236}">
                <a16:creationId xmlns:a16="http://schemas.microsoft.com/office/drawing/2014/main" id="{8B1D9A7E-9F8B-0360-8773-78AE46BFC376}"/>
              </a:ext>
            </a:extLst>
          </p:cNvPr>
          <p:cNvPicPr>
            <a:picLocks noChangeAspect="1"/>
          </p:cNvPicPr>
          <p:nvPr/>
        </p:nvPicPr>
        <p:blipFill rotWithShape="1">
          <a:blip r:embed="rId2">
            <a:alphaModFix amt="40000"/>
          </a:blip>
          <a:srcRect r="-1" b="15708"/>
          <a:stretch/>
        </p:blipFill>
        <p:spPr>
          <a:xfrm>
            <a:off x="-375635" y="53672"/>
            <a:ext cx="12191999" cy="6857990"/>
          </a:xfrm>
          <a:prstGeom prst="rect">
            <a:avLst/>
          </a:prstGeom>
        </p:spPr>
      </p:pic>
      <p:sp>
        <p:nvSpPr>
          <p:cNvPr id="2" name="Title 1"/>
          <p:cNvSpPr>
            <a:spLocks noGrp="1"/>
          </p:cNvSpPr>
          <p:nvPr>
            <p:ph type="ctrTitle"/>
          </p:nvPr>
        </p:nvSpPr>
        <p:spPr>
          <a:xfrm>
            <a:off x="530351" y="1122363"/>
            <a:ext cx="7630931" cy="1978346"/>
          </a:xfrm>
        </p:spPr>
        <p:txBody>
          <a:bodyPr>
            <a:normAutofit/>
          </a:bodyPr>
          <a:lstStyle/>
          <a:p>
            <a:r>
              <a:rPr lang="en-US" dirty="0">
                <a:solidFill>
                  <a:srgbClr val="FFFFFF"/>
                </a:solidFill>
                <a:cs typeface="Calibri Light"/>
              </a:rPr>
              <a:t>Chat Deployment with IBM Cloud Watson Assistant</a:t>
            </a:r>
            <a:endParaRPr lang="en-US" dirty="0">
              <a:solidFill>
                <a:srgbClr val="FFFFFF"/>
              </a:solidFill>
            </a:endParaRPr>
          </a:p>
        </p:txBody>
      </p:sp>
      <p:grpSp>
        <p:nvGrpSpPr>
          <p:cNvPr id="3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0" name="Freeform: Shape 29">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oup 31">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3" name="Freeform: Shape 32">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Freeform: Shape 33">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5" name="Freeform: Shape 34">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7"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8"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Freeform: Shape 9">
            <a:extLst>
              <a:ext uri="{FF2B5EF4-FFF2-40B4-BE49-F238E27FC236}">
                <a16:creationId xmlns:a16="http://schemas.microsoft.com/office/drawing/2014/main" id="{3AB5BF24-836F-4A13-AAE6-3EEB92256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5870" y="-1272272"/>
            <a:ext cx="1349830" cy="3894372"/>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aphic 78">
            <a:extLst>
              <a:ext uri="{FF2B5EF4-FFF2-40B4-BE49-F238E27FC236}">
                <a16:creationId xmlns:a16="http://schemas.microsoft.com/office/drawing/2014/main" id="{AFA309B8-3551-4D00-8F72-F8224F39C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14577" y="1628048"/>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8C5ABE74-2784-4339-960F-DE0743356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9B02DBFF-C7B0-4205-8D48-C39852D943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0AE5FE2D-F4EC-428F-94E7-AAE776221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A1B0A68-AF93-4CFA-A1EE-324301A9B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9EB863-21D4-401D-9E61-1D25B48C9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F3093249-66A1-4C01-B378-49E15A9AB7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5A567566-4AAC-F852-B335-2FF63EE03A14}"/>
              </a:ext>
            </a:extLst>
          </p:cNvPr>
          <p:cNvSpPr>
            <a:spLocks noGrp="1"/>
          </p:cNvSpPr>
          <p:nvPr>
            <p:ph idx="1"/>
          </p:nvPr>
        </p:nvSpPr>
        <p:spPr>
          <a:xfrm>
            <a:off x="4700339" y="492833"/>
            <a:ext cx="4454307" cy="5391132"/>
          </a:xfrm>
        </p:spPr>
        <p:txBody>
          <a:bodyPr vert="horz" lIns="91440" tIns="45720" rIns="91440" bIns="45720" rtlCol="0" anchor="t">
            <a:noAutofit/>
          </a:bodyPr>
          <a:lstStyle/>
          <a:p>
            <a:pPr marL="285750" indent="-285750">
              <a:lnSpc>
                <a:spcPct val="100000"/>
              </a:lnSpc>
              <a:buFont typeface="Arial"/>
              <a:buChar char="•"/>
            </a:pPr>
            <a:r>
              <a:rPr lang="en-US" sz="1400" err="1">
                <a:ea typeface="+mn-lt"/>
                <a:cs typeface="+mn-lt"/>
              </a:rPr>
              <a:t>qid</a:t>
            </a:r>
            <a:r>
              <a:rPr lang="en-US" sz="1400" dirty="0">
                <a:ea typeface="+mn-lt"/>
                <a:cs typeface="+mn-lt"/>
              </a:rPr>
              <a:t> (string) - Unique Id for a question</a:t>
            </a:r>
            <a:endParaRPr lang="en-US" sz="1400" dirty="0"/>
          </a:p>
          <a:p>
            <a:pPr marL="285750" indent="-285750">
              <a:lnSpc>
                <a:spcPct val="100000"/>
              </a:lnSpc>
              <a:buFont typeface="Arial"/>
              <a:buChar char="•"/>
            </a:pPr>
            <a:r>
              <a:rPr lang="en-US" sz="1400" dirty="0">
                <a:ea typeface="+mn-lt"/>
                <a:cs typeface="+mn-lt"/>
              </a:rPr>
              <a:t>question (string) - Text provided as a question to the chatbot</a:t>
            </a:r>
            <a:endParaRPr lang="en-US" sz="1400" dirty="0"/>
          </a:p>
          <a:p>
            <a:pPr marL="285750" indent="-285750">
              <a:lnSpc>
                <a:spcPct val="100000"/>
              </a:lnSpc>
              <a:buFont typeface="Arial"/>
              <a:buChar char="•"/>
            </a:pPr>
            <a:r>
              <a:rPr lang="en-US" sz="1400" err="1">
                <a:ea typeface="+mn-lt"/>
                <a:cs typeface="+mn-lt"/>
              </a:rPr>
              <a:t>related_facts</a:t>
            </a:r>
            <a:r>
              <a:rPr lang="en-US" sz="1400" dirty="0">
                <a:ea typeface="+mn-lt"/>
                <a:cs typeface="+mn-lt"/>
              </a:rPr>
              <a:t> (string) - Fact(s) that are related to the question's response from the knowledge base</a:t>
            </a:r>
            <a:endParaRPr lang="en-US" sz="1400" dirty="0"/>
          </a:p>
          <a:p>
            <a:pPr marL="285750" indent="-285750">
              <a:lnSpc>
                <a:spcPct val="100000"/>
              </a:lnSpc>
              <a:buFont typeface="Arial"/>
              <a:buChar char="•"/>
            </a:pPr>
            <a:r>
              <a:rPr lang="en-US" sz="1400" err="1">
                <a:ea typeface="+mn-lt"/>
                <a:cs typeface="+mn-lt"/>
              </a:rPr>
              <a:t>answer_in_fact</a:t>
            </a:r>
            <a:r>
              <a:rPr lang="en-US" sz="1400" dirty="0">
                <a:ea typeface="+mn-lt"/>
                <a:cs typeface="+mn-lt"/>
              </a:rPr>
              <a:t> (</a:t>
            </a:r>
            <a:r>
              <a:rPr lang="en-US" sz="1400" err="1">
                <a:ea typeface="+mn-lt"/>
                <a:cs typeface="+mn-lt"/>
              </a:rPr>
              <a:t>boolean</a:t>
            </a:r>
            <a:r>
              <a:rPr lang="en-US" sz="1400" dirty="0">
                <a:ea typeface="+mn-lt"/>
                <a:cs typeface="+mn-lt"/>
              </a:rPr>
              <a:t>) - If the answer is available in the fact</a:t>
            </a:r>
            <a:endParaRPr lang="en-US" sz="1400" dirty="0"/>
          </a:p>
          <a:p>
            <a:pPr marL="285750" indent="-285750">
              <a:lnSpc>
                <a:spcPct val="100000"/>
              </a:lnSpc>
              <a:buFont typeface="Arial"/>
              <a:buChar char="•"/>
            </a:pPr>
            <a:r>
              <a:rPr lang="en-US" sz="1400" dirty="0">
                <a:ea typeface="+mn-lt"/>
                <a:cs typeface="+mn-lt"/>
              </a:rPr>
              <a:t>engine (string) - Name of the engine used</a:t>
            </a:r>
            <a:endParaRPr lang="en-US" sz="1400" dirty="0"/>
          </a:p>
          <a:p>
            <a:pPr marL="285750" indent="-285750">
              <a:lnSpc>
                <a:spcPct val="100000"/>
              </a:lnSpc>
              <a:buFont typeface="Arial"/>
              <a:buChar char="•"/>
            </a:pPr>
            <a:r>
              <a:rPr lang="en-US" sz="1400" err="1">
                <a:ea typeface="+mn-lt"/>
                <a:cs typeface="+mn-lt"/>
              </a:rPr>
              <a:t>engine_response</a:t>
            </a:r>
            <a:r>
              <a:rPr lang="en-US" sz="1400" dirty="0">
                <a:ea typeface="+mn-lt"/>
                <a:cs typeface="+mn-lt"/>
              </a:rPr>
              <a:t> (string) - Response provided by each engine</a:t>
            </a:r>
            <a:endParaRPr lang="en-US" sz="1400" dirty="0"/>
          </a:p>
          <a:p>
            <a:pPr marL="285750" indent="-285750">
              <a:lnSpc>
                <a:spcPct val="100000"/>
              </a:lnSpc>
              <a:buFont typeface="Arial"/>
              <a:buChar char="•"/>
            </a:pPr>
            <a:r>
              <a:rPr lang="en-US" sz="1400" dirty="0">
                <a:ea typeface="+mn-lt"/>
                <a:cs typeface="+mn-lt"/>
              </a:rPr>
              <a:t>p1 (</a:t>
            </a:r>
            <a:r>
              <a:rPr lang="en-US" sz="1400" err="1">
                <a:ea typeface="+mn-lt"/>
                <a:cs typeface="+mn-lt"/>
              </a:rPr>
              <a:t>boolean</a:t>
            </a:r>
            <a:r>
              <a:rPr lang="en-US" sz="1400" dirty="0">
                <a:ea typeface="+mn-lt"/>
                <a:cs typeface="+mn-lt"/>
              </a:rPr>
              <a:t>) - Response had excessive information [true, if applicable]</a:t>
            </a:r>
            <a:endParaRPr lang="en-US" sz="1400" dirty="0"/>
          </a:p>
          <a:p>
            <a:pPr marL="285750" indent="-285750">
              <a:lnSpc>
                <a:spcPct val="100000"/>
              </a:lnSpc>
              <a:buFont typeface="Arial"/>
              <a:buChar char="•"/>
            </a:pPr>
            <a:r>
              <a:rPr lang="en-US" sz="1400" dirty="0">
                <a:ea typeface="+mn-lt"/>
                <a:cs typeface="+mn-lt"/>
              </a:rPr>
              <a:t>p2 (</a:t>
            </a:r>
            <a:r>
              <a:rPr lang="en-US" sz="1400" err="1">
                <a:ea typeface="+mn-lt"/>
                <a:cs typeface="+mn-lt"/>
              </a:rPr>
              <a:t>boolean</a:t>
            </a:r>
            <a:r>
              <a:rPr lang="en-US" sz="1400" dirty="0">
                <a:ea typeface="+mn-lt"/>
                <a:cs typeface="+mn-lt"/>
              </a:rPr>
              <a:t>) - Response had information that's unrelated [true, if applicable]</a:t>
            </a:r>
            <a:endParaRPr lang="en-US" sz="1400" dirty="0"/>
          </a:p>
          <a:p>
            <a:pPr marL="285750" indent="-285750">
              <a:lnSpc>
                <a:spcPct val="100000"/>
              </a:lnSpc>
              <a:buFont typeface="Arial"/>
              <a:buChar char="•"/>
            </a:pPr>
            <a:r>
              <a:rPr lang="en-US" sz="1400" dirty="0">
                <a:ea typeface="+mn-lt"/>
                <a:cs typeface="+mn-lt"/>
              </a:rPr>
              <a:t>p3 (</a:t>
            </a:r>
            <a:r>
              <a:rPr lang="en-US" sz="1400" err="1">
                <a:ea typeface="+mn-lt"/>
                <a:cs typeface="+mn-lt"/>
              </a:rPr>
              <a:t>boolean</a:t>
            </a:r>
            <a:r>
              <a:rPr lang="en-US" sz="1400" dirty="0">
                <a:ea typeface="+mn-lt"/>
                <a:cs typeface="+mn-lt"/>
              </a:rPr>
              <a:t>) - Response contained falsehoods [true, if applicable]</a:t>
            </a:r>
            <a:endParaRPr lang="en-US" sz="1400" dirty="0"/>
          </a:p>
          <a:p>
            <a:pPr marL="285750" indent="-285750">
              <a:lnSpc>
                <a:spcPct val="100000"/>
              </a:lnSpc>
              <a:buFont typeface="Arial"/>
              <a:buChar char="•"/>
            </a:pPr>
            <a:r>
              <a:rPr lang="en-US" sz="1400" dirty="0">
                <a:ea typeface="+mn-lt"/>
                <a:cs typeface="+mn-lt"/>
              </a:rPr>
              <a:t>p4 (</a:t>
            </a:r>
            <a:r>
              <a:rPr lang="en-US" sz="1400" err="1">
                <a:ea typeface="+mn-lt"/>
                <a:cs typeface="+mn-lt"/>
              </a:rPr>
              <a:t>boolean</a:t>
            </a:r>
            <a:r>
              <a:rPr lang="en-US" sz="1400" dirty="0">
                <a:ea typeface="+mn-lt"/>
                <a:cs typeface="+mn-lt"/>
              </a:rPr>
              <a:t>) - Response was not correct [true, if applicable]</a:t>
            </a:r>
            <a:endParaRPr lang="en-US" sz="1400" dirty="0"/>
          </a:p>
          <a:p>
            <a:pPr marL="285750" indent="-285750">
              <a:lnSpc>
                <a:spcPct val="100000"/>
              </a:lnSpc>
              <a:buFont typeface="Arial"/>
              <a:buChar char="•"/>
            </a:pPr>
            <a:r>
              <a:rPr lang="en-US" sz="1400" dirty="0">
                <a:ea typeface="+mn-lt"/>
                <a:cs typeface="+mn-lt"/>
              </a:rPr>
              <a:t>p5 (</a:t>
            </a:r>
            <a:r>
              <a:rPr lang="en-US" sz="1400" err="1">
                <a:ea typeface="+mn-lt"/>
                <a:cs typeface="+mn-lt"/>
              </a:rPr>
              <a:t>boolean</a:t>
            </a:r>
            <a:r>
              <a:rPr lang="en-US" sz="1400" dirty="0">
                <a:ea typeface="+mn-lt"/>
                <a:cs typeface="+mn-lt"/>
              </a:rPr>
              <a:t>) - Response was partially correct [true, if applicable]</a:t>
            </a:r>
            <a:endParaRPr lang="en-US" sz="1400" dirty="0"/>
          </a:p>
          <a:p>
            <a:pPr>
              <a:lnSpc>
                <a:spcPct val="100000"/>
              </a:lnSpc>
            </a:pPr>
            <a:endParaRPr lang="en-US" sz="1400" dirty="0"/>
          </a:p>
        </p:txBody>
      </p:sp>
      <p:sp>
        <p:nvSpPr>
          <p:cNvPr id="20" name="Freeform: Shape 19">
            <a:extLst>
              <a:ext uri="{FF2B5EF4-FFF2-40B4-BE49-F238E27FC236}">
                <a16:creationId xmlns:a16="http://schemas.microsoft.com/office/drawing/2014/main" id="{01AB72E4-85FE-4925-94E8-F8DC756A0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2B5F2BAA-9430-49D4-AFB2-873C0C5B32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lumMod val="60000"/>
              <a:lumOff val="40000"/>
            </a:schemeClr>
          </a:solidFill>
        </p:grpSpPr>
        <p:sp>
          <p:nvSpPr>
            <p:cNvPr id="23" name="Freeform: Shape 22">
              <a:extLst>
                <a:ext uri="{FF2B5EF4-FFF2-40B4-BE49-F238E27FC236}">
                  <a16:creationId xmlns:a16="http://schemas.microsoft.com/office/drawing/2014/main" id="{934902B3-2AE0-4E5A-A88A-6F2E21C69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9207F540-3EC2-4C41-BB1C-64800269E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00680360-D392-4B29-AAE9-59D48E548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E693E54-E127-4A47-A6B4-2D6169CF3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AE27342A-086B-4F33-95AE-81BCA416D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3EEBDF54-E0D8-4010-A38F-616CF8255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E4438AD-CF0A-44D7-9B3E-5C0102497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6826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87827C76-529E-58AE-D94F-7ADAC10C5C1F}"/>
              </a:ext>
            </a:extLst>
          </p:cNvPr>
          <p:cNvSpPr>
            <a:spLocks noGrp="1"/>
          </p:cNvSpPr>
          <p:nvPr>
            <p:ph idx="1"/>
          </p:nvPr>
        </p:nvSpPr>
        <p:spPr>
          <a:xfrm>
            <a:off x="525717" y="2796427"/>
            <a:ext cx="5566263" cy="3274503"/>
          </a:xfrm>
        </p:spPr>
        <p:txBody>
          <a:bodyPr vert="horz" lIns="91440" tIns="45720" rIns="91440" bIns="45720" rtlCol="0">
            <a:normAutofit/>
          </a:bodyPr>
          <a:lstStyle/>
          <a:p>
            <a:pPr marL="285750" indent="-285750">
              <a:lnSpc>
                <a:spcPct val="100000"/>
              </a:lnSpc>
              <a:buFont typeface="Arial"/>
              <a:buChar char="•"/>
            </a:pPr>
            <a:r>
              <a:rPr lang="en-US" sz="1000">
                <a:ea typeface="+mn-lt"/>
                <a:cs typeface="+mn-lt"/>
              </a:rPr>
              <a:t>p6 (boolean) - Response was fully correct [true, if applicable]</a:t>
            </a:r>
            <a:endParaRPr lang="en-US" sz="1000"/>
          </a:p>
          <a:p>
            <a:pPr marL="285750" indent="-285750">
              <a:lnSpc>
                <a:spcPct val="100000"/>
              </a:lnSpc>
              <a:buFont typeface="Arial"/>
              <a:buChar char="•"/>
            </a:pPr>
            <a:r>
              <a:rPr lang="en-US" sz="1000">
                <a:ea typeface="+mn-lt"/>
                <a:cs typeface="+mn-lt"/>
              </a:rPr>
              <a:t>p7 (boolean) - Engine said that it did not know the answer when it should have answered [true, if applicable]</a:t>
            </a:r>
            <a:endParaRPr lang="en-US" sz="1000"/>
          </a:p>
          <a:p>
            <a:pPr marL="285750" indent="-285750">
              <a:lnSpc>
                <a:spcPct val="100000"/>
              </a:lnSpc>
              <a:buFont typeface="Arial"/>
              <a:buChar char="•"/>
            </a:pPr>
            <a:r>
              <a:rPr lang="en-US" sz="1000">
                <a:ea typeface="+mn-lt"/>
                <a:cs typeface="+mn-lt"/>
              </a:rPr>
              <a:t>p8 (boolean) - Response was that the engine did not understand the question [true, if applicable]</a:t>
            </a:r>
            <a:endParaRPr lang="en-US" sz="1000"/>
          </a:p>
          <a:p>
            <a:pPr marL="285750" indent="-285750">
              <a:lnSpc>
                <a:spcPct val="100000"/>
              </a:lnSpc>
              <a:buFont typeface="Arial"/>
              <a:buChar char="•"/>
            </a:pPr>
            <a:r>
              <a:rPr lang="en-US" sz="1000">
                <a:ea typeface="+mn-lt"/>
                <a:cs typeface="+mn-lt"/>
              </a:rPr>
              <a:t>p9 (boolean) - Engine correctly said that it did not know the answer [true, if applicable]</a:t>
            </a:r>
            <a:endParaRPr lang="en-US" sz="1000"/>
          </a:p>
          <a:p>
            <a:pPr marL="285750" indent="-285750">
              <a:lnSpc>
                <a:spcPct val="100000"/>
              </a:lnSpc>
              <a:buFont typeface="Arial"/>
              <a:buChar char="•"/>
            </a:pPr>
            <a:r>
              <a:rPr lang="en-US" sz="1000">
                <a:ea typeface="+mn-lt"/>
                <a:cs typeface="+mn-lt"/>
              </a:rPr>
              <a:t>p10 (boolean) - Question was deemed invalid [true, if applicable]</a:t>
            </a:r>
            <a:endParaRPr lang="en-US" sz="1000"/>
          </a:p>
          <a:p>
            <a:pPr marL="285750" indent="-285750">
              <a:lnSpc>
                <a:spcPct val="100000"/>
              </a:lnSpc>
              <a:buFont typeface="Arial"/>
              <a:buChar char="•"/>
            </a:pPr>
            <a:r>
              <a:rPr lang="en-US" sz="1000">
                <a:ea typeface="+mn-lt"/>
                <a:cs typeface="+mn-lt"/>
              </a:rPr>
              <a:t>best (boolean) - Out of the responses from four engines for each question, the best response(s) [true, if applicable]</a:t>
            </a:r>
            <a:endParaRPr lang="en-US" sz="1000"/>
          </a:p>
          <a:p>
            <a:pPr marL="285750" indent="-285750">
              <a:lnSpc>
                <a:spcPct val="100000"/>
              </a:lnSpc>
              <a:buFont typeface="Arial"/>
              <a:buChar char="•"/>
            </a:pPr>
            <a:r>
              <a:rPr lang="en-US" sz="1000">
                <a:ea typeface="+mn-lt"/>
                <a:cs typeface="+mn-lt"/>
              </a:rPr>
              <a:t>worst (boolean) - Out of the responses from four engines for each question, the worst response(s) [true, if applicable]</a:t>
            </a:r>
            <a:endParaRPr lang="en-US" sz="1000"/>
          </a:p>
          <a:p>
            <a:pPr marL="285750" indent="-285750">
              <a:lnSpc>
                <a:spcPct val="100000"/>
              </a:lnSpc>
              <a:buFont typeface="Arial"/>
              <a:buChar char="•"/>
            </a:pPr>
            <a:r>
              <a:rPr lang="en-US" sz="1000">
                <a:ea typeface="+mn-lt"/>
                <a:cs typeface="+mn-lt"/>
              </a:rPr>
              <a:t>annotation_round (boolean) - The round number for annotation [with values of 1 or 2 for their respective round]</a:t>
            </a:r>
            <a:endParaRPr lang="en-US" sz="1000"/>
          </a:p>
          <a:p>
            <a:pPr>
              <a:lnSpc>
                <a:spcPct val="100000"/>
              </a:lnSpc>
            </a:pPr>
            <a:endParaRPr lang="en-US" sz="1000"/>
          </a:p>
        </p:txBody>
      </p:sp>
      <p:pic>
        <p:nvPicPr>
          <p:cNvPr id="5" name="Picture 4" descr="Gears of a machine">
            <a:extLst>
              <a:ext uri="{FF2B5EF4-FFF2-40B4-BE49-F238E27FC236}">
                <a16:creationId xmlns:a16="http://schemas.microsoft.com/office/drawing/2014/main" id="{EF443FA3-8E54-5C5A-63CC-59501580EBF8}"/>
              </a:ext>
            </a:extLst>
          </p:cNvPr>
          <p:cNvPicPr>
            <a:picLocks noChangeAspect="1"/>
          </p:cNvPicPr>
          <p:nvPr/>
        </p:nvPicPr>
        <p:blipFill rotWithShape="1">
          <a:blip r:embed="rId2"/>
          <a:srcRect l="23587" r="26317" b="-5"/>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1952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1" name="Freeform: Shape 7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7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39" name="Picture 38" descr="Computer script on a screen">
            <a:extLst>
              <a:ext uri="{FF2B5EF4-FFF2-40B4-BE49-F238E27FC236}">
                <a16:creationId xmlns:a16="http://schemas.microsoft.com/office/drawing/2014/main" id="{8BD740E0-724E-4221-9907-4EF3E4884A5D}"/>
              </a:ext>
            </a:extLst>
          </p:cNvPr>
          <p:cNvPicPr>
            <a:picLocks noChangeAspect="1"/>
          </p:cNvPicPr>
          <p:nvPr/>
        </p:nvPicPr>
        <p:blipFill rotWithShape="1">
          <a:blip r:embed="rId2"/>
          <a:srcRect l="2147" r="42760" b="-1"/>
          <a:stretch/>
        </p:blipFill>
        <p:spPr>
          <a:xfrm>
            <a:off x="6531789" y="10"/>
            <a:ext cx="5660211" cy="6857990"/>
          </a:xfrm>
          <a:prstGeom prst="rect">
            <a:avLst/>
          </a:prstGeom>
        </p:spPr>
      </p:pic>
      <p:sp>
        <p:nvSpPr>
          <p:cNvPr id="81" name="Freeform: Shape 8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3" name="Group 8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4" name="Freeform: Shape 8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5" name="Freeform: Shape 8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6" name="Freeform: Shape 8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16">
            <a:extLst>
              <a:ext uri="{FF2B5EF4-FFF2-40B4-BE49-F238E27FC236}">
                <a16:creationId xmlns:a16="http://schemas.microsoft.com/office/drawing/2014/main" id="{DFB172F7-2A48-F4A5-FB84-D9F5B2CC9970}"/>
              </a:ext>
            </a:extLst>
          </p:cNvPr>
          <p:cNvSpPr>
            <a:spLocks noGrp="1"/>
          </p:cNvSpPr>
          <p:nvPr>
            <p:ph idx="1"/>
          </p:nvPr>
        </p:nvSpPr>
        <p:spPr>
          <a:xfrm>
            <a:off x="525717" y="353942"/>
            <a:ext cx="5612881" cy="6210678"/>
          </a:xfrm>
        </p:spPr>
        <p:txBody>
          <a:bodyPr vert="horz" lIns="91440" tIns="45720" rIns="91440" bIns="45720" rtlCol="0" anchor="t">
            <a:normAutofit lnSpcReduction="10000"/>
          </a:bodyPr>
          <a:lstStyle/>
          <a:p>
            <a:r>
              <a:rPr lang="en-US" dirty="0">
                <a:solidFill>
                  <a:srgbClr val="222222"/>
                </a:solidFill>
                <a:latin typeface="Arial"/>
                <a:cs typeface="Arial"/>
              </a:rPr>
              <a:t>import </a:t>
            </a:r>
            <a:r>
              <a:rPr lang="en-US" dirty="0" err="1">
                <a:solidFill>
                  <a:srgbClr val="222222"/>
                </a:solidFill>
                <a:latin typeface="Arial"/>
                <a:cs typeface="Arial"/>
              </a:rPr>
              <a:t>ibm_watson</a:t>
            </a:r>
            <a:endParaRPr lang="en-US" dirty="0" err="1"/>
          </a:p>
          <a:p>
            <a:r>
              <a:rPr lang="en-US" dirty="0">
                <a:solidFill>
                  <a:srgbClr val="222222"/>
                </a:solidFill>
                <a:latin typeface="Arial"/>
                <a:cs typeface="Arial"/>
              </a:rPr>
              <a:t>from </a:t>
            </a:r>
            <a:r>
              <a:rPr lang="en-US" dirty="0" err="1">
                <a:solidFill>
                  <a:srgbClr val="222222"/>
                </a:solidFill>
                <a:latin typeface="Arial"/>
                <a:cs typeface="Arial"/>
              </a:rPr>
              <a:t>ibm_watson</a:t>
            </a:r>
            <a:r>
              <a:rPr lang="en-US" dirty="0">
                <a:solidFill>
                  <a:srgbClr val="222222"/>
                </a:solidFill>
                <a:latin typeface="Arial"/>
                <a:cs typeface="Arial"/>
              </a:rPr>
              <a:t> import TextToSpeechV1</a:t>
            </a:r>
            <a:endParaRPr lang="en-US" dirty="0"/>
          </a:p>
          <a:p>
            <a:r>
              <a:rPr lang="en-US" dirty="0">
                <a:solidFill>
                  <a:srgbClr val="222222"/>
                </a:solidFill>
                <a:latin typeface="Arial"/>
                <a:cs typeface="Arial"/>
              </a:rPr>
              <a:t>from </a:t>
            </a:r>
            <a:r>
              <a:rPr lang="en-US" dirty="0" err="1">
                <a:solidFill>
                  <a:srgbClr val="222222"/>
                </a:solidFill>
                <a:latin typeface="Arial"/>
                <a:cs typeface="Arial"/>
              </a:rPr>
              <a:t>ibm_cloud_sdk_core.authenticators</a:t>
            </a:r>
            <a:r>
              <a:rPr lang="en-US" dirty="0">
                <a:solidFill>
                  <a:srgbClr val="222222"/>
                </a:solidFill>
                <a:latin typeface="Arial"/>
                <a:cs typeface="Arial"/>
              </a:rPr>
              <a:t> import </a:t>
            </a:r>
            <a:r>
              <a:rPr lang="en-US" dirty="0" err="1">
                <a:solidFill>
                  <a:srgbClr val="222222"/>
                </a:solidFill>
                <a:latin typeface="Arial"/>
                <a:cs typeface="Arial"/>
              </a:rPr>
              <a:t>IAMAuthenticator</a:t>
            </a:r>
            <a:endParaRPr lang="en-US" dirty="0" err="1"/>
          </a:p>
          <a:p>
            <a:br>
              <a:rPr lang="en-US" dirty="0"/>
            </a:br>
            <a:endParaRPr lang="en-US" dirty="0"/>
          </a:p>
          <a:p>
            <a:r>
              <a:rPr lang="en-US" dirty="0">
                <a:solidFill>
                  <a:srgbClr val="222222"/>
                </a:solidFill>
                <a:latin typeface="Arial"/>
                <a:cs typeface="Arial"/>
              </a:rPr>
              <a:t># Set up the Watson Text to Speech service</a:t>
            </a:r>
            <a:endParaRPr lang="en-US" dirty="0"/>
          </a:p>
          <a:p>
            <a:r>
              <a:rPr lang="en-US" dirty="0" err="1">
                <a:solidFill>
                  <a:srgbClr val="222222"/>
                </a:solidFill>
                <a:latin typeface="Arial"/>
                <a:cs typeface="Arial"/>
              </a:rPr>
              <a:t>apikey</a:t>
            </a:r>
            <a:r>
              <a:rPr lang="en-US" dirty="0">
                <a:solidFill>
                  <a:srgbClr val="222222"/>
                </a:solidFill>
                <a:latin typeface="Arial"/>
                <a:cs typeface="Arial"/>
              </a:rPr>
              <a:t> = 'YOUR_API_KEY'</a:t>
            </a:r>
            <a:endParaRPr lang="en-US" dirty="0"/>
          </a:p>
          <a:p>
            <a:r>
              <a:rPr lang="en-US" dirty="0" err="1">
                <a:solidFill>
                  <a:srgbClr val="222222"/>
                </a:solidFill>
                <a:latin typeface="Arial"/>
                <a:cs typeface="Arial"/>
              </a:rPr>
              <a:t>url</a:t>
            </a:r>
            <a:r>
              <a:rPr lang="en-US" dirty="0">
                <a:solidFill>
                  <a:srgbClr val="222222"/>
                </a:solidFill>
                <a:latin typeface="Arial"/>
                <a:cs typeface="Arial"/>
              </a:rPr>
              <a:t> = 'YOUR_API_URL'</a:t>
            </a:r>
            <a:endParaRPr lang="en-US" dirty="0"/>
          </a:p>
          <a:p>
            <a:br>
              <a:rPr lang="en-US" dirty="0"/>
            </a:br>
            <a:endParaRPr lang="en-US" dirty="0"/>
          </a:p>
          <a:p>
            <a:r>
              <a:rPr lang="en-US" dirty="0">
                <a:solidFill>
                  <a:srgbClr val="222222"/>
                </a:solidFill>
                <a:latin typeface="Arial"/>
                <a:cs typeface="Arial"/>
              </a:rPr>
              <a:t>authenticator = </a:t>
            </a:r>
            <a:r>
              <a:rPr lang="en-US" dirty="0" err="1">
                <a:solidFill>
                  <a:srgbClr val="222222"/>
                </a:solidFill>
                <a:latin typeface="Arial"/>
                <a:cs typeface="Arial"/>
              </a:rPr>
              <a:t>IAMAuthenticator</a:t>
            </a:r>
            <a:r>
              <a:rPr lang="en-US" dirty="0">
                <a:solidFill>
                  <a:srgbClr val="222222"/>
                </a:solidFill>
                <a:latin typeface="Arial"/>
                <a:cs typeface="Arial"/>
              </a:rPr>
              <a:t>(</a:t>
            </a:r>
            <a:r>
              <a:rPr lang="en-US" dirty="0" err="1">
                <a:solidFill>
                  <a:srgbClr val="222222"/>
                </a:solidFill>
                <a:latin typeface="Arial"/>
                <a:cs typeface="Arial"/>
              </a:rPr>
              <a:t>apikey</a:t>
            </a:r>
            <a:r>
              <a:rPr lang="en-US" dirty="0">
                <a:solidFill>
                  <a:srgbClr val="222222"/>
                </a:solidFill>
                <a:latin typeface="Arial"/>
                <a:cs typeface="Arial"/>
              </a:rPr>
              <a:t>)</a:t>
            </a:r>
            <a:endParaRPr lang="en-US" dirty="0"/>
          </a:p>
          <a:p>
            <a:r>
              <a:rPr lang="en-US" dirty="0" err="1">
                <a:solidFill>
                  <a:srgbClr val="222222"/>
                </a:solidFill>
                <a:latin typeface="Arial"/>
                <a:cs typeface="Arial"/>
              </a:rPr>
              <a:t>text_to_speech</a:t>
            </a:r>
            <a:r>
              <a:rPr lang="en-US" dirty="0">
                <a:solidFill>
                  <a:srgbClr val="222222"/>
                </a:solidFill>
                <a:latin typeface="Arial"/>
                <a:cs typeface="Arial"/>
              </a:rPr>
              <a:t> = TextToSpeechV1(</a:t>
            </a:r>
            <a:endParaRPr lang="en-US" dirty="0"/>
          </a:p>
          <a:p>
            <a:r>
              <a:rPr lang="en-US" dirty="0">
                <a:solidFill>
                  <a:srgbClr val="222222"/>
                </a:solidFill>
                <a:latin typeface="Arial"/>
                <a:cs typeface="Arial"/>
              </a:rPr>
              <a:t>    authenticator=authenticator</a:t>
            </a:r>
            <a:endParaRPr lang="en-US" dirty="0"/>
          </a:p>
          <a:p>
            <a:r>
              <a:rPr lang="en-US" dirty="0">
                <a:solidFill>
                  <a:srgbClr val="222222"/>
                </a:solidFill>
                <a:latin typeface="Arial"/>
                <a:cs typeface="Arial"/>
              </a:rPr>
              <a:t>)</a:t>
            </a:r>
            <a:endParaRPr lang="en-US" dirty="0"/>
          </a:p>
          <a:p>
            <a:endParaRPr lang="en-US" dirty="0"/>
          </a:p>
        </p:txBody>
      </p:sp>
    </p:spTree>
    <p:extLst>
      <p:ext uri="{BB962C8B-B14F-4D97-AF65-F5344CB8AC3E}">
        <p14:creationId xmlns:p14="http://schemas.microsoft.com/office/powerpoint/2010/main" val="367991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A916E9C7-A8E3-99BF-EC3E-B93044E28BA9}"/>
              </a:ext>
            </a:extLst>
          </p:cNvPr>
          <p:cNvSpPr>
            <a:spLocks noGrp="1"/>
          </p:cNvSpPr>
          <p:nvPr>
            <p:ph idx="1"/>
          </p:nvPr>
        </p:nvSpPr>
        <p:spPr>
          <a:xfrm>
            <a:off x="525717" y="2796427"/>
            <a:ext cx="5566263" cy="3274503"/>
          </a:xfrm>
        </p:spPr>
        <p:txBody>
          <a:bodyPr vert="horz" lIns="91440" tIns="45720" rIns="91440" bIns="45720" rtlCol="0">
            <a:normAutofit/>
          </a:bodyPr>
          <a:lstStyle/>
          <a:p>
            <a:pPr>
              <a:lnSpc>
                <a:spcPct val="100000"/>
              </a:lnSpc>
            </a:pPr>
            <a:r>
              <a:rPr lang="en-US" sz="800">
                <a:latin typeface="Arial"/>
                <a:cs typeface="Arial"/>
              </a:rPr>
              <a:t>import ibm_watson</a:t>
            </a:r>
            <a:endParaRPr lang="en-US" sz="800"/>
          </a:p>
          <a:p>
            <a:pPr>
              <a:lnSpc>
                <a:spcPct val="100000"/>
              </a:lnSpc>
            </a:pPr>
            <a:r>
              <a:rPr lang="en-US" sz="800">
                <a:latin typeface="Arial"/>
                <a:cs typeface="Arial"/>
              </a:rPr>
              <a:t>from ibm_watson import TextToSpeechV1</a:t>
            </a:r>
            <a:endParaRPr lang="en-US" sz="800"/>
          </a:p>
          <a:p>
            <a:pPr>
              <a:lnSpc>
                <a:spcPct val="100000"/>
              </a:lnSpc>
            </a:pPr>
            <a:r>
              <a:rPr lang="en-US" sz="800">
                <a:latin typeface="Arial"/>
                <a:cs typeface="Arial"/>
              </a:rPr>
              <a:t>from ibm_cloud_sdk_core.authenticators import IAMAuthenticator</a:t>
            </a:r>
            <a:endParaRPr lang="en-US" sz="800"/>
          </a:p>
          <a:p>
            <a:pPr>
              <a:lnSpc>
                <a:spcPct val="100000"/>
              </a:lnSpc>
            </a:pPr>
            <a:br>
              <a:rPr lang="en-US" sz="800"/>
            </a:br>
            <a:endParaRPr lang="en-US" sz="800"/>
          </a:p>
          <a:p>
            <a:pPr>
              <a:lnSpc>
                <a:spcPct val="100000"/>
              </a:lnSpc>
            </a:pPr>
            <a:r>
              <a:rPr lang="en-US" sz="800">
                <a:latin typeface="Arial"/>
                <a:cs typeface="Arial"/>
              </a:rPr>
              <a:t># Set up the Watson Text to Speech service</a:t>
            </a:r>
            <a:endParaRPr lang="en-US" sz="800"/>
          </a:p>
          <a:p>
            <a:pPr>
              <a:lnSpc>
                <a:spcPct val="100000"/>
              </a:lnSpc>
            </a:pPr>
            <a:r>
              <a:rPr lang="en-US" sz="800">
                <a:latin typeface="Arial"/>
                <a:cs typeface="Arial"/>
              </a:rPr>
              <a:t>apikey = 'YOUR_API_KEY'</a:t>
            </a:r>
            <a:endParaRPr lang="en-US" sz="800"/>
          </a:p>
          <a:p>
            <a:pPr>
              <a:lnSpc>
                <a:spcPct val="100000"/>
              </a:lnSpc>
            </a:pPr>
            <a:r>
              <a:rPr lang="en-US" sz="800">
                <a:latin typeface="Arial"/>
                <a:cs typeface="Arial"/>
              </a:rPr>
              <a:t>url = 'YOUR_API_URL'</a:t>
            </a:r>
            <a:endParaRPr lang="en-US" sz="800"/>
          </a:p>
          <a:p>
            <a:pPr>
              <a:lnSpc>
                <a:spcPct val="100000"/>
              </a:lnSpc>
            </a:pPr>
            <a:br>
              <a:rPr lang="en-US" sz="800"/>
            </a:br>
            <a:endParaRPr lang="en-US" sz="800"/>
          </a:p>
          <a:p>
            <a:pPr>
              <a:lnSpc>
                <a:spcPct val="100000"/>
              </a:lnSpc>
            </a:pPr>
            <a:r>
              <a:rPr lang="en-US" sz="800">
                <a:latin typeface="Arial"/>
                <a:cs typeface="Arial"/>
              </a:rPr>
              <a:t>authenticator = IAMAuthenticator(apikey)</a:t>
            </a:r>
            <a:endParaRPr lang="en-US" sz="800"/>
          </a:p>
          <a:p>
            <a:pPr>
              <a:lnSpc>
                <a:spcPct val="100000"/>
              </a:lnSpc>
            </a:pPr>
            <a:r>
              <a:rPr lang="en-US" sz="800">
                <a:latin typeface="Arial"/>
                <a:cs typeface="Arial"/>
              </a:rPr>
              <a:t>text_to_speech = TextToSpeechV1(</a:t>
            </a:r>
            <a:endParaRPr lang="en-US" sz="800"/>
          </a:p>
          <a:p>
            <a:pPr>
              <a:lnSpc>
                <a:spcPct val="100000"/>
              </a:lnSpc>
            </a:pPr>
            <a:r>
              <a:rPr lang="en-US" sz="800">
                <a:latin typeface="Arial"/>
                <a:cs typeface="Arial"/>
              </a:rPr>
              <a:t>    authenticator=authenticator</a:t>
            </a:r>
            <a:endParaRPr lang="en-US" sz="800"/>
          </a:p>
          <a:p>
            <a:pPr>
              <a:lnSpc>
                <a:spcPct val="100000"/>
              </a:lnSpc>
            </a:pPr>
            <a:r>
              <a:rPr lang="en-US" sz="800">
                <a:latin typeface="Arial"/>
                <a:cs typeface="Arial"/>
              </a:rPr>
              <a:t>)</a:t>
            </a:r>
            <a:endParaRPr lang="en-US" sz="800"/>
          </a:p>
          <a:p>
            <a:pPr>
              <a:lnSpc>
                <a:spcPct val="100000"/>
              </a:lnSpc>
            </a:pPr>
            <a:endParaRPr lang="en-US" sz="800"/>
          </a:p>
        </p:txBody>
      </p:sp>
      <p:pic>
        <p:nvPicPr>
          <p:cNvPr id="5" name="Picture 4" descr="Computer script on a screen">
            <a:extLst>
              <a:ext uri="{FF2B5EF4-FFF2-40B4-BE49-F238E27FC236}">
                <a16:creationId xmlns:a16="http://schemas.microsoft.com/office/drawing/2014/main" id="{F4D9A68E-CC56-F0C5-ACA8-363118137D31}"/>
              </a:ext>
            </a:extLst>
          </p:cNvPr>
          <p:cNvPicPr>
            <a:picLocks noChangeAspect="1"/>
          </p:cNvPicPr>
          <p:nvPr/>
        </p:nvPicPr>
        <p:blipFill rotWithShape="1">
          <a:blip r:embed="rId2"/>
          <a:srcRect l="4004" r="40985" b="-3"/>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9389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E412FFC8-5EEB-AA97-6C74-72EDEFBD55A2}"/>
              </a:ext>
            </a:extLst>
          </p:cNvPr>
          <p:cNvPicPr>
            <a:picLocks noGrp="1" noChangeAspect="1"/>
          </p:cNvPicPr>
          <p:nvPr>
            <p:ph idx="1"/>
          </p:nvPr>
        </p:nvPicPr>
        <p:blipFill rotWithShape="1">
          <a:blip r:embed="rId2"/>
          <a:srcRect b="3318"/>
          <a:stretch/>
        </p:blipFill>
        <p:spPr>
          <a:xfrm>
            <a:off x="530973" y="518898"/>
            <a:ext cx="11129649" cy="5837451"/>
          </a:xfrm>
          <a:prstGeom prst="rect">
            <a:avLst/>
          </a:prstGeom>
        </p:spPr>
      </p:pic>
    </p:spTree>
    <p:extLst>
      <p:ext uri="{BB962C8B-B14F-4D97-AF65-F5344CB8AC3E}">
        <p14:creationId xmlns:p14="http://schemas.microsoft.com/office/powerpoint/2010/main" val="314207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Content Placeholder 3" descr="A screenshot of a white grid with blue circles and black text&#10;&#10;Description automatically generated">
            <a:extLst>
              <a:ext uri="{FF2B5EF4-FFF2-40B4-BE49-F238E27FC236}">
                <a16:creationId xmlns:a16="http://schemas.microsoft.com/office/drawing/2014/main" id="{70A5CD32-B65E-0522-0924-6C3AB95816E4}"/>
              </a:ext>
            </a:extLst>
          </p:cNvPr>
          <p:cNvPicPr>
            <a:picLocks noGrp="1" noChangeAspect="1"/>
          </p:cNvPicPr>
          <p:nvPr>
            <p:ph idx="1"/>
          </p:nvPr>
        </p:nvPicPr>
        <p:blipFill rotWithShape="1">
          <a:blip r:embed="rId2"/>
          <a:srcRect b="96"/>
          <a:stretch/>
        </p:blipFill>
        <p:spPr>
          <a:xfrm>
            <a:off x="530973" y="518898"/>
            <a:ext cx="11129649" cy="5837451"/>
          </a:xfrm>
          <a:prstGeom prst="rect">
            <a:avLst/>
          </a:prstGeom>
        </p:spPr>
      </p:pic>
    </p:spTree>
    <p:extLst>
      <p:ext uri="{BB962C8B-B14F-4D97-AF65-F5344CB8AC3E}">
        <p14:creationId xmlns:p14="http://schemas.microsoft.com/office/powerpoint/2010/main" val="222102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2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7" name="Freeform: Shape 2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Shape 3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Rectangle 3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Content Placeholder 3" descr="A graph with blue lines&#10;&#10;Description automatically generated">
            <a:extLst>
              <a:ext uri="{FF2B5EF4-FFF2-40B4-BE49-F238E27FC236}">
                <a16:creationId xmlns:a16="http://schemas.microsoft.com/office/drawing/2014/main" id="{1058307E-D06D-EC99-39ED-577FFB2E3E5C}"/>
              </a:ext>
            </a:extLst>
          </p:cNvPr>
          <p:cNvPicPr>
            <a:picLocks noChangeAspect="1"/>
          </p:cNvPicPr>
          <p:nvPr/>
        </p:nvPicPr>
        <p:blipFill rotWithShape="1">
          <a:blip r:embed="rId2"/>
          <a:srcRect l="24172" r="24027"/>
          <a:stretch/>
        </p:blipFill>
        <p:spPr>
          <a:xfrm>
            <a:off x="530973" y="501650"/>
            <a:ext cx="11129649" cy="5854699"/>
          </a:xfrm>
          <a:prstGeom prst="rect">
            <a:avLst/>
          </a:prstGeom>
        </p:spPr>
      </p:pic>
      <p:sp>
        <p:nvSpPr>
          <p:cNvPr id="39" name="Freeform: Shape 38">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4" name="Freeform: Shape 4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669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081FC91-236E-C37F-483E-EAA9D07C1623}"/>
              </a:ext>
            </a:extLst>
          </p:cNvPr>
          <p:cNvSpPr>
            <a:spLocks noGrp="1"/>
          </p:cNvSpPr>
          <p:nvPr>
            <p:ph type="title"/>
          </p:nvPr>
        </p:nvSpPr>
        <p:spPr>
          <a:xfrm>
            <a:off x="525717" y="787068"/>
            <a:ext cx="5566263" cy="1455091"/>
          </a:xfrm>
        </p:spPr>
        <p:txBody>
          <a:bodyPr>
            <a:normAutofit/>
          </a:bodyPr>
          <a:lstStyle/>
          <a:p>
            <a:r>
              <a:rPr lang="en-US" dirty="0"/>
              <a:t>INTRODUCTION</a:t>
            </a:r>
          </a:p>
        </p:txBody>
      </p:sp>
      <p:sp>
        <p:nvSpPr>
          <p:cNvPr id="37" name="Freeform: Shape 3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9"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65C6FA91-A4A4-091C-C119-43D110D2131A}"/>
              </a:ext>
            </a:extLst>
          </p:cNvPr>
          <p:cNvSpPr>
            <a:spLocks noGrp="1"/>
          </p:cNvSpPr>
          <p:nvPr>
            <p:ph idx="1"/>
          </p:nvPr>
        </p:nvSpPr>
        <p:spPr>
          <a:xfrm>
            <a:off x="525717" y="2796427"/>
            <a:ext cx="5566263" cy="3274503"/>
          </a:xfrm>
        </p:spPr>
        <p:txBody>
          <a:bodyPr vert="horz" lIns="91440" tIns="45720" rIns="91440" bIns="45720" rtlCol="0">
            <a:normAutofit/>
          </a:bodyPr>
          <a:lstStyle/>
          <a:p>
            <a:r>
              <a:rPr lang="en-US" dirty="0">
                <a:ea typeface="+mn-lt"/>
                <a:cs typeface="+mn-lt"/>
              </a:rPr>
              <a:t>This dataset include JSON file and cloud Watson Assistant made for </a:t>
            </a:r>
            <a:r>
              <a:rPr lang="en-US" b="1" dirty="0">
                <a:ea typeface="+mn-lt"/>
                <a:cs typeface="+mn-lt"/>
              </a:rPr>
              <a:t>University chatbot</a:t>
            </a:r>
            <a:r>
              <a:rPr lang="en-US" dirty="0">
                <a:ea typeface="+mn-lt"/>
                <a:cs typeface="+mn-lt"/>
              </a:rPr>
              <a:t> so it contain information about </a:t>
            </a:r>
            <a:r>
              <a:rPr lang="en-US" b="1" dirty="0">
                <a:ea typeface="+mn-lt"/>
                <a:cs typeface="+mn-lt"/>
              </a:rPr>
              <a:t>University Inquiry</a:t>
            </a:r>
            <a:r>
              <a:rPr lang="en-US" dirty="0">
                <a:ea typeface="+mn-lt"/>
                <a:cs typeface="+mn-lt"/>
              </a:rPr>
              <a:t> for ordinary </a:t>
            </a:r>
            <a:r>
              <a:rPr lang="en-US">
                <a:ea typeface="+mn-lt"/>
                <a:cs typeface="+mn-lt"/>
              </a:rPr>
              <a:t>puprose</a:t>
            </a:r>
            <a:r>
              <a:rPr lang="en-US" dirty="0">
                <a:ea typeface="+mn-lt"/>
                <a:cs typeface="+mn-lt"/>
              </a:rPr>
              <a:t>. In this file contains list of intents with tags, pattern, </a:t>
            </a:r>
            <a:r>
              <a:rPr lang="en-US">
                <a:ea typeface="+mn-lt"/>
                <a:cs typeface="+mn-lt"/>
              </a:rPr>
              <a:t>reponses</a:t>
            </a:r>
            <a:r>
              <a:rPr lang="en-US" dirty="0">
                <a:ea typeface="+mn-lt"/>
                <a:cs typeface="+mn-lt"/>
              </a:rPr>
              <a:t> and context set. The file include 38 intents or called </a:t>
            </a:r>
            <a:r>
              <a:rPr lang="en-US">
                <a:ea typeface="+mn-lt"/>
                <a:cs typeface="+mn-lt"/>
              </a:rPr>
              <a:t>tags.This</a:t>
            </a:r>
            <a:r>
              <a:rPr lang="en-US" dirty="0">
                <a:ea typeface="+mn-lt"/>
                <a:cs typeface="+mn-lt"/>
              </a:rPr>
              <a:t> dataset can be used for training and evaluating chatbot models.</a:t>
            </a:r>
            <a:endParaRPr lang="en-US" dirty="0"/>
          </a:p>
        </p:txBody>
      </p:sp>
      <p:pic>
        <p:nvPicPr>
          <p:cNvPr id="5" name="Picture 4" descr="Sticky notes on a wall">
            <a:extLst>
              <a:ext uri="{FF2B5EF4-FFF2-40B4-BE49-F238E27FC236}">
                <a16:creationId xmlns:a16="http://schemas.microsoft.com/office/drawing/2014/main" id="{EC9A30B1-4B96-DF07-FBC3-4882E6265B99}"/>
              </a:ext>
            </a:extLst>
          </p:cNvPr>
          <p:cNvPicPr>
            <a:picLocks noChangeAspect="1"/>
          </p:cNvPicPr>
          <p:nvPr/>
        </p:nvPicPr>
        <p:blipFill rotWithShape="1">
          <a:blip r:embed="rId2"/>
          <a:srcRect l="20319" r="22114" b="2"/>
          <a:stretch/>
        </p:blipFill>
        <p:spPr>
          <a:xfrm>
            <a:off x="6531789" y="10"/>
            <a:ext cx="5660211" cy="6857990"/>
          </a:xfrm>
          <a:prstGeom prst="rect">
            <a:avLst/>
          </a:prstGeom>
        </p:spPr>
      </p:pic>
      <p:sp>
        <p:nvSpPr>
          <p:cNvPr id="47" name="Freeform: Shape 46">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9" name="Group 48">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0" name="Freeform: Shape 49">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2216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Freeform: Shape 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A19E800A-55AC-0C1C-7B0F-9C70E5140D74}"/>
              </a:ext>
            </a:extLst>
          </p:cNvPr>
          <p:cNvSpPr>
            <a:spLocks noGrp="1"/>
          </p:cNvSpPr>
          <p:nvPr>
            <p:ph idx="1"/>
          </p:nvPr>
        </p:nvSpPr>
        <p:spPr>
          <a:xfrm>
            <a:off x="525717" y="2796427"/>
            <a:ext cx="7602283" cy="3274503"/>
          </a:xfrm>
        </p:spPr>
        <p:txBody>
          <a:bodyPr vert="horz" lIns="91440" tIns="45720" rIns="91440" bIns="45720" rtlCol="0">
            <a:normAutofit/>
          </a:bodyPr>
          <a:lstStyle/>
          <a:p>
            <a:pPr>
              <a:lnSpc>
                <a:spcPct val="100000"/>
              </a:lnSpc>
            </a:pPr>
            <a:r>
              <a:rPr lang="en-US" sz="1700">
                <a:ea typeface="+mn-lt"/>
                <a:cs typeface="+mn-lt"/>
              </a:rPr>
              <a:t>To add tags you have to write one important word which included in your every questions or pattern asked by user so that by tag chatbot gives you appropriate answers. For instance, If you want to add questions about fees then your tag name must be </a:t>
            </a:r>
            <a:r>
              <a:rPr lang="en-US" sz="1700" b="1">
                <a:ea typeface="+mn-lt"/>
                <a:cs typeface="+mn-lt"/>
              </a:rPr>
              <a:t>fees</a:t>
            </a:r>
            <a:r>
              <a:rPr lang="en-US" sz="1700">
                <a:ea typeface="+mn-lt"/>
                <a:cs typeface="+mn-lt"/>
              </a:rPr>
              <a:t> and for how many hour your collage opens or time of your university then your tag name should be </a:t>
            </a:r>
            <a:r>
              <a:rPr lang="en-US" sz="1700" b="1">
                <a:ea typeface="+mn-lt"/>
                <a:cs typeface="+mn-lt"/>
              </a:rPr>
              <a:t>hours</a:t>
            </a:r>
            <a:r>
              <a:rPr lang="en-US" sz="1700">
                <a:ea typeface="+mn-lt"/>
                <a:cs typeface="+mn-lt"/>
              </a:rPr>
              <a:t>. However, this file contains many tags like greetings, fees, numbers, hours, events, floors, canteens, hod, admission and many more. The patterns refers to the questions which you want to include and which you think that user might be ask during their inquiry. The response category filled up by you your response which you want to give to user if they ask any queries. Last, The context_set field is left empty in this case, but it could be used to specify a particular context in which a given intent should be used.</a:t>
            </a:r>
            <a:endParaRPr lang="en-US" sz="1700"/>
          </a:p>
        </p:txBody>
      </p:sp>
      <p:sp>
        <p:nvSpPr>
          <p:cNvPr id="20" name="Freeform: Shape 1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031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796D42F-F52B-BB95-3C0D-5D1A140DB66A}"/>
              </a:ext>
            </a:extLst>
          </p:cNvPr>
          <p:cNvSpPr>
            <a:spLocks noGrp="1"/>
          </p:cNvSpPr>
          <p:nvPr>
            <p:ph type="title"/>
          </p:nvPr>
        </p:nvSpPr>
        <p:spPr>
          <a:xfrm>
            <a:off x="525717" y="787068"/>
            <a:ext cx="5566263" cy="1455091"/>
          </a:xfrm>
        </p:spPr>
        <p:txBody>
          <a:bodyPr>
            <a:normAutofit/>
          </a:bodyPr>
          <a:lstStyle/>
          <a:p>
            <a:r>
              <a:rPr lang="en-US" dirty="0"/>
              <a:t>USAGES</a:t>
            </a:r>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7FF4A0C-3B0B-9CF5-22C1-187B1D2467A7}"/>
              </a:ext>
            </a:extLst>
          </p:cNvPr>
          <p:cNvSpPr>
            <a:spLocks noGrp="1"/>
          </p:cNvSpPr>
          <p:nvPr>
            <p:ph idx="1"/>
          </p:nvPr>
        </p:nvSpPr>
        <p:spPr>
          <a:xfrm>
            <a:off x="525717" y="2796427"/>
            <a:ext cx="5566263" cy="3274503"/>
          </a:xfrm>
        </p:spPr>
        <p:txBody>
          <a:bodyPr vert="horz" lIns="91440" tIns="45720" rIns="91440" bIns="45720" rtlCol="0">
            <a:normAutofit/>
          </a:bodyPr>
          <a:lstStyle/>
          <a:p>
            <a:pPr>
              <a:lnSpc>
                <a:spcPct val="100000"/>
              </a:lnSpc>
              <a:buFont typeface="Arial"/>
              <a:buChar char="•"/>
            </a:pPr>
            <a:r>
              <a:rPr lang="en-US" sz="800">
                <a:ea typeface="+mn-lt"/>
                <a:cs typeface="+mn-lt"/>
              </a:rPr>
              <a:t>There are just a few examples of the many ways that chatbots can be used:</a:t>
            </a:r>
            <a:endParaRPr lang="en-US" sz="800"/>
          </a:p>
          <a:p>
            <a:pPr>
              <a:lnSpc>
                <a:spcPct val="100000"/>
              </a:lnSpc>
              <a:buFont typeface="Arial"/>
              <a:buChar char="•"/>
            </a:pPr>
            <a:r>
              <a:rPr lang="en-US" sz="800">
                <a:ea typeface="+mn-lt"/>
                <a:cs typeface="+mn-lt"/>
              </a:rPr>
              <a:t>Education: Chatbots can be used in education to provide students with personalized learning experiences, answer questions about coursework, and provide feedback on assignments.</a:t>
            </a:r>
            <a:endParaRPr lang="en-US" sz="800"/>
          </a:p>
          <a:p>
            <a:pPr>
              <a:lnSpc>
                <a:spcPct val="100000"/>
              </a:lnSpc>
              <a:buFont typeface="Arial"/>
              <a:buChar char="•"/>
            </a:pPr>
            <a:r>
              <a:rPr lang="en-US" sz="800">
                <a:ea typeface="+mn-lt"/>
                <a:cs typeface="+mn-lt"/>
              </a:rPr>
              <a:t>Customer Service: Chatbots can be used to provide customer service support 24/7. They</a:t>
            </a:r>
            <a:br>
              <a:rPr lang="en-US" sz="800">
                <a:ea typeface="+mn-lt"/>
                <a:cs typeface="+mn-lt"/>
              </a:rPr>
            </a:br>
            <a:r>
              <a:rPr lang="en-US" sz="800">
                <a:ea typeface="+mn-lt"/>
                <a:cs typeface="+mn-lt"/>
              </a:rPr>
              <a:t>can answer frequently asked questions and provide personalized assistance to customers.</a:t>
            </a:r>
            <a:endParaRPr lang="en-US" sz="800"/>
          </a:p>
          <a:p>
            <a:pPr>
              <a:lnSpc>
                <a:spcPct val="100000"/>
              </a:lnSpc>
              <a:buFont typeface="Arial"/>
              <a:buChar char="•"/>
            </a:pPr>
            <a:r>
              <a:rPr lang="en-US" sz="800">
                <a:ea typeface="+mn-lt"/>
                <a:cs typeface="+mn-lt"/>
              </a:rPr>
              <a:t>Healthcare: Chatbots can be used to provide medical advice, schedule appointments, and help patients manage their health.</a:t>
            </a:r>
            <a:endParaRPr lang="en-US" sz="800"/>
          </a:p>
          <a:p>
            <a:pPr>
              <a:lnSpc>
                <a:spcPct val="100000"/>
              </a:lnSpc>
              <a:buFont typeface="Arial"/>
              <a:buChar char="•"/>
            </a:pPr>
            <a:r>
              <a:rPr lang="en-US" sz="800">
                <a:ea typeface="+mn-lt"/>
                <a:cs typeface="+mn-lt"/>
              </a:rPr>
              <a:t>Banking: Chatbots can be used in the banking industry to help customers with their accounts, answer questions about transactions, and provide information about bank products.</a:t>
            </a:r>
            <a:endParaRPr lang="en-US" sz="800"/>
          </a:p>
          <a:p>
            <a:pPr>
              <a:lnSpc>
                <a:spcPct val="100000"/>
              </a:lnSpc>
              <a:buFont typeface="Arial"/>
              <a:buChar char="•"/>
            </a:pPr>
            <a:r>
              <a:rPr lang="en-US" sz="800">
                <a:ea typeface="+mn-lt"/>
                <a:cs typeface="+mn-lt"/>
              </a:rPr>
              <a:t>Travel: Chatbots can be used in the travel industry to help customers with booking flights, hotels, and rental cars, as well as answer questions about travel destinations.</a:t>
            </a:r>
            <a:endParaRPr lang="en-US" sz="800"/>
          </a:p>
          <a:p>
            <a:pPr>
              <a:lnSpc>
                <a:spcPct val="100000"/>
              </a:lnSpc>
              <a:buFont typeface="Arial"/>
              <a:buChar char="•"/>
            </a:pPr>
            <a:r>
              <a:rPr lang="en-US" sz="800">
                <a:ea typeface="+mn-lt"/>
                <a:cs typeface="+mn-lt"/>
              </a:rPr>
              <a:t>Human Resources: Chatbots can be used in human resources to help employees with their benefits, answer questions about company policies, and provide information about job openings.</a:t>
            </a:r>
            <a:endParaRPr lang="en-US" sz="800"/>
          </a:p>
          <a:p>
            <a:pPr>
              <a:lnSpc>
                <a:spcPct val="100000"/>
              </a:lnSpc>
              <a:buFont typeface="Arial"/>
              <a:buChar char="•"/>
            </a:pPr>
            <a:r>
              <a:rPr lang="en-US" sz="800">
                <a:ea typeface="+mn-lt"/>
                <a:cs typeface="+mn-lt"/>
              </a:rPr>
              <a:t>E-commerce: Chatbots can help customers with product recommendations, track orders,</a:t>
            </a:r>
            <a:br>
              <a:rPr lang="en-US" sz="800">
                <a:ea typeface="+mn-lt"/>
                <a:cs typeface="+mn-lt"/>
              </a:rPr>
            </a:br>
            <a:r>
              <a:rPr lang="en-US" sz="800">
                <a:ea typeface="+mn-lt"/>
                <a:cs typeface="+mn-lt"/>
              </a:rPr>
              <a:t>and process payments. They can also provide product information and answer questions.</a:t>
            </a:r>
            <a:endParaRPr lang="en-US" sz="800"/>
          </a:p>
          <a:p>
            <a:pPr marL="285750" indent="-285750">
              <a:lnSpc>
                <a:spcPct val="100000"/>
              </a:lnSpc>
              <a:buFont typeface="Arial"/>
              <a:buChar char="•"/>
            </a:pPr>
            <a:endParaRPr lang="en-US" sz="800"/>
          </a:p>
          <a:p>
            <a:pPr>
              <a:lnSpc>
                <a:spcPct val="100000"/>
              </a:lnSpc>
            </a:pPr>
            <a:endParaRPr lang="en-US" sz="800"/>
          </a:p>
        </p:txBody>
      </p:sp>
      <p:pic>
        <p:nvPicPr>
          <p:cNvPr id="5" name="Picture 4" descr="Many question marks on black background">
            <a:extLst>
              <a:ext uri="{FF2B5EF4-FFF2-40B4-BE49-F238E27FC236}">
                <a16:creationId xmlns:a16="http://schemas.microsoft.com/office/drawing/2014/main" id="{B35DCA54-70C7-4BE8-A734-1D8D126BC063}"/>
              </a:ext>
            </a:extLst>
          </p:cNvPr>
          <p:cNvPicPr>
            <a:picLocks noChangeAspect="1"/>
          </p:cNvPicPr>
          <p:nvPr/>
        </p:nvPicPr>
        <p:blipFill rotWithShape="1">
          <a:blip r:embed="rId2"/>
          <a:srcRect l="49742" r="7" b="7"/>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7994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8" name="Graphic 78">
            <a:extLst>
              <a:ext uri="{FF2B5EF4-FFF2-40B4-BE49-F238E27FC236}">
                <a16:creationId xmlns:a16="http://schemas.microsoft.com/office/drawing/2014/main" id="{91868ACA-CC8C-4FA4-8E32-6DB1C7DA9E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695859"/>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7C343158-D3CD-4482-AAA0-375D2E666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12BFE3E3-92EC-47DC-8E6A-6E77132C2D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1F0F2188-9504-4EAD-A8A2-B1779FB86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14602C7D-08A5-44A5-B005-E79603849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099F2E62-E605-487B-AC3C-11052444D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02A21D38-C00D-4E35-8B0F-3E63C4B37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32" name="Content Placeholder 2">
            <a:extLst>
              <a:ext uri="{FF2B5EF4-FFF2-40B4-BE49-F238E27FC236}">
                <a16:creationId xmlns:a16="http://schemas.microsoft.com/office/drawing/2014/main" id="{8182E748-296D-CBC2-746A-FEC417C3C260}"/>
              </a:ext>
            </a:extLst>
          </p:cNvPr>
          <p:cNvGraphicFramePr>
            <a:graphicFrameLocks noGrp="1"/>
          </p:cNvGraphicFramePr>
          <p:nvPr>
            <p:ph idx="1"/>
            <p:extLst>
              <p:ext uri="{D42A27DB-BD31-4B8C-83A1-F6EECF244321}">
                <p14:modId xmlns:p14="http://schemas.microsoft.com/office/powerpoint/2010/main" val="3813101971"/>
              </p:ext>
            </p:extLst>
          </p:nvPr>
        </p:nvGraphicFramePr>
        <p:xfrm>
          <a:off x="5402620" y="497732"/>
          <a:ext cx="6151831" cy="5707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screenshot of a computer&#10;&#10;Description automatically generated">
            <a:extLst>
              <a:ext uri="{FF2B5EF4-FFF2-40B4-BE49-F238E27FC236}">
                <a16:creationId xmlns:a16="http://schemas.microsoft.com/office/drawing/2014/main" id="{D11F68B8-0CAA-3C69-1936-13BA9C91C54C}"/>
              </a:ext>
            </a:extLst>
          </p:cNvPr>
          <p:cNvPicPr>
            <a:picLocks noChangeAspect="1"/>
          </p:cNvPicPr>
          <p:nvPr/>
        </p:nvPicPr>
        <p:blipFill>
          <a:blip r:embed="rId7"/>
          <a:stretch>
            <a:fillRect/>
          </a:stretch>
        </p:blipFill>
        <p:spPr>
          <a:xfrm>
            <a:off x="105762" y="180305"/>
            <a:ext cx="3641406" cy="336353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DE9615D9-35B9-5D5B-5B0E-E1943D4AA5FA}"/>
              </a:ext>
            </a:extLst>
          </p:cNvPr>
          <p:cNvPicPr>
            <a:picLocks noChangeAspect="1"/>
          </p:cNvPicPr>
          <p:nvPr/>
        </p:nvPicPr>
        <p:blipFill>
          <a:blip r:embed="rId8"/>
          <a:stretch>
            <a:fillRect/>
          </a:stretch>
        </p:blipFill>
        <p:spPr>
          <a:xfrm>
            <a:off x="369" y="3829318"/>
            <a:ext cx="3691206" cy="2912772"/>
          </a:xfrm>
          <a:prstGeom prst="rect">
            <a:avLst/>
          </a:prstGeom>
        </p:spPr>
      </p:pic>
    </p:spTree>
    <p:extLst>
      <p:ext uri="{BB962C8B-B14F-4D97-AF65-F5344CB8AC3E}">
        <p14:creationId xmlns:p14="http://schemas.microsoft.com/office/powerpoint/2010/main" val="389501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54F9CAD-AE0B-FC17-CB86-EDE06BA4EE12}"/>
              </a:ext>
            </a:extLst>
          </p:cNvPr>
          <p:cNvSpPr>
            <a:spLocks noGrp="1"/>
          </p:cNvSpPr>
          <p:nvPr>
            <p:ph type="title"/>
          </p:nvPr>
        </p:nvSpPr>
        <p:spPr>
          <a:xfrm>
            <a:off x="525718" y="775402"/>
            <a:ext cx="5512288" cy="1739355"/>
          </a:xfrm>
        </p:spPr>
        <p:txBody>
          <a:bodyPr anchor="t">
            <a:normAutofit/>
          </a:bodyPr>
          <a:lstStyle/>
          <a:p>
            <a:r>
              <a:rPr lang="en-US" dirty="0"/>
              <a:t>CONTEXT</a:t>
            </a:r>
          </a:p>
        </p:txBody>
      </p:sp>
      <p:grpSp>
        <p:nvGrpSpPr>
          <p:cNvPr id="1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5DFAB64-1377-A72F-F07D-80789BEF1B16}"/>
              </a:ext>
            </a:extLst>
          </p:cNvPr>
          <p:cNvSpPr>
            <a:spLocks noGrp="1"/>
          </p:cNvSpPr>
          <p:nvPr>
            <p:ph idx="1"/>
          </p:nvPr>
        </p:nvSpPr>
        <p:spPr>
          <a:xfrm>
            <a:off x="6444040" y="1114691"/>
            <a:ext cx="4159233" cy="1396237"/>
          </a:xfrm>
        </p:spPr>
        <p:txBody>
          <a:bodyPr vert="horz" lIns="91440" tIns="45720" rIns="91440" bIns="45720" rtlCol="0">
            <a:normAutofit/>
          </a:bodyPr>
          <a:lstStyle/>
          <a:p>
            <a:pPr>
              <a:lnSpc>
                <a:spcPct val="100000"/>
              </a:lnSpc>
            </a:pPr>
            <a:r>
              <a:rPr lang="en-US" sz="1300">
                <a:ea typeface="+mn-lt"/>
                <a:cs typeface="+mn-lt"/>
              </a:rPr>
              <a:t>The Botpress Montreal Hotel and Suites dataset is a knowledge-based chatbot question and answering dataset, annotated by humans to check the quality of the results. It consists of the responses provided by various chatbot engines for various questions given a knowledge base to the chatbot engine.</a:t>
            </a:r>
            <a:endParaRPr lang="en-US" sz="1300"/>
          </a:p>
        </p:txBody>
      </p:sp>
      <p:pic>
        <p:nvPicPr>
          <p:cNvPr id="5" name="Picture 4" descr="Question mark on green pastel background">
            <a:extLst>
              <a:ext uri="{FF2B5EF4-FFF2-40B4-BE49-F238E27FC236}">
                <a16:creationId xmlns:a16="http://schemas.microsoft.com/office/drawing/2014/main" id="{ABAC4A46-F7B0-95E4-8B41-71C053CC9BB6}"/>
              </a:ext>
            </a:extLst>
          </p:cNvPr>
          <p:cNvPicPr>
            <a:picLocks noChangeAspect="1"/>
          </p:cNvPicPr>
          <p:nvPr/>
        </p:nvPicPr>
        <p:blipFill rotWithShape="1">
          <a:blip r:embed="rId2"/>
          <a:srcRect t="20688" r="-2" b="35646"/>
          <a:stretch/>
        </p:blipFill>
        <p:spPr>
          <a:xfrm>
            <a:off x="20" y="2865265"/>
            <a:ext cx="12191980" cy="3992735"/>
          </a:xfrm>
          <a:prstGeom prst="rect">
            <a:avLst/>
          </a:prstGeom>
        </p:spPr>
      </p:pic>
    </p:spTree>
    <p:extLst>
      <p:ext uri="{BB962C8B-B14F-4D97-AF65-F5344CB8AC3E}">
        <p14:creationId xmlns:p14="http://schemas.microsoft.com/office/powerpoint/2010/main" val="226638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851FE9A-430C-B63E-68E7-7FB2974AC0BF}"/>
              </a:ext>
            </a:extLst>
          </p:cNvPr>
          <p:cNvSpPr>
            <a:spLocks noGrp="1"/>
          </p:cNvSpPr>
          <p:nvPr>
            <p:ph type="title"/>
          </p:nvPr>
        </p:nvSpPr>
        <p:spPr>
          <a:xfrm>
            <a:off x="525717" y="787068"/>
            <a:ext cx="5566263" cy="1455091"/>
          </a:xfrm>
        </p:spPr>
        <p:txBody>
          <a:bodyPr>
            <a:normAutofit/>
          </a:bodyPr>
          <a:lstStyle/>
          <a:p>
            <a:r>
              <a:rPr lang="en-US" dirty="0"/>
              <a:t>DATASET</a:t>
            </a:r>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E8A73F4-6DDD-BDC7-9D5F-C3CD298600C7}"/>
              </a:ext>
            </a:extLst>
          </p:cNvPr>
          <p:cNvSpPr>
            <a:spLocks noGrp="1"/>
          </p:cNvSpPr>
          <p:nvPr>
            <p:ph idx="1"/>
          </p:nvPr>
        </p:nvSpPr>
        <p:spPr>
          <a:xfrm>
            <a:off x="525717" y="2796427"/>
            <a:ext cx="5566263" cy="3274503"/>
          </a:xfrm>
        </p:spPr>
        <p:txBody>
          <a:bodyPr vert="horz" lIns="91440" tIns="45720" rIns="91440" bIns="45720" rtlCol="0">
            <a:normAutofit/>
          </a:bodyPr>
          <a:lstStyle/>
          <a:p>
            <a:r>
              <a:rPr lang="en-US">
                <a:ea typeface="+mn-lt"/>
                <a:cs typeface="+mn-lt"/>
              </a:rPr>
              <a:t>our unique chatbots were developed using 4 of the well-known chatbot developer platforms - Botpress' OpenBook, Rasa, Google Dialogflow, and IBM Watson Assistant, for an imaginary hotel based in Montreal. </a:t>
            </a:r>
            <a:endParaRPr lang="en-US" dirty="0"/>
          </a:p>
          <a:p>
            <a:endParaRPr lang="en-US"/>
          </a:p>
        </p:txBody>
      </p:sp>
      <p:pic>
        <p:nvPicPr>
          <p:cNvPr id="5" name="Picture 4" descr="Desk with stethoscope and computer keyboard">
            <a:extLst>
              <a:ext uri="{FF2B5EF4-FFF2-40B4-BE49-F238E27FC236}">
                <a16:creationId xmlns:a16="http://schemas.microsoft.com/office/drawing/2014/main" id="{3009A47F-668C-06F6-87B2-84C71D9CA01B}"/>
              </a:ext>
            </a:extLst>
          </p:cNvPr>
          <p:cNvPicPr>
            <a:picLocks noChangeAspect="1"/>
          </p:cNvPicPr>
          <p:nvPr/>
        </p:nvPicPr>
        <p:blipFill rotWithShape="1">
          <a:blip r:embed="rId2"/>
          <a:srcRect l="44908" r="4" b="4"/>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4783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A0D2C3B-6DDE-9712-9A0F-6C87FDEF90A4}"/>
              </a:ext>
            </a:extLst>
          </p:cNvPr>
          <p:cNvSpPr>
            <a:spLocks noGrp="1"/>
          </p:cNvSpPr>
          <p:nvPr>
            <p:ph type="title"/>
          </p:nvPr>
        </p:nvSpPr>
        <p:spPr>
          <a:xfrm>
            <a:off x="517870" y="976160"/>
            <a:ext cx="8192177" cy="1848734"/>
          </a:xfrm>
        </p:spPr>
        <p:txBody>
          <a:bodyPr>
            <a:normAutofit/>
          </a:bodyPr>
          <a:lstStyle/>
          <a:p>
            <a:r>
              <a:rPr lang="en-US" dirty="0"/>
              <a:t>FILES</a:t>
            </a:r>
          </a:p>
        </p:txBody>
      </p:sp>
      <p:grpSp>
        <p:nvGrpSpPr>
          <p:cNvPr id="12"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3"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 name="Freeform: Shape 19">
            <a:extLst>
              <a:ext uri="{FF2B5EF4-FFF2-40B4-BE49-F238E27FC236}">
                <a16:creationId xmlns:a16="http://schemas.microsoft.com/office/drawing/2014/main" id="{A2597A8B-414A-4F6D-9710-2F1BE256E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4598" y="4164981"/>
            <a:ext cx="5997401" cy="269302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866660B-DF14-A37C-E8A6-29DBDB8A8CE7}"/>
              </a:ext>
            </a:extLst>
          </p:cNvPr>
          <p:cNvSpPr>
            <a:spLocks noGrp="1"/>
          </p:cNvSpPr>
          <p:nvPr>
            <p:ph idx="1"/>
          </p:nvPr>
        </p:nvSpPr>
        <p:spPr>
          <a:xfrm>
            <a:off x="517870" y="3299404"/>
            <a:ext cx="6805891" cy="2745750"/>
          </a:xfrm>
        </p:spPr>
        <p:txBody>
          <a:bodyPr vert="horz" lIns="91440" tIns="45720" rIns="91440" bIns="45720" rtlCol="0">
            <a:normAutofit/>
          </a:bodyPr>
          <a:lstStyle/>
          <a:p>
            <a:r>
              <a:rPr lang="en-US">
                <a:ea typeface="+mn-lt"/>
                <a:cs typeface="+mn-lt"/>
              </a:rPr>
              <a:t>BP_MHS_V1.csv - contains the annotated data with questions, responses, and their corresponding annotations.</a:t>
            </a:r>
            <a:br>
              <a:rPr lang="en-US">
                <a:ea typeface="+mn-lt"/>
                <a:cs typeface="+mn-lt"/>
              </a:rPr>
            </a:br>
            <a:r>
              <a:rPr lang="en-US">
                <a:ea typeface="+mn-lt"/>
                <a:cs typeface="+mn-lt"/>
              </a:rPr>
              <a:t>The factsheet for the knowledge base provided to the chatbot engines can be </a:t>
            </a:r>
            <a:r>
              <a:rPr lang="en-US">
                <a:ea typeface="+mn-lt"/>
                <a:cs typeface="+mn-lt"/>
                <a:hlinkClick r:id="rId2"/>
              </a:rPr>
              <a:t>downloaded here</a:t>
            </a:r>
            <a:endParaRPr lang="en-US"/>
          </a:p>
        </p:txBody>
      </p:sp>
      <p:grpSp>
        <p:nvGrpSpPr>
          <p:cNvPr id="22" name="Group 21">
            <a:extLst>
              <a:ext uri="{FF2B5EF4-FFF2-40B4-BE49-F238E27FC236}">
                <a16:creationId xmlns:a16="http://schemas.microsoft.com/office/drawing/2014/main" id="{09BA142B-E03A-4CCD-8C46-8BDDD96AB3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95435" y="4632160"/>
            <a:ext cx="886141" cy="802496"/>
            <a:chOff x="10948005" y="3272152"/>
            <a:chExt cx="868640" cy="786648"/>
          </a:xfrm>
          <a:solidFill>
            <a:schemeClr val="tx2">
              <a:lumMod val="60000"/>
              <a:lumOff val="40000"/>
            </a:schemeClr>
          </a:solidFill>
        </p:grpSpPr>
        <p:sp>
          <p:nvSpPr>
            <p:cNvPr id="23" name="Freeform: Shape 22">
              <a:extLst>
                <a:ext uri="{FF2B5EF4-FFF2-40B4-BE49-F238E27FC236}">
                  <a16:creationId xmlns:a16="http://schemas.microsoft.com/office/drawing/2014/main" id="{DD6B7380-D890-4F06-9C8B-9810CF45B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E9071096-5B07-42AC-9C76-6B3D847D0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E86A8581-41D2-4ED9-94DE-6EE3A38B2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CA390FC2-3FC4-4A52-A729-F9F03EE12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DA930EF0-907F-46F9-B728-0C189FCB4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F8E83A83-33D7-4E07-98AC-CA07C0F1E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A03248-3CE4-4D20-8293-BFDF226CD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91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39C2A24-7CE6-E8E7-7AD5-7AC98A45D12C}"/>
              </a:ext>
            </a:extLst>
          </p:cNvPr>
          <p:cNvSpPr>
            <a:spLocks noGrp="1"/>
          </p:cNvSpPr>
          <p:nvPr>
            <p:ph type="title"/>
          </p:nvPr>
        </p:nvSpPr>
        <p:spPr>
          <a:xfrm>
            <a:off x="2314145" y="1524000"/>
            <a:ext cx="3781856" cy="4359964"/>
          </a:xfrm>
        </p:spPr>
        <p:txBody>
          <a:bodyPr anchor="t">
            <a:normAutofit/>
          </a:bodyPr>
          <a:lstStyle/>
          <a:p>
            <a:r>
              <a:rPr lang="en-US" dirty="0"/>
              <a:t>DATA</a:t>
            </a:r>
          </a:p>
        </p:txBody>
      </p:sp>
      <p:sp>
        <p:nvSpPr>
          <p:cNvPr id="10" name="Freeform: Shape 9">
            <a:extLst>
              <a:ext uri="{FF2B5EF4-FFF2-40B4-BE49-F238E27FC236}">
                <a16:creationId xmlns:a16="http://schemas.microsoft.com/office/drawing/2014/main" id="{A707F4F1-79FE-4E99-AF42-242AC08A3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64840" cy="6858001"/>
          </a:xfrm>
          <a:custGeom>
            <a:avLst/>
            <a:gdLst>
              <a:gd name="connsiteX0" fmla="*/ 0 w 888736"/>
              <a:gd name="connsiteY0" fmla="*/ 0 h 2458832"/>
              <a:gd name="connsiteX1" fmla="*/ 177394 w 888736"/>
              <a:gd name="connsiteY1" fmla="*/ 125361 h 2458832"/>
              <a:gd name="connsiteX2" fmla="*/ 881856 w 888736"/>
              <a:gd name="connsiteY2" fmla="*/ 1189003 h 2458832"/>
              <a:gd name="connsiteX3" fmla="*/ 691256 w 888736"/>
              <a:gd name="connsiteY3" fmla="*/ 1628147 h 2458832"/>
              <a:gd name="connsiteX4" fmla="*/ 118397 w 888736"/>
              <a:gd name="connsiteY4" fmla="*/ 2331723 h 2458832"/>
              <a:gd name="connsiteX5" fmla="*/ 0 w 888736"/>
              <a:gd name="connsiteY5" fmla="*/ 2458832 h 245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736" h="2458832">
                <a:moveTo>
                  <a:pt x="0" y="0"/>
                </a:moveTo>
                <a:lnTo>
                  <a:pt x="177394" y="125361"/>
                </a:lnTo>
                <a:cubicBezTo>
                  <a:pt x="548898" y="378359"/>
                  <a:pt x="946091" y="744358"/>
                  <a:pt x="881856" y="1189003"/>
                </a:cubicBezTo>
                <a:cubicBezTo>
                  <a:pt x="858787" y="1347884"/>
                  <a:pt x="777253" y="1491554"/>
                  <a:pt x="691256" y="1628147"/>
                </a:cubicBezTo>
                <a:cubicBezTo>
                  <a:pt x="609261" y="1758448"/>
                  <a:pt x="399047" y="2022344"/>
                  <a:pt x="118397" y="2331723"/>
                </a:cubicBezTo>
                <a:lnTo>
                  <a:pt x="0" y="2458832"/>
                </a:lnTo>
                <a:close/>
              </a:path>
            </a:pathLst>
          </a:cu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aphic 78">
            <a:extLst>
              <a:ext uri="{FF2B5EF4-FFF2-40B4-BE49-F238E27FC236}">
                <a16:creationId xmlns:a16="http://schemas.microsoft.com/office/drawing/2014/main" id="{C5035748-E666-464D-B95F-ED81463468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42299" y="1617538"/>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4D85EFE8-5037-4E99-8D29-64B5CE9D2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9FD653C8-CB16-40C0-BA61-6FA0587D7A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ABA973BF-958C-4267-A9F2-CEA64D284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0DAD6C4-EBF1-4DBF-928B-3F52E0244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2BD6CA6-C90E-4CC3-B99B-93CE2622E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8E83D65E-8C50-430E-8331-F293349EF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pSp>
        <p:nvGrpSpPr>
          <p:cNvPr id="20" name="Group 19">
            <a:extLst>
              <a:ext uri="{FF2B5EF4-FFF2-40B4-BE49-F238E27FC236}">
                <a16:creationId xmlns:a16="http://schemas.microsoft.com/office/drawing/2014/main" id="{D5E51A3D-2FA6-4FB0-8E96-240CD790AF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3046134" flipH="1">
            <a:off x="862428" y="4444126"/>
            <a:ext cx="886141" cy="802496"/>
            <a:chOff x="10948005" y="3272152"/>
            <a:chExt cx="868640" cy="786648"/>
          </a:xfrm>
          <a:solidFill>
            <a:schemeClr val="accent6"/>
          </a:solidFill>
        </p:grpSpPr>
        <p:sp>
          <p:nvSpPr>
            <p:cNvPr id="21" name="Freeform: Shape 20">
              <a:extLst>
                <a:ext uri="{FF2B5EF4-FFF2-40B4-BE49-F238E27FC236}">
                  <a16:creationId xmlns:a16="http://schemas.microsoft.com/office/drawing/2014/main" id="{A9077F9C-631A-40ED-8DF2-6F7CE48C1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AB5F57A0-CC7E-443D-8694-A244B50F8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EC28A3D1-4D8C-4C0C-9C35-6A60D2262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F730EC4F-7921-4623-84EE-AD5E059F9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6C52E193-84A5-4949-8431-6CF8BED86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9E948C20-2509-497E-8A43-AC9A26FD6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719FF44-226D-4A47-A1C7-BB6FA4315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Freeform: Shape 28">
            <a:extLst>
              <a:ext uri="{FF2B5EF4-FFF2-40B4-BE49-F238E27FC236}">
                <a16:creationId xmlns:a16="http://schemas.microsoft.com/office/drawing/2014/main" id="{825CBD1C-2583-4689-9336-2E92126B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0428708" y="509470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335C4767-2709-BEE1-4A3B-AAE45ACD1E13}"/>
              </a:ext>
            </a:extLst>
          </p:cNvPr>
          <p:cNvSpPr>
            <a:spLocks noGrp="1"/>
          </p:cNvSpPr>
          <p:nvPr>
            <p:ph idx="1"/>
          </p:nvPr>
        </p:nvSpPr>
        <p:spPr>
          <a:xfrm>
            <a:off x="6397956" y="1822976"/>
            <a:ext cx="4193458" cy="4060989"/>
          </a:xfrm>
        </p:spPr>
        <p:txBody>
          <a:bodyPr vert="horz" lIns="91440" tIns="45720" rIns="91440" bIns="45720" rtlCol="0">
            <a:normAutofit/>
          </a:bodyPr>
          <a:lstStyle/>
          <a:p>
            <a:r>
              <a:rPr lang="en-US">
                <a:ea typeface="+mn-lt"/>
                <a:cs typeface="+mn-lt"/>
              </a:rPr>
              <a:t>There are 5000+ unique questions provided to each of the chatbot engines and their responses were recorded. The responses were annotated across 12 parameters that determine the quality of the responses. There were two rounds of annotations. Following is a brief description abo the columns in the dataset</a:t>
            </a:r>
            <a:endParaRPr lang="en-US" dirty="0"/>
          </a:p>
        </p:txBody>
      </p:sp>
    </p:spTree>
    <p:extLst>
      <p:ext uri="{BB962C8B-B14F-4D97-AF65-F5344CB8AC3E}">
        <p14:creationId xmlns:p14="http://schemas.microsoft.com/office/powerpoint/2010/main" val="278285773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RocaVTI</vt:lpstr>
      <vt:lpstr>Chat Deployment with IBM Cloud Watson Assistant</vt:lpstr>
      <vt:lpstr>INTRODUCTION</vt:lpstr>
      <vt:lpstr>PowerPoint Presentation</vt:lpstr>
      <vt:lpstr>USAGES</vt:lpstr>
      <vt:lpstr>PowerPoint Presentation</vt:lpstr>
      <vt:lpstr>CONTEXT</vt:lpstr>
      <vt:lpstr>DATASET</vt:lpstr>
      <vt:lpstr>FILES</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128</cp:revision>
  <dcterms:created xsi:type="dcterms:W3CDTF">2023-10-26T13:09:17Z</dcterms:created>
  <dcterms:modified xsi:type="dcterms:W3CDTF">2023-10-26T13:46:46Z</dcterms:modified>
</cp:coreProperties>
</file>