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0" r:id="rId3"/>
    <p:sldId id="262" r:id="rId4"/>
    <p:sldId id="263" r:id="rId5"/>
    <p:sldId id="271" r:id="rId6"/>
    <p:sldId id="272" r:id="rId7"/>
    <p:sldId id="270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0100"/>
    <a:srgbClr val="FFCC00"/>
    <a:srgbClr val="F5B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 autoAdjust="0"/>
    <p:restoredTop sz="96102" autoAdjust="0"/>
  </p:normalViewPr>
  <p:slideViewPr>
    <p:cSldViewPr>
      <p:cViewPr varScale="1">
        <p:scale>
          <a:sx n="95" d="100"/>
          <a:sy n="95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0C9267-87BF-EE4E-B829-B2F8EC9B5D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4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F4E51B-B722-9E45-836C-03469A588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930650" y="0"/>
            <a:ext cx="5213350" cy="6858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79" name="Picture 11" descr="mark_c1.gif                                                    00026135ART Q-Z                        B3E1BC0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2108200"/>
            <a:ext cx="5018087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4022725" cy="68580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09800" y="14478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09800" y="14478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9538" y="2576513"/>
            <a:ext cx="3929062" cy="11430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9538" y="4113213"/>
            <a:ext cx="2819400" cy="2438400"/>
          </a:xfrm>
        </p:spPr>
        <p:txBody>
          <a:bodyPr/>
          <a:lstStyle>
            <a:lvl1pPr marL="0" indent="0"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380" name="Picture 12" descr="&#10;USC_c1.gif                                                     00026135ART Q-Z                        B3E1BC0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"/>
            <a:ext cx="12985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1" name="Picture 13" descr="&#10;sig_C1.gif                                                     00026135ART Q-Z                        B3E1BC0B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28600"/>
            <a:ext cx="2359025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3613" y="455613"/>
            <a:ext cx="20574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455613"/>
            <a:ext cx="6019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919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8613" y="18272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1013" y="18272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6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2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12700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09800" y="14478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09800" y="14478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0180" name="Picture 4" descr="&#10;usc_c3.gif                                                     00026135ART Q-Z                        B3E1BC0B: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5943600"/>
            <a:ext cx="1069975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 descr="mark_c3.gif                                                    00026135ART Q-Z                        B3E1BC0B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0"/>
            <a:ext cx="1700212" cy="12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4556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98613" y="18272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charset="0"/>
          <a:ea typeface="ＭＳ Ｐゴシック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charset="0"/>
          <a:ea typeface="ＭＳ Ｐゴシック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charset="0"/>
          <a:ea typeface="ＭＳ Ｐゴシック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charset="0"/>
          <a:ea typeface="ＭＳ Ｐゴシック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charset="0"/>
          <a:ea typeface="ＭＳ Ｐゴシック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charset="0"/>
          <a:ea typeface="ＭＳ Ｐゴシック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charset="0"/>
          <a:ea typeface="ＭＳ Ｐゴシック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defRPr b="1">
          <a:solidFill>
            <a:srgbClr val="9901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hlink"/>
        </a:buClr>
        <a:buSzPct val="13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SzPct val="13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“Count the </a:t>
            </a:r>
            <a:r>
              <a:rPr lang="en-US" dirty="0" err="1" smtClean="0"/>
              <a:t>Duplos</a:t>
            </a:r>
            <a:r>
              <a:rPr lang="en-US" dirty="0" smtClean="0"/>
              <a:t> on the table.”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Villbrandt</a:t>
            </a:r>
          </a:p>
          <a:p>
            <a:r>
              <a:rPr lang="en-US" dirty="0" smtClean="0"/>
              <a:t>28 Nov. 2011</a:t>
            </a:r>
          </a:p>
          <a:p>
            <a:r>
              <a:rPr lang="en-US" dirty="0" smtClean="0"/>
              <a:t>CSCI 547</a:t>
            </a:r>
          </a:p>
          <a:p>
            <a:endParaRPr lang="en-US" dirty="0"/>
          </a:p>
          <a:p>
            <a:r>
              <a:rPr lang="en-US" sz="1200" dirty="0" smtClean="0"/>
              <a:t>Keywords: ROS, PCL, </a:t>
            </a:r>
            <a:r>
              <a:rPr lang="en-US" sz="1200" dirty="0" err="1" smtClean="0"/>
              <a:t>Kinect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Reasoning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7213"/>
            <a:ext cx="8228013" cy="4114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To count </a:t>
            </a:r>
            <a:r>
              <a:rPr lang="en-US" dirty="0" err="1" smtClean="0"/>
              <a:t>Duplos</a:t>
            </a:r>
            <a:r>
              <a:rPr lang="en-US" dirty="0" smtClean="0"/>
              <a:t>, they must first be identified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Strong attributes include color and shape</a:t>
            </a:r>
          </a:p>
          <a:p>
            <a:pPr>
              <a:buFont typeface="Arial"/>
              <a:buChar char="•"/>
            </a:pPr>
            <a:r>
              <a:rPr lang="en-US" dirty="0" smtClean="0"/>
              <a:t>Color trainer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Segments the block from background, finds mean color and standard deviation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Shape trainer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Segments the block from background and a glove (knowing glove color)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Continuously adds subsequent clouds together using VHF descriptors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On save, align block to axes using two biggest planes -&gt; orientation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To identify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Segment from background, then by color, than by distance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Touching blocks of same color are currently return with unidentified shape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7213"/>
            <a:ext cx="8228013" cy="4114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Programs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Created “</a:t>
            </a:r>
            <a:r>
              <a:rPr lang="en-US" dirty="0" err="1" smtClean="0"/>
              <a:t>identify_duplos</a:t>
            </a:r>
            <a:r>
              <a:rPr lang="en-US" dirty="0" smtClean="0"/>
              <a:t>” package in ROS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Includes “trainer”, “identify”, “visualize”</a:t>
            </a:r>
          </a:p>
          <a:p>
            <a:pPr>
              <a:buFont typeface="Arial"/>
              <a:buChar char="•"/>
            </a:pPr>
            <a:r>
              <a:rPr lang="en-US" dirty="0" smtClean="0"/>
              <a:t>Colors Recognized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Trained on solid red, orange, yellow, dark green, dark blue</a:t>
            </a:r>
          </a:p>
          <a:p>
            <a:pPr>
              <a:buFont typeface="Arial"/>
              <a:buChar char="•"/>
            </a:pPr>
            <a:r>
              <a:rPr lang="en-US" dirty="0" smtClean="0"/>
              <a:t>Shapes </a:t>
            </a:r>
            <a:r>
              <a:rPr lang="en-US" dirty="0"/>
              <a:t>Recognized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Trained on standard 2x2, 2x4, 2x6, 2x8 blocks</a:t>
            </a:r>
          </a:p>
          <a:p>
            <a:pPr>
              <a:buFont typeface="Arial"/>
              <a:buChar char="•"/>
            </a:pPr>
            <a:r>
              <a:rPr lang="en-US" dirty="0" smtClean="0"/>
              <a:t>Performance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Full pose estimate runs as slow as 0.1 Hz on home computer, single thread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Quick mode operates at ~</a:t>
            </a:r>
            <a:r>
              <a:rPr lang="en-US" dirty="0"/>
              <a:t>2</a:t>
            </a:r>
            <a:r>
              <a:rPr lang="en-US" dirty="0" smtClean="0"/>
              <a:t> Hz on the same data set, single thread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bad orientation, position not at centroid, shape based on number of points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58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“Training”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 bwMode="auto">
          <a:xfrm>
            <a:off x="990602" y="182880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emove surface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Process 7"/>
          <p:cNvSpPr/>
          <p:nvPr/>
        </p:nvSpPr>
        <p:spPr bwMode="auto">
          <a:xfrm>
            <a:off x="990602" y="274320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arrow FOV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Process 8"/>
          <p:cNvSpPr/>
          <p:nvPr/>
        </p:nvSpPr>
        <p:spPr bwMode="auto">
          <a:xfrm>
            <a:off x="990602" y="365760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ilter out glove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Process 9"/>
          <p:cNvSpPr/>
          <p:nvPr/>
        </p:nvSpPr>
        <p:spPr bwMode="auto">
          <a:xfrm>
            <a:off x="990602" y="457200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</a:t>
            </a:r>
            <a:r>
              <a:rPr lang="en-US" sz="1600" dirty="0" smtClean="0"/>
              <a:t>tatistical noise removal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Process 10"/>
          <p:cNvSpPr/>
          <p:nvPr/>
        </p:nvSpPr>
        <p:spPr bwMode="auto">
          <a:xfrm>
            <a:off x="5486400" y="182880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Fast Point Feature </a:t>
            </a:r>
            <a:r>
              <a:rPr lang="en-US" sz="1600" dirty="0" smtClean="0"/>
              <a:t>Histograms for target and template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Process 11"/>
          <p:cNvSpPr/>
          <p:nvPr/>
        </p:nvSpPr>
        <p:spPr bwMode="auto">
          <a:xfrm>
            <a:off x="5486401" y="274320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lign via Sample </a:t>
            </a:r>
            <a:r>
              <a:rPr lang="en-US" sz="1600" dirty="0"/>
              <a:t>Consensus </a:t>
            </a:r>
            <a:r>
              <a:rPr lang="en-US" sz="1600" dirty="0" smtClean="0"/>
              <a:t>Initial </a:t>
            </a:r>
            <a:r>
              <a:rPr lang="en-US" sz="1600" dirty="0"/>
              <a:t>Alignment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Process 12"/>
          <p:cNvSpPr/>
          <p:nvPr/>
        </p:nvSpPr>
        <p:spPr bwMode="auto">
          <a:xfrm>
            <a:off x="5486400" y="365760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</a:t>
            </a:r>
            <a:r>
              <a:rPr lang="en-US" sz="1600" dirty="0" smtClean="0"/>
              <a:t>ransform template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Process 13"/>
          <p:cNvSpPr/>
          <p:nvPr/>
        </p:nvSpPr>
        <p:spPr bwMode="auto">
          <a:xfrm>
            <a:off x="5486400" y="457200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</a:t>
            </a:r>
            <a:r>
              <a:rPr lang="en-US" sz="1600" dirty="0" smtClean="0"/>
              <a:t>et target to sum of target and transformed template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 bwMode="auto">
          <a:xfrm>
            <a:off x="2362202" y="2468880"/>
            <a:ext cx="0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 bwMode="auto">
          <a:xfrm>
            <a:off x="6858000" y="4297680"/>
            <a:ext cx="0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 bwMode="auto">
          <a:xfrm>
            <a:off x="2362202" y="4297680"/>
            <a:ext cx="0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>
            <a:off x="2362202" y="3383280"/>
            <a:ext cx="0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H="1">
            <a:off x="6858000" y="3383280"/>
            <a:ext cx="1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 bwMode="auto">
          <a:xfrm>
            <a:off x="6858000" y="2468880"/>
            <a:ext cx="1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 bwMode="auto">
          <a:xfrm rot="5400000" flipH="1" flipV="1">
            <a:off x="2918461" y="1272541"/>
            <a:ext cx="3383280" cy="4495798"/>
          </a:xfrm>
          <a:prstGeom prst="bentConnector5">
            <a:avLst>
              <a:gd name="adj1" fmla="val -6757"/>
              <a:gd name="adj2" fmla="val 50000"/>
              <a:gd name="adj3" fmla="val 1067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39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“Training</a:t>
            </a:r>
            <a:r>
              <a:rPr lang="en-US" dirty="0" smtClean="0"/>
              <a:t>” Examples</a:t>
            </a:r>
            <a:endParaRPr lang="en-US" dirty="0"/>
          </a:p>
        </p:txBody>
      </p:sp>
      <p:pic>
        <p:nvPicPr>
          <p:cNvPr id="2" name="Picture 1" descr="2x2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t="17933" r="15629"/>
          <a:stretch/>
        </p:blipFill>
        <p:spPr>
          <a:xfrm>
            <a:off x="4589709" y="1268664"/>
            <a:ext cx="4564984" cy="5589336"/>
          </a:xfrm>
          <a:prstGeom prst="rect">
            <a:avLst/>
          </a:prstGeom>
        </p:spPr>
      </p:pic>
      <p:pic>
        <p:nvPicPr>
          <p:cNvPr id="3" name="Picture 2" descr="2x2 iPhon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4" r="11436"/>
          <a:stretch/>
        </p:blipFill>
        <p:spPr>
          <a:xfrm>
            <a:off x="0" y="1259977"/>
            <a:ext cx="4495800" cy="56073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406232" y="1241928"/>
            <a:ext cx="381000" cy="5638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2464" y="5715000"/>
            <a:ext cx="39624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sz="1600" b="0" dirty="0" smtClean="0"/>
              <a:t>(left) </a:t>
            </a:r>
            <a:r>
              <a:rPr lang="en-US" sz="1600" b="0" dirty="0" err="1" smtClean="0"/>
              <a:t>Kinect</a:t>
            </a:r>
            <a:r>
              <a:rPr lang="en-US" sz="1600" b="0" dirty="0" smtClean="0"/>
              <a:t> viewing 2x2 Duplo</a:t>
            </a:r>
          </a:p>
          <a:p>
            <a:pPr marL="0" indent="0"/>
            <a:r>
              <a:rPr lang="en-US" sz="1600" b="0" dirty="0" smtClean="0"/>
              <a:t>(right) isolated Duplo shown in </a:t>
            </a:r>
            <a:r>
              <a:rPr lang="en-US" sz="1600" b="0" dirty="0" err="1" smtClean="0"/>
              <a:t>rviz</a:t>
            </a:r>
            <a:endParaRPr lang="en-US" sz="1600" b="0" dirty="0" smtClean="0"/>
          </a:p>
          <a:p>
            <a:endParaRPr lang="en-US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112651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“Identify”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 bwMode="auto">
          <a:xfrm>
            <a:off x="990602" y="233172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cs-CZ" sz="1600" dirty="0" err="1"/>
              <a:t>color</a:t>
            </a:r>
            <a:r>
              <a:rPr lang="en-US" sz="1600" dirty="0"/>
              <a:t>: color with least error from average</a:t>
            </a:r>
            <a:endParaRPr lang="en-US" sz="1600" dirty="0"/>
          </a:p>
        </p:txBody>
      </p:sp>
      <p:sp>
        <p:nvSpPr>
          <p:cNvPr id="8" name="Process 7"/>
          <p:cNvSpPr/>
          <p:nvPr/>
        </p:nvSpPr>
        <p:spPr bwMode="auto">
          <a:xfrm>
            <a:off x="990602" y="324612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</a:t>
            </a:r>
            <a:r>
              <a:rPr lang="en-US" sz="1600" dirty="0" smtClean="0"/>
              <a:t>hape: size of particle filter (conditioned on voxel grid)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Process 8"/>
          <p:cNvSpPr/>
          <p:nvPr/>
        </p:nvSpPr>
        <p:spPr bwMode="auto">
          <a:xfrm>
            <a:off x="990602" y="416052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p</a:t>
            </a:r>
            <a:r>
              <a:rPr lang="en-US" sz="1600" dirty="0" smtClean="0"/>
              <a:t>osition: average position of all particles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Process 9"/>
          <p:cNvSpPr/>
          <p:nvPr/>
        </p:nvSpPr>
        <p:spPr bwMode="auto">
          <a:xfrm>
            <a:off x="990602" y="507492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orientation: normal vector of largest plane in block cluster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Process 10"/>
          <p:cNvSpPr/>
          <p:nvPr/>
        </p:nvSpPr>
        <p:spPr bwMode="auto">
          <a:xfrm>
            <a:off x="5486400" y="233172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cs-CZ" sz="1600" dirty="0" err="1" smtClean="0"/>
              <a:t>color</a:t>
            </a:r>
            <a:r>
              <a:rPr lang="en-US" sz="1600" dirty="0" smtClean="0"/>
              <a:t>: color with least error from average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Process 11"/>
          <p:cNvSpPr/>
          <p:nvPr/>
        </p:nvSpPr>
        <p:spPr bwMode="auto">
          <a:xfrm>
            <a:off x="5486401" y="324612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shape: result of best aligned template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Process 12"/>
          <p:cNvSpPr/>
          <p:nvPr/>
        </p:nvSpPr>
        <p:spPr bwMode="auto">
          <a:xfrm>
            <a:off x="5486400" y="416052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position: given as centroid of template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Process 13"/>
          <p:cNvSpPr/>
          <p:nvPr/>
        </p:nvSpPr>
        <p:spPr bwMode="auto">
          <a:xfrm>
            <a:off x="5486400" y="5074920"/>
            <a:ext cx="2743200" cy="64008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orientation: given as normal vector of template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 bwMode="auto">
          <a:xfrm>
            <a:off x="2362202" y="2971800"/>
            <a:ext cx="0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 bwMode="auto">
          <a:xfrm>
            <a:off x="6858000" y="4800600"/>
            <a:ext cx="0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 bwMode="auto">
          <a:xfrm>
            <a:off x="2362202" y="4800600"/>
            <a:ext cx="0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>
            <a:off x="2362202" y="3886200"/>
            <a:ext cx="0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H="1">
            <a:off x="6858000" y="3886200"/>
            <a:ext cx="1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 bwMode="auto">
          <a:xfrm>
            <a:off x="6858000" y="2971800"/>
            <a:ext cx="1" cy="274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487904" y="1600200"/>
            <a:ext cx="173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100"/>
                </a:solidFill>
              </a:rPr>
              <a:t>Quick Mode</a:t>
            </a:r>
            <a:endParaRPr lang="en-US" dirty="0">
              <a:solidFill>
                <a:srgbClr val="9901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2248" y="1600200"/>
            <a:ext cx="2881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100"/>
                </a:solidFill>
              </a:rPr>
              <a:t>Template Align Mode</a:t>
            </a:r>
            <a:endParaRPr lang="en-US" dirty="0">
              <a:solidFill>
                <a:srgbClr val="990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8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“Identify</a:t>
            </a:r>
            <a:r>
              <a:rPr lang="en-US" dirty="0" smtClean="0"/>
              <a:t>” Examples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4" r="30579"/>
          <a:stretch/>
        </p:blipFill>
        <p:spPr>
          <a:xfrm>
            <a:off x="4745981" y="1256219"/>
            <a:ext cx="4398020" cy="56169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" y="2042402"/>
            <a:ext cx="4419600" cy="38249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406232" y="1241928"/>
            <a:ext cx="381000" cy="5638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2464" y="5715000"/>
            <a:ext cx="39624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sz="1600" b="0" dirty="0" smtClean="0"/>
              <a:t>(left) </a:t>
            </a:r>
            <a:r>
              <a:rPr lang="en-US" sz="1600" b="0" dirty="0" err="1" smtClean="0"/>
              <a:t>config</a:t>
            </a:r>
            <a:r>
              <a:rPr lang="en-US" sz="1600" b="0" dirty="0" smtClean="0"/>
              <a:t> file, built from training</a:t>
            </a:r>
          </a:p>
          <a:p>
            <a:pPr marL="0" indent="0"/>
            <a:r>
              <a:rPr lang="en-US" sz="1600" b="0" dirty="0" smtClean="0"/>
              <a:t>(right) ROS message, shown w/ </a:t>
            </a:r>
            <a:r>
              <a:rPr lang="en-US" sz="1600" b="0" dirty="0" err="1" smtClean="0"/>
              <a:t>rostopic</a:t>
            </a:r>
            <a:endParaRPr lang="en-US" sz="1600" b="0" dirty="0" smtClean="0"/>
          </a:p>
          <a:p>
            <a:endParaRPr lang="en-US" sz="1600" b="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5867400"/>
            <a:ext cx="12954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3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“Visualize</a:t>
            </a:r>
            <a:r>
              <a:rPr lang="en-US" dirty="0" smtClean="0"/>
              <a:t>” Examples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28789" r="27575" b="17135"/>
          <a:stretch/>
        </p:blipFill>
        <p:spPr>
          <a:xfrm>
            <a:off x="4765736" y="1260165"/>
            <a:ext cx="4378264" cy="5597835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2464" y="5715000"/>
            <a:ext cx="39624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sz="1600" b="0" dirty="0" smtClean="0"/>
              <a:t>(left) </a:t>
            </a:r>
            <a:r>
              <a:rPr lang="en-US" sz="1600" b="0" dirty="0" err="1" smtClean="0"/>
              <a:t>Kinect</a:t>
            </a:r>
            <a:r>
              <a:rPr lang="en-US" sz="1600" b="0" dirty="0" smtClean="0"/>
              <a:t> at home (quick mode)</a:t>
            </a:r>
            <a:endParaRPr lang="en-US" sz="1600" b="0" dirty="0" smtClean="0"/>
          </a:p>
          <a:p>
            <a:pPr marL="0" indent="0"/>
            <a:r>
              <a:rPr lang="en-US" sz="1600" b="0" dirty="0" smtClean="0"/>
              <a:t>(right) group2_3.pcd/PR2 (quick mode)</a:t>
            </a:r>
          </a:p>
          <a:p>
            <a:endParaRPr lang="en-US" sz="1600" b="0" dirty="0" smtClean="0"/>
          </a:p>
        </p:txBody>
      </p:sp>
      <p:pic>
        <p:nvPicPr>
          <p:cNvPr id="5" name="Picture 4" descr="coloredarrows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6" r="28034" b="29394"/>
          <a:stretch/>
        </p:blipFill>
        <p:spPr>
          <a:xfrm>
            <a:off x="-5348" y="4959684"/>
            <a:ext cx="4577348" cy="1898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7" r="36917" b="27895"/>
          <a:stretch/>
        </p:blipFill>
        <p:spPr>
          <a:xfrm>
            <a:off x="0" y="1259304"/>
            <a:ext cx="4518526" cy="34610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406232" y="1241928"/>
            <a:ext cx="381000" cy="5638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2126248" y="2583448"/>
            <a:ext cx="381000" cy="4662904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2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Improvement, Further Development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7213"/>
            <a:ext cx="8228013" cy="4114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Better shape building / pose estimation (FPFH alone limited to three faces)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Possibly limit rotation during SAC alignment search for </a:t>
            </a:r>
            <a:r>
              <a:rPr lang="en-US" smtClean="0"/>
              <a:t>continuous build</a:t>
            </a:r>
          </a:p>
          <a:p>
            <a:pPr>
              <a:buFont typeface="Arial"/>
              <a:buChar char="•"/>
            </a:pPr>
            <a:r>
              <a:rPr lang="en-US" smtClean="0"/>
              <a:t>HSV </a:t>
            </a:r>
            <a:r>
              <a:rPr lang="en-US" dirty="0" smtClean="0"/>
              <a:t>color to remove dependence on brightness</a:t>
            </a:r>
          </a:p>
          <a:p>
            <a:pPr>
              <a:buFont typeface="Arial"/>
              <a:buChar char="•"/>
            </a:pPr>
            <a:r>
              <a:rPr lang="en-US" dirty="0" smtClean="0"/>
              <a:t>Drop-in </a:t>
            </a:r>
            <a:r>
              <a:rPr lang="en-US" dirty="0" err="1" smtClean="0"/>
              <a:t>OpenMP</a:t>
            </a:r>
            <a:r>
              <a:rPr lang="en-US" dirty="0" smtClean="0"/>
              <a:t> replacements for PCL functions</a:t>
            </a:r>
          </a:p>
          <a:p>
            <a:pPr>
              <a:buFont typeface="Arial"/>
              <a:buChar char="•"/>
            </a:pPr>
            <a:r>
              <a:rPr lang="en-US" dirty="0"/>
              <a:t>Try separating touching blocks of same color by applying and removing known </a:t>
            </a:r>
            <a:r>
              <a:rPr lang="en-US" dirty="0" smtClean="0"/>
              <a:t>shapes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Internal Bayes filter could handle occlusions ^_^</a:t>
            </a:r>
          </a:p>
          <a:p>
            <a:pPr lvl="1">
              <a:buFont typeface="Arial"/>
              <a:buChar char="•"/>
            </a:pPr>
            <a:r>
              <a:rPr lang="en-US" dirty="0"/>
              <a:t>From robot arm</a:t>
            </a:r>
          </a:p>
          <a:p>
            <a:pPr lvl="1">
              <a:buFont typeface="Arial"/>
              <a:buChar char="•"/>
            </a:pPr>
            <a:r>
              <a:rPr lang="en-US" dirty="0"/>
              <a:t>So many blocks, one gets covered</a:t>
            </a:r>
          </a:p>
          <a:p>
            <a:pPr lvl="1">
              <a:buFont typeface="Arial"/>
              <a:buChar char="•"/>
            </a:pPr>
            <a:r>
              <a:rPr lang="en-US" dirty="0"/>
              <a:t>Rotation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565610"/>
      </p:ext>
    </p:extLst>
  </p:cSld>
  <p:clrMapOvr>
    <a:masterClrMapping/>
  </p:clrMapOvr>
</p:sld>
</file>

<file path=ppt/theme/theme1.xml><?xml version="1.0" encoding="utf-8"?>
<a:theme xmlns:a="http://schemas.openxmlformats.org/drawingml/2006/main" name="12429 (1)">
  <a:themeElements>
    <a:clrScheme name="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B900"/>
      </a:accent6>
      <a:hlink>
        <a:srgbClr val="970000"/>
      </a:hlink>
      <a:folHlink>
        <a:srgbClr val="666666"/>
      </a:folHlink>
    </a:clrScheme>
    <a:fontScheme name="Office Theme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12429 (1).pot</Template>
  <TotalTime>1103</TotalTime>
  <Words>471</Words>
  <Application>Microsoft Macintosh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12429 (1)</vt:lpstr>
      <vt:lpstr>“Count the Duplos on the table.”</vt:lpstr>
      <vt:lpstr>Algorithm Reasoning</vt:lpstr>
      <vt:lpstr>Implementation Details</vt:lpstr>
      <vt:lpstr>“Training”</vt:lpstr>
      <vt:lpstr>“Training” Examples</vt:lpstr>
      <vt:lpstr>“Identify”</vt:lpstr>
      <vt:lpstr>“Identify” Examples</vt:lpstr>
      <vt:lpstr>“Visualize” Examples</vt:lpstr>
      <vt:lpstr>Steps for Improvement, Further Development</vt:lpstr>
    </vt:vector>
  </TitlesOfParts>
  <Company>Praxis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Schwartz</dc:creator>
  <cp:lastModifiedBy>Josh Villbrandt</cp:lastModifiedBy>
  <cp:revision>57</cp:revision>
  <dcterms:created xsi:type="dcterms:W3CDTF">2004-10-06T22:54:37Z</dcterms:created>
  <dcterms:modified xsi:type="dcterms:W3CDTF">2011-11-28T22:41:23Z</dcterms:modified>
</cp:coreProperties>
</file>