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67" r:id="rId3"/>
    <p:sldId id="272" r:id="rId4"/>
    <p:sldId id="257" r:id="rId5"/>
    <p:sldId id="271" r:id="rId6"/>
    <p:sldId id="261" r:id="rId7"/>
    <p:sldId id="268" r:id="rId8"/>
    <p:sldId id="264" r:id="rId9"/>
    <p:sldId id="263" r:id="rId10"/>
    <p:sldId id="274" r:id="rId11"/>
    <p:sldId id="260" r:id="rId12"/>
    <p:sldId id="265"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9" d="100"/>
          <a:sy n="99" d="100"/>
        </p:scale>
        <p:origin x="103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DA60FF-9B70-4E35-9A0F-6BC3AD8ECC0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68CD7E2-D701-4B7F-B240-1570EC92593E}">
      <dgm:prSet/>
      <dgm:spPr/>
      <dgm:t>
        <a:bodyPr/>
        <a:lstStyle/>
        <a:p>
          <a:pPr>
            <a:lnSpc>
              <a:spcPct val="100000"/>
            </a:lnSpc>
          </a:pPr>
          <a:r>
            <a:rPr lang="en-US"/>
            <a:t>The Agile methodology for the Software Development Life Cycle involves development phases that operate in a continuous loop. Unlike a traditional SDLC, which begins with planning and concludes when all features are built and the product is ready for delivery, Agile treats each feature as an independent cycle of development.</a:t>
          </a:r>
        </a:p>
      </dgm:t>
    </dgm:pt>
    <dgm:pt modelId="{8FFC33EB-F492-4474-9F38-ED380BC6B30B}" type="parTrans" cxnId="{D7CECAA6-A754-429D-8F0A-44EB1A1D448F}">
      <dgm:prSet/>
      <dgm:spPr/>
      <dgm:t>
        <a:bodyPr/>
        <a:lstStyle/>
        <a:p>
          <a:endParaRPr lang="en-US"/>
        </a:p>
      </dgm:t>
    </dgm:pt>
    <dgm:pt modelId="{15FA3B9D-3BF7-4261-BDB3-19F613A9A706}" type="sibTrans" cxnId="{D7CECAA6-A754-429D-8F0A-44EB1A1D448F}">
      <dgm:prSet/>
      <dgm:spPr/>
      <dgm:t>
        <a:bodyPr/>
        <a:lstStyle/>
        <a:p>
          <a:endParaRPr lang="en-US"/>
        </a:p>
      </dgm:t>
    </dgm:pt>
    <dgm:pt modelId="{F4294D2D-43AD-4F16-A656-37FA23E78EA1}">
      <dgm:prSet/>
      <dgm:spPr/>
      <dgm:t>
        <a:bodyPr/>
        <a:lstStyle/>
        <a:p>
          <a:pPr>
            <a:lnSpc>
              <a:spcPct val="100000"/>
            </a:lnSpc>
          </a:pPr>
          <a:r>
            <a:rPr lang="en-US" dirty="0"/>
            <a:t>In Agile, features are divided into user "stories" that are developed in iterative cycles called "sprints." Each sprint follows a repetitive sequence of phases, which can be repeated as needed until the feature or group of features is finalized.</a:t>
          </a:r>
        </a:p>
      </dgm:t>
    </dgm:pt>
    <dgm:pt modelId="{BF5C2DB1-A23F-4A70-8474-FA115B148315}" type="parTrans" cxnId="{2DE31C18-24E9-4C5D-A490-4DFB683E0050}">
      <dgm:prSet/>
      <dgm:spPr/>
      <dgm:t>
        <a:bodyPr/>
        <a:lstStyle/>
        <a:p>
          <a:endParaRPr lang="en-US"/>
        </a:p>
      </dgm:t>
    </dgm:pt>
    <dgm:pt modelId="{32B70421-55D5-43EE-9B88-AC3524FEC4BC}" type="sibTrans" cxnId="{2DE31C18-24E9-4C5D-A490-4DFB683E0050}">
      <dgm:prSet/>
      <dgm:spPr/>
      <dgm:t>
        <a:bodyPr/>
        <a:lstStyle/>
        <a:p>
          <a:endParaRPr lang="en-US"/>
        </a:p>
      </dgm:t>
    </dgm:pt>
    <dgm:pt modelId="{82FD28B4-FFE5-4D74-A229-B879DE450BF2}" type="pres">
      <dgm:prSet presAssocID="{3FDA60FF-9B70-4E35-9A0F-6BC3AD8ECC0B}" presName="root" presStyleCnt="0">
        <dgm:presLayoutVars>
          <dgm:dir/>
          <dgm:resizeHandles val="exact"/>
        </dgm:presLayoutVars>
      </dgm:prSet>
      <dgm:spPr/>
    </dgm:pt>
    <dgm:pt modelId="{73B689F2-BA12-440A-A1C6-EA15873912A5}" type="pres">
      <dgm:prSet presAssocID="{B68CD7E2-D701-4B7F-B240-1570EC92593E}" presName="compNode" presStyleCnt="0"/>
      <dgm:spPr/>
    </dgm:pt>
    <dgm:pt modelId="{0390648C-1D86-470E-8383-1C55AB5AD58A}" type="pres">
      <dgm:prSet presAssocID="{B68CD7E2-D701-4B7F-B240-1570EC9259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ED979132-1968-4A88-8FB6-337C81504800}" type="pres">
      <dgm:prSet presAssocID="{B68CD7E2-D701-4B7F-B240-1570EC92593E}" presName="spaceRect" presStyleCnt="0"/>
      <dgm:spPr/>
    </dgm:pt>
    <dgm:pt modelId="{4B446109-4196-4EBD-BC87-2F36F089E57D}" type="pres">
      <dgm:prSet presAssocID="{B68CD7E2-D701-4B7F-B240-1570EC92593E}" presName="textRect" presStyleLbl="revTx" presStyleIdx="0" presStyleCnt="2">
        <dgm:presLayoutVars>
          <dgm:chMax val="1"/>
          <dgm:chPref val="1"/>
        </dgm:presLayoutVars>
      </dgm:prSet>
      <dgm:spPr/>
    </dgm:pt>
    <dgm:pt modelId="{D4C17242-CA20-437E-9572-FF40E51DC30D}" type="pres">
      <dgm:prSet presAssocID="{15FA3B9D-3BF7-4261-BDB3-19F613A9A706}" presName="sibTrans" presStyleCnt="0"/>
      <dgm:spPr/>
    </dgm:pt>
    <dgm:pt modelId="{755F56DB-A8BD-4815-8107-6E35A6DB1B9C}" type="pres">
      <dgm:prSet presAssocID="{F4294D2D-43AD-4F16-A656-37FA23E78EA1}" presName="compNode" presStyleCnt="0"/>
      <dgm:spPr/>
    </dgm:pt>
    <dgm:pt modelId="{216D6DD7-4FC0-4903-94FF-021657E6F693}" type="pres">
      <dgm:prSet presAssocID="{F4294D2D-43AD-4F16-A656-37FA23E78E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EF1A6C6-5E92-4007-B333-856CD5575566}" type="pres">
      <dgm:prSet presAssocID="{F4294D2D-43AD-4F16-A656-37FA23E78EA1}" presName="spaceRect" presStyleCnt="0"/>
      <dgm:spPr/>
    </dgm:pt>
    <dgm:pt modelId="{12A0C281-80EE-404F-A0DF-B9206177BD77}" type="pres">
      <dgm:prSet presAssocID="{F4294D2D-43AD-4F16-A656-37FA23E78EA1}" presName="textRect" presStyleLbl="revTx" presStyleIdx="1" presStyleCnt="2">
        <dgm:presLayoutVars>
          <dgm:chMax val="1"/>
          <dgm:chPref val="1"/>
        </dgm:presLayoutVars>
      </dgm:prSet>
      <dgm:spPr/>
    </dgm:pt>
  </dgm:ptLst>
  <dgm:cxnLst>
    <dgm:cxn modelId="{2DE31C18-24E9-4C5D-A490-4DFB683E0050}" srcId="{3FDA60FF-9B70-4E35-9A0F-6BC3AD8ECC0B}" destId="{F4294D2D-43AD-4F16-A656-37FA23E78EA1}" srcOrd="1" destOrd="0" parTransId="{BF5C2DB1-A23F-4A70-8474-FA115B148315}" sibTransId="{32B70421-55D5-43EE-9B88-AC3524FEC4BC}"/>
    <dgm:cxn modelId="{632AA56A-5552-4B7D-9A69-DAE4283C8599}" type="presOf" srcId="{B68CD7E2-D701-4B7F-B240-1570EC92593E}" destId="{4B446109-4196-4EBD-BC87-2F36F089E57D}" srcOrd="0" destOrd="0" presId="urn:microsoft.com/office/officeart/2018/2/layout/IconLabelList"/>
    <dgm:cxn modelId="{D7CECAA6-A754-429D-8F0A-44EB1A1D448F}" srcId="{3FDA60FF-9B70-4E35-9A0F-6BC3AD8ECC0B}" destId="{B68CD7E2-D701-4B7F-B240-1570EC92593E}" srcOrd="0" destOrd="0" parTransId="{8FFC33EB-F492-4474-9F38-ED380BC6B30B}" sibTransId="{15FA3B9D-3BF7-4261-BDB3-19F613A9A706}"/>
    <dgm:cxn modelId="{6F00E3A9-FE98-4BFE-9E39-89D7AA6D4EBE}" type="presOf" srcId="{3FDA60FF-9B70-4E35-9A0F-6BC3AD8ECC0B}" destId="{82FD28B4-FFE5-4D74-A229-B879DE450BF2}" srcOrd="0" destOrd="0" presId="urn:microsoft.com/office/officeart/2018/2/layout/IconLabelList"/>
    <dgm:cxn modelId="{DC8E37C0-A0A8-48C5-AD2B-17BF1639715D}" type="presOf" srcId="{F4294D2D-43AD-4F16-A656-37FA23E78EA1}" destId="{12A0C281-80EE-404F-A0DF-B9206177BD77}" srcOrd="0" destOrd="0" presId="urn:microsoft.com/office/officeart/2018/2/layout/IconLabelList"/>
    <dgm:cxn modelId="{3A6CBB7D-B2D1-4C72-ACD7-FE49957D6CE2}" type="presParOf" srcId="{82FD28B4-FFE5-4D74-A229-B879DE450BF2}" destId="{73B689F2-BA12-440A-A1C6-EA15873912A5}" srcOrd="0" destOrd="0" presId="urn:microsoft.com/office/officeart/2018/2/layout/IconLabelList"/>
    <dgm:cxn modelId="{2B6CE1A6-50F9-4FC1-BB16-A27538E3367B}" type="presParOf" srcId="{73B689F2-BA12-440A-A1C6-EA15873912A5}" destId="{0390648C-1D86-470E-8383-1C55AB5AD58A}" srcOrd="0" destOrd="0" presId="urn:microsoft.com/office/officeart/2018/2/layout/IconLabelList"/>
    <dgm:cxn modelId="{3F8BB733-6D38-4485-B8ED-ACAC334295BD}" type="presParOf" srcId="{73B689F2-BA12-440A-A1C6-EA15873912A5}" destId="{ED979132-1968-4A88-8FB6-337C81504800}" srcOrd="1" destOrd="0" presId="urn:microsoft.com/office/officeart/2018/2/layout/IconLabelList"/>
    <dgm:cxn modelId="{F8BEF21D-3EA5-43E5-9B61-9CBDD930BB46}" type="presParOf" srcId="{73B689F2-BA12-440A-A1C6-EA15873912A5}" destId="{4B446109-4196-4EBD-BC87-2F36F089E57D}" srcOrd="2" destOrd="0" presId="urn:microsoft.com/office/officeart/2018/2/layout/IconLabelList"/>
    <dgm:cxn modelId="{D12CC4A4-1E60-452D-802C-3182E01FEC06}" type="presParOf" srcId="{82FD28B4-FFE5-4D74-A229-B879DE450BF2}" destId="{D4C17242-CA20-437E-9572-FF40E51DC30D}" srcOrd="1" destOrd="0" presId="urn:microsoft.com/office/officeart/2018/2/layout/IconLabelList"/>
    <dgm:cxn modelId="{E3F146B5-2486-470F-B387-270B6CFE2700}" type="presParOf" srcId="{82FD28B4-FFE5-4D74-A229-B879DE450BF2}" destId="{755F56DB-A8BD-4815-8107-6E35A6DB1B9C}" srcOrd="2" destOrd="0" presId="urn:microsoft.com/office/officeart/2018/2/layout/IconLabelList"/>
    <dgm:cxn modelId="{F6226C20-1EAE-4093-B69D-687ECC34F37F}" type="presParOf" srcId="{755F56DB-A8BD-4815-8107-6E35A6DB1B9C}" destId="{216D6DD7-4FC0-4903-94FF-021657E6F693}" srcOrd="0" destOrd="0" presId="urn:microsoft.com/office/officeart/2018/2/layout/IconLabelList"/>
    <dgm:cxn modelId="{5AD49524-ACAF-48A1-B8E4-0C376A51F10E}" type="presParOf" srcId="{755F56DB-A8BD-4815-8107-6E35A6DB1B9C}" destId="{AEF1A6C6-5E92-4007-B333-856CD5575566}" srcOrd="1" destOrd="0" presId="urn:microsoft.com/office/officeart/2018/2/layout/IconLabelList"/>
    <dgm:cxn modelId="{C40355A7-9A01-4069-A4D3-F34D031B4DBB}" type="presParOf" srcId="{755F56DB-A8BD-4815-8107-6E35A6DB1B9C}" destId="{12A0C281-80EE-404F-A0DF-B9206177BD7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C1F36-9FC8-4AB9-B2FC-C0439D4998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2352CC-FC01-46E6-ACB5-E631B3E4C9B6}">
      <dgm:prSet phldrT="[Text]"/>
      <dgm:spPr/>
      <dgm:t>
        <a:bodyPr/>
        <a:lstStyle/>
        <a:p>
          <a:pPr>
            <a:lnSpc>
              <a:spcPct val="100000"/>
            </a:lnSpc>
          </a:pPr>
          <a:r>
            <a:rPr kumimoji="0" lang="en-US" altLang="en-US" b="1" i="0" u="none" strike="noStrike" cap="none" spc="0" normalizeH="0" baseline="0" dirty="0">
              <a:effectLst>
                <a:outerShdw blurRad="12700" dist="38100" dir="2700000" algn="tl" rotWithShape="0">
                  <a:schemeClr val="bg1">
                    <a:lumMod val="50000"/>
                  </a:schemeClr>
                </a:outerShdw>
              </a:effectLst>
              <a:latin typeface="Arial" panose="020B0604020202020204" pitchFamily="34" charset="0"/>
            </a:rPr>
            <a:t>Requirements and Analysis</a:t>
          </a:r>
          <a:endParaRPr lang="en-US" b="1" cap="none" spc="0" dirty="0">
            <a:effectLst>
              <a:outerShdw blurRad="12700" dist="38100" dir="2700000" algn="tl" rotWithShape="0">
                <a:schemeClr val="bg1">
                  <a:lumMod val="50000"/>
                </a:schemeClr>
              </a:outerShdw>
            </a:effectLst>
          </a:endParaRPr>
        </a:p>
      </dgm:t>
    </dgm:pt>
    <dgm:pt modelId="{45E56C6E-DDD4-44AD-9526-71EFDCB0214B}" type="parTrans" cxnId="{F13E512C-72A2-4214-8C4B-C4CDA6794DDA}">
      <dgm:prSet/>
      <dgm:spPr/>
      <dgm:t>
        <a:bodyPr/>
        <a:lstStyle/>
        <a:p>
          <a:endParaRPr lang="en-US" b="1" cap="none" spc="0">
            <a:effectLst>
              <a:outerShdw blurRad="12700" dist="38100" dir="2700000" algn="tl" rotWithShape="0">
                <a:schemeClr val="bg1">
                  <a:lumMod val="50000"/>
                </a:schemeClr>
              </a:outerShdw>
            </a:effectLst>
          </a:endParaRPr>
        </a:p>
      </dgm:t>
    </dgm:pt>
    <dgm:pt modelId="{0D42844A-449F-4E9B-A13D-D12B9BDD0AC6}" type="sibTrans" cxnId="{F13E512C-72A2-4214-8C4B-C4CDA6794DDA}">
      <dgm:prSet/>
      <dgm:spPr/>
      <dgm:t>
        <a:bodyPr/>
        <a:lstStyle/>
        <a:p>
          <a:endParaRPr lang="en-US" b="1" cap="none" spc="0">
            <a:effectLst>
              <a:outerShdw blurRad="12700" dist="38100" dir="2700000" algn="tl" rotWithShape="0">
                <a:schemeClr val="bg1">
                  <a:lumMod val="50000"/>
                </a:schemeClr>
              </a:outerShdw>
            </a:effectLst>
          </a:endParaRPr>
        </a:p>
      </dgm:t>
    </dgm:pt>
    <dgm:pt modelId="{79F64155-1AEA-4A68-8A6A-78D93E5EAFE3}">
      <dgm:prSet phldrT="[Text]"/>
      <dgm:spPr/>
      <dgm:t>
        <a:bodyPr/>
        <a:lstStyle/>
        <a:p>
          <a:pPr>
            <a:lnSpc>
              <a:spcPct val="100000"/>
            </a:lnSpc>
          </a:pPr>
          <a:r>
            <a:rPr kumimoji="0" lang="en-US" altLang="en-US" b="1" i="0" u="none" strike="noStrike" cap="none" spc="0" normalizeH="0" baseline="0" dirty="0">
              <a:effectLst>
                <a:outerShdw blurRad="12700" dist="38100" dir="2700000" algn="tl" rotWithShape="0">
                  <a:schemeClr val="bg1">
                    <a:lumMod val="50000"/>
                  </a:schemeClr>
                </a:outerShdw>
              </a:effectLst>
              <a:latin typeface="Arial" panose="020B0604020202020204" pitchFamily="34" charset="0"/>
            </a:rPr>
            <a:t>Software Design</a:t>
          </a:r>
          <a:endParaRPr lang="en-US" b="1" cap="none" spc="0" dirty="0">
            <a:effectLst>
              <a:outerShdw blurRad="12700" dist="38100" dir="2700000" algn="tl" rotWithShape="0">
                <a:schemeClr val="bg1">
                  <a:lumMod val="50000"/>
                </a:schemeClr>
              </a:outerShdw>
            </a:effectLst>
          </a:endParaRPr>
        </a:p>
      </dgm:t>
    </dgm:pt>
    <dgm:pt modelId="{21779773-0A90-4F26-BAFC-45CA8954C7F4}" type="parTrans" cxnId="{EB658B41-8E7A-4B75-AFA7-5DC3316AAAEE}">
      <dgm:prSet/>
      <dgm:spPr/>
      <dgm:t>
        <a:bodyPr/>
        <a:lstStyle/>
        <a:p>
          <a:endParaRPr lang="en-US" b="1" cap="none" spc="0">
            <a:effectLst>
              <a:outerShdw blurRad="12700" dist="38100" dir="2700000" algn="tl" rotWithShape="0">
                <a:schemeClr val="bg1">
                  <a:lumMod val="50000"/>
                </a:schemeClr>
              </a:outerShdw>
            </a:effectLst>
          </a:endParaRPr>
        </a:p>
      </dgm:t>
    </dgm:pt>
    <dgm:pt modelId="{C791648B-7DA9-45A4-90EA-4C63CD580F66}" type="sibTrans" cxnId="{EB658B41-8E7A-4B75-AFA7-5DC3316AAAEE}">
      <dgm:prSet/>
      <dgm:spPr/>
      <dgm:t>
        <a:bodyPr/>
        <a:lstStyle/>
        <a:p>
          <a:endParaRPr lang="en-US" b="1" cap="none" spc="0">
            <a:effectLst>
              <a:outerShdw blurRad="12700" dist="38100" dir="2700000" algn="tl" rotWithShape="0">
                <a:schemeClr val="bg1">
                  <a:lumMod val="50000"/>
                </a:schemeClr>
              </a:outerShdw>
            </a:effectLst>
          </a:endParaRPr>
        </a:p>
      </dgm:t>
    </dgm:pt>
    <dgm:pt modelId="{A7007A26-B05E-4902-A1C3-CEE32DCFE39E}">
      <dgm:prSet phldrT="[Text]"/>
      <dgm:spPr/>
      <dgm:t>
        <a:bodyPr/>
        <a:lstStyle/>
        <a:p>
          <a:pPr>
            <a:lnSpc>
              <a:spcPct val="100000"/>
            </a:lnSpc>
          </a:pPr>
          <a:r>
            <a:rPr kumimoji="0" lang="en-US" altLang="en-US" b="1" i="0" u="none" strike="noStrike" cap="none" spc="0" normalizeH="0" baseline="0" dirty="0">
              <a:effectLst>
                <a:outerShdw blurRad="12700" dist="38100" dir="2700000" algn="tl" rotWithShape="0">
                  <a:schemeClr val="bg1">
                    <a:lumMod val="50000"/>
                  </a:schemeClr>
                </a:outerShdw>
              </a:effectLst>
              <a:latin typeface="Arial" panose="020B0604020202020204" pitchFamily="34" charset="0"/>
            </a:rPr>
            <a:t>Implementation and Development</a:t>
          </a:r>
          <a:endParaRPr lang="en-US" b="1" cap="none" spc="0" dirty="0">
            <a:effectLst>
              <a:outerShdw blurRad="12700" dist="38100" dir="2700000" algn="tl" rotWithShape="0">
                <a:schemeClr val="bg1">
                  <a:lumMod val="50000"/>
                </a:schemeClr>
              </a:outerShdw>
            </a:effectLst>
          </a:endParaRPr>
        </a:p>
      </dgm:t>
    </dgm:pt>
    <dgm:pt modelId="{037F848B-20AE-4160-929B-E5B45310D995}" type="parTrans" cxnId="{F475D70F-1457-4EF7-8324-EA90719A8766}">
      <dgm:prSet/>
      <dgm:spPr/>
      <dgm:t>
        <a:bodyPr/>
        <a:lstStyle/>
        <a:p>
          <a:endParaRPr lang="en-US" b="1" cap="none" spc="0">
            <a:effectLst>
              <a:outerShdw blurRad="12700" dist="38100" dir="2700000" algn="tl" rotWithShape="0">
                <a:schemeClr val="bg1">
                  <a:lumMod val="50000"/>
                </a:schemeClr>
              </a:outerShdw>
            </a:effectLst>
          </a:endParaRPr>
        </a:p>
      </dgm:t>
    </dgm:pt>
    <dgm:pt modelId="{4B9BCE38-3A2F-4AD3-8567-D2DB7474C6E5}" type="sibTrans" cxnId="{F475D70F-1457-4EF7-8324-EA90719A8766}">
      <dgm:prSet/>
      <dgm:spPr/>
      <dgm:t>
        <a:bodyPr/>
        <a:lstStyle/>
        <a:p>
          <a:endParaRPr lang="en-US" b="1" cap="none" spc="0">
            <a:effectLst>
              <a:outerShdw blurRad="12700" dist="38100" dir="2700000" algn="tl" rotWithShape="0">
                <a:schemeClr val="bg1">
                  <a:lumMod val="50000"/>
                </a:schemeClr>
              </a:outerShdw>
            </a:effectLst>
          </a:endParaRPr>
        </a:p>
      </dgm:t>
    </dgm:pt>
    <dgm:pt modelId="{F5E80F1E-7D82-4A69-83D3-FE16001B0C1A}">
      <dgm:prSet phldrT="[Text]"/>
      <dgm:spPr/>
      <dgm:t>
        <a:bodyPr/>
        <a:lstStyle/>
        <a:p>
          <a:pPr>
            <a:lnSpc>
              <a:spcPct val="100000"/>
            </a:lnSpc>
          </a:pPr>
          <a:r>
            <a:rPr kumimoji="0" lang="en-US" altLang="en-US" b="1" i="0" u="none" strike="noStrike" cap="none" spc="0" normalizeH="0" baseline="0" dirty="0">
              <a:effectLst>
                <a:outerShdw blurRad="12700" dist="38100" dir="2700000" algn="tl" rotWithShape="0">
                  <a:schemeClr val="bg1">
                    <a:lumMod val="50000"/>
                  </a:schemeClr>
                </a:outerShdw>
              </a:effectLst>
              <a:latin typeface="Arial" panose="020B0604020202020204" pitchFamily="34" charset="0"/>
            </a:rPr>
            <a:t>Integration and Testing</a:t>
          </a:r>
          <a:endParaRPr lang="en-US" b="1" cap="none" spc="0" dirty="0">
            <a:effectLst>
              <a:outerShdw blurRad="12700" dist="38100" dir="2700000" algn="tl" rotWithShape="0">
                <a:schemeClr val="bg1">
                  <a:lumMod val="50000"/>
                </a:schemeClr>
              </a:outerShdw>
            </a:effectLst>
          </a:endParaRPr>
        </a:p>
      </dgm:t>
    </dgm:pt>
    <dgm:pt modelId="{7E13C418-3483-4D4D-A4E9-C4C2FB0AE58A}" type="parTrans" cxnId="{F2729AC2-EE9D-4C89-AF05-A9B3AFB5D1F4}">
      <dgm:prSet/>
      <dgm:spPr/>
      <dgm:t>
        <a:bodyPr/>
        <a:lstStyle/>
        <a:p>
          <a:endParaRPr lang="en-US" b="1" cap="none" spc="0">
            <a:effectLst>
              <a:outerShdw blurRad="12700" dist="38100" dir="2700000" algn="tl" rotWithShape="0">
                <a:schemeClr val="bg1">
                  <a:lumMod val="50000"/>
                </a:schemeClr>
              </a:outerShdw>
            </a:effectLst>
          </a:endParaRPr>
        </a:p>
      </dgm:t>
    </dgm:pt>
    <dgm:pt modelId="{11544D6F-1C89-4CA9-8AC0-0B8A1BB8473D}" type="sibTrans" cxnId="{F2729AC2-EE9D-4C89-AF05-A9B3AFB5D1F4}">
      <dgm:prSet/>
      <dgm:spPr/>
      <dgm:t>
        <a:bodyPr/>
        <a:lstStyle/>
        <a:p>
          <a:endParaRPr lang="en-US" b="1" cap="none" spc="0">
            <a:effectLst>
              <a:outerShdw blurRad="12700" dist="38100" dir="2700000" algn="tl" rotWithShape="0">
                <a:schemeClr val="bg1">
                  <a:lumMod val="50000"/>
                </a:schemeClr>
              </a:outerShdw>
            </a:effectLst>
          </a:endParaRPr>
        </a:p>
      </dgm:t>
    </dgm:pt>
    <dgm:pt modelId="{A8E70A61-B1AC-4B11-BFD7-03CAC6F7F85A}">
      <dgm:prSet phldrT="[Text]"/>
      <dgm:spPr/>
      <dgm:t>
        <a:bodyPr/>
        <a:lstStyle/>
        <a:p>
          <a:pPr>
            <a:lnSpc>
              <a:spcPct val="100000"/>
            </a:lnSpc>
          </a:pPr>
          <a:r>
            <a:rPr kumimoji="0" lang="en-US" altLang="en-US" b="1" i="0" u="none" strike="noStrike" cap="none" spc="0" normalizeH="0" baseline="0">
              <a:effectLst>
                <a:outerShdw blurRad="12700" dist="38100" dir="2700000" algn="tl" rotWithShape="0">
                  <a:schemeClr val="bg1">
                    <a:lumMod val="50000"/>
                  </a:schemeClr>
                </a:outerShdw>
              </a:effectLst>
              <a:latin typeface="Arial" panose="020B0604020202020204" pitchFamily="34" charset="0"/>
            </a:rPr>
            <a:t>Deployment</a:t>
          </a:r>
          <a:endParaRPr lang="en-US" b="1" cap="none" spc="0">
            <a:effectLst>
              <a:outerShdw blurRad="12700" dist="38100" dir="2700000" algn="tl" rotWithShape="0">
                <a:schemeClr val="bg1">
                  <a:lumMod val="50000"/>
                </a:schemeClr>
              </a:outerShdw>
            </a:effectLst>
          </a:endParaRPr>
        </a:p>
      </dgm:t>
    </dgm:pt>
    <dgm:pt modelId="{E3F28DC2-5F92-49CF-8E75-9809CFBBB798}" type="parTrans" cxnId="{1B5774EF-5872-4A92-8FC0-46C5346CE958}">
      <dgm:prSet/>
      <dgm:spPr/>
      <dgm:t>
        <a:bodyPr/>
        <a:lstStyle/>
        <a:p>
          <a:endParaRPr lang="en-US" b="1" cap="none" spc="0">
            <a:effectLst>
              <a:outerShdw blurRad="12700" dist="38100" dir="2700000" algn="tl" rotWithShape="0">
                <a:schemeClr val="bg1">
                  <a:lumMod val="50000"/>
                </a:schemeClr>
              </a:outerShdw>
            </a:effectLst>
          </a:endParaRPr>
        </a:p>
      </dgm:t>
    </dgm:pt>
    <dgm:pt modelId="{36EA70D9-3D88-4328-BFF7-E45E1710C70B}" type="sibTrans" cxnId="{1B5774EF-5872-4A92-8FC0-46C5346CE958}">
      <dgm:prSet/>
      <dgm:spPr/>
      <dgm:t>
        <a:bodyPr/>
        <a:lstStyle/>
        <a:p>
          <a:endParaRPr lang="en-US" b="1" cap="none" spc="0">
            <a:effectLst>
              <a:outerShdw blurRad="12700" dist="38100" dir="2700000" algn="tl" rotWithShape="0">
                <a:schemeClr val="bg1">
                  <a:lumMod val="50000"/>
                </a:schemeClr>
              </a:outerShdw>
            </a:effectLst>
          </a:endParaRPr>
        </a:p>
      </dgm:t>
    </dgm:pt>
    <dgm:pt modelId="{067E83CF-07CF-4D37-AD7D-46C7E4A7179E}">
      <dgm:prSet/>
      <dgm:spPr/>
      <dgm:t>
        <a:bodyPr/>
        <a:lstStyle/>
        <a:p>
          <a:pPr>
            <a:lnSpc>
              <a:spcPct val="100000"/>
            </a:lnSpc>
          </a:pPr>
          <a:r>
            <a:rPr kumimoji="0" lang="en-US" altLang="en-US" b="1" i="0" u="none" strike="noStrike" cap="none" spc="0" normalizeH="0" baseline="0" dirty="0">
              <a:effectLst>
                <a:outerShdw blurRad="12700" dist="38100" dir="2700000" algn="tl" rotWithShape="0">
                  <a:schemeClr val="bg1">
                    <a:lumMod val="50000"/>
                  </a:schemeClr>
                </a:outerShdw>
              </a:effectLst>
              <a:latin typeface="Arial" panose="020B0604020202020204" pitchFamily="34" charset="0"/>
            </a:rPr>
            <a:t>Maintenance </a:t>
          </a:r>
        </a:p>
      </dgm:t>
    </dgm:pt>
    <dgm:pt modelId="{7852A026-53A6-4F23-A26A-D5A5E19FB82D}" type="parTrans" cxnId="{B0E138FB-42C8-4447-B41D-DD183B9FA1C9}">
      <dgm:prSet/>
      <dgm:spPr/>
      <dgm:t>
        <a:bodyPr/>
        <a:lstStyle/>
        <a:p>
          <a:endParaRPr lang="en-US" b="1" cap="none" spc="0">
            <a:effectLst>
              <a:outerShdw blurRad="12700" dist="38100" dir="2700000" algn="tl" rotWithShape="0">
                <a:schemeClr val="bg1">
                  <a:lumMod val="50000"/>
                </a:schemeClr>
              </a:outerShdw>
            </a:effectLst>
          </a:endParaRPr>
        </a:p>
      </dgm:t>
    </dgm:pt>
    <dgm:pt modelId="{7636A87A-D19D-46A0-A5E0-60622BAA263A}" type="sibTrans" cxnId="{B0E138FB-42C8-4447-B41D-DD183B9FA1C9}">
      <dgm:prSet/>
      <dgm:spPr/>
      <dgm:t>
        <a:bodyPr/>
        <a:lstStyle/>
        <a:p>
          <a:endParaRPr lang="en-US" b="1" cap="none" spc="0">
            <a:effectLst>
              <a:outerShdw blurRad="12700" dist="38100" dir="2700000" algn="tl" rotWithShape="0">
                <a:schemeClr val="bg1">
                  <a:lumMod val="50000"/>
                </a:schemeClr>
              </a:outerShdw>
            </a:effectLst>
          </a:endParaRPr>
        </a:p>
      </dgm:t>
    </dgm:pt>
    <dgm:pt modelId="{589BB842-F5C2-45A9-83BB-7CE52B048E04}" type="pres">
      <dgm:prSet presAssocID="{F75C1F36-9FC8-4AB9-B2FC-C0439D499804}" presName="root" presStyleCnt="0">
        <dgm:presLayoutVars>
          <dgm:dir/>
          <dgm:resizeHandles val="exact"/>
        </dgm:presLayoutVars>
      </dgm:prSet>
      <dgm:spPr/>
    </dgm:pt>
    <dgm:pt modelId="{C4FABB02-F61F-4259-B644-3FB37D4D8DDC}" type="pres">
      <dgm:prSet presAssocID="{DD2352CC-FC01-46E6-ACB5-E631B3E4C9B6}" presName="compNode" presStyleCnt="0"/>
      <dgm:spPr/>
    </dgm:pt>
    <dgm:pt modelId="{A8042D81-2697-4125-A9AE-84B510E47EDD}" type="pres">
      <dgm:prSet presAssocID="{DD2352CC-FC01-46E6-ACB5-E631B3E4C9B6}" presName="bgRect" presStyleLbl="bgShp" presStyleIdx="0" presStyleCnt="6"/>
      <dgm:spPr/>
    </dgm:pt>
    <dgm:pt modelId="{4943B835-3D70-4F43-AF36-173E9B017C94}" type="pres">
      <dgm:prSet presAssocID="{DD2352CC-FC01-46E6-ACB5-E631B3E4C9B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9CDAE779-86C4-499C-81BC-580E14EA9B72}" type="pres">
      <dgm:prSet presAssocID="{DD2352CC-FC01-46E6-ACB5-E631B3E4C9B6}" presName="spaceRect" presStyleCnt="0"/>
      <dgm:spPr/>
    </dgm:pt>
    <dgm:pt modelId="{1E33D5E1-5751-43F2-90D1-87F0FF1A93DA}" type="pres">
      <dgm:prSet presAssocID="{DD2352CC-FC01-46E6-ACB5-E631B3E4C9B6}" presName="parTx" presStyleLbl="revTx" presStyleIdx="0" presStyleCnt="6">
        <dgm:presLayoutVars>
          <dgm:chMax val="0"/>
          <dgm:chPref val="0"/>
        </dgm:presLayoutVars>
      </dgm:prSet>
      <dgm:spPr/>
    </dgm:pt>
    <dgm:pt modelId="{6E972FE7-4F44-43C4-A96B-1F7EEB6D5DD7}" type="pres">
      <dgm:prSet presAssocID="{0D42844A-449F-4E9B-A13D-D12B9BDD0AC6}" presName="sibTrans" presStyleCnt="0"/>
      <dgm:spPr/>
    </dgm:pt>
    <dgm:pt modelId="{A7278E82-01C4-42BB-82AB-09EEF1318B8E}" type="pres">
      <dgm:prSet presAssocID="{79F64155-1AEA-4A68-8A6A-78D93E5EAFE3}" presName="compNode" presStyleCnt="0"/>
      <dgm:spPr/>
    </dgm:pt>
    <dgm:pt modelId="{04057303-C112-40FD-AA5F-F3A750199BB1}" type="pres">
      <dgm:prSet presAssocID="{79F64155-1AEA-4A68-8A6A-78D93E5EAFE3}" presName="bgRect" presStyleLbl="bgShp" presStyleIdx="1" presStyleCnt="6"/>
      <dgm:spPr/>
    </dgm:pt>
    <dgm:pt modelId="{F6F8DF5A-330D-4447-9F17-B3599C887CE3}" type="pres">
      <dgm:prSet presAssocID="{79F64155-1AEA-4A68-8A6A-78D93E5EAF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FE0DE76-2CAD-428F-94D2-5EB50FEB05ED}" type="pres">
      <dgm:prSet presAssocID="{79F64155-1AEA-4A68-8A6A-78D93E5EAFE3}" presName="spaceRect" presStyleCnt="0"/>
      <dgm:spPr/>
    </dgm:pt>
    <dgm:pt modelId="{D164AC1A-7E93-4194-AC9F-5BC1DD56D8AD}" type="pres">
      <dgm:prSet presAssocID="{79F64155-1AEA-4A68-8A6A-78D93E5EAFE3}" presName="parTx" presStyleLbl="revTx" presStyleIdx="1" presStyleCnt="6">
        <dgm:presLayoutVars>
          <dgm:chMax val="0"/>
          <dgm:chPref val="0"/>
        </dgm:presLayoutVars>
      </dgm:prSet>
      <dgm:spPr/>
    </dgm:pt>
    <dgm:pt modelId="{06C0E7B0-36AB-47DD-B489-B919840FA468}" type="pres">
      <dgm:prSet presAssocID="{C791648B-7DA9-45A4-90EA-4C63CD580F66}" presName="sibTrans" presStyleCnt="0"/>
      <dgm:spPr/>
    </dgm:pt>
    <dgm:pt modelId="{F5C2E038-B1D9-4572-8EF4-D67E993D93C3}" type="pres">
      <dgm:prSet presAssocID="{A7007A26-B05E-4902-A1C3-CEE32DCFE39E}" presName="compNode" presStyleCnt="0"/>
      <dgm:spPr/>
    </dgm:pt>
    <dgm:pt modelId="{2A67966C-AA3B-4941-B85A-BB675515584C}" type="pres">
      <dgm:prSet presAssocID="{A7007A26-B05E-4902-A1C3-CEE32DCFE39E}" presName="bgRect" presStyleLbl="bgShp" presStyleIdx="2" presStyleCnt="6"/>
      <dgm:spPr/>
    </dgm:pt>
    <dgm:pt modelId="{4AEE137F-541A-483A-93F4-251EC7B78334}" type="pres">
      <dgm:prSet presAssocID="{A7007A26-B05E-4902-A1C3-CEE32DCFE39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211B125E-1A3C-48DC-BF86-6EF2A7D2C979}" type="pres">
      <dgm:prSet presAssocID="{A7007A26-B05E-4902-A1C3-CEE32DCFE39E}" presName="spaceRect" presStyleCnt="0"/>
      <dgm:spPr/>
    </dgm:pt>
    <dgm:pt modelId="{8E54147F-CC11-4337-81E2-B3735D44C816}" type="pres">
      <dgm:prSet presAssocID="{A7007A26-B05E-4902-A1C3-CEE32DCFE39E}" presName="parTx" presStyleLbl="revTx" presStyleIdx="2" presStyleCnt="6">
        <dgm:presLayoutVars>
          <dgm:chMax val="0"/>
          <dgm:chPref val="0"/>
        </dgm:presLayoutVars>
      </dgm:prSet>
      <dgm:spPr/>
    </dgm:pt>
    <dgm:pt modelId="{04915601-FA72-4696-8137-3B5EE9E82003}" type="pres">
      <dgm:prSet presAssocID="{4B9BCE38-3A2F-4AD3-8567-D2DB7474C6E5}" presName="sibTrans" presStyleCnt="0"/>
      <dgm:spPr/>
    </dgm:pt>
    <dgm:pt modelId="{51699C14-F081-4599-8ACC-9224FFDE9896}" type="pres">
      <dgm:prSet presAssocID="{F5E80F1E-7D82-4A69-83D3-FE16001B0C1A}" presName="compNode" presStyleCnt="0"/>
      <dgm:spPr/>
    </dgm:pt>
    <dgm:pt modelId="{8BA3130F-7052-4600-B77E-0E858A88F816}" type="pres">
      <dgm:prSet presAssocID="{F5E80F1E-7D82-4A69-83D3-FE16001B0C1A}" presName="bgRect" presStyleLbl="bgShp" presStyleIdx="3" presStyleCnt="6"/>
      <dgm:spPr/>
    </dgm:pt>
    <dgm:pt modelId="{000434AF-B3F6-4710-BC65-A6E025BBF307}" type="pres">
      <dgm:prSet presAssocID="{F5E80F1E-7D82-4A69-83D3-FE16001B0C1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BFE719A-2AC7-4DD9-B41F-36F481349FBF}" type="pres">
      <dgm:prSet presAssocID="{F5E80F1E-7D82-4A69-83D3-FE16001B0C1A}" presName="spaceRect" presStyleCnt="0"/>
      <dgm:spPr/>
    </dgm:pt>
    <dgm:pt modelId="{276496A0-6298-484C-8589-31E8DD0A956A}" type="pres">
      <dgm:prSet presAssocID="{F5E80F1E-7D82-4A69-83D3-FE16001B0C1A}" presName="parTx" presStyleLbl="revTx" presStyleIdx="3" presStyleCnt="6">
        <dgm:presLayoutVars>
          <dgm:chMax val="0"/>
          <dgm:chPref val="0"/>
        </dgm:presLayoutVars>
      </dgm:prSet>
      <dgm:spPr/>
    </dgm:pt>
    <dgm:pt modelId="{514986D1-18A3-47B3-9250-123FD5E46F9D}" type="pres">
      <dgm:prSet presAssocID="{11544D6F-1C89-4CA9-8AC0-0B8A1BB8473D}" presName="sibTrans" presStyleCnt="0"/>
      <dgm:spPr/>
    </dgm:pt>
    <dgm:pt modelId="{843C403C-AD5C-478A-97FF-C6B81E0F5216}" type="pres">
      <dgm:prSet presAssocID="{A8E70A61-B1AC-4B11-BFD7-03CAC6F7F85A}" presName="compNode" presStyleCnt="0"/>
      <dgm:spPr/>
    </dgm:pt>
    <dgm:pt modelId="{A4C9DE62-1BAB-4EAB-A7DE-F5F8B4D2EC1F}" type="pres">
      <dgm:prSet presAssocID="{A8E70A61-B1AC-4B11-BFD7-03CAC6F7F85A}" presName="bgRect" presStyleLbl="bgShp" presStyleIdx="4" presStyleCnt="6"/>
      <dgm:spPr/>
    </dgm:pt>
    <dgm:pt modelId="{321F6286-2A76-476D-A860-5E50D3D88E5B}" type="pres">
      <dgm:prSet presAssocID="{A8E70A61-B1AC-4B11-BFD7-03CAC6F7F8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D2DBCDC5-9E0C-47F0-95B6-C213399DB8A1}" type="pres">
      <dgm:prSet presAssocID="{A8E70A61-B1AC-4B11-BFD7-03CAC6F7F85A}" presName="spaceRect" presStyleCnt="0"/>
      <dgm:spPr/>
    </dgm:pt>
    <dgm:pt modelId="{2AB36D69-33CB-48DA-B505-CBDA3A9B426F}" type="pres">
      <dgm:prSet presAssocID="{A8E70A61-B1AC-4B11-BFD7-03CAC6F7F85A}" presName="parTx" presStyleLbl="revTx" presStyleIdx="4" presStyleCnt="6">
        <dgm:presLayoutVars>
          <dgm:chMax val="0"/>
          <dgm:chPref val="0"/>
        </dgm:presLayoutVars>
      </dgm:prSet>
      <dgm:spPr/>
    </dgm:pt>
    <dgm:pt modelId="{029F595F-953A-4C35-8E28-1F1106A65AC0}" type="pres">
      <dgm:prSet presAssocID="{36EA70D9-3D88-4328-BFF7-E45E1710C70B}" presName="sibTrans" presStyleCnt="0"/>
      <dgm:spPr/>
    </dgm:pt>
    <dgm:pt modelId="{C7CB6736-6959-443D-8CF9-6AEA4F46F3B2}" type="pres">
      <dgm:prSet presAssocID="{067E83CF-07CF-4D37-AD7D-46C7E4A7179E}" presName="compNode" presStyleCnt="0"/>
      <dgm:spPr/>
    </dgm:pt>
    <dgm:pt modelId="{0E917F0B-9545-443A-A7FD-FF13A7C693BA}" type="pres">
      <dgm:prSet presAssocID="{067E83CF-07CF-4D37-AD7D-46C7E4A7179E}" presName="bgRect" presStyleLbl="bgShp" presStyleIdx="5" presStyleCnt="6"/>
      <dgm:spPr/>
    </dgm:pt>
    <dgm:pt modelId="{418BFF01-744B-423A-A611-6076EA0210C7}" type="pres">
      <dgm:prSet presAssocID="{067E83CF-07CF-4D37-AD7D-46C7E4A717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569CC103-4A0B-497D-8199-E859CC3FFC19}" type="pres">
      <dgm:prSet presAssocID="{067E83CF-07CF-4D37-AD7D-46C7E4A7179E}" presName="spaceRect" presStyleCnt="0"/>
      <dgm:spPr/>
    </dgm:pt>
    <dgm:pt modelId="{C36F862D-2CE6-4780-904C-21C492F75BE8}" type="pres">
      <dgm:prSet presAssocID="{067E83CF-07CF-4D37-AD7D-46C7E4A7179E}" presName="parTx" presStyleLbl="revTx" presStyleIdx="5" presStyleCnt="6">
        <dgm:presLayoutVars>
          <dgm:chMax val="0"/>
          <dgm:chPref val="0"/>
        </dgm:presLayoutVars>
      </dgm:prSet>
      <dgm:spPr/>
    </dgm:pt>
  </dgm:ptLst>
  <dgm:cxnLst>
    <dgm:cxn modelId="{F475D70F-1457-4EF7-8324-EA90719A8766}" srcId="{F75C1F36-9FC8-4AB9-B2FC-C0439D499804}" destId="{A7007A26-B05E-4902-A1C3-CEE32DCFE39E}" srcOrd="2" destOrd="0" parTransId="{037F848B-20AE-4160-929B-E5B45310D995}" sibTransId="{4B9BCE38-3A2F-4AD3-8567-D2DB7474C6E5}"/>
    <dgm:cxn modelId="{F13E512C-72A2-4214-8C4B-C4CDA6794DDA}" srcId="{F75C1F36-9FC8-4AB9-B2FC-C0439D499804}" destId="{DD2352CC-FC01-46E6-ACB5-E631B3E4C9B6}" srcOrd="0" destOrd="0" parTransId="{45E56C6E-DDD4-44AD-9526-71EFDCB0214B}" sibTransId="{0D42844A-449F-4E9B-A13D-D12B9BDD0AC6}"/>
    <dgm:cxn modelId="{BDFC3341-9A7E-4CD6-BD6B-19EC9DB8119E}" type="presOf" srcId="{A7007A26-B05E-4902-A1C3-CEE32DCFE39E}" destId="{8E54147F-CC11-4337-81E2-B3735D44C816}" srcOrd="0" destOrd="0" presId="urn:microsoft.com/office/officeart/2018/2/layout/IconVerticalSolidList"/>
    <dgm:cxn modelId="{EB658B41-8E7A-4B75-AFA7-5DC3316AAAEE}" srcId="{F75C1F36-9FC8-4AB9-B2FC-C0439D499804}" destId="{79F64155-1AEA-4A68-8A6A-78D93E5EAFE3}" srcOrd="1" destOrd="0" parTransId="{21779773-0A90-4F26-BAFC-45CA8954C7F4}" sibTransId="{C791648B-7DA9-45A4-90EA-4C63CD580F66}"/>
    <dgm:cxn modelId="{F453CF42-724B-46C1-BFA8-614DDC27EFD5}" type="presOf" srcId="{F75C1F36-9FC8-4AB9-B2FC-C0439D499804}" destId="{589BB842-F5C2-45A9-83BB-7CE52B048E04}" srcOrd="0" destOrd="0" presId="urn:microsoft.com/office/officeart/2018/2/layout/IconVerticalSolidList"/>
    <dgm:cxn modelId="{8C280068-9D66-49BA-A0AC-A2EC6BB96E2B}" type="presOf" srcId="{A8E70A61-B1AC-4B11-BFD7-03CAC6F7F85A}" destId="{2AB36D69-33CB-48DA-B505-CBDA3A9B426F}" srcOrd="0" destOrd="0" presId="urn:microsoft.com/office/officeart/2018/2/layout/IconVerticalSolidList"/>
    <dgm:cxn modelId="{1933507A-13AE-48CF-8E1F-8EF50C0C36AD}" type="presOf" srcId="{067E83CF-07CF-4D37-AD7D-46C7E4A7179E}" destId="{C36F862D-2CE6-4780-904C-21C492F75BE8}" srcOrd="0" destOrd="0" presId="urn:microsoft.com/office/officeart/2018/2/layout/IconVerticalSolidList"/>
    <dgm:cxn modelId="{F2729AC2-EE9D-4C89-AF05-A9B3AFB5D1F4}" srcId="{F75C1F36-9FC8-4AB9-B2FC-C0439D499804}" destId="{F5E80F1E-7D82-4A69-83D3-FE16001B0C1A}" srcOrd="3" destOrd="0" parTransId="{7E13C418-3483-4D4D-A4E9-C4C2FB0AE58A}" sibTransId="{11544D6F-1C89-4CA9-8AC0-0B8A1BB8473D}"/>
    <dgm:cxn modelId="{79C0CBCC-9394-40DE-A7FD-EE4548016F88}" type="presOf" srcId="{DD2352CC-FC01-46E6-ACB5-E631B3E4C9B6}" destId="{1E33D5E1-5751-43F2-90D1-87F0FF1A93DA}" srcOrd="0" destOrd="0" presId="urn:microsoft.com/office/officeart/2018/2/layout/IconVerticalSolidList"/>
    <dgm:cxn modelId="{BBFD1AEA-9A47-4672-A336-9B5211106FBA}" type="presOf" srcId="{F5E80F1E-7D82-4A69-83D3-FE16001B0C1A}" destId="{276496A0-6298-484C-8589-31E8DD0A956A}" srcOrd="0" destOrd="0" presId="urn:microsoft.com/office/officeart/2018/2/layout/IconVerticalSolidList"/>
    <dgm:cxn modelId="{1B5774EF-5872-4A92-8FC0-46C5346CE958}" srcId="{F75C1F36-9FC8-4AB9-B2FC-C0439D499804}" destId="{A8E70A61-B1AC-4B11-BFD7-03CAC6F7F85A}" srcOrd="4" destOrd="0" parTransId="{E3F28DC2-5F92-49CF-8E75-9809CFBBB798}" sibTransId="{36EA70D9-3D88-4328-BFF7-E45E1710C70B}"/>
    <dgm:cxn modelId="{1DA936F3-259D-4689-B7BB-0BDFB2F3D735}" type="presOf" srcId="{79F64155-1AEA-4A68-8A6A-78D93E5EAFE3}" destId="{D164AC1A-7E93-4194-AC9F-5BC1DD56D8AD}" srcOrd="0" destOrd="0" presId="urn:microsoft.com/office/officeart/2018/2/layout/IconVerticalSolidList"/>
    <dgm:cxn modelId="{B0E138FB-42C8-4447-B41D-DD183B9FA1C9}" srcId="{F75C1F36-9FC8-4AB9-B2FC-C0439D499804}" destId="{067E83CF-07CF-4D37-AD7D-46C7E4A7179E}" srcOrd="5" destOrd="0" parTransId="{7852A026-53A6-4F23-A26A-D5A5E19FB82D}" sibTransId="{7636A87A-D19D-46A0-A5E0-60622BAA263A}"/>
    <dgm:cxn modelId="{AF01DEAF-8585-428E-B586-CE8983241077}" type="presParOf" srcId="{589BB842-F5C2-45A9-83BB-7CE52B048E04}" destId="{C4FABB02-F61F-4259-B644-3FB37D4D8DDC}" srcOrd="0" destOrd="0" presId="urn:microsoft.com/office/officeart/2018/2/layout/IconVerticalSolidList"/>
    <dgm:cxn modelId="{8E024F98-1783-43FA-901F-A3FD7032B9E6}" type="presParOf" srcId="{C4FABB02-F61F-4259-B644-3FB37D4D8DDC}" destId="{A8042D81-2697-4125-A9AE-84B510E47EDD}" srcOrd="0" destOrd="0" presId="urn:microsoft.com/office/officeart/2018/2/layout/IconVerticalSolidList"/>
    <dgm:cxn modelId="{E88D75DF-5E04-46E6-B5E6-858674FA6CBE}" type="presParOf" srcId="{C4FABB02-F61F-4259-B644-3FB37D4D8DDC}" destId="{4943B835-3D70-4F43-AF36-173E9B017C94}" srcOrd="1" destOrd="0" presId="urn:microsoft.com/office/officeart/2018/2/layout/IconVerticalSolidList"/>
    <dgm:cxn modelId="{597B4074-4CB0-440F-8113-A48028F34672}" type="presParOf" srcId="{C4FABB02-F61F-4259-B644-3FB37D4D8DDC}" destId="{9CDAE779-86C4-499C-81BC-580E14EA9B72}" srcOrd="2" destOrd="0" presId="urn:microsoft.com/office/officeart/2018/2/layout/IconVerticalSolidList"/>
    <dgm:cxn modelId="{B6A1B127-2C5A-4C7F-AC65-871F96E25292}" type="presParOf" srcId="{C4FABB02-F61F-4259-B644-3FB37D4D8DDC}" destId="{1E33D5E1-5751-43F2-90D1-87F0FF1A93DA}" srcOrd="3" destOrd="0" presId="urn:microsoft.com/office/officeart/2018/2/layout/IconVerticalSolidList"/>
    <dgm:cxn modelId="{FECCFE45-9721-49F3-8218-E1CCB97568A4}" type="presParOf" srcId="{589BB842-F5C2-45A9-83BB-7CE52B048E04}" destId="{6E972FE7-4F44-43C4-A96B-1F7EEB6D5DD7}" srcOrd="1" destOrd="0" presId="urn:microsoft.com/office/officeart/2018/2/layout/IconVerticalSolidList"/>
    <dgm:cxn modelId="{902BAC44-DE6B-4CB8-808C-9E161BE98EBD}" type="presParOf" srcId="{589BB842-F5C2-45A9-83BB-7CE52B048E04}" destId="{A7278E82-01C4-42BB-82AB-09EEF1318B8E}" srcOrd="2" destOrd="0" presId="urn:microsoft.com/office/officeart/2018/2/layout/IconVerticalSolidList"/>
    <dgm:cxn modelId="{BE5ED40B-8614-4170-9A7E-01900EF432C9}" type="presParOf" srcId="{A7278E82-01C4-42BB-82AB-09EEF1318B8E}" destId="{04057303-C112-40FD-AA5F-F3A750199BB1}" srcOrd="0" destOrd="0" presId="urn:microsoft.com/office/officeart/2018/2/layout/IconVerticalSolidList"/>
    <dgm:cxn modelId="{CCA8F9BA-CFAC-482C-838C-205730E5F434}" type="presParOf" srcId="{A7278E82-01C4-42BB-82AB-09EEF1318B8E}" destId="{F6F8DF5A-330D-4447-9F17-B3599C887CE3}" srcOrd="1" destOrd="0" presId="urn:microsoft.com/office/officeart/2018/2/layout/IconVerticalSolidList"/>
    <dgm:cxn modelId="{10C35E36-8875-45B8-B413-6C975385C6A8}" type="presParOf" srcId="{A7278E82-01C4-42BB-82AB-09EEF1318B8E}" destId="{1FE0DE76-2CAD-428F-94D2-5EB50FEB05ED}" srcOrd="2" destOrd="0" presId="urn:microsoft.com/office/officeart/2018/2/layout/IconVerticalSolidList"/>
    <dgm:cxn modelId="{B5D73862-5FAF-40E7-950D-BC0859D9E622}" type="presParOf" srcId="{A7278E82-01C4-42BB-82AB-09EEF1318B8E}" destId="{D164AC1A-7E93-4194-AC9F-5BC1DD56D8AD}" srcOrd="3" destOrd="0" presId="urn:microsoft.com/office/officeart/2018/2/layout/IconVerticalSolidList"/>
    <dgm:cxn modelId="{BC18AD3D-293E-4E61-881F-E1EADE1D14E4}" type="presParOf" srcId="{589BB842-F5C2-45A9-83BB-7CE52B048E04}" destId="{06C0E7B0-36AB-47DD-B489-B919840FA468}" srcOrd="3" destOrd="0" presId="urn:microsoft.com/office/officeart/2018/2/layout/IconVerticalSolidList"/>
    <dgm:cxn modelId="{D48DF2DF-6964-42BA-B688-96D1516C6E46}" type="presParOf" srcId="{589BB842-F5C2-45A9-83BB-7CE52B048E04}" destId="{F5C2E038-B1D9-4572-8EF4-D67E993D93C3}" srcOrd="4" destOrd="0" presId="urn:microsoft.com/office/officeart/2018/2/layout/IconVerticalSolidList"/>
    <dgm:cxn modelId="{D80B6739-9AE4-430F-A4BC-8D9D0E028F23}" type="presParOf" srcId="{F5C2E038-B1D9-4572-8EF4-D67E993D93C3}" destId="{2A67966C-AA3B-4941-B85A-BB675515584C}" srcOrd="0" destOrd="0" presId="urn:microsoft.com/office/officeart/2018/2/layout/IconVerticalSolidList"/>
    <dgm:cxn modelId="{DA4AF087-13AB-48FC-8084-7B179C9B2C60}" type="presParOf" srcId="{F5C2E038-B1D9-4572-8EF4-D67E993D93C3}" destId="{4AEE137F-541A-483A-93F4-251EC7B78334}" srcOrd="1" destOrd="0" presId="urn:microsoft.com/office/officeart/2018/2/layout/IconVerticalSolidList"/>
    <dgm:cxn modelId="{8B14A9D6-6630-4657-84B7-04F666A48352}" type="presParOf" srcId="{F5C2E038-B1D9-4572-8EF4-D67E993D93C3}" destId="{211B125E-1A3C-48DC-BF86-6EF2A7D2C979}" srcOrd="2" destOrd="0" presId="urn:microsoft.com/office/officeart/2018/2/layout/IconVerticalSolidList"/>
    <dgm:cxn modelId="{4C2212BB-3D34-409B-A452-B14BA45C9FF5}" type="presParOf" srcId="{F5C2E038-B1D9-4572-8EF4-D67E993D93C3}" destId="{8E54147F-CC11-4337-81E2-B3735D44C816}" srcOrd="3" destOrd="0" presId="urn:microsoft.com/office/officeart/2018/2/layout/IconVerticalSolidList"/>
    <dgm:cxn modelId="{AE4B7CFC-D2C0-43C7-A190-D7FF7BF81DDA}" type="presParOf" srcId="{589BB842-F5C2-45A9-83BB-7CE52B048E04}" destId="{04915601-FA72-4696-8137-3B5EE9E82003}" srcOrd="5" destOrd="0" presId="urn:microsoft.com/office/officeart/2018/2/layout/IconVerticalSolidList"/>
    <dgm:cxn modelId="{376772FD-DA05-41BB-9FB7-BB003EAD1F9A}" type="presParOf" srcId="{589BB842-F5C2-45A9-83BB-7CE52B048E04}" destId="{51699C14-F081-4599-8ACC-9224FFDE9896}" srcOrd="6" destOrd="0" presId="urn:microsoft.com/office/officeart/2018/2/layout/IconVerticalSolidList"/>
    <dgm:cxn modelId="{38D71DA9-1786-433F-A48E-165507A10053}" type="presParOf" srcId="{51699C14-F081-4599-8ACC-9224FFDE9896}" destId="{8BA3130F-7052-4600-B77E-0E858A88F816}" srcOrd="0" destOrd="0" presId="urn:microsoft.com/office/officeart/2018/2/layout/IconVerticalSolidList"/>
    <dgm:cxn modelId="{49A565D3-7906-4D6F-91BC-4A185250F5E7}" type="presParOf" srcId="{51699C14-F081-4599-8ACC-9224FFDE9896}" destId="{000434AF-B3F6-4710-BC65-A6E025BBF307}" srcOrd="1" destOrd="0" presId="urn:microsoft.com/office/officeart/2018/2/layout/IconVerticalSolidList"/>
    <dgm:cxn modelId="{947D22D2-2A1A-4EF0-A00B-C5DF4A46D083}" type="presParOf" srcId="{51699C14-F081-4599-8ACC-9224FFDE9896}" destId="{BBFE719A-2AC7-4DD9-B41F-36F481349FBF}" srcOrd="2" destOrd="0" presId="urn:microsoft.com/office/officeart/2018/2/layout/IconVerticalSolidList"/>
    <dgm:cxn modelId="{4A227186-BA1E-40E1-8A0E-BC8E047912C3}" type="presParOf" srcId="{51699C14-F081-4599-8ACC-9224FFDE9896}" destId="{276496A0-6298-484C-8589-31E8DD0A956A}" srcOrd="3" destOrd="0" presId="urn:microsoft.com/office/officeart/2018/2/layout/IconVerticalSolidList"/>
    <dgm:cxn modelId="{134FCD7C-3D08-449F-8207-D93D6BB6E809}" type="presParOf" srcId="{589BB842-F5C2-45A9-83BB-7CE52B048E04}" destId="{514986D1-18A3-47B3-9250-123FD5E46F9D}" srcOrd="7" destOrd="0" presId="urn:microsoft.com/office/officeart/2018/2/layout/IconVerticalSolidList"/>
    <dgm:cxn modelId="{DC58D536-9F48-4C29-ACBA-26907462BF99}" type="presParOf" srcId="{589BB842-F5C2-45A9-83BB-7CE52B048E04}" destId="{843C403C-AD5C-478A-97FF-C6B81E0F5216}" srcOrd="8" destOrd="0" presId="urn:microsoft.com/office/officeart/2018/2/layout/IconVerticalSolidList"/>
    <dgm:cxn modelId="{C803D46A-C34D-4093-A7A2-AD4E38C67019}" type="presParOf" srcId="{843C403C-AD5C-478A-97FF-C6B81E0F5216}" destId="{A4C9DE62-1BAB-4EAB-A7DE-F5F8B4D2EC1F}" srcOrd="0" destOrd="0" presId="urn:microsoft.com/office/officeart/2018/2/layout/IconVerticalSolidList"/>
    <dgm:cxn modelId="{68AAEFB0-093B-422B-9D28-52F006153753}" type="presParOf" srcId="{843C403C-AD5C-478A-97FF-C6B81E0F5216}" destId="{321F6286-2A76-476D-A860-5E50D3D88E5B}" srcOrd="1" destOrd="0" presId="urn:microsoft.com/office/officeart/2018/2/layout/IconVerticalSolidList"/>
    <dgm:cxn modelId="{68B495A8-8E9A-445F-A729-B725D651ECC2}" type="presParOf" srcId="{843C403C-AD5C-478A-97FF-C6B81E0F5216}" destId="{D2DBCDC5-9E0C-47F0-95B6-C213399DB8A1}" srcOrd="2" destOrd="0" presId="urn:microsoft.com/office/officeart/2018/2/layout/IconVerticalSolidList"/>
    <dgm:cxn modelId="{9F3BFF51-8307-47D5-A6B9-994259A60818}" type="presParOf" srcId="{843C403C-AD5C-478A-97FF-C6B81E0F5216}" destId="{2AB36D69-33CB-48DA-B505-CBDA3A9B426F}" srcOrd="3" destOrd="0" presId="urn:microsoft.com/office/officeart/2018/2/layout/IconVerticalSolidList"/>
    <dgm:cxn modelId="{59E71477-D1B9-44CC-8119-DA0747726E1B}" type="presParOf" srcId="{589BB842-F5C2-45A9-83BB-7CE52B048E04}" destId="{029F595F-953A-4C35-8E28-1F1106A65AC0}" srcOrd="9" destOrd="0" presId="urn:microsoft.com/office/officeart/2018/2/layout/IconVerticalSolidList"/>
    <dgm:cxn modelId="{359A22D7-7017-49D6-B17D-0268372F3D2D}" type="presParOf" srcId="{589BB842-F5C2-45A9-83BB-7CE52B048E04}" destId="{C7CB6736-6959-443D-8CF9-6AEA4F46F3B2}" srcOrd="10" destOrd="0" presId="urn:microsoft.com/office/officeart/2018/2/layout/IconVerticalSolidList"/>
    <dgm:cxn modelId="{02689E03-6EE2-4AF9-AF50-AF8325DACB05}" type="presParOf" srcId="{C7CB6736-6959-443D-8CF9-6AEA4F46F3B2}" destId="{0E917F0B-9545-443A-A7FD-FF13A7C693BA}" srcOrd="0" destOrd="0" presId="urn:microsoft.com/office/officeart/2018/2/layout/IconVerticalSolidList"/>
    <dgm:cxn modelId="{A9C9635E-9C19-4BB8-87D9-12977FFD307D}" type="presParOf" srcId="{C7CB6736-6959-443D-8CF9-6AEA4F46F3B2}" destId="{418BFF01-744B-423A-A611-6076EA0210C7}" srcOrd="1" destOrd="0" presId="urn:microsoft.com/office/officeart/2018/2/layout/IconVerticalSolidList"/>
    <dgm:cxn modelId="{ABE1A5C6-FA25-4823-B672-69C1988A7AE1}" type="presParOf" srcId="{C7CB6736-6959-443D-8CF9-6AEA4F46F3B2}" destId="{569CC103-4A0B-497D-8199-E859CC3FFC19}" srcOrd="2" destOrd="0" presId="urn:microsoft.com/office/officeart/2018/2/layout/IconVerticalSolidList"/>
    <dgm:cxn modelId="{F399EAFE-5164-4C8E-9063-79817D84B796}" type="presParOf" srcId="{C7CB6736-6959-443D-8CF9-6AEA4F46F3B2}" destId="{C36F862D-2CE6-4780-904C-21C492F75B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0648C-1D86-470E-8383-1C55AB5AD58A}">
      <dsp:nvSpPr>
        <dsp:cNvPr id="0" name=""/>
        <dsp:cNvSpPr/>
      </dsp:nvSpPr>
      <dsp:spPr>
        <a:xfrm>
          <a:off x="1827315" y="1037"/>
          <a:ext cx="707167" cy="707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46109-4196-4EBD-BC87-2F36F089E57D}">
      <dsp:nvSpPr>
        <dsp:cNvPr id="0" name=""/>
        <dsp:cNvSpPr/>
      </dsp:nvSpPr>
      <dsp:spPr>
        <a:xfrm>
          <a:off x="1395157" y="1178839"/>
          <a:ext cx="1571484" cy="1959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Agile methodology for the Software Development Life Cycle involves development phases that operate in a continuous loop. Unlike a traditional SDLC, which begins with planning and concludes when all features are built and the product is ready for delivery, Agile treats each feature as an independent cycle of development.</a:t>
          </a:r>
        </a:p>
      </dsp:txBody>
      <dsp:txXfrm>
        <a:off x="1395157" y="1178839"/>
        <a:ext cx="1571484" cy="1959444"/>
      </dsp:txXfrm>
    </dsp:sp>
    <dsp:sp modelId="{216D6DD7-4FC0-4903-94FF-021657E6F693}">
      <dsp:nvSpPr>
        <dsp:cNvPr id="0" name=""/>
        <dsp:cNvSpPr/>
      </dsp:nvSpPr>
      <dsp:spPr>
        <a:xfrm>
          <a:off x="3673810" y="1037"/>
          <a:ext cx="707167" cy="707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0C281-80EE-404F-A0DF-B9206177BD77}">
      <dsp:nvSpPr>
        <dsp:cNvPr id="0" name=""/>
        <dsp:cNvSpPr/>
      </dsp:nvSpPr>
      <dsp:spPr>
        <a:xfrm>
          <a:off x="3241651" y="1178839"/>
          <a:ext cx="1571484" cy="1959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 Agile, features are divided into user "stories" that are developed in iterative cycles called "sprints." Each sprint follows a repetitive sequence of phases, which can be repeated as needed until the feature or group of features is finalized.</a:t>
          </a:r>
        </a:p>
      </dsp:txBody>
      <dsp:txXfrm>
        <a:off x="3241651" y="1178839"/>
        <a:ext cx="1571484" cy="1959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42D81-2697-4125-A9AE-84B510E47EDD}">
      <dsp:nvSpPr>
        <dsp:cNvPr id="0" name=""/>
        <dsp:cNvSpPr/>
      </dsp:nvSpPr>
      <dsp:spPr>
        <a:xfrm>
          <a:off x="0" y="1808"/>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3B835-3D70-4F43-AF36-173E9B017C94}">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33D5E1-5751-43F2-90D1-87F0FF1A93DA}">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kumimoji="0" lang="en-US" altLang="en-US" sz="1900" b="1" i="0" u="none" strike="noStrike" kern="1200" cap="none" spc="0" normalizeH="0" baseline="0" dirty="0">
              <a:effectLst>
                <a:outerShdw blurRad="12700" dist="38100" dir="2700000" algn="tl" rotWithShape="0">
                  <a:schemeClr val="bg1">
                    <a:lumMod val="50000"/>
                  </a:schemeClr>
                </a:outerShdw>
              </a:effectLst>
              <a:latin typeface="Arial" panose="020B0604020202020204" pitchFamily="34" charset="0"/>
            </a:rPr>
            <a:t>Requirements and Analysis</a:t>
          </a:r>
          <a:endParaRPr lang="en-US" sz="1900" b="1" kern="1200" cap="none" spc="0" dirty="0">
            <a:effectLst>
              <a:outerShdw blurRad="12700" dist="38100" dir="2700000" algn="tl" rotWithShape="0">
                <a:schemeClr val="bg1">
                  <a:lumMod val="50000"/>
                </a:schemeClr>
              </a:outerShdw>
            </a:effectLst>
          </a:endParaRPr>
        </a:p>
      </dsp:txBody>
      <dsp:txXfrm>
        <a:off x="889864" y="1808"/>
        <a:ext cx="5355400" cy="770445"/>
      </dsp:txXfrm>
    </dsp:sp>
    <dsp:sp modelId="{04057303-C112-40FD-AA5F-F3A750199BB1}">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8DF5A-330D-4447-9F17-B3599C887CE3}">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4AC1A-7E93-4194-AC9F-5BC1DD56D8AD}">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kumimoji="0" lang="en-US" altLang="en-US" sz="1900" b="1" i="0" u="none" strike="noStrike" kern="1200" cap="none" spc="0" normalizeH="0" baseline="0" dirty="0">
              <a:effectLst>
                <a:outerShdw blurRad="12700" dist="38100" dir="2700000" algn="tl" rotWithShape="0">
                  <a:schemeClr val="bg1">
                    <a:lumMod val="50000"/>
                  </a:schemeClr>
                </a:outerShdw>
              </a:effectLst>
              <a:latin typeface="Arial" panose="020B0604020202020204" pitchFamily="34" charset="0"/>
            </a:rPr>
            <a:t>Software Design</a:t>
          </a:r>
          <a:endParaRPr lang="en-US" sz="1900" b="1" kern="1200" cap="none" spc="0" dirty="0">
            <a:effectLst>
              <a:outerShdw blurRad="12700" dist="38100" dir="2700000" algn="tl" rotWithShape="0">
                <a:schemeClr val="bg1">
                  <a:lumMod val="50000"/>
                </a:schemeClr>
              </a:outerShdw>
            </a:effectLst>
          </a:endParaRPr>
        </a:p>
      </dsp:txBody>
      <dsp:txXfrm>
        <a:off x="889864" y="964865"/>
        <a:ext cx="5355400" cy="770445"/>
      </dsp:txXfrm>
    </dsp:sp>
    <dsp:sp modelId="{2A67966C-AA3B-4941-B85A-BB675515584C}">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E137F-541A-483A-93F4-251EC7B78334}">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54147F-CC11-4337-81E2-B3735D44C816}">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kumimoji="0" lang="en-US" altLang="en-US" sz="1900" b="1" i="0" u="none" strike="noStrike" kern="1200" cap="none" spc="0" normalizeH="0" baseline="0" dirty="0">
              <a:effectLst>
                <a:outerShdw blurRad="12700" dist="38100" dir="2700000" algn="tl" rotWithShape="0">
                  <a:schemeClr val="bg1">
                    <a:lumMod val="50000"/>
                  </a:schemeClr>
                </a:outerShdw>
              </a:effectLst>
              <a:latin typeface="Arial" panose="020B0604020202020204" pitchFamily="34" charset="0"/>
            </a:rPr>
            <a:t>Implementation and Development</a:t>
          </a:r>
          <a:endParaRPr lang="en-US" sz="1900" b="1" kern="1200" cap="none" spc="0" dirty="0">
            <a:effectLst>
              <a:outerShdw blurRad="12700" dist="38100" dir="2700000" algn="tl" rotWithShape="0">
                <a:schemeClr val="bg1">
                  <a:lumMod val="50000"/>
                </a:schemeClr>
              </a:outerShdw>
            </a:effectLst>
          </a:endParaRPr>
        </a:p>
      </dsp:txBody>
      <dsp:txXfrm>
        <a:off x="889864" y="1927922"/>
        <a:ext cx="5355400" cy="770445"/>
      </dsp:txXfrm>
    </dsp:sp>
    <dsp:sp modelId="{8BA3130F-7052-4600-B77E-0E858A88F816}">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434AF-B3F6-4710-BC65-A6E025BBF307}">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6496A0-6298-484C-8589-31E8DD0A956A}">
      <dsp:nvSpPr>
        <dsp:cNvPr id="0" name=""/>
        <dsp:cNvSpPr/>
      </dsp:nvSpPr>
      <dsp:spPr>
        <a:xfrm>
          <a:off x="889864" y="2890979"/>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kumimoji="0" lang="en-US" altLang="en-US" sz="1900" b="1" i="0" u="none" strike="noStrike" kern="1200" cap="none" spc="0" normalizeH="0" baseline="0" dirty="0">
              <a:effectLst>
                <a:outerShdw blurRad="12700" dist="38100" dir="2700000" algn="tl" rotWithShape="0">
                  <a:schemeClr val="bg1">
                    <a:lumMod val="50000"/>
                  </a:schemeClr>
                </a:outerShdw>
              </a:effectLst>
              <a:latin typeface="Arial" panose="020B0604020202020204" pitchFamily="34" charset="0"/>
            </a:rPr>
            <a:t>Integration and Testing</a:t>
          </a:r>
          <a:endParaRPr lang="en-US" sz="1900" b="1" kern="1200" cap="none" spc="0" dirty="0">
            <a:effectLst>
              <a:outerShdw blurRad="12700" dist="38100" dir="2700000" algn="tl" rotWithShape="0">
                <a:schemeClr val="bg1">
                  <a:lumMod val="50000"/>
                </a:schemeClr>
              </a:outerShdw>
            </a:effectLst>
          </a:endParaRPr>
        </a:p>
      </dsp:txBody>
      <dsp:txXfrm>
        <a:off x="889864" y="2890979"/>
        <a:ext cx="5355400" cy="770445"/>
      </dsp:txXfrm>
    </dsp:sp>
    <dsp:sp modelId="{A4C9DE62-1BAB-4EAB-A7DE-F5F8B4D2EC1F}">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F6286-2A76-476D-A860-5E50D3D88E5B}">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36D69-33CB-48DA-B505-CBDA3A9B426F}">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kumimoji="0" lang="en-US" altLang="en-US" sz="1900" b="1" i="0" u="none" strike="noStrike" kern="1200" cap="none" spc="0" normalizeH="0" baseline="0">
              <a:effectLst>
                <a:outerShdw blurRad="12700" dist="38100" dir="2700000" algn="tl" rotWithShape="0">
                  <a:schemeClr val="bg1">
                    <a:lumMod val="50000"/>
                  </a:schemeClr>
                </a:outerShdw>
              </a:effectLst>
              <a:latin typeface="Arial" panose="020B0604020202020204" pitchFamily="34" charset="0"/>
            </a:rPr>
            <a:t>Deployment</a:t>
          </a:r>
          <a:endParaRPr lang="en-US" sz="1900" b="1" kern="1200" cap="none" spc="0">
            <a:effectLst>
              <a:outerShdw blurRad="12700" dist="38100" dir="2700000" algn="tl" rotWithShape="0">
                <a:schemeClr val="bg1">
                  <a:lumMod val="50000"/>
                </a:schemeClr>
              </a:outerShdw>
            </a:effectLst>
          </a:endParaRPr>
        </a:p>
      </dsp:txBody>
      <dsp:txXfrm>
        <a:off x="889864" y="3854036"/>
        <a:ext cx="5355400" cy="770445"/>
      </dsp:txXfrm>
    </dsp:sp>
    <dsp:sp modelId="{0E917F0B-9545-443A-A7FD-FF13A7C693BA}">
      <dsp:nvSpPr>
        <dsp:cNvPr id="0" name=""/>
        <dsp:cNvSpPr/>
      </dsp:nvSpPr>
      <dsp:spPr>
        <a:xfrm>
          <a:off x="0" y="4817093"/>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BFF01-744B-423A-A611-6076EA0210C7}">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F862D-2CE6-4780-904C-21C492F75BE8}">
      <dsp:nvSpPr>
        <dsp:cNvPr id="0" name=""/>
        <dsp:cNvSpPr/>
      </dsp:nvSpPr>
      <dsp:spPr>
        <a:xfrm>
          <a:off x="889864" y="4817093"/>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kumimoji="0" lang="en-US" altLang="en-US" sz="1900" b="1" i="0" u="none" strike="noStrike" kern="1200" cap="none" spc="0" normalizeH="0" baseline="0" dirty="0">
              <a:effectLst>
                <a:outerShdw blurRad="12700" dist="38100" dir="2700000" algn="tl" rotWithShape="0">
                  <a:schemeClr val="bg1">
                    <a:lumMod val="50000"/>
                  </a:schemeClr>
                </a:outerShdw>
              </a:effectLst>
              <a:latin typeface="Arial" panose="020B0604020202020204" pitchFamily="34" charset="0"/>
            </a:rPr>
            <a:t>Maintenance </a:t>
          </a:r>
        </a:p>
      </dsp:txBody>
      <dsp:txXfrm>
        <a:off x="889864" y="4817093"/>
        <a:ext cx="5355400" cy="77044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176A1-614B-4F44-A269-C0415238695B}"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341A0-F893-4064-AA38-AC52CF9B65AC}" type="slidenum">
              <a:rPr lang="en-US" smtClean="0"/>
              <a:t>‹#›</a:t>
            </a:fld>
            <a:endParaRPr lang="en-US"/>
          </a:p>
        </p:txBody>
      </p:sp>
    </p:spTree>
    <p:extLst>
      <p:ext uri="{BB962C8B-B14F-4D97-AF65-F5344CB8AC3E}">
        <p14:creationId xmlns:p14="http://schemas.microsoft.com/office/powerpoint/2010/main" val="5513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5A1CA-7B35-370F-312B-28FB4FBBB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C3168A-8854-2F40-90D8-473B5F1033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5C6F35-D6B3-C196-8DC3-697B67CAE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AA6B6B-8456-8714-9AE5-6C4C352CCF00}"/>
              </a:ext>
            </a:extLst>
          </p:cNvPr>
          <p:cNvSpPr>
            <a:spLocks noGrp="1"/>
          </p:cNvSpPr>
          <p:nvPr>
            <p:ph type="sldNum" sz="quarter" idx="5"/>
          </p:nvPr>
        </p:nvSpPr>
        <p:spPr/>
        <p:txBody>
          <a:bodyPr/>
          <a:lstStyle/>
          <a:p>
            <a:fld id="{E14341A0-F893-4064-AA38-AC52CF9B65AC}" type="slidenum">
              <a:rPr lang="en-US" smtClean="0"/>
              <a:t>3</a:t>
            </a:fld>
            <a:endParaRPr lang="en-US"/>
          </a:p>
        </p:txBody>
      </p:sp>
    </p:spTree>
    <p:extLst>
      <p:ext uri="{BB962C8B-B14F-4D97-AF65-F5344CB8AC3E}">
        <p14:creationId xmlns:p14="http://schemas.microsoft.com/office/powerpoint/2010/main" val="4099626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341A0-F893-4064-AA38-AC52CF9B65AC}" type="slidenum">
              <a:rPr lang="en-US" smtClean="0"/>
              <a:t>4</a:t>
            </a:fld>
            <a:endParaRPr lang="en-US"/>
          </a:p>
        </p:txBody>
      </p:sp>
    </p:spTree>
    <p:extLst>
      <p:ext uri="{BB962C8B-B14F-4D97-AF65-F5344CB8AC3E}">
        <p14:creationId xmlns:p14="http://schemas.microsoft.com/office/powerpoint/2010/main" val="275829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6036A-6B7C-5CB8-58E3-48FE2228B8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BCA52B-582A-EE0E-6434-01FC21D15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875CEC-2FAA-FCE5-9EFC-2F41903151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34ADCD-6276-DBFF-D9AD-2523448ECA17}"/>
              </a:ext>
            </a:extLst>
          </p:cNvPr>
          <p:cNvSpPr>
            <a:spLocks noGrp="1"/>
          </p:cNvSpPr>
          <p:nvPr>
            <p:ph type="sldNum" sz="quarter" idx="5"/>
          </p:nvPr>
        </p:nvSpPr>
        <p:spPr/>
        <p:txBody>
          <a:bodyPr/>
          <a:lstStyle/>
          <a:p>
            <a:fld id="{E14341A0-F893-4064-AA38-AC52CF9B65AC}" type="slidenum">
              <a:rPr lang="en-US" smtClean="0"/>
              <a:t>5</a:t>
            </a:fld>
            <a:endParaRPr lang="en-US"/>
          </a:p>
        </p:txBody>
      </p:sp>
    </p:spTree>
    <p:extLst>
      <p:ext uri="{BB962C8B-B14F-4D97-AF65-F5344CB8AC3E}">
        <p14:creationId xmlns:p14="http://schemas.microsoft.com/office/powerpoint/2010/main" val="86663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341A0-F893-4064-AA38-AC52CF9B65AC}" type="slidenum">
              <a:rPr lang="en-US" smtClean="0"/>
              <a:t>12</a:t>
            </a:fld>
            <a:endParaRPr lang="en-US"/>
          </a:p>
        </p:txBody>
      </p:sp>
    </p:spTree>
    <p:extLst>
      <p:ext uri="{BB962C8B-B14F-4D97-AF65-F5344CB8AC3E}">
        <p14:creationId xmlns:p14="http://schemas.microsoft.com/office/powerpoint/2010/main" val="425112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64F53-9E78-6006-91E8-455C16EB67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8DCD2-C5B2-AD15-161F-A6F15ADE80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B0048-48FB-9439-F8CA-860A46D335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6FA903-DCB6-5FA9-C00E-BE80DC0D938E}"/>
              </a:ext>
            </a:extLst>
          </p:cNvPr>
          <p:cNvSpPr>
            <a:spLocks noGrp="1"/>
          </p:cNvSpPr>
          <p:nvPr>
            <p:ph type="sldNum" sz="quarter" idx="5"/>
          </p:nvPr>
        </p:nvSpPr>
        <p:spPr/>
        <p:txBody>
          <a:bodyPr/>
          <a:lstStyle/>
          <a:p>
            <a:fld id="{E14341A0-F893-4064-AA38-AC52CF9B65AC}" type="slidenum">
              <a:rPr lang="en-US" smtClean="0"/>
              <a:t>13</a:t>
            </a:fld>
            <a:endParaRPr lang="en-US"/>
          </a:p>
        </p:txBody>
      </p:sp>
    </p:spTree>
    <p:extLst>
      <p:ext uri="{BB962C8B-B14F-4D97-AF65-F5344CB8AC3E}">
        <p14:creationId xmlns:p14="http://schemas.microsoft.com/office/powerpoint/2010/main" val="405889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B29B-8874-8A0D-FD2E-DC46B9BCD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47119-2B2C-CE56-51D2-908C6E4D3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7ED5F-C732-27EB-237F-FC8142BE1289}"/>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5" name="Footer Placeholder 4">
            <a:extLst>
              <a:ext uri="{FF2B5EF4-FFF2-40B4-BE49-F238E27FC236}">
                <a16:creationId xmlns:a16="http://schemas.microsoft.com/office/drawing/2014/main" id="{283F880B-80A4-B640-F330-CD25EF129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281B2-18BF-F778-E196-574444477431}"/>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337514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2D2A-38D3-E565-44FC-D91A1F1DBD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7A30A0-671B-DA57-BAF8-860A4D4A9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A63B4-2515-E563-B4FF-83DC0F6EA6BD}"/>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5" name="Footer Placeholder 4">
            <a:extLst>
              <a:ext uri="{FF2B5EF4-FFF2-40B4-BE49-F238E27FC236}">
                <a16:creationId xmlns:a16="http://schemas.microsoft.com/office/drawing/2014/main" id="{F22C6D75-C21F-368F-6464-024DA1DB4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5DF72-7350-82D4-7D6E-DAD91B16CB65}"/>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13237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32A0E-7587-F4C1-31D8-31D865123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35DD8C-0BCA-026F-E438-D4F6539751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B2F48-FDA6-8BBD-A53D-03CD8170A5FA}"/>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5" name="Footer Placeholder 4">
            <a:extLst>
              <a:ext uri="{FF2B5EF4-FFF2-40B4-BE49-F238E27FC236}">
                <a16:creationId xmlns:a16="http://schemas.microsoft.com/office/drawing/2014/main" id="{650E8EE7-039F-52E7-3ABF-B3D912484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7A95E-DED9-EB21-2617-86D482720E90}"/>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399216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D4F1-43B0-A881-18AC-26FC8D16E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566D6-F283-125E-0C2B-658FCCDCC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74D0B-B606-8873-FF11-D71A48CDFAEF}"/>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5" name="Footer Placeholder 4">
            <a:extLst>
              <a:ext uri="{FF2B5EF4-FFF2-40B4-BE49-F238E27FC236}">
                <a16:creationId xmlns:a16="http://schemas.microsoft.com/office/drawing/2014/main" id="{AADEFCFB-C5CE-3FC8-7ECF-A8E73F475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35023-B68B-1B11-C360-4B2CCA651DA3}"/>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221750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C746-819A-28C8-CE8A-67F8F0344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DF417B-C603-6108-FCB8-6DEC754B12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EAC15-E1B1-D271-71D8-AA2FDD1253B0}"/>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5" name="Footer Placeholder 4">
            <a:extLst>
              <a:ext uri="{FF2B5EF4-FFF2-40B4-BE49-F238E27FC236}">
                <a16:creationId xmlns:a16="http://schemas.microsoft.com/office/drawing/2014/main" id="{CE7F0C1B-3D55-94A4-35B8-0FD7362AE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421EF-829E-9E74-7B46-232A972650C7}"/>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232800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51FF-8289-3DD9-67F0-E38C14C3A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F4437-4EDB-1670-4AAE-2F88A4A35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8C3C01-9B62-6848-2117-85D9060E5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31D23E-2190-BED7-01B2-82D3E1A2E921}"/>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6" name="Footer Placeholder 5">
            <a:extLst>
              <a:ext uri="{FF2B5EF4-FFF2-40B4-BE49-F238E27FC236}">
                <a16:creationId xmlns:a16="http://schemas.microsoft.com/office/drawing/2014/main" id="{1D8DC50B-C403-B1D9-C23C-4266F6D0D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BF582-5AF2-C43B-EC4E-154C423A5374}"/>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201501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6A12-B025-C4E4-61ED-DD0ADD591D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73C584-3487-F5FA-547A-0B7A9DF51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76083-21EF-CD3D-494D-316862D520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B992B1-AE5B-0334-20D1-E7BFC4158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5F120A-895D-3098-D9CD-DDCD67D27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BA33-B2E6-677B-99BA-79DEDE644E9C}"/>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8" name="Footer Placeholder 7">
            <a:extLst>
              <a:ext uri="{FF2B5EF4-FFF2-40B4-BE49-F238E27FC236}">
                <a16:creationId xmlns:a16="http://schemas.microsoft.com/office/drawing/2014/main" id="{3EE32695-25B6-8374-2CF5-C644CFFFB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7EA8C5-C323-035C-E571-DC188651339B}"/>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236620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C7BB-431B-CBA7-7DD3-43D821D2C0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0870-EDAC-36FE-3ACA-A71092FF7CE6}"/>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4" name="Footer Placeholder 3">
            <a:extLst>
              <a:ext uri="{FF2B5EF4-FFF2-40B4-BE49-F238E27FC236}">
                <a16:creationId xmlns:a16="http://schemas.microsoft.com/office/drawing/2014/main" id="{0C087442-8387-7CAB-3E17-E22C9C0911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F176D-33F4-CFD6-0068-C507A624D3BE}"/>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293900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7121BA-2D0B-9799-0AC8-CCDEE3A41F64}"/>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3" name="Footer Placeholder 2">
            <a:extLst>
              <a:ext uri="{FF2B5EF4-FFF2-40B4-BE49-F238E27FC236}">
                <a16:creationId xmlns:a16="http://schemas.microsoft.com/office/drawing/2014/main" id="{E2B8B3C9-1F36-9707-AAE0-33EBE2578E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8F4B0F-8200-0482-B69E-6FEBFE2E1683}"/>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149790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B233-39EF-5AC0-0F18-F560D5D39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DCC6ED-EB2B-FAEE-1B4E-BA3971F96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7678BF-3CC8-2C2F-77BC-CFF5DD625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47BD1-1564-54FE-DA40-A5669505ADA3}"/>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6" name="Footer Placeholder 5">
            <a:extLst>
              <a:ext uri="{FF2B5EF4-FFF2-40B4-BE49-F238E27FC236}">
                <a16:creationId xmlns:a16="http://schemas.microsoft.com/office/drawing/2014/main" id="{413CE025-0D5E-37E0-1984-EABB55A2B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440F2-1D54-089D-A8B5-425953CBC764}"/>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301594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DCDF-BD98-3822-B9AE-C2C36B3C0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6DEAC9-F859-C6E8-549D-471417172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5EE0A-ED0E-A918-FB1E-682A81693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4E51E-B276-322F-703E-BE973BBCBAFB}"/>
              </a:ext>
            </a:extLst>
          </p:cNvPr>
          <p:cNvSpPr>
            <a:spLocks noGrp="1"/>
          </p:cNvSpPr>
          <p:nvPr>
            <p:ph type="dt" sz="half" idx="10"/>
          </p:nvPr>
        </p:nvSpPr>
        <p:spPr/>
        <p:txBody>
          <a:bodyPr/>
          <a:lstStyle/>
          <a:p>
            <a:fld id="{FBC1D15D-5425-48BD-96FC-E100D2725565}" type="datetimeFigureOut">
              <a:rPr lang="en-US" smtClean="0"/>
              <a:t>12/10/2024</a:t>
            </a:fld>
            <a:endParaRPr lang="en-US"/>
          </a:p>
        </p:txBody>
      </p:sp>
      <p:sp>
        <p:nvSpPr>
          <p:cNvPr id="6" name="Footer Placeholder 5">
            <a:extLst>
              <a:ext uri="{FF2B5EF4-FFF2-40B4-BE49-F238E27FC236}">
                <a16:creationId xmlns:a16="http://schemas.microsoft.com/office/drawing/2014/main" id="{0270B195-0F4E-4DF9-F238-FA2043686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6E141-99BB-9706-FCB4-C85DA6885DB4}"/>
              </a:ext>
            </a:extLst>
          </p:cNvPr>
          <p:cNvSpPr>
            <a:spLocks noGrp="1"/>
          </p:cNvSpPr>
          <p:nvPr>
            <p:ph type="sldNum" sz="quarter" idx="12"/>
          </p:nvPr>
        </p:nvSpPr>
        <p:spPr/>
        <p:txBody>
          <a:bodyPr/>
          <a:lstStyle/>
          <a:p>
            <a:fld id="{FA9EA3DA-599C-469D-ADF8-91ADD00BA6AD}" type="slidenum">
              <a:rPr lang="en-US" smtClean="0"/>
              <a:t>‹#›</a:t>
            </a:fld>
            <a:endParaRPr lang="en-US"/>
          </a:p>
        </p:txBody>
      </p:sp>
    </p:spTree>
    <p:extLst>
      <p:ext uri="{BB962C8B-B14F-4D97-AF65-F5344CB8AC3E}">
        <p14:creationId xmlns:p14="http://schemas.microsoft.com/office/powerpoint/2010/main" val="405870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B8E0B-7E3F-E80C-D08C-338A25121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EB6A13-3DBC-D8ED-DF93-013C7E757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1428D-DAE9-AF9D-6FEF-B81165F34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C1D15D-5425-48BD-96FC-E100D2725565}" type="datetimeFigureOut">
              <a:rPr lang="en-US" smtClean="0"/>
              <a:t>12/10/2024</a:t>
            </a:fld>
            <a:endParaRPr lang="en-US"/>
          </a:p>
        </p:txBody>
      </p:sp>
      <p:sp>
        <p:nvSpPr>
          <p:cNvPr id="5" name="Footer Placeholder 4">
            <a:extLst>
              <a:ext uri="{FF2B5EF4-FFF2-40B4-BE49-F238E27FC236}">
                <a16:creationId xmlns:a16="http://schemas.microsoft.com/office/drawing/2014/main" id="{DEFB782C-9CC5-CCCA-7395-E66BB455D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A7EF5C-C283-50DB-43AC-57B591590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9EA3DA-599C-469D-ADF8-91ADD00BA6AD}" type="slidenum">
              <a:rPr lang="en-US" smtClean="0"/>
              <a:t>‹#›</a:t>
            </a:fld>
            <a:endParaRPr lang="en-US"/>
          </a:p>
        </p:txBody>
      </p:sp>
    </p:spTree>
    <p:extLst>
      <p:ext uri="{BB962C8B-B14F-4D97-AF65-F5344CB8AC3E}">
        <p14:creationId xmlns:p14="http://schemas.microsoft.com/office/powerpoint/2010/main" val="245644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advisor/business/agile-vs-waterfall-methodolog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roject-management.com/agile-vs-waterfal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computer&#10;&#10;Description automatically generated">
            <a:extLst>
              <a:ext uri="{FF2B5EF4-FFF2-40B4-BE49-F238E27FC236}">
                <a16:creationId xmlns:a16="http://schemas.microsoft.com/office/drawing/2014/main" id="{E777A6E6-A480-E470-841F-168A90F461A3}"/>
              </a:ext>
            </a:extLst>
          </p:cNvPr>
          <p:cNvPicPr>
            <a:picLocks noChangeAspect="1"/>
          </p:cNvPicPr>
          <p:nvPr/>
        </p:nvPicPr>
        <p:blipFill>
          <a:blip r:embed="rId2">
            <a:extLst>
              <a:ext uri="{28A0092B-C50C-407E-A947-70E740481C1C}">
                <a14:useLocalDpi xmlns:a14="http://schemas.microsoft.com/office/drawing/2010/main" val="0"/>
              </a:ext>
            </a:extLst>
          </a:blip>
          <a:srcRect t="9091" r="14968"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7468CFE1-F4BF-0A00-5FF4-4EC6BB0E6215}"/>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400"/>
              <a:t>Agile Methodology and Scum Framework Migration Plan</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7">
            <a:extLst>
              <a:ext uri="{FF2B5EF4-FFF2-40B4-BE49-F238E27FC236}">
                <a16:creationId xmlns:a16="http://schemas.microsoft.com/office/drawing/2014/main" id="{66DBBC0B-F728-6931-74B4-0591E61157A3}"/>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r>
              <a:rPr lang="en-US" sz="1700">
                <a:latin typeface="+mn-lt"/>
                <a:ea typeface="+mn-ea"/>
                <a:cs typeface="+mn-cs"/>
              </a:rPr>
              <a:t>Joshua Williamson</a:t>
            </a:r>
          </a:p>
          <a:p>
            <a:pPr indent="-228600" algn="l">
              <a:spcAft>
                <a:spcPts val="600"/>
              </a:spcAft>
              <a:buFont typeface="Arial" panose="020B0604020202020204" pitchFamily="34" charset="0"/>
              <a:buChar char="•"/>
            </a:pPr>
            <a:r>
              <a:rPr lang="en-US" sz="1700">
                <a:latin typeface="+mn-lt"/>
                <a:ea typeface="+mn-ea"/>
                <a:cs typeface="+mn-cs"/>
              </a:rPr>
              <a:t>CS-250</a:t>
            </a:r>
          </a:p>
          <a:p>
            <a:pPr indent="-228600" algn="l">
              <a:spcAft>
                <a:spcPts val="600"/>
              </a:spcAft>
              <a:buFont typeface="Arial" panose="020B0604020202020204" pitchFamily="34" charset="0"/>
              <a:buChar char="•"/>
            </a:pPr>
            <a:r>
              <a:rPr lang="en-US" sz="1700">
                <a:latin typeface="+mn-lt"/>
                <a:ea typeface="+mn-ea"/>
                <a:cs typeface="+mn-cs"/>
              </a:rPr>
              <a:t>12/10/2024</a:t>
            </a:r>
          </a:p>
        </p:txBody>
      </p:sp>
    </p:spTree>
    <p:extLst>
      <p:ext uri="{BB962C8B-B14F-4D97-AF65-F5344CB8AC3E}">
        <p14:creationId xmlns:p14="http://schemas.microsoft.com/office/powerpoint/2010/main" val="63131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60329-C84D-4754-FB39-B2EE09080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11B99-F51C-B750-19F0-F29193FB9FC8}"/>
              </a:ext>
            </a:extLst>
          </p:cNvPr>
          <p:cNvSpPr>
            <a:spLocks noGrp="1"/>
          </p:cNvSpPr>
          <p:nvPr>
            <p:ph type="title"/>
          </p:nvPr>
        </p:nvSpPr>
        <p:spPr>
          <a:xfrm>
            <a:off x="97056" y="0"/>
            <a:ext cx="5251316" cy="1807305"/>
          </a:xfrm>
        </p:spPr>
        <p:txBody>
          <a:bodyPr>
            <a:normAutofit/>
          </a:bodyPr>
          <a:lstStyle/>
          <a:p>
            <a:r>
              <a:rPr lang="en-US" dirty="0"/>
              <a:t>Development Cycle: Agile View</a:t>
            </a:r>
          </a:p>
        </p:txBody>
      </p:sp>
      <p:sp>
        <p:nvSpPr>
          <p:cNvPr id="4" name="Content Placeholder 3">
            <a:extLst>
              <a:ext uri="{FF2B5EF4-FFF2-40B4-BE49-F238E27FC236}">
                <a16:creationId xmlns:a16="http://schemas.microsoft.com/office/drawing/2014/main" id="{DD15D88D-55E5-6810-4623-004D72CDA9C8}"/>
              </a:ext>
            </a:extLst>
          </p:cNvPr>
          <p:cNvSpPr>
            <a:spLocks noGrp="1"/>
          </p:cNvSpPr>
          <p:nvPr>
            <p:ph idx="1"/>
          </p:nvPr>
        </p:nvSpPr>
        <p:spPr>
          <a:xfrm>
            <a:off x="94008" y="1592151"/>
            <a:ext cx="4619621" cy="3843666"/>
          </a:xfrm>
        </p:spPr>
        <p:txBody>
          <a:bodyPr>
            <a:noAutofit/>
          </a:bodyPr>
          <a:lstStyle/>
          <a:p>
            <a:pPr marL="0" indent="0">
              <a:buNone/>
            </a:pPr>
            <a:r>
              <a:rPr lang="en-US" sz="1000" b="1" dirty="0"/>
              <a:t>Integration and Testing</a:t>
            </a:r>
          </a:p>
          <a:p>
            <a:pPr>
              <a:buFont typeface="Arial" panose="020B0604020202020204" pitchFamily="34" charset="0"/>
              <a:buChar char="•"/>
            </a:pPr>
            <a:r>
              <a:rPr lang="en-US" sz="1000" b="1" dirty="0"/>
              <a:t>Objective</a:t>
            </a:r>
            <a:r>
              <a:rPr lang="en-US" sz="1000" dirty="0"/>
              <a:t>: Verify that the system functions as intended when all components work together.</a:t>
            </a:r>
          </a:p>
          <a:p>
            <a:pPr>
              <a:buFont typeface="Arial" panose="020B0604020202020204" pitchFamily="34" charset="0"/>
              <a:buChar char="•"/>
            </a:pPr>
            <a:r>
              <a:rPr lang="en-US" sz="1000" b="1" dirty="0"/>
              <a:t>Activities</a:t>
            </a:r>
            <a:r>
              <a:rPr lang="en-US" sz="1000" dirty="0"/>
              <a:t>:</a:t>
            </a:r>
          </a:p>
          <a:p>
            <a:pPr marL="742950" lvl="1" indent="-285750">
              <a:buFont typeface="Arial" panose="020B0604020202020204" pitchFamily="34" charset="0"/>
              <a:buChar char="•"/>
            </a:pPr>
            <a:r>
              <a:rPr lang="en-US" sz="1000" dirty="0"/>
              <a:t>Integrate individual modules.</a:t>
            </a:r>
          </a:p>
          <a:p>
            <a:pPr marL="742950" lvl="1" indent="-285750">
              <a:buFont typeface="Arial" panose="020B0604020202020204" pitchFamily="34" charset="0"/>
              <a:buChar char="•"/>
            </a:pPr>
            <a:r>
              <a:rPr lang="en-US" sz="1000" dirty="0"/>
              <a:t>Conduct functional, system, and performance testing.</a:t>
            </a:r>
          </a:p>
          <a:p>
            <a:pPr marL="742950" lvl="1" indent="-285750">
              <a:buFont typeface="Arial" panose="020B0604020202020204" pitchFamily="34" charset="0"/>
              <a:buChar char="•"/>
            </a:pPr>
            <a:r>
              <a:rPr lang="en-US" sz="1000" dirty="0"/>
              <a:t>Fix defects and re-test.</a:t>
            </a:r>
          </a:p>
          <a:p>
            <a:pPr marL="0" indent="0">
              <a:buNone/>
            </a:pPr>
            <a:r>
              <a:rPr lang="en-US" sz="1000" b="1" dirty="0"/>
              <a:t>Deployment</a:t>
            </a:r>
          </a:p>
          <a:p>
            <a:pPr>
              <a:buFont typeface="Arial" panose="020B0604020202020204" pitchFamily="34" charset="0"/>
              <a:buChar char="•"/>
            </a:pPr>
            <a:r>
              <a:rPr lang="en-US" sz="1000" b="1" dirty="0"/>
              <a:t>Objective</a:t>
            </a:r>
            <a:r>
              <a:rPr lang="en-US" sz="1000" dirty="0"/>
              <a:t>: Deliver the software to the end-users for use.</a:t>
            </a:r>
          </a:p>
          <a:p>
            <a:pPr>
              <a:buFont typeface="Arial" panose="020B0604020202020204" pitchFamily="34" charset="0"/>
              <a:buChar char="•"/>
            </a:pPr>
            <a:r>
              <a:rPr lang="en-US" sz="1000" b="1" dirty="0"/>
              <a:t>Activities</a:t>
            </a:r>
            <a:r>
              <a:rPr lang="en-US" sz="1000" dirty="0"/>
              <a:t>:</a:t>
            </a:r>
          </a:p>
          <a:p>
            <a:pPr marL="742950" lvl="1" indent="-285750">
              <a:buFont typeface="Arial" panose="020B0604020202020204" pitchFamily="34" charset="0"/>
              <a:buChar char="•"/>
            </a:pPr>
            <a:r>
              <a:rPr lang="en-US" sz="1000" dirty="0"/>
              <a:t>Deploy the system to the production environment.</a:t>
            </a:r>
          </a:p>
          <a:p>
            <a:pPr marL="742950" lvl="1" indent="-285750">
              <a:buFont typeface="Arial" panose="020B0604020202020204" pitchFamily="34" charset="0"/>
              <a:buChar char="•"/>
            </a:pPr>
            <a:r>
              <a:rPr lang="en-US" sz="1000" dirty="0"/>
              <a:t>Perform installation and configuration.</a:t>
            </a:r>
          </a:p>
          <a:p>
            <a:pPr marL="742950" lvl="1" indent="-285750">
              <a:buFont typeface="Arial" panose="020B0604020202020204" pitchFamily="34" charset="0"/>
              <a:buChar char="•"/>
            </a:pPr>
            <a:r>
              <a:rPr lang="en-US" sz="1000" dirty="0"/>
              <a:t>Provide initial user support and training.</a:t>
            </a:r>
          </a:p>
          <a:p>
            <a:pPr marL="0" indent="0">
              <a:buNone/>
            </a:pPr>
            <a:r>
              <a:rPr lang="en-US" sz="1000" b="1" dirty="0"/>
              <a:t>Maintenance</a:t>
            </a:r>
          </a:p>
          <a:p>
            <a:pPr>
              <a:buFont typeface="Arial" panose="020B0604020202020204" pitchFamily="34" charset="0"/>
              <a:buChar char="•"/>
            </a:pPr>
            <a:r>
              <a:rPr lang="en-US" sz="1000" b="1" dirty="0"/>
              <a:t>Objective</a:t>
            </a:r>
            <a:r>
              <a:rPr lang="en-US" sz="1000" dirty="0"/>
              <a:t>: Ensure the software continues to perform well and meets evolving requirements.</a:t>
            </a:r>
          </a:p>
          <a:p>
            <a:pPr>
              <a:buFont typeface="Arial" panose="020B0604020202020204" pitchFamily="34" charset="0"/>
              <a:buChar char="•"/>
            </a:pPr>
            <a:r>
              <a:rPr lang="en-US" sz="1000" b="1" dirty="0"/>
              <a:t>Activities</a:t>
            </a:r>
            <a:r>
              <a:rPr lang="en-US" sz="1000" dirty="0"/>
              <a:t>:</a:t>
            </a:r>
          </a:p>
          <a:p>
            <a:pPr marL="742950" lvl="1" indent="-285750">
              <a:buFont typeface="Arial" panose="020B0604020202020204" pitchFamily="34" charset="0"/>
              <a:buChar char="•"/>
            </a:pPr>
            <a:r>
              <a:rPr lang="en-US" sz="1000" dirty="0"/>
              <a:t>Monitor the software for issues.</a:t>
            </a:r>
          </a:p>
          <a:p>
            <a:pPr marL="742950" lvl="1" indent="-285750">
              <a:buFont typeface="Arial" panose="020B0604020202020204" pitchFamily="34" charset="0"/>
              <a:buChar char="•"/>
            </a:pPr>
            <a:r>
              <a:rPr lang="en-US" sz="1000" dirty="0"/>
              <a:t>Perform updates, bug fixes, and patches.</a:t>
            </a:r>
          </a:p>
          <a:p>
            <a:pPr marL="742950" lvl="1" indent="-285750">
              <a:buFont typeface="Arial" panose="020B0604020202020204" pitchFamily="34" charset="0"/>
              <a:buChar char="•"/>
            </a:pPr>
            <a:r>
              <a:rPr lang="en-US" sz="1000" dirty="0"/>
              <a:t>Add new features as per user feedback or changes in requirements.</a:t>
            </a:r>
          </a:p>
          <a:p>
            <a:pPr marL="742950" lvl="1" indent="-285750">
              <a:buFont typeface="Arial" panose="020B0604020202020204" pitchFamily="34" charset="0"/>
              <a:buChar char="•"/>
            </a:pPr>
            <a:endParaRPr lang="en-US" sz="1000" dirty="0"/>
          </a:p>
          <a:p>
            <a:pPr marL="742950" lvl="1" indent="-285750">
              <a:buFont typeface="Arial" panose="020B0604020202020204" pitchFamily="34" charset="0"/>
              <a:buChar char="•"/>
            </a:pPr>
            <a:endParaRPr lang="en-US" sz="1000" dirty="0"/>
          </a:p>
          <a:p>
            <a:pPr marL="742950" lvl="1" indent="-285750">
              <a:buFont typeface="Arial" panose="020B0604020202020204" pitchFamily="34" charset="0"/>
              <a:buChar char="•"/>
            </a:pPr>
            <a:endParaRPr lang="en-US" sz="1000" dirty="0"/>
          </a:p>
          <a:p>
            <a:pPr marL="285750" indent="-285750"/>
            <a:endParaRPr lang="en-US" sz="1000" dirty="0"/>
          </a:p>
          <a:p>
            <a:pPr marL="0" indent="0">
              <a:buNone/>
            </a:pPr>
            <a:endParaRPr lang="en-US" sz="1000" dirty="0"/>
          </a:p>
        </p:txBody>
      </p:sp>
      <p:pic>
        <p:nvPicPr>
          <p:cNvPr id="8" name="Picture 7" descr="A blue circle with arrows&#10;&#10;Description automatically generated">
            <a:extLst>
              <a:ext uri="{FF2B5EF4-FFF2-40B4-BE49-F238E27FC236}">
                <a16:creationId xmlns:a16="http://schemas.microsoft.com/office/drawing/2014/main" id="{9ACA798E-67EA-51F3-5728-DA4883F67005}"/>
              </a:ext>
            </a:extLst>
          </p:cNvPr>
          <p:cNvPicPr>
            <a:picLocks noChangeAspect="1"/>
          </p:cNvPicPr>
          <p:nvPr/>
        </p:nvPicPr>
        <p:blipFill>
          <a:blip r:embed="rId2">
            <a:extLst>
              <a:ext uri="{28A0092B-C50C-407E-A947-70E740481C1C}">
                <a14:useLocalDpi xmlns:a14="http://schemas.microsoft.com/office/drawing/2010/main" val="0"/>
              </a:ext>
            </a:extLst>
          </a:blip>
          <a:srcRect l="24955" r="2541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6026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2270-0C5E-4696-9859-2F0F3967AD24}"/>
              </a:ext>
            </a:extLst>
          </p:cNvPr>
          <p:cNvSpPr>
            <a:spLocks noGrp="1"/>
          </p:cNvSpPr>
          <p:nvPr>
            <p:ph type="title"/>
          </p:nvPr>
        </p:nvSpPr>
        <p:spPr>
          <a:xfrm>
            <a:off x="0" y="0"/>
            <a:ext cx="11231880" cy="711584"/>
          </a:xfrm>
        </p:spPr>
        <p:txBody>
          <a:bodyPr>
            <a:normAutofit/>
          </a:bodyPr>
          <a:lstStyle/>
          <a:p>
            <a:r>
              <a:rPr lang="en-US" sz="4100"/>
              <a:t>Using the Waterfall Model for Product Development</a:t>
            </a:r>
            <a:endParaRPr lang="en-US" sz="4100" dirty="0"/>
          </a:p>
        </p:txBody>
      </p:sp>
      <p:sp>
        <p:nvSpPr>
          <p:cNvPr id="3" name="Content Placeholder 2">
            <a:extLst>
              <a:ext uri="{FF2B5EF4-FFF2-40B4-BE49-F238E27FC236}">
                <a16:creationId xmlns:a16="http://schemas.microsoft.com/office/drawing/2014/main" id="{F6D5293B-5514-4C3B-91F8-4AD7628D625E}"/>
              </a:ext>
            </a:extLst>
          </p:cNvPr>
          <p:cNvSpPr>
            <a:spLocks noGrp="1"/>
          </p:cNvSpPr>
          <p:nvPr>
            <p:ph idx="1"/>
          </p:nvPr>
        </p:nvSpPr>
        <p:spPr>
          <a:xfrm>
            <a:off x="0" y="881530"/>
            <a:ext cx="3185962" cy="5094940"/>
          </a:xfrm>
        </p:spPr>
        <p:txBody>
          <a:bodyPr>
            <a:normAutofit/>
          </a:bodyPr>
          <a:lstStyle/>
          <a:p>
            <a:pPr marL="0" indent="0">
              <a:buNone/>
            </a:pPr>
            <a:r>
              <a:rPr lang="en-US" sz="1200" dirty="0"/>
              <a:t>In the Waterfall approach, changes are difficult to accommodate because requirements are fixed early, and the process is strictly sequential. If a problem, such as a confusing feature, arises later, it requires revisiting earlier phases like design and implementation, leading to delays and added costs. Addressing such issues involves formal approvals and extensive rework, often resulting in postponed fixes or subpar user satisfaction.</a:t>
            </a:r>
          </a:p>
          <a:p>
            <a:endParaRPr lang="en-US" sz="1200" dirty="0"/>
          </a:p>
          <a:p>
            <a:pPr marL="0" indent="0">
              <a:buNone/>
            </a:pPr>
            <a:r>
              <a:rPr lang="en-US" sz="1200" dirty="0"/>
              <a:t>In contrast, Agile is iterative and flexible, allowing problems to be identified and addressed early through continuous feedback in each sprint. Teams can quickly prioritize issues in the backlog, collaborate on solutions, and implement fixes in the next development cycle. This iterative process minimizes disruption, ensures better user satisfaction, and keeps the project on track.</a:t>
            </a:r>
          </a:p>
        </p:txBody>
      </p:sp>
      <p:pic>
        <p:nvPicPr>
          <p:cNvPr id="5" name="Picture 4" descr="A diagram of a software development process&#10;&#10;Description automatically generated">
            <a:extLst>
              <a:ext uri="{FF2B5EF4-FFF2-40B4-BE49-F238E27FC236}">
                <a16:creationId xmlns:a16="http://schemas.microsoft.com/office/drawing/2014/main" id="{15C8F9E6-3A78-A1A4-5525-EA4885302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943100"/>
            <a:ext cx="8477250" cy="4914900"/>
          </a:xfrm>
          <a:prstGeom prst="rect">
            <a:avLst/>
          </a:prstGeom>
        </p:spPr>
      </p:pic>
    </p:spTree>
    <p:extLst>
      <p:ext uri="{BB962C8B-B14F-4D97-AF65-F5344CB8AC3E}">
        <p14:creationId xmlns:p14="http://schemas.microsoft.com/office/powerpoint/2010/main" val="67725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DFE09-DAFA-446B-9B0E-3710C7DD9DE4}"/>
              </a:ext>
            </a:extLst>
          </p:cNvPr>
          <p:cNvSpPr>
            <a:spLocks noGrp="1"/>
          </p:cNvSpPr>
          <p:nvPr>
            <p:ph type="title"/>
          </p:nvPr>
        </p:nvSpPr>
        <p:spPr>
          <a:xfrm>
            <a:off x="0" y="0"/>
            <a:ext cx="5251316" cy="1807305"/>
          </a:xfrm>
        </p:spPr>
        <p:txBody>
          <a:bodyPr>
            <a:normAutofit/>
          </a:bodyPr>
          <a:lstStyle/>
          <a:p>
            <a:r>
              <a:rPr lang="en-US" sz="4100" dirty="0"/>
              <a:t>Waterfall or Agile Approach, which is best for the company.</a:t>
            </a:r>
          </a:p>
        </p:txBody>
      </p:sp>
      <p:sp>
        <p:nvSpPr>
          <p:cNvPr id="3" name="Content Placeholder 2">
            <a:extLst>
              <a:ext uri="{FF2B5EF4-FFF2-40B4-BE49-F238E27FC236}">
                <a16:creationId xmlns:a16="http://schemas.microsoft.com/office/drawing/2014/main" id="{9DF5180F-345A-4008-AF2F-CE2F313B316A}"/>
              </a:ext>
            </a:extLst>
          </p:cNvPr>
          <p:cNvSpPr>
            <a:spLocks noGrp="1"/>
          </p:cNvSpPr>
          <p:nvPr>
            <p:ph idx="1"/>
          </p:nvPr>
        </p:nvSpPr>
        <p:spPr>
          <a:xfrm>
            <a:off x="0" y="1807305"/>
            <a:ext cx="6096000" cy="3843666"/>
          </a:xfrm>
        </p:spPr>
        <p:txBody>
          <a:bodyPr>
            <a:noAutofit/>
          </a:bodyPr>
          <a:lstStyle/>
          <a:p>
            <a:pPr marL="0" indent="0">
              <a:buNone/>
            </a:pPr>
            <a:r>
              <a:rPr lang="en-US" sz="1200" b="1" dirty="0"/>
              <a:t>Factors Favoring Waterfall:</a:t>
            </a:r>
          </a:p>
          <a:p>
            <a:r>
              <a:rPr lang="en-US" sz="1200" dirty="0"/>
              <a:t>    Stable Requirements: Requirements are well-defined, documented, and unlikely to change throughout the project.</a:t>
            </a:r>
          </a:p>
          <a:p>
            <a:r>
              <a:rPr lang="en-US" sz="1200" dirty="0"/>
              <a:t>    Clear Milestones: The project benefits from a structured approach with clearly defined phases and deadlines.</a:t>
            </a:r>
          </a:p>
          <a:p>
            <a:r>
              <a:rPr lang="en-US" sz="1200" dirty="0"/>
              <a:t>    Predictable Outcomes: The project scope and deliverables are fixed, making progress and results more predictable.</a:t>
            </a:r>
          </a:p>
          <a:p>
            <a:r>
              <a:rPr lang="en-US" sz="1200" dirty="0"/>
              <a:t>    Limited Stakeholder Involvement: Minimal need for frequent feedback or collaboration from stakeholders during development.</a:t>
            </a:r>
          </a:p>
          <a:p>
            <a:endParaRPr lang="en-US" sz="1200" dirty="0"/>
          </a:p>
          <a:p>
            <a:pPr marL="0" indent="0">
              <a:buNone/>
            </a:pPr>
            <a:r>
              <a:rPr lang="en-US" sz="1200" b="1" dirty="0"/>
              <a:t>Factors Favoring Agile:</a:t>
            </a:r>
          </a:p>
          <a:p>
            <a:r>
              <a:rPr lang="en-US" sz="1200" dirty="0"/>
              <a:t>    Evolving Requirements: The project requires flexibility to adapt to changing needs or stakeholder feedback.</a:t>
            </a:r>
          </a:p>
          <a:p>
            <a:r>
              <a:rPr lang="en-US" sz="1200" dirty="0"/>
              <a:t>    Frequent Iterations: Deliverables are incremental, allowing for regular testing, feedback, and improvements.</a:t>
            </a:r>
          </a:p>
          <a:p>
            <a:r>
              <a:rPr lang="en-US" sz="1200" dirty="0"/>
              <a:t>    High Stakeholder Engagement: Ongoing collaboration with stakeholders is essential to refine and prioritize features.</a:t>
            </a:r>
          </a:p>
          <a:p>
            <a:r>
              <a:rPr lang="en-US" sz="1200" dirty="0"/>
              <a:t>    Focus on User Experience: User feedback is critical to ensure the solution meets expectations and addresses issues early.</a:t>
            </a:r>
          </a:p>
        </p:txBody>
      </p:sp>
      <p:pic>
        <p:nvPicPr>
          <p:cNvPr id="7" name="Picture 6" descr="A group of people around a table with laptops&#10;&#10;Description automatically generated">
            <a:extLst>
              <a:ext uri="{FF2B5EF4-FFF2-40B4-BE49-F238E27FC236}">
                <a16:creationId xmlns:a16="http://schemas.microsoft.com/office/drawing/2014/main" id="{9FC56FE7-6C4C-C4B1-6A8C-90C610F9D2FC}"/>
              </a:ext>
            </a:extLst>
          </p:cNvPr>
          <p:cNvPicPr>
            <a:picLocks noChangeAspect="1"/>
          </p:cNvPicPr>
          <p:nvPr/>
        </p:nvPicPr>
        <p:blipFill>
          <a:blip r:embed="rId3">
            <a:extLst>
              <a:ext uri="{28A0092B-C50C-407E-A947-70E740481C1C}">
                <a14:useLocalDpi xmlns:a14="http://schemas.microsoft.com/office/drawing/2010/main" val="0"/>
              </a:ext>
            </a:extLst>
          </a:blip>
          <a:srcRect l="32816" r="914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6958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7ABF2-5CE4-D5AE-C91A-7BC0B3FA8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63511-97B5-D591-BC0E-481F94525493}"/>
              </a:ext>
            </a:extLst>
          </p:cNvPr>
          <p:cNvSpPr>
            <a:spLocks noGrp="1"/>
          </p:cNvSpPr>
          <p:nvPr>
            <p:ph type="title"/>
          </p:nvPr>
        </p:nvSpPr>
        <p:spPr>
          <a:xfrm>
            <a:off x="0" y="0"/>
            <a:ext cx="5251316" cy="1807305"/>
          </a:xfrm>
        </p:spPr>
        <p:txBody>
          <a:bodyPr>
            <a:normAutofit/>
          </a:bodyPr>
          <a:lstStyle/>
          <a:p>
            <a:r>
              <a:rPr lang="en-US" sz="4100" dirty="0"/>
              <a:t>References</a:t>
            </a:r>
          </a:p>
        </p:txBody>
      </p:sp>
      <p:sp>
        <p:nvSpPr>
          <p:cNvPr id="3" name="Content Placeholder 2">
            <a:extLst>
              <a:ext uri="{FF2B5EF4-FFF2-40B4-BE49-F238E27FC236}">
                <a16:creationId xmlns:a16="http://schemas.microsoft.com/office/drawing/2014/main" id="{11F95F86-F994-4768-06CF-0ACB08F23FCC}"/>
              </a:ext>
            </a:extLst>
          </p:cNvPr>
          <p:cNvSpPr>
            <a:spLocks noGrp="1"/>
          </p:cNvSpPr>
          <p:nvPr>
            <p:ph idx="1"/>
          </p:nvPr>
        </p:nvSpPr>
        <p:spPr>
          <a:xfrm>
            <a:off x="0" y="1326042"/>
            <a:ext cx="6096000" cy="3843666"/>
          </a:xfrm>
        </p:spPr>
        <p:txBody>
          <a:bodyPr>
            <a:noAutofit/>
          </a:bodyPr>
          <a:lstStyle/>
          <a:p>
            <a:pPr marL="0" indent="0">
              <a:buNone/>
            </a:pPr>
            <a:r>
              <a:rPr lang="en-US" sz="1200" dirty="0"/>
              <a:t>Agile Vs. Waterfall: Which Project Management Methodology Is Best For You? (2024)</a:t>
            </a:r>
          </a:p>
          <a:p>
            <a:pPr marL="0" indent="0">
              <a:buNone/>
            </a:pPr>
            <a:r>
              <a:rPr lang="en-US" sz="1200" dirty="0">
                <a:hlinkClick r:id="rId3"/>
              </a:rPr>
              <a:t>https://www.forbes.com/advisor/business/agile-vs-waterfall-methodology/</a:t>
            </a:r>
            <a:endParaRPr lang="en-US" sz="1200" dirty="0"/>
          </a:p>
          <a:p>
            <a:pPr marL="0" indent="0">
              <a:buNone/>
            </a:pPr>
            <a:r>
              <a:rPr lang="en-US" sz="1200" dirty="0"/>
              <a:t>Agile vs Waterfall Methodology: Differences &amp; How to Choose (2024)</a:t>
            </a:r>
          </a:p>
          <a:p>
            <a:pPr marL="0" indent="0">
              <a:buNone/>
            </a:pPr>
            <a:r>
              <a:rPr lang="en-US" sz="1200" dirty="0">
                <a:hlinkClick r:id="rId4"/>
              </a:rPr>
              <a:t>https://project-management.com/agile-vs-waterfall/</a:t>
            </a:r>
            <a:endParaRPr lang="en-US" sz="1200" dirty="0"/>
          </a:p>
          <a:p>
            <a:pPr marL="0" indent="0">
              <a:buNone/>
            </a:pPr>
            <a:r>
              <a:rPr lang="en-US" sz="1200" dirty="0"/>
              <a:t>Agile vs Waterfall: Which Methodology To Choose? (2024)</a:t>
            </a:r>
          </a:p>
          <a:p>
            <a:pPr marL="0" indent="0">
              <a:buNone/>
            </a:pPr>
            <a:r>
              <a:rPr lang="en-US" sz="1200" dirty="0"/>
              <a:t>https://thedigitalprojectmanager.com/projects/pm-methodology/agile-vs-waterfall/</a:t>
            </a:r>
          </a:p>
        </p:txBody>
      </p:sp>
    </p:spTree>
    <p:extLst>
      <p:ext uri="{BB962C8B-B14F-4D97-AF65-F5344CB8AC3E}">
        <p14:creationId xmlns:p14="http://schemas.microsoft.com/office/powerpoint/2010/main" val="369382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in a room&#10;&#10;Description automatically generated">
            <a:extLst>
              <a:ext uri="{FF2B5EF4-FFF2-40B4-BE49-F238E27FC236}">
                <a16:creationId xmlns:a16="http://schemas.microsoft.com/office/drawing/2014/main" id="{A548F4BC-64B7-19C0-2D14-BDBD99912392}"/>
              </a:ext>
            </a:extLst>
          </p:cNvPr>
          <p:cNvPicPr>
            <a:picLocks noChangeAspect="1"/>
          </p:cNvPicPr>
          <p:nvPr/>
        </p:nvPicPr>
        <p:blipFill>
          <a:blip r:embed="rId2">
            <a:extLst>
              <a:ext uri="{28A0092B-C50C-407E-A947-70E740481C1C}">
                <a14:useLocalDpi xmlns:a14="http://schemas.microsoft.com/office/drawing/2010/main" val="0"/>
              </a:ext>
            </a:extLst>
          </a:blip>
          <a:srcRect l="2591" t="9091" r="2070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F08DDCE-751B-44D8-ACF0-3CE6E92C217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Scrum-Agile Roles</a:t>
            </a:r>
          </a:p>
        </p:txBody>
      </p:sp>
      <p:sp>
        <p:nvSpPr>
          <p:cNvPr id="5" name="Text Placeholder 4">
            <a:extLst>
              <a:ext uri="{FF2B5EF4-FFF2-40B4-BE49-F238E27FC236}">
                <a16:creationId xmlns:a16="http://schemas.microsoft.com/office/drawing/2014/main" id="{C67492F8-D818-4CEC-A3FC-9F3D37B2E97D}"/>
              </a:ext>
            </a:extLst>
          </p:cNvPr>
          <p:cNvSpPr>
            <a:spLocks noGrp="1"/>
          </p:cNvSpPr>
          <p:nvPr>
            <p:ph type="body" idx="1"/>
          </p:nvPr>
        </p:nvSpPr>
        <p:spPr>
          <a:xfrm>
            <a:off x="477980" y="4872922"/>
            <a:ext cx="4023359" cy="1208141"/>
          </a:xfrm>
        </p:spPr>
        <p:txBody>
          <a:bodyPr vert="horz" lIns="91440" tIns="45720" rIns="91440" bIns="45720" rtlCol="0">
            <a:normAutofit/>
          </a:bodyPr>
          <a:lstStyle/>
          <a:p>
            <a:r>
              <a:rPr lang="en-US" sz="2000">
                <a:solidFill>
                  <a:schemeClr val="tx1"/>
                </a:solidFill>
              </a:rPr>
              <a:t>Team day to day roles as part of Migration plan changes.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596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21736-461E-64B7-E0A2-2F74E1E3B21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everal sticky notes on a glass wall&#10;&#10;Description automatically generated">
            <a:extLst>
              <a:ext uri="{FF2B5EF4-FFF2-40B4-BE49-F238E27FC236}">
                <a16:creationId xmlns:a16="http://schemas.microsoft.com/office/drawing/2014/main" id="{732D404D-8A8F-87A8-D1CA-372551A2C1E0}"/>
              </a:ext>
            </a:extLst>
          </p:cNvPr>
          <p:cNvPicPr>
            <a:picLocks noChangeAspect="1"/>
          </p:cNvPicPr>
          <p:nvPr/>
        </p:nvPicPr>
        <p:blipFill>
          <a:blip r:embed="rId3">
            <a:extLst>
              <a:ext uri="{28A0092B-C50C-407E-A947-70E740481C1C}">
                <a14:useLocalDpi xmlns:a14="http://schemas.microsoft.com/office/drawing/2010/main" val="0"/>
              </a:ext>
            </a:extLst>
          </a:blip>
          <a:srcRect l="5884" r="-1" b="-1"/>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4E997B-A85D-4377-CA87-9259DB92E342}"/>
              </a:ext>
            </a:extLst>
          </p:cNvPr>
          <p:cNvSpPr>
            <a:spLocks noGrp="1"/>
          </p:cNvSpPr>
          <p:nvPr>
            <p:ph type="title"/>
          </p:nvPr>
        </p:nvSpPr>
        <p:spPr>
          <a:xfrm>
            <a:off x="0" y="0"/>
            <a:ext cx="3822189" cy="707370"/>
          </a:xfrm>
        </p:spPr>
        <p:txBody>
          <a:bodyPr>
            <a:normAutofit/>
          </a:bodyPr>
          <a:lstStyle/>
          <a:p>
            <a:r>
              <a:rPr lang="en-US" sz="4000" dirty="0"/>
              <a:t>What is Agile?</a:t>
            </a:r>
          </a:p>
        </p:txBody>
      </p:sp>
      <p:sp>
        <p:nvSpPr>
          <p:cNvPr id="3" name="Content Placeholder 2">
            <a:extLst>
              <a:ext uri="{FF2B5EF4-FFF2-40B4-BE49-F238E27FC236}">
                <a16:creationId xmlns:a16="http://schemas.microsoft.com/office/drawing/2014/main" id="{633449BC-CB04-56B8-3591-EFC03920C4F6}"/>
              </a:ext>
            </a:extLst>
          </p:cNvPr>
          <p:cNvSpPr>
            <a:spLocks noGrp="1"/>
          </p:cNvSpPr>
          <p:nvPr>
            <p:ph idx="1"/>
          </p:nvPr>
        </p:nvSpPr>
        <p:spPr>
          <a:xfrm>
            <a:off x="0" y="1000036"/>
            <a:ext cx="3822189" cy="3742762"/>
          </a:xfrm>
        </p:spPr>
        <p:txBody>
          <a:bodyPr>
            <a:normAutofit/>
          </a:bodyPr>
          <a:lstStyle/>
          <a:p>
            <a:pPr marL="0" indent="0">
              <a:buNone/>
            </a:pPr>
            <a:r>
              <a:rPr lang="en-US" sz="1100" dirty="0"/>
              <a:t>Agile is a flexible and collaborative approach to Project Management as well as Product Development. Agile focuses on delivering value incrementally by breaking the tasks into smaller and manageable pieces. Agile also prioritizes customer feedback and enables teams to adapt quickly to changes based on customers evolving needs.</a:t>
            </a:r>
          </a:p>
          <a:p>
            <a:pPr marL="0" indent="0">
              <a:buNone/>
            </a:pPr>
            <a:endParaRPr lang="en-US" sz="1100" dirty="0"/>
          </a:p>
          <a:p>
            <a:pPr marL="0" indent="0">
              <a:buNone/>
            </a:pPr>
            <a:r>
              <a:rPr lang="en-US" sz="1100" dirty="0"/>
              <a:t>Collaboration is central to Agile with cross-functional trams working closely with customers and stakeholders. Agile emphasizes continuous improvement through regular reflection on processes and outcomes. </a:t>
            </a:r>
          </a:p>
          <a:p>
            <a:pPr marL="0" indent="0">
              <a:buNone/>
            </a:pPr>
            <a:endParaRPr lang="en-US" sz="1100" dirty="0"/>
          </a:p>
          <a:p>
            <a:pPr marL="0" indent="0">
              <a:buNone/>
            </a:pPr>
            <a:r>
              <a:rPr lang="en-US" sz="1100" dirty="0"/>
              <a:t>Key principles include delivering work solutions frequently, maintain transparency, and holding teams accountable. Agile can reduce risks by encouraging incremental progress and regular testing. It can also help teams stay adaptable and responsible to ensure higher customer satisfaction.</a:t>
            </a:r>
          </a:p>
        </p:txBody>
      </p:sp>
    </p:spTree>
    <p:extLst>
      <p:ext uri="{BB962C8B-B14F-4D97-AF65-F5344CB8AC3E}">
        <p14:creationId xmlns:p14="http://schemas.microsoft.com/office/powerpoint/2010/main" val="172170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157D1-01A6-47CE-BCB7-0FF909415AD3}"/>
              </a:ext>
            </a:extLst>
          </p:cNvPr>
          <p:cNvSpPr>
            <a:spLocks noGrp="1"/>
          </p:cNvSpPr>
          <p:nvPr>
            <p:ph type="title"/>
          </p:nvPr>
        </p:nvSpPr>
        <p:spPr>
          <a:xfrm>
            <a:off x="3048" y="-117202"/>
            <a:ext cx="6236367" cy="1807305"/>
          </a:xfrm>
        </p:spPr>
        <p:txBody>
          <a:bodyPr>
            <a:normAutofit fontScale="90000"/>
          </a:bodyPr>
          <a:lstStyle/>
          <a:p>
            <a:r>
              <a:rPr lang="en-US" dirty="0"/>
              <a:t>Scrum-Agile </a:t>
            </a:r>
            <a:br>
              <a:rPr lang="en-US" dirty="0"/>
            </a:br>
            <a:r>
              <a:rPr lang="en-US" dirty="0"/>
              <a:t>Team Roles: Product Owner</a:t>
            </a:r>
          </a:p>
        </p:txBody>
      </p:sp>
      <p:sp>
        <p:nvSpPr>
          <p:cNvPr id="3" name="Content Placeholder 2">
            <a:extLst>
              <a:ext uri="{FF2B5EF4-FFF2-40B4-BE49-F238E27FC236}">
                <a16:creationId xmlns:a16="http://schemas.microsoft.com/office/drawing/2014/main" id="{99BFB8CA-D355-4DDA-A920-082F35EF1F89}"/>
              </a:ext>
            </a:extLst>
          </p:cNvPr>
          <p:cNvSpPr>
            <a:spLocks noGrp="1"/>
          </p:cNvSpPr>
          <p:nvPr>
            <p:ph idx="1"/>
          </p:nvPr>
        </p:nvSpPr>
        <p:spPr>
          <a:xfrm>
            <a:off x="0" y="1572901"/>
            <a:ext cx="4619621" cy="4981903"/>
          </a:xfrm>
        </p:spPr>
        <p:txBody>
          <a:bodyPr>
            <a:noAutofit/>
          </a:bodyPr>
          <a:lstStyle/>
          <a:p>
            <a:pPr marL="0" indent="0">
              <a:buNone/>
            </a:pPr>
            <a:r>
              <a:rPr lang="en-US" sz="1000" b="1" dirty="0"/>
              <a:t>Product Owner</a:t>
            </a:r>
            <a:endParaRPr lang="en-US" sz="1000" dirty="0"/>
          </a:p>
          <a:p>
            <a:pPr>
              <a:buFont typeface="Arial" panose="020B0604020202020204" pitchFamily="34" charset="0"/>
              <a:buChar char="•"/>
            </a:pPr>
            <a:r>
              <a:rPr lang="en-US" sz="1000" dirty="0"/>
              <a:t>Serves as the voice of the business.</a:t>
            </a:r>
          </a:p>
          <a:p>
            <a:pPr>
              <a:buFont typeface="Arial" panose="020B0604020202020204" pitchFamily="34" charset="0"/>
              <a:buChar char="•"/>
            </a:pPr>
            <a:r>
              <a:rPr lang="en-US" sz="1000" dirty="0"/>
              <a:t>Focused on maximizing the team's output value.</a:t>
            </a:r>
          </a:p>
          <a:p>
            <a:pPr>
              <a:buFont typeface="Arial" panose="020B0604020202020204" pitchFamily="34" charset="0"/>
              <a:buChar char="•"/>
            </a:pPr>
            <a:r>
              <a:rPr lang="en-US" sz="1000" dirty="0"/>
              <a:t>Oversees and manages the product backlog effectively.</a:t>
            </a:r>
          </a:p>
          <a:p>
            <a:pPr>
              <a:buFont typeface="Arial" panose="020B0604020202020204" pitchFamily="34" charset="0"/>
              <a:buChar char="•"/>
            </a:pPr>
            <a:r>
              <a:rPr lang="en-US" sz="1000" dirty="0"/>
              <a:t>Ensures backlog items are clearly defined and understood by the team.</a:t>
            </a:r>
          </a:p>
          <a:p>
            <a:pPr>
              <a:buFont typeface="Arial" panose="020B0604020202020204" pitchFamily="34" charset="0"/>
              <a:buChar char="•"/>
            </a:pPr>
            <a:r>
              <a:rPr lang="en-US" sz="1000" dirty="0"/>
              <a:t>Prioritizes tasks to align with objectives and deliver the mission.</a:t>
            </a:r>
          </a:p>
          <a:p>
            <a:pPr>
              <a:buFont typeface="Arial" panose="020B0604020202020204" pitchFamily="34" charset="0"/>
              <a:buChar char="•"/>
            </a:pPr>
            <a:r>
              <a:rPr lang="en-US" sz="1000" dirty="0"/>
              <a:t>Keeps the backlog transparent and accessible to all stakeholders.</a:t>
            </a:r>
          </a:p>
          <a:p>
            <a:pPr>
              <a:buFont typeface="Arial" panose="020B0604020202020204" pitchFamily="34" charset="0"/>
              <a:buChar char="•"/>
            </a:pPr>
            <a:r>
              <a:rPr lang="en-US" sz="1000" dirty="0"/>
              <a:t>Communicates the team's upcoming work priorities.</a:t>
            </a:r>
          </a:p>
          <a:p>
            <a:pPr>
              <a:buFont typeface="Arial" panose="020B0604020202020204" pitchFamily="34" charset="0"/>
              <a:buChar char="•"/>
            </a:pPr>
            <a:endParaRPr lang="en-US" sz="1000" dirty="0"/>
          </a:p>
          <a:p>
            <a:pPr marL="0" indent="0">
              <a:buNone/>
            </a:pPr>
            <a:r>
              <a:rPr lang="en-US" sz="1000" b="1" dirty="0"/>
              <a:t>Responsibilities include:</a:t>
            </a:r>
            <a:endParaRPr lang="en-US" sz="1000" dirty="0"/>
          </a:p>
          <a:p>
            <a:pPr>
              <a:buFont typeface="Arial" panose="020B0604020202020204" pitchFamily="34" charset="0"/>
              <a:buChar char="•"/>
            </a:pPr>
            <a:r>
              <a:rPr lang="en-US" sz="1000" dirty="0"/>
              <a:t>Defining the Product Vision by outlining the vision and to create and maintain the product backlog.</a:t>
            </a:r>
          </a:p>
          <a:p>
            <a:pPr>
              <a:buFont typeface="Arial" panose="020B0604020202020204" pitchFamily="34" charset="0"/>
              <a:buChar char="•"/>
            </a:pPr>
            <a:r>
              <a:rPr lang="en-US" sz="1000" dirty="0"/>
              <a:t>Managing the Product Backlog by prioritizing the backlog items based on business values and stakeholder needs.</a:t>
            </a:r>
          </a:p>
          <a:p>
            <a:pPr>
              <a:buFont typeface="Arial" panose="020B0604020202020204" pitchFamily="34" charset="0"/>
              <a:buChar char="•"/>
            </a:pPr>
            <a:r>
              <a:rPr lang="en-US" sz="1000" dirty="0"/>
              <a:t>Prioritizing needs by prioritizing features that bring the most value.</a:t>
            </a:r>
          </a:p>
          <a:p>
            <a:pPr>
              <a:buFont typeface="Arial" panose="020B0604020202020204" pitchFamily="34" charset="0"/>
              <a:buChar char="•"/>
            </a:pPr>
            <a:r>
              <a:rPr lang="en-US" sz="1000" dirty="0"/>
              <a:t>Overseeing Development stages of development from planning to refinement based on feedback.</a:t>
            </a:r>
          </a:p>
          <a:p>
            <a:pPr>
              <a:buFont typeface="Arial" panose="020B0604020202020204" pitchFamily="34" charset="0"/>
              <a:buChar char="•"/>
            </a:pPr>
            <a:r>
              <a:rPr lang="en-US" sz="1000" dirty="0"/>
              <a:t>Anticipating the client's needs by understanding the client's needs and market trends.</a:t>
            </a:r>
          </a:p>
          <a:p>
            <a:pPr marL="0" indent="0">
              <a:buNone/>
            </a:pPr>
            <a:endParaRPr lang="en-US" sz="1000" dirty="0"/>
          </a:p>
        </p:txBody>
      </p:sp>
      <p:pic>
        <p:nvPicPr>
          <p:cNvPr id="5" name="Picture 4" descr="A group of people looking at sticky notes on a glass wall&#10;&#10;Description automatically generated">
            <a:extLst>
              <a:ext uri="{FF2B5EF4-FFF2-40B4-BE49-F238E27FC236}">
                <a16:creationId xmlns:a16="http://schemas.microsoft.com/office/drawing/2014/main" id="{4A0FA5B7-02EA-02E3-3AD8-A01BAE056529}"/>
              </a:ext>
            </a:extLst>
          </p:cNvPr>
          <p:cNvPicPr>
            <a:picLocks noChangeAspect="1"/>
          </p:cNvPicPr>
          <p:nvPr/>
        </p:nvPicPr>
        <p:blipFill>
          <a:blip r:embed="rId3">
            <a:extLst>
              <a:ext uri="{28A0092B-C50C-407E-A947-70E740481C1C}">
                <a14:useLocalDpi xmlns:a14="http://schemas.microsoft.com/office/drawing/2010/main" val="0"/>
              </a:ext>
            </a:extLst>
          </a:blip>
          <a:srcRect l="23537" r="1668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730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18C0A4-F7D9-419E-199A-4D1F07250E8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AF591E-A4CB-5381-3895-3C982B51B5A2}"/>
              </a:ext>
            </a:extLst>
          </p:cNvPr>
          <p:cNvSpPr>
            <a:spLocks noGrp="1"/>
          </p:cNvSpPr>
          <p:nvPr>
            <p:ph idx="1"/>
          </p:nvPr>
        </p:nvSpPr>
        <p:spPr>
          <a:xfrm>
            <a:off x="0" y="1322644"/>
            <a:ext cx="4619621" cy="3153103"/>
          </a:xfrm>
        </p:spPr>
        <p:txBody>
          <a:bodyPr>
            <a:normAutofit/>
          </a:bodyPr>
          <a:lstStyle/>
          <a:p>
            <a:pPr marL="0" indent="0">
              <a:buNone/>
            </a:pPr>
            <a:r>
              <a:rPr lang="en-US" sz="1600" b="1" dirty="0"/>
              <a:t>Developers</a:t>
            </a:r>
            <a:endParaRPr lang="en-US" sz="1600" dirty="0"/>
          </a:p>
          <a:p>
            <a:pPr>
              <a:buFont typeface="Arial" panose="020B0604020202020204" pitchFamily="34" charset="0"/>
              <a:buChar char="•"/>
            </a:pPr>
            <a:r>
              <a:rPr lang="en-US" sz="1000" dirty="0"/>
              <a:t>Dedicated to delivering a functional component at the end of each Sprint.</a:t>
            </a:r>
          </a:p>
          <a:p>
            <a:pPr marL="0" indent="0">
              <a:buNone/>
            </a:pPr>
            <a:endParaRPr lang="en-US" sz="1000" b="1" dirty="0"/>
          </a:p>
          <a:p>
            <a:pPr marL="0" indent="0">
              <a:buNone/>
            </a:pPr>
            <a:r>
              <a:rPr lang="en-US" sz="1000" b="1" dirty="0"/>
              <a:t>Responsibilities include:</a:t>
            </a:r>
            <a:endParaRPr lang="en-US" sz="1000" dirty="0"/>
          </a:p>
          <a:p>
            <a:pPr>
              <a:buFont typeface="Arial" panose="020B0604020202020204" pitchFamily="34" charset="0"/>
              <a:buChar char="•"/>
            </a:pPr>
            <a:r>
              <a:rPr lang="en-US" sz="1000" dirty="0"/>
              <a:t>Planning the Sprint and managing the Sprint Backlog.</a:t>
            </a:r>
          </a:p>
          <a:p>
            <a:pPr>
              <a:buFont typeface="Arial" panose="020B0604020202020204" pitchFamily="34" charset="0"/>
              <a:buChar char="•"/>
            </a:pPr>
            <a:r>
              <a:rPr lang="en-US" sz="1000" dirty="0"/>
              <a:t>Ensuring quality by following the Definition of Done.</a:t>
            </a:r>
          </a:p>
          <a:p>
            <a:pPr>
              <a:buFont typeface="Arial" panose="020B0604020202020204" pitchFamily="34" charset="0"/>
              <a:buChar char="•"/>
            </a:pPr>
            <a:r>
              <a:rPr lang="en-US" sz="1000" dirty="0"/>
              <a:t>Adjusting their plans daily to stay aligned with the Sprint Goal.</a:t>
            </a:r>
          </a:p>
          <a:p>
            <a:pPr>
              <a:buFont typeface="Arial" panose="020B0604020202020204" pitchFamily="34" charset="0"/>
              <a:buChar char="•"/>
            </a:pPr>
            <a:r>
              <a:rPr lang="en-US" sz="1000" dirty="0"/>
              <a:t>Holding themselves and each other accountable as professionals.</a:t>
            </a:r>
          </a:p>
          <a:p>
            <a:pPr>
              <a:buFont typeface="Arial" panose="020B0604020202020204" pitchFamily="34" charset="0"/>
              <a:buChar char="•"/>
            </a:pPr>
            <a:r>
              <a:rPr lang="en-US" sz="1000" dirty="0"/>
              <a:t>Retaining the skills needed to develop the product independently.</a:t>
            </a:r>
          </a:p>
          <a:p>
            <a:pPr>
              <a:buFont typeface="Arial" panose="020B0604020202020204" pitchFamily="34" charset="0"/>
              <a:buChar char="•"/>
            </a:pPr>
            <a:r>
              <a:rPr lang="en-US" sz="1000" dirty="0"/>
              <a:t>Operating as a self-organizing unit, deciding how to transform the backlog into working functionality without external direction.</a:t>
            </a:r>
          </a:p>
        </p:txBody>
      </p:sp>
      <p:pic>
        <p:nvPicPr>
          <p:cNvPr id="7" name="Picture 6" descr="A person sitting at a desk with a computer&#10;&#10;Description automatically generated">
            <a:extLst>
              <a:ext uri="{FF2B5EF4-FFF2-40B4-BE49-F238E27FC236}">
                <a16:creationId xmlns:a16="http://schemas.microsoft.com/office/drawing/2014/main" id="{5DBA70C3-4588-4FC9-3C2B-46A4FE24CF4E}"/>
              </a:ext>
            </a:extLst>
          </p:cNvPr>
          <p:cNvPicPr>
            <a:picLocks noChangeAspect="1"/>
          </p:cNvPicPr>
          <p:nvPr/>
        </p:nvPicPr>
        <p:blipFill>
          <a:blip r:embed="rId3">
            <a:extLst>
              <a:ext uri="{28A0092B-C50C-407E-A947-70E740481C1C}">
                <a14:useLocalDpi xmlns:a14="http://schemas.microsoft.com/office/drawing/2010/main" val="0"/>
              </a:ext>
            </a:extLst>
          </a:blip>
          <a:srcRect l="25699" r="1626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1" name="Title 1">
            <a:extLst>
              <a:ext uri="{FF2B5EF4-FFF2-40B4-BE49-F238E27FC236}">
                <a16:creationId xmlns:a16="http://schemas.microsoft.com/office/drawing/2014/main" id="{02F9513B-4D4E-A237-BA51-09FE4762145D}"/>
              </a:ext>
            </a:extLst>
          </p:cNvPr>
          <p:cNvSpPr txBox="1">
            <a:spLocks/>
          </p:cNvSpPr>
          <p:nvPr/>
        </p:nvSpPr>
        <p:spPr>
          <a:xfrm>
            <a:off x="0" y="2237"/>
            <a:ext cx="6096000" cy="121343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dirty="0"/>
              <a:t>Scrum-Agile </a:t>
            </a:r>
            <a:br>
              <a:rPr lang="en-US" sz="4200" dirty="0"/>
            </a:br>
            <a:r>
              <a:rPr lang="en-US" sz="4200" dirty="0"/>
              <a:t>Team Roles: Developers</a:t>
            </a:r>
          </a:p>
        </p:txBody>
      </p:sp>
    </p:spTree>
    <p:extLst>
      <p:ext uri="{BB962C8B-B14F-4D97-AF65-F5344CB8AC3E}">
        <p14:creationId xmlns:p14="http://schemas.microsoft.com/office/powerpoint/2010/main" val="25844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157D1-01A6-47CE-BCB7-0FF909415AD3}"/>
              </a:ext>
            </a:extLst>
          </p:cNvPr>
          <p:cNvSpPr>
            <a:spLocks noGrp="1"/>
          </p:cNvSpPr>
          <p:nvPr>
            <p:ph type="title"/>
          </p:nvPr>
        </p:nvSpPr>
        <p:spPr>
          <a:xfrm>
            <a:off x="0" y="0"/>
            <a:ext cx="6120864" cy="1049789"/>
          </a:xfrm>
        </p:spPr>
        <p:txBody>
          <a:bodyPr vert="horz" lIns="91440" tIns="45720" rIns="91440" bIns="45720" rtlCol="0" anchor="ctr">
            <a:normAutofit fontScale="90000"/>
          </a:bodyPr>
          <a:lstStyle/>
          <a:p>
            <a:r>
              <a:rPr lang="en-US" sz="4100" dirty="0"/>
              <a:t>Scrum-Agile </a:t>
            </a:r>
            <a:br>
              <a:rPr lang="en-US" sz="4100" dirty="0"/>
            </a:br>
            <a:r>
              <a:rPr lang="en-US" sz="4100" dirty="0"/>
              <a:t>Team Roles: Scrum Master</a:t>
            </a:r>
          </a:p>
        </p:txBody>
      </p:sp>
      <p:sp>
        <p:nvSpPr>
          <p:cNvPr id="3" name="Content Placeholder 2">
            <a:extLst>
              <a:ext uri="{FF2B5EF4-FFF2-40B4-BE49-F238E27FC236}">
                <a16:creationId xmlns:a16="http://schemas.microsoft.com/office/drawing/2014/main" id="{99BFB8CA-D355-4DDA-A920-082F35EF1F89}"/>
              </a:ext>
            </a:extLst>
          </p:cNvPr>
          <p:cNvSpPr>
            <a:spLocks noGrp="1"/>
          </p:cNvSpPr>
          <p:nvPr>
            <p:ph sz="half" idx="1"/>
          </p:nvPr>
        </p:nvSpPr>
        <p:spPr>
          <a:xfrm>
            <a:off x="0" y="1149390"/>
            <a:ext cx="4619621" cy="3843666"/>
          </a:xfrm>
        </p:spPr>
        <p:txBody>
          <a:bodyPr vert="horz" lIns="91440" tIns="45720" rIns="91440" bIns="45720" rtlCol="0">
            <a:noAutofit/>
          </a:bodyPr>
          <a:lstStyle/>
          <a:p>
            <a:pPr marL="0" indent="0">
              <a:buNone/>
            </a:pPr>
            <a:r>
              <a:rPr lang="en-US" sz="1000" b="1" dirty="0"/>
              <a:t>Scrum Master</a:t>
            </a:r>
            <a:endParaRPr lang="en-US" sz="1000" dirty="0"/>
          </a:p>
          <a:p>
            <a:r>
              <a:rPr lang="en-US" sz="1000" dirty="0"/>
              <a:t>Responsible for ensuring Scrum is implemented as outlined in the Scrum Guide.</a:t>
            </a:r>
          </a:p>
          <a:p>
            <a:r>
              <a:rPr lang="en-US" sz="1000" dirty="0"/>
              <a:t>Accountable for improving the Scrum Team's overall effectiveness.</a:t>
            </a:r>
          </a:p>
          <a:p>
            <a:r>
              <a:rPr lang="en-US" sz="1000" dirty="0"/>
              <a:t>Acts as a servant leader, supporting the Scrum Team and the organization.</a:t>
            </a:r>
          </a:p>
          <a:p>
            <a:r>
              <a:rPr lang="en-US" sz="1000" dirty="0"/>
              <a:t>Coaches team members in self-management and cross-functionality.</a:t>
            </a:r>
          </a:p>
          <a:p>
            <a:r>
              <a:rPr lang="en-US" sz="1000" dirty="0"/>
              <a:t>Assists in producing high-value work that meets the Definition of Done.</a:t>
            </a:r>
          </a:p>
          <a:p>
            <a:r>
              <a:rPr lang="en-US" sz="1000" dirty="0"/>
              <a:t>Removes obstacles that hinder team progress and resolves issues between stakeholders and the team.</a:t>
            </a:r>
          </a:p>
          <a:p>
            <a:r>
              <a:rPr lang="en-US" sz="1000" dirty="0"/>
              <a:t>Ensures all Scrum events occur as planned, remain productive, positive, and on track.</a:t>
            </a:r>
          </a:p>
          <a:p>
            <a:endParaRPr lang="en-US" sz="1000" dirty="0"/>
          </a:p>
          <a:p>
            <a:pPr marL="0" indent="0">
              <a:buNone/>
            </a:pPr>
            <a:r>
              <a:rPr lang="en-US" sz="1000" b="1" dirty="0"/>
              <a:t>Responsibilities include:</a:t>
            </a:r>
            <a:endParaRPr lang="en-US" sz="1000" dirty="0"/>
          </a:p>
          <a:p>
            <a:r>
              <a:rPr lang="en-US" sz="1000" dirty="0"/>
              <a:t>Guides the team in defining Product Goals and managing the Product Backlog effectively.</a:t>
            </a:r>
          </a:p>
          <a:p>
            <a:r>
              <a:rPr lang="en-US" sz="1000" dirty="0"/>
              <a:t>Supports the Product Owner in crafting clear and concise backlog items.</a:t>
            </a:r>
          </a:p>
          <a:p>
            <a:r>
              <a:rPr lang="en-US" sz="1000" dirty="0"/>
              <a:t>Helps establish strategic product planning in complex environments.</a:t>
            </a:r>
          </a:p>
          <a:p>
            <a:r>
              <a:rPr lang="en-US" sz="1000" dirty="0"/>
              <a:t>Facilitates collaboration between stakeholders and the Scrum Team as needed.</a:t>
            </a:r>
          </a:p>
          <a:p>
            <a:r>
              <a:rPr lang="en-US" sz="1000" dirty="0"/>
              <a:t>Leads and trains the organization in adopting Scrum practices.</a:t>
            </a:r>
          </a:p>
          <a:p>
            <a:r>
              <a:rPr lang="en-US" sz="1000" dirty="0"/>
              <a:t>Advises on planning and implementing Scrum within the organization.</a:t>
            </a:r>
          </a:p>
          <a:p>
            <a:r>
              <a:rPr lang="en-US" sz="1000" dirty="0"/>
              <a:t>Respects the team’s autonomy by avoiding excessive direction, allowing them to self-organize.</a:t>
            </a:r>
          </a:p>
        </p:txBody>
      </p:sp>
      <p:pic>
        <p:nvPicPr>
          <p:cNvPr id="8" name="Picture 7" descr="A person pointing to a whiteboard&#10;&#10;Description automatically generated">
            <a:extLst>
              <a:ext uri="{FF2B5EF4-FFF2-40B4-BE49-F238E27FC236}">
                <a16:creationId xmlns:a16="http://schemas.microsoft.com/office/drawing/2014/main" id="{0E917482-100C-8C5A-EE55-3B3AD4AB2C47}"/>
              </a:ext>
            </a:extLst>
          </p:cNvPr>
          <p:cNvPicPr>
            <a:picLocks noChangeAspect="1"/>
          </p:cNvPicPr>
          <p:nvPr/>
        </p:nvPicPr>
        <p:blipFill>
          <a:blip r:embed="rId2">
            <a:extLst>
              <a:ext uri="{28A0092B-C50C-407E-A947-70E740481C1C}">
                <a14:useLocalDpi xmlns:a14="http://schemas.microsoft.com/office/drawing/2010/main" val="0"/>
              </a:ext>
            </a:extLst>
          </a:blip>
          <a:srcRect l="28103" r="1386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8710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software development&#10;&#10;Description automatically generated">
            <a:extLst>
              <a:ext uri="{FF2B5EF4-FFF2-40B4-BE49-F238E27FC236}">
                <a16:creationId xmlns:a16="http://schemas.microsoft.com/office/drawing/2014/main" id="{91F83B6A-C8E5-EBEF-1F70-BEB095E71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8" y="1825992"/>
            <a:ext cx="10365994" cy="3599303"/>
          </a:xfrm>
          <a:prstGeom prst="rect">
            <a:avLst/>
          </a:prstGeom>
        </p:spPr>
      </p:pic>
      <p:sp>
        <p:nvSpPr>
          <p:cNvPr id="5" name="Title 4">
            <a:extLst>
              <a:ext uri="{FF2B5EF4-FFF2-40B4-BE49-F238E27FC236}">
                <a16:creationId xmlns:a16="http://schemas.microsoft.com/office/drawing/2014/main" id="{8940D276-C3E4-4062-876B-EF05701E2A12}"/>
              </a:ext>
            </a:extLst>
          </p:cNvPr>
          <p:cNvSpPr>
            <a:spLocks noGrp="1"/>
          </p:cNvSpPr>
          <p:nvPr>
            <p:ph type="title"/>
          </p:nvPr>
        </p:nvSpPr>
        <p:spPr>
          <a:xfrm>
            <a:off x="0" y="1"/>
            <a:ext cx="10515600" cy="683394"/>
          </a:xfrm>
        </p:spPr>
        <p:txBody>
          <a:bodyPr>
            <a:normAutofit/>
          </a:bodyPr>
          <a:lstStyle/>
          <a:p>
            <a:r>
              <a:rPr lang="en-US" sz="4100" dirty="0"/>
              <a:t>SDLC phases with a new Agile Approach</a:t>
            </a:r>
          </a:p>
        </p:txBody>
      </p:sp>
      <p:graphicFrame>
        <p:nvGraphicFramePr>
          <p:cNvPr id="11" name="TextBox 8">
            <a:extLst>
              <a:ext uri="{FF2B5EF4-FFF2-40B4-BE49-F238E27FC236}">
                <a16:creationId xmlns:a16="http://schemas.microsoft.com/office/drawing/2014/main" id="{EC54DA54-84F2-2D37-9EEB-1C749E551820}"/>
              </a:ext>
            </a:extLst>
          </p:cNvPr>
          <p:cNvGraphicFramePr/>
          <p:nvPr>
            <p:extLst>
              <p:ext uri="{D42A27DB-BD31-4B8C-83A1-F6EECF244321}">
                <p14:modId xmlns:p14="http://schemas.microsoft.com/office/powerpoint/2010/main" val="1642756664"/>
              </p:ext>
            </p:extLst>
          </p:nvPr>
        </p:nvGraphicFramePr>
        <p:xfrm>
          <a:off x="-783346" y="1947830"/>
          <a:ext cx="6208294"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369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4E6C55B-65EA-4825-9905-E927C434470E}"/>
              </a:ext>
            </a:extLst>
          </p:cNvPr>
          <p:cNvSpPr>
            <a:spLocks noGrp="1"/>
          </p:cNvSpPr>
          <p:nvPr>
            <p:ph type="title"/>
          </p:nvPr>
        </p:nvSpPr>
        <p:spPr>
          <a:xfrm>
            <a:off x="237177" y="935821"/>
            <a:ext cx="3939688" cy="5583126"/>
          </a:xfrm>
        </p:spPr>
        <p:txBody>
          <a:bodyPr>
            <a:normAutofit/>
          </a:bodyPr>
          <a:lstStyle/>
          <a:p>
            <a:pPr algn="r"/>
            <a:r>
              <a:rPr lang="en-US" sz="5000" dirty="0"/>
              <a:t>Phases of the Software Development</a:t>
            </a:r>
          </a:p>
        </p:txBody>
      </p:sp>
      <p:cxnSp>
        <p:nvCxnSpPr>
          <p:cNvPr id="14" name="Straight Connector 1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7C0CACCE-C766-4B97-9B5A-6EABBF9CC406}"/>
              </a:ext>
            </a:extLst>
          </p:cNvPr>
          <p:cNvGraphicFramePr/>
          <p:nvPr>
            <p:extLst>
              <p:ext uri="{D42A27DB-BD31-4B8C-83A1-F6EECF244321}">
                <p14:modId xmlns:p14="http://schemas.microsoft.com/office/powerpoint/2010/main" val="976762769"/>
              </p:ext>
            </p:extLst>
          </p:nvPr>
        </p:nvGraphicFramePr>
        <p:xfrm>
          <a:off x="5830430" y="64263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88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BC538-152B-4A7B-828E-E4AB9002A538}"/>
              </a:ext>
            </a:extLst>
          </p:cNvPr>
          <p:cNvSpPr>
            <a:spLocks noGrp="1"/>
          </p:cNvSpPr>
          <p:nvPr>
            <p:ph type="title"/>
          </p:nvPr>
        </p:nvSpPr>
        <p:spPr>
          <a:xfrm>
            <a:off x="97056" y="0"/>
            <a:ext cx="5251316" cy="1807305"/>
          </a:xfrm>
        </p:spPr>
        <p:txBody>
          <a:bodyPr>
            <a:normAutofit/>
          </a:bodyPr>
          <a:lstStyle/>
          <a:p>
            <a:r>
              <a:rPr lang="en-US" dirty="0"/>
              <a:t>Development Cycle: Agile View</a:t>
            </a:r>
          </a:p>
        </p:txBody>
      </p:sp>
      <p:sp>
        <p:nvSpPr>
          <p:cNvPr id="4" name="Content Placeholder 3">
            <a:extLst>
              <a:ext uri="{FF2B5EF4-FFF2-40B4-BE49-F238E27FC236}">
                <a16:creationId xmlns:a16="http://schemas.microsoft.com/office/drawing/2014/main" id="{DF12289F-34A3-4479-9526-99C68F9F2AC3}"/>
              </a:ext>
            </a:extLst>
          </p:cNvPr>
          <p:cNvSpPr>
            <a:spLocks noGrp="1"/>
          </p:cNvSpPr>
          <p:nvPr>
            <p:ph idx="1"/>
          </p:nvPr>
        </p:nvSpPr>
        <p:spPr>
          <a:xfrm>
            <a:off x="94008" y="1592151"/>
            <a:ext cx="4619621" cy="3843666"/>
          </a:xfrm>
        </p:spPr>
        <p:txBody>
          <a:bodyPr>
            <a:noAutofit/>
          </a:bodyPr>
          <a:lstStyle/>
          <a:p>
            <a:pPr marL="0" indent="0">
              <a:buNone/>
            </a:pPr>
            <a:r>
              <a:rPr lang="en-US" sz="1000" b="1" dirty="0"/>
              <a:t>Requirement Analysis</a:t>
            </a:r>
          </a:p>
          <a:p>
            <a:pPr>
              <a:buFont typeface="Arial" panose="020B0604020202020204" pitchFamily="34" charset="0"/>
              <a:buChar char="•"/>
            </a:pPr>
            <a:r>
              <a:rPr lang="en-US" sz="1000" b="1" dirty="0"/>
              <a:t>Objective</a:t>
            </a:r>
            <a:r>
              <a:rPr lang="en-US" sz="1000" dirty="0"/>
              <a:t>: Understand and document the software needs of the stakeholders.</a:t>
            </a:r>
          </a:p>
          <a:p>
            <a:pPr>
              <a:buFont typeface="Arial" panose="020B0604020202020204" pitchFamily="34" charset="0"/>
              <a:buChar char="•"/>
            </a:pPr>
            <a:r>
              <a:rPr lang="en-US" sz="1000" b="1" dirty="0"/>
              <a:t>Activities</a:t>
            </a:r>
            <a:r>
              <a:rPr lang="en-US" sz="1000" dirty="0"/>
              <a:t>:</a:t>
            </a:r>
          </a:p>
          <a:p>
            <a:pPr marL="742950" lvl="1" indent="-285750">
              <a:buFont typeface="Arial" panose="020B0604020202020204" pitchFamily="34" charset="0"/>
              <a:buChar char="•"/>
            </a:pPr>
            <a:r>
              <a:rPr lang="en-US" sz="1000" dirty="0"/>
              <a:t>Gather requirements through meetings, interviews, and surveys.</a:t>
            </a:r>
          </a:p>
          <a:p>
            <a:pPr marL="742950" lvl="1" indent="-285750">
              <a:buFont typeface="Arial" panose="020B0604020202020204" pitchFamily="34" charset="0"/>
              <a:buChar char="•"/>
            </a:pPr>
            <a:r>
              <a:rPr lang="en-US" sz="1000" dirty="0"/>
              <a:t>Analyze and prioritize requirements.</a:t>
            </a:r>
          </a:p>
          <a:p>
            <a:pPr marL="742950" lvl="1" indent="-285750">
              <a:buFont typeface="Arial" panose="020B0604020202020204" pitchFamily="34" charset="0"/>
              <a:buChar char="•"/>
            </a:pPr>
            <a:r>
              <a:rPr lang="en-US" sz="1000" dirty="0"/>
              <a:t>Create requirement specifications and use cases.</a:t>
            </a:r>
          </a:p>
          <a:p>
            <a:pPr marL="0" indent="0">
              <a:buNone/>
            </a:pPr>
            <a:r>
              <a:rPr lang="en-US" sz="1000" b="1" dirty="0"/>
              <a:t>System Design</a:t>
            </a:r>
          </a:p>
          <a:p>
            <a:pPr>
              <a:buFont typeface="Arial" panose="020B0604020202020204" pitchFamily="34" charset="0"/>
              <a:buChar char="•"/>
            </a:pPr>
            <a:r>
              <a:rPr lang="en-US" sz="1000" b="1" dirty="0"/>
              <a:t>Objective</a:t>
            </a:r>
            <a:r>
              <a:rPr lang="en-US" sz="1000" dirty="0"/>
              <a:t>: Create a blueprint for the software system.</a:t>
            </a:r>
          </a:p>
          <a:p>
            <a:pPr>
              <a:buFont typeface="Arial" panose="020B0604020202020204" pitchFamily="34" charset="0"/>
              <a:buChar char="•"/>
            </a:pPr>
            <a:r>
              <a:rPr lang="en-US" sz="1000" b="1" dirty="0"/>
              <a:t>Activities</a:t>
            </a:r>
            <a:r>
              <a:rPr lang="en-US" sz="1000" dirty="0"/>
              <a:t>:</a:t>
            </a:r>
          </a:p>
          <a:p>
            <a:pPr marL="742950" lvl="1" indent="-285750">
              <a:buFont typeface="Arial" panose="020B0604020202020204" pitchFamily="34" charset="0"/>
              <a:buChar char="•"/>
            </a:pPr>
            <a:r>
              <a:rPr lang="en-US" sz="1000" dirty="0"/>
              <a:t>Define the overall system architecture.</a:t>
            </a:r>
          </a:p>
          <a:p>
            <a:pPr marL="742950" lvl="1" indent="-285750">
              <a:buFont typeface="Arial" panose="020B0604020202020204" pitchFamily="34" charset="0"/>
              <a:buChar char="•"/>
            </a:pPr>
            <a:r>
              <a:rPr lang="en-US" sz="1000" dirty="0"/>
              <a:t>Design databases, user interfaces, and application modules.</a:t>
            </a:r>
          </a:p>
          <a:p>
            <a:pPr marL="742950" lvl="1" indent="-285750">
              <a:buFont typeface="Arial" panose="020B0604020202020204" pitchFamily="34" charset="0"/>
              <a:buChar char="•"/>
            </a:pPr>
            <a:r>
              <a:rPr lang="en-US" sz="1000" dirty="0"/>
              <a:t>Specify hardware and software requirements.</a:t>
            </a:r>
          </a:p>
          <a:p>
            <a:pPr marL="0" indent="0">
              <a:buNone/>
            </a:pPr>
            <a:r>
              <a:rPr lang="en-US" sz="1000" b="1" dirty="0"/>
              <a:t>Implementation (Coding)</a:t>
            </a:r>
          </a:p>
          <a:p>
            <a:pPr>
              <a:buFont typeface="Arial" panose="020B0604020202020204" pitchFamily="34" charset="0"/>
              <a:buChar char="•"/>
            </a:pPr>
            <a:r>
              <a:rPr lang="en-US" sz="1000" b="1" dirty="0"/>
              <a:t>Objective</a:t>
            </a:r>
            <a:r>
              <a:rPr lang="en-US" sz="1000" dirty="0"/>
              <a:t>: Translate design into a functional system by writing code.</a:t>
            </a:r>
          </a:p>
          <a:p>
            <a:pPr>
              <a:buFont typeface="Arial" panose="020B0604020202020204" pitchFamily="34" charset="0"/>
              <a:buChar char="•"/>
            </a:pPr>
            <a:r>
              <a:rPr lang="en-US" sz="1000" b="1" dirty="0"/>
              <a:t>Activities</a:t>
            </a:r>
            <a:r>
              <a:rPr lang="en-US" sz="1000" dirty="0"/>
              <a:t>:</a:t>
            </a:r>
          </a:p>
          <a:p>
            <a:pPr marL="742950" lvl="1" indent="-285750">
              <a:buFont typeface="Arial" panose="020B0604020202020204" pitchFamily="34" charset="0"/>
              <a:buChar char="•"/>
            </a:pPr>
            <a:r>
              <a:rPr lang="en-US" sz="1000" dirty="0"/>
              <a:t>Assign tasks to developers.</a:t>
            </a:r>
          </a:p>
          <a:p>
            <a:pPr marL="742950" lvl="1" indent="-285750">
              <a:buFont typeface="Arial" panose="020B0604020202020204" pitchFamily="34" charset="0"/>
              <a:buChar char="•"/>
            </a:pPr>
            <a:r>
              <a:rPr lang="en-US" sz="1000" dirty="0"/>
              <a:t>Write and document code using programming languages.</a:t>
            </a:r>
          </a:p>
          <a:p>
            <a:pPr marL="742950" lvl="1" indent="-285750">
              <a:buFont typeface="Arial" panose="020B0604020202020204" pitchFamily="34" charset="0"/>
              <a:buChar char="•"/>
            </a:pPr>
            <a:r>
              <a:rPr lang="en-US" sz="1000" dirty="0"/>
              <a:t>Conduct unit testing to ensure each module works independently.</a:t>
            </a:r>
          </a:p>
          <a:p>
            <a:pPr marL="742950" lvl="1" indent="-285750">
              <a:buFont typeface="Arial" panose="020B0604020202020204" pitchFamily="34" charset="0"/>
              <a:buChar char="•"/>
            </a:pPr>
            <a:endParaRPr lang="en-US" sz="1000" dirty="0"/>
          </a:p>
          <a:p>
            <a:pPr marL="285750" indent="-285750"/>
            <a:endParaRPr lang="en-US" sz="1000" dirty="0"/>
          </a:p>
          <a:p>
            <a:pPr marL="0" indent="0">
              <a:buNone/>
            </a:pPr>
            <a:endParaRPr lang="en-US" sz="1000" dirty="0"/>
          </a:p>
        </p:txBody>
      </p:sp>
      <p:pic>
        <p:nvPicPr>
          <p:cNvPr id="8" name="Picture 7" descr="A blue circle with arrows&#10;&#10;Description automatically generated">
            <a:extLst>
              <a:ext uri="{FF2B5EF4-FFF2-40B4-BE49-F238E27FC236}">
                <a16:creationId xmlns:a16="http://schemas.microsoft.com/office/drawing/2014/main" id="{679C1204-4FB8-2982-0FD8-464E411EA358}"/>
              </a:ext>
            </a:extLst>
          </p:cNvPr>
          <p:cNvPicPr>
            <a:picLocks noChangeAspect="1"/>
          </p:cNvPicPr>
          <p:nvPr/>
        </p:nvPicPr>
        <p:blipFill>
          <a:blip r:embed="rId2">
            <a:extLst>
              <a:ext uri="{28A0092B-C50C-407E-A947-70E740481C1C}">
                <a14:useLocalDpi xmlns:a14="http://schemas.microsoft.com/office/drawing/2010/main" val="0"/>
              </a:ext>
            </a:extLst>
          </a:blip>
          <a:srcRect l="24955" r="2541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7299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293</TotalTime>
  <Words>1325</Words>
  <Application>Microsoft Office PowerPoint</Application>
  <PresentationFormat>Widescreen</PresentationFormat>
  <Paragraphs>137</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Agile Methodology and Scum Framework Migration Plan</vt:lpstr>
      <vt:lpstr>Scrum-Agile Roles</vt:lpstr>
      <vt:lpstr>What is Agile?</vt:lpstr>
      <vt:lpstr>Scrum-Agile  Team Roles: Product Owner</vt:lpstr>
      <vt:lpstr>PowerPoint Presentation</vt:lpstr>
      <vt:lpstr>Scrum-Agile  Team Roles: Scrum Master</vt:lpstr>
      <vt:lpstr>SDLC phases with a new Agile Approach</vt:lpstr>
      <vt:lpstr>Phases of the Software Development</vt:lpstr>
      <vt:lpstr>Development Cycle: Agile View</vt:lpstr>
      <vt:lpstr>Development Cycle: Agile View</vt:lpstr>
      <vt:lpstr>Using the Waterfall Model for Product Development</vt:lpstr>
      <vt:lpstr>Waterfall or Agile Approach, which is best for the company.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Williamson</dc:creator>
  <cp:lastModifiedBy>Joshua Williamson</cp:lastModifiedBy>
  <cp:revision>34</cp:revision>
  <dcterms:created xsi:type="dcterms:W3CDTF">2024-12-03T19:16:46Z</dcterms:created>
  <dcterms:modified xsi:type="dcterms:W3CDTF">2024-12-10T16:53:14Z</dcterms:modified>
</cp:coreProperties>
</file>