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7" r:id="rId9"/>
    <p:sldId id="268" r:id="rId10"/>
    <p:sldId id="269" r:id="rId11"/>
    <p:sldId id="270" r:id="rId12"/>
    <p:sldId id="271" r:id="rId13"/>
    <p:sldId id="279" r:id="rId14"/>
    <p:sldId id="278" r:id="rId15"/>
    <p:sldId id="273" r:id="rId16"/>
    <p:sldId id="262" r:id="rId17"/>
    <p:sldId id="274" r:id="rId18"/>
    <p:sldId id="280" r:id="rId19"/>
    <p:sldId id="275" r:id="rId20"/>
    <p:sldId id="276" r:id="rId21"/>
    <p:sldId id="277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93" autoAdjust="0"/>
  </p:normalViewPr>
  <p:slideViewPr>
    <p:cSldViewPr>
      <p:cViewPr>
        <p:scale>
          <a:sx n="100" d="100"/>
          <a:sy n="100" d="100"/>
        </p:scale>
        <p:origin x="-1224" y="-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ua\Dropbox\UCLA\2014-15\3%20Spring%202015\CSCM124\Projects\haplotype_phasing\Results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ua\Dropbox\UCLA\2014-15\3%20Spring%202015\CSCM124\Projects\haplotype_phasing\Results%20(Autosaved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ua\Dropbox\UCLA\2014-15\3%20Spring%202015\CSCM124\Projects\haplotype_phasing\Results%20(Autosaved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ua\Dropbox\UCLA\2014-15\3%20Spring%202015\CSCM124\Projects\haplotype_phasing\Results%20(Autosaved)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ua\Dropbox\UCLA\2014-15\3%20Spring%202015\CSCM124\Projects\haplotype_phasing\Results%20(Autosaved)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Joshua\Dropbox\UCLA\2014-15\3%20Spring%202015\CSCM124\Projects\haplotype_phasing\Results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Running Time</a:t>
            </a:r>
            <a:r>
              <a:rPr lang="en-US" baseline="0" dirty="0"/>
              <a:t> vs. Number of </a:t>
            </a:r>
            <a:r>
              <a:rPr lang="en-US" baseline="0" dirty="0" smtClean="0"/>
              <a:t>SNPs with </a:t>
            </a:r>
            <a:r>
              <a:rPr lang="en-US" baseline="0" dirty="0"/>
              <a:t>n = 25</a:t>
            </a:r>
            <a:endParaRPr lang="en-US" dirty="0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Sheet4!$A$3:$A$7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xVal>
          <c:yVal>
            <c:numRef>
              <c:f>Sheet4!$C$3:$C$7</c:f>
              <c:numCache>
                <c:formatCode>General</c:formatCode>
                <c:ptCount val="5"/>
                <c:pt idx="0">
                  <c:v>2.5808672270287398</c:v>
                </c:pt>
                <c:pt idx="1">
                  <c:v>6.0529076736763203</c:v>
                </c:pt>
                <c:pt idx="2">
                  <c:v>10.712221230128099</c:v>
                </c:pt>
                <c:pt idx="3">
                  <c:v>15.913676170243299</c:v>
                </c:pt>
                <c:pt idx="4">
                  <c:v>18.358639941705899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80928"/>
        <c:axId val="44781504"/>
      </c:scatterChart>
      <c:valAx>
        <c:axId val="44780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SNPs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781504"/>
        <c:crosses val="autoZero"/>
        <c:crossBetween val="midCat"/>
      </c:valAx>
      <c:valAx>
        <c:axId val="447815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Running Time</a:t>
                </a:r>
                <a:r>
                  <a:rPr lang="en-US" baseline="0"/>
                  <a:t> (seconds)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78092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Running Time vs. Number of Individuals with m = 15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Sheet4!$B$10:$B$14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Sheet4!$C$10:$C$14</c:f>
              <c:numCache>
                <c:formatCode>General</c:formatCode>
                <c:ptCount val="5"/>
                <c:pt idx="0">
                  <c:v>3.9355093034473501</c:v>
                </c:pt>
                <c:pt idx="1">
                  <c:v>10.712221230128099</c:v>
                </c:pt>
                <c:pt idx="2">
                  <c:v>20.926378223877901</c:v>
                </c:pt>
                <c:pt idx="3">
                  <c:v>31.8327618871681</c:v>
                </c:pt>
                <c:pt idx="4">
                  <c:v>45.9198350729189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83232"/>
        <c:axId val="44783808"/>
      </c:scatterChart>
      <c:valAx>
        <c:axId val="447832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Individuals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783808"/>
        <c:crosses val="autoZero"/>
        <c:crossBetween val="midCat"/>
        <c:majorUnit val="25"/>
      </c:valAx>
      <c:valAx>
        <c:axId val="44783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Running 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478323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Haplotypes vs. Number of SNPs with n = 25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Sheet4!$A$3:$A$7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xVal>
          <c:yVal>
            <c:numRef>
              <c:f>Sheet4!$E$3:$E$7</c:f>
              <c:numCache>
                <c:formatCode>General</c:formatCode>
                <c:ptCount val="5"/>
                <c:pt idx="0">
                  <c:v>6.8999999999999897</c:v>
                </c:pt>
                <c:pt idx="1">
                  <c:v>11.6</c:v>
                </c:pt>
                <c:pt idx="2">
                  <c:v>14.7</c:v>
                </c:pt>
                <c:pt idx="3">
                  <c:v>16.299999999999901</c:v>
                </c:pt>
                <c:pt idx="4">
                  <c:v>18.399999999999999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46496"/>
        <c:axId val="88147072"/>
      </c:scatterChart>
      <c:valAx>
        <c:axId val="881464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SNPs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47072"/>
        <c:crosses val="autoZero"/>
        <c:crossBetween val="midCat"/>
      </c:valAx>
      <c:valAx>
        <c:axId val="881470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Haplotypes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46496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Number of Haplotypes vs. Number of Individuals with m =</a:t>
            </a:r>
            <a:r>
              <a:rPr lang="en-US" baseline="0"/>
              <a:t> 15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Sheet4!$B$10:$B$14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Sheet4!$E$10:$E$14</c:f>
              <c:numCache>
                <c:formatCode>General</c:formatCode>
                <c:ptCount val="5"/>
                <c:pt idx="0">
                  <c:v>10.4</c:v>
                </c:pt>
                <c:pt idx="1">
                  <c:v>14.7</c:v>
                </c:pt>
                <c:pt idx="2">
                  <c:v>16.899999999999999</c:v>
                </c:pt>
                <c:pt idx="3">
                  <c:v>17.099999999999898</c:v>
                </c:pt>
                <c:pt idx="4">
                  <c:v>18.2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48800"/>
        <c:axId val="88149376"/>
      </c:scatterChart>
      <c:valAx>
        <c:axId val="8814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Individuals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49376"/>
        <c:crosses val="autoZero"/>
        <c:crossBetween val="midCat"/>
        <c:majorUnit val="25"/>
      </c:valAx>
      <c:valAx>
        <c:axId val="881493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Haplotypes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4880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Accuracy vs. Number of SNPs with</a:t>
            </a:r>
            <a:r>
              <a:rPr lang="en-US" baseline="0"/>
              <a:t> n = 25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Sheet4!$A$3:$A$7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</c:numCache>
            </c:numRef>
          </c:xVal>
          <c:yVal>
            <c:numRef>
              <c:f>Sheet4!$D$3:$D$7</c:f>
              <c:numCache>
                <c:formatCode>General</c:formatCode>
                <c:ptCount val="5"/>
                <c:pt idx="0">
                  <c:v>0.78800000000000003</c:v>
                </c:pt>
                <c:pt idx="1">
                  <c:v>0.78959999999999997</c:v>
                </c:pt>
                <c:pt idx="2">
                  <c:v>0.78506666666699998</c:v>
                </c:pt>
                <c:pt idx="3">
                  <c:v>0.79720000000000002</c:v>
                </c:pt>
                <c:pt idx="4">
                  <c:v>0.80559999999999998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51680"/>
        <c:axId val="88152256"/>
      </c:scatterChart>
      <c:valAx>
        <c:axId val="88151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SNPs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52256"/>
        <c:crosses val="autoZero"/>
        <c:crossBetween val="midCat"/>
      </c:valAx>
      <c:valAx>
        <c:axId val="8815225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51680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Accuracy vs. Number of Individuals</a:t>
            </a:r>
            <a:r>
              <a:rPr lang="en-US" baseline="0"/>
              <a:t> with m = 15</a:t>
            </a:r>
            <a:endParaRPr lang="en-US"/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xVal>
            <c:numRef>
              <c:f>Sheet4!$B$10:$B$14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100</c:v>
                </c:pt>
              </c:numCache>
            </c:numRef>
          </c:xVal>
          <c:yVal>
            <c:numRef>
              <c:f>Sheet4!$D$10:$D$14</c:f>
              <c:numCache>
                <c:formatCode>General</c:formatCode>
                <c:ptCount val="5"/>
                <c:pt idx="0">
                  <c:v>0.78600000000000003</c:v>
                </c:pt>
                <c:pt idx="1">
                  <c:v>0.78506666666699998</c:v>
                </c:pt>
                <c:pt idx="2">
                  <c:v>0.80253333333300003</c:v>
                </c:pt>
                <c:pt idx="3">
                  <c:v>0.81191111111100001</c:v>
                </c:pt>
                <c:pt idx="4">
                  <c:v>0.80700000000000005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8178688"/>
        <c:axId val="88179264"/>
      </c:scatterChart>
      <c:valAx>
        <c:axId val="8817868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Individuals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79264"/>
        <c:crosses val="autoZero"/>
        <c:crossBetween val="midCat"/>
      </c:valAx>
      <c:valAx>
        <c:axId val="881792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Accuracy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88178688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2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C29C54C-1575-4B1D-A463-01A255EE06C1}" type="datetimeFigureOut">
              <a:rPr lang="en-US" smtClean="0"/>
              <a:t>5/16/2015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DE4ECED-6F3E-444C-AF45-87080E6401A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Haplotype Phasing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 Cheung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Greedy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Genotypes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1153319" y="2747169"/>
          <a:ext cx="2540000" cy="3333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Phased </a:t>
            </a:r>
            <a:r>
              <a:rPr lang="en-US" dirty="0" smtClean="0"/>
              <a:t>Partition 3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1316939"/>
              </p:ext>
            </p:extLst>
          </p:nvPr>
        </p:nvGraphicFramePr>
        <p:xfrm>
          <a:off x="6444719" y="2438404"/>
          <a:ext cx="551924" cy="395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981"/>
                <a:gridCol w="137981"/>
                <a:gridCol w="137981"/>
                <a:gridCol w="137981"/>
              </a:tblGrid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408" marR="9408" marT="9408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67000" y="2743200"/>
            <a:ext cx="9906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4267200"/>
            <a:ext cx="1447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Greedy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Partition 1 + Partition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Merge 1</a:t>
            </a:r>
            <a:endParaRPr lang="en-US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12253042"/>
              </p:ext>
            </p:extLst>
          </p:nvPr>
        </p:nvGraphicFramePr>
        <p:xfrm>
          <a:off x="6161881" y="2509044"/>
          <a:ext cx="1117600" cy="384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27019013"/>
              </p:ext>
            </p:extLst>
          </p:nvPr>
        </p:nvGraphicFramePr>
        <p:xfrm>
          <a:off x="1483517" y="2509044"/>
          <a:ext cx="1879603" cy="384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02"/>
                <a:gridCol w="140502"/>
                <a:gridCol w="140502"/>
                <a:gridCol w="140502"/>
                <a:gridCol w="140502"/>
                <a:gridCol w="474583"/>
                <a:gridCol w="140502"/>
                <a:gridCol w="140502"/>
                <a:gridCol w="140502"/>
                <a:gridCol w="140502"/>
                <a:gridCol w="140502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905000" y="2514600"/>
            <a:ext cx="100584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4267200"/>
            <a:ext cx="1447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09800" y="3352800"/>
            <a:ext cx="457200" cy="226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209800" y="3349914"/>
            <a:ext cx="457200" cy="228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1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Greedy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1 + Partition 3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3026395"/>
              </p:ext>
            </p:extLst>
          </p:nvPr>
        </p:nvGraphicFramePr>
        <p:xfrm>
          <a:off x="1343819" y="2509044"/>
          <a:ext cx="2159000" cy="384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4826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Merge 2 - Solution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24925062"/>
              </p:ext>
            </p:extLst>
          </p:nvPr>
        </p:nvGraphicFramePr>
        <p:xfrm>
          <a:off x="6022181" y="2509044"/>
          <a:ext cx="1397000" cy="3848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4114800" y="4267200"/>
            <a:ext cx="1447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09800" y="2514600"/>
            <a:ext cx="990600" cy="3886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If an individual is homozygous at all overlapping SNPs, it is impossible to determine which haplotypes should be aligned – arbitrary (25%)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an individual is heterozygous at 2+ overlapping SNPs, it is possible that the haplotypes in each window are phased differently – arbitrary (25%)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 an individual is heterozygous at exactly 1 SNP, we can align the haplotypes correctly (50%)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37020"/>
              </p:ext>
            </p:extLst>
          </p:nvPr>
        </p:nvGraphicFramePr>
        <p:xfrm>
          <a:off x="762000" y="2778594"/>
          <a:ext cx="1739896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66"/>
                <a:gridCol w="140566"/>
                <a:gridCol w="140566"/>
                <a:gridCol w="140566"/>
                <a:gridCol w="140566"/>
                <a:gridCol w="474802"/>
                <a:gridCol w="140566"/>
                <a:gridCol w="140566"/>
                <a:gridCol w="140566"/>
                <a:gridCol w="1405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43000" y="2778594"/>
            <a:ext cx="106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62782" y="287641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or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67000" y="3076467"/>
            <a:ext cx="1447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041495"/>
              </p:ext>
            </p:extLst>
          </p:nvPr>
        </p:nvGraphicFramePr>
        <p:xfrm>
          <a:off x="762000" y="4659168"/>
          <a:ext cx="1739896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566"/>
                <a:gridCol w="140566"/>
                <a:gridCol w="140566"/>
                <a:gridCol w="140566"/>
                <a:gridCol w="140566"/>
                <a:gridCol w="474802"/>
                <a:gridCol w="140566"/>
                <a:gridCol w="140566"/>
                <a:gridCol w="140566"/>
                <a:gridCol w="140566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143000" y="4659168"/>
            <a:ext cx="1066800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409829"/>
              </p:ext>
            </p:extLst>
          </p:nvPr>
        </p:nvGraphicFramePr>
        <p:xfrm>
          <a:off x="4419600" y="2769069"/>
          <a:ext cx="9779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033218"/>
              </p:ext>
            </p:extLst>
          </p:nvPr>
        </p:nvGraphicFramePr>
        <p:xfrm>
          <a:off x="6705600" y="2759544"/>
          <a:ext cx="9779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11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simulations, a pool of 5 haplotypes is used</a:t>
            </a:r>
          </a:p>
          <a:p>
            <a:r>
              <a:rPr lang="en-US" dirty="0" smtClean="0"/>
              <a:t>Each trial involves simulating a set of data, performing each algorithm on the same set of data and measuring benchmarks</a:t>
            </a:r>
          </a:p>
          <a:p>
            <a:r>
              <a:rPr lang="en-US" dirty="0" smtClean="0"/>
              <a:t>Average benchmarks taken over 20 trials</a:t>
            </a:r>
          </a:p>
          <a:p>
            <a:r>
              <a:rPr lang="en-US" dirty="0" smtClean="0"/>
              <a:t>In analyzing the sliding window greedy algorithm, a window length of 5 and increment of 3 (overlap of 2) is used</a:t>
            </a:r>
          </a:p>
          <a:p>
            <a:r>
              <a:rPr lang="en-US" dirty="0" smtClean="0"/>
              <a:t>When examining the effect of number of SNPs, the number of individuals is held at 25</a:t>
            </a:r>
          </a:p>
          <a:p>
            <a:r>
              <a:rPr lang="en-US" dirty="0" smtClean="0"/>
              <a:t>When examining the effect of number of individuals, the number of SNPs is held at 15</a:t>
            </a:r>
          </a:p>
        </p:txBody>
      </p:sp>
    </p:spTree>
    <p:extLst>
      <p:ext uri="{BB962C8B-B14F-4D97-AF65-F5344CB8AC3E}">
        <p14:creationId xmlns:p14="http://schemas.microsoft.com/office/powerpoint/2010/main" val="104280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Simulate pool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unique haplotypes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array</a:t>
                </a:r>
              </a:p>
              <a:p>
                <a:r>
                  <a:rPr lang="en-US" dirty="0" smtClean="0"/>
                  <a:t>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haplotypes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individuals by picking 2 random haplotypes from the pool for each individual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array</a:t>
                </a:r>
              </a:p>
              <a:p>
                <a:r>
                  <a:rPr lang="en-US" dirty="0" smtClean="0"/>
                  <a:t>Use haplotypes of the individuals to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genotypes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1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Trivial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  <m:r>
                          <a:rPr lang="en-US" b="0" i="1" smtClean="0">
                            <a:latin typeface="Cambria Math"/>
                          </a:rPr>
                          <m:t>(2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𝑚𝑛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Greedy</a:t>
                </a:r>
              </a:p>
              <a:p>
                <a:pPr lvl="1"/>
                <a:r>
                  <a:rPr lang="en-US" dirty="0" smtClean="0"/>
                  <a:t>At worst, in each iteration, a pair of haplotypes will only explain 1 genotype: at most, the greedy algorithm will perform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iterations</a:t>
                </a:r>
              </a:p>
              <a:p>
                <a:pPr lvl="1"/>
                <a:r>
                  <a:rPr lang="en-US" dirty="0" smtClean="0"/>
                  <a:t>In each iteration, enumerate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haplotypes and test against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genotypes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Sliding Window Greedy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= window length,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= increment = window length – overlap</a:t>
                </a:r>
              </a:p>
              <a:p>
                <a:pPr lvl="1"/>
                <a:r>
                  <a:rPr lang="en-US" dirty="0" smtClean="0"/>
                  <a:t>The greedy algorithm is performed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den>
                    </m:f>
                  </m:oMath>
                </a14:m>
                <a:r>
                  <a:rPr lang="en-US" dirty="0" smtClean="0"/>
                  <a:t> times</a:t>
                </a:r>
              </a:p>
              <a:p>
                <a:pPr lvl="2"/>
                <a:r>
                  <a:rPr lang="en-US" dirty="0" smtClean="0"/>
                  <a:t>Benefits: we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𝑤</m:t>
                    </m:r>
                  </m:oMath>
                </a14:m>
                <a:r>
                  <a:rPr lang="en-US" dirty="0" smtClean="0"/>
                  <a:t> to be small, making the exponential term small (constant); m moves from the exponential term to a linear term</a:t>
                </a:r>
              </a:p>
              <a:p>
                <a:pPr lvl="1"/>
                <a:r>
                  <a:rPr lang="en-US" dirty="0" smtClean="0"/>
                  <a:t>Merging requires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 −1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comparisons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112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23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2655590"/>
                  </p:ext>
                </p:extLst>
              </p:nvPr>
            </p:nvGraphicFramePr>
            <p:xfrm>
              <a:off x="457200" y="1600200"/>
              <a:ext cx="8229600" cy="249428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05840"/>
                    <a:gridCol w="1005840"/>
                    <a:gridCol w="1920240"/>
                    <a:gridCol w="1920240"/>
                    <a:gridCol w="23774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Trivial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 Greedy*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1.607×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60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1.049×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1.707×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1.072×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301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2.621×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4.267×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1.412×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1505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3.169×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33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3.840×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9.990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30102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2.870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605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0" smtClean="0">
                                    <a:latin typeface="Cambria Math"/>
                                  </a:rPr>
                                  <m:t>8</m:t>
                                </m:r>
                                <m:r>
                                  <a:rPr lang="en-US" b="0" i="0" smtClean="0">
                                    <a:latin typeface="Cambria Math"/>
                                  </a:rPr>
                                  <m:t>.491</m:t>
                                </m:r>
                                <m:r>
                                  <a:rPr lang="en-US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pPr algn="l"/>
                          <a:r>
                            <a:rPr lang="en-US" b="0" dirty="0" smtClean="0"/>
                            <a:t>*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=5, 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=3</m:t>
                              </m:r>
                            </m:oMath>
                          </a14:m>
                          <a:endParaRPr lang="en-US" dirty="0" smtClean="0"/>
                        </a:p>
                      </a:txBody>
                      <a:tcPr anchor="ctr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42655590"/>
                  </p:ext>
                </p:extLst>
              </p:nvPr>
            </p:nvGraphicFramePr>
            <p:xfrm>
              <a:off x="457200" y="1600200"/>
              <a:ext cx="8229600" cy="2562987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005840"/>
                    <a:gridCol w="1005840"/>
                    <a:gridCol w="1920240"/>
                    <a:gridCol w="1920240"/>
                    <a:gridCol w="2377440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762" r="-718182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4762" r="-618182" b="-3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Trivial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Greedy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Sliding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dirty="0" smtClean="0"/>
                            <a:t>Window Greedy*</a:t>
                          </a:r>
                          <a:endParaRPr lang="en-US" dirty="0"/>
                        </a:p>
                      </a:txBody>
                      <a:tcPr anchor="ctr"/>
                    </a:tc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69231" r="-718182" b="-4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69231" r="-618182" b="-4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4762" t="-169231" r="-223810" b="-4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4762" t="-169231" r="-123810" b="-40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46154" t="-169231" b="-409231"/>
                          </a:stretch>
                        </a:blipFill>
                      </a:tcPr>
                    </a:tc>
                  </a:tr>
                  <a:tr h="3910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73438" r="-718182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73438" r="-618182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4762" t="-273438" r="-223810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4762" t="-273438" r="-123810" b="-3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46154" t="-273438" b="-315625"/>
                          </a:stretch>
                        </a:blipFill>
                      </a:tcPr>
                    </a:tc>
                  </a:tr>
                  <a:tr h="3950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373438" r="-718182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0000" t="-373438" r="-618182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4762" t="-373438" r="-223810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4762" t="-373438" r="-123810" b="-2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6154" t="-373438" b="-215625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1000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50</a:t>
                          </a:r>
                          <a:endParaRPr 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04762" t="-496721" r="-22381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4762" t="-496721" r="-12381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46154" t="-496721" b="-126230"/>
                          </a:stretch>
                        </a:blipFill>
                      </a:tcPr>
                    </a:tc>
                  </a:tr>
                  <a:tr h="370840"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9525" cap="flat" cmpd="sng" algn="ctr">
                          <a:noFill/>
                          <a:prstDash val="solid"/>
                        </a:lnL>
                        <a:lnR w="9525" cap="flat" cmpd="sng" algn="ctr">
                          <a:noFill/>
                          <a:prstDash val="soli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t="-596721" b="-2623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6743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:r>
                  <a:rPr lang="en-US" dirty="0" smtClean="0"/>
                  <a:t>Greedy vs. Sliding Window Greedy:</a:t>
                </a:r>
                <a:br>
                  <a:rPr lang="en-US" dirty="0" smtClean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𝑚</m:t>
                      </m:r>
                      <m:r>
                        <a:rPr lang="en-US" i="1" dirty="0" smtClean="0">
                          <a:latin typeface="Cambria Math"/>
                        </a:rPr>
                        <m:t> = 7, </m:t>
                      </m:r>
                      <m:r>
                        <a:rPr lang="en-US" i="1" dirty="0" smtClean="0">
                          <a:latin typeface="Cambria Math"/>
                        </a:rPr>
                        <m:t>𝑛</m:t>
                      </m:r>
                      <m:r>
                        <a:rPr lang="en-US" i="1" dirty="0" smtClean="0">
                          <a:latin typeface="Cambria Math"/>
                        </a:rPr>
                        <m:t> = 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2" t="-19753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761063"/>
              </p:ext>
            </p:extLst>
          </p:nvPr>
        </p:nvGraphicFramePr>
        <p:xfrm>
          <a:off x="457200" y="1600200"/>
          <a:ext cx="8229600" cy="138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743200"/>
                <a:gridCol w="1828800"/>
                <a:gridCol w="1828800"/>
                <a:gridCol w="18288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Haplotypes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Greedy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50.085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6.7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0.826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Sliding Window Greedy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3.182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9.8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0.817</a:t>
                      </a:r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48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0126312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4019947"/>
              </p:ext>
            </p:extLst>
          </p:nvPr>
        </p:nvGraphicFramePr>
        <p:xfrm>
          <a:off x="4648200" y="1673225"/>
          <a:ext cx="4038600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03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Humans have 2 copies of each chromosome</a:t>
            </a:r>
          </a:p>
          <a:p>
            <a:r>
              <a:rPr lang="en-US" dirty="0" smtClean="0"/>
              <a:t>Genotyping technologies produce genotypes, mixing info from both chromosomes</a:t>
            </a:r>
          </a:p>
          <a:p>
            <a:pPr lvl="1"/>
            <a:r>
              <a:rPr lang="en-US" dirty="0" smtClean="0"/>
              <a:t>We lose potentially valuable haplotype information</a:t>
            </a:r>
          </a:p>
          <a:p>
            <a:pPr lvl="1"/>
            <a:r>
              <a:rPr lang="en-US" dirty="0" smtClean="0"/>
              <a:t>Determining the haplotypes of one individual given only his genotype is impossible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1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Parsimony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1368645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2713361"/>
              </p:ext>
            </p:extLst>
          </p:nvPr>
        </p:nvGraphicFramePr>
        <p:xfrm>
          <a:off x="4648200" y="1673225"/>
          <a:ext cx="4038600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0879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5920767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27803931"/>
              </p:ext>
            </p:extLst>
          </p:nvPr>
        </p:nvGraphicFramePr>
        <p:xfrm>
          <a:off x="4648200" y="1673225"/>
          <a:ext cx="4038600" cy="4718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470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Trivial and greedy algorithms are slow due to exponential term</a:t>
            </a:r>
          </a:p>
          <a:p>
            <a:r>
              <a:rPr lang="en-US" dirty="0" smtClean="0"/>
              <a:t>Partitioning the genotypes and using the sliding window algorithm results in approximately polynomial complexity</a:t>
            </a:r>
          </a:p>
          <a:p>
            <a:r>
              <a:rPr lang="en-US" dirty="0" smtClean="0"/>
              <a:t>Although sliding window greedy is much faster, greedy usually produces the more parsimonious answer</a:t>
            </a:r>
          </a:p>
          <a:p>
            <a:r>
              <a:rPr lang="en-US" dirty="0" smtClean="0"/>
              <a:t>Sliding window greedy does not always produce the optimal solution: number of haplotypes found greater than the number of haplotypes used to simulate data</a:t>
            </a:r>
          </a:p>
          <a:p>
            <a:pPr lvl="1"/>
            <a:r>
              <a:rPr lang="en-US" dirty="0" smtClean="0"/>
              <a:t>Merging is an issue</a:t>
            </a:r>
          </a:p>
        </p:txBody>
      </p:sp>
    </p:spTree>
    <p:extLst>
      <p:ext uri="{BB962C8B-B14F-4D97-AF65-F5344CB8AC3E}">
        <p14:creationId xmlns:p14="http://schemas.microsoft.com/office/powerpoint/2010/main" val="17066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individual has the following haplotype:</a:t>
            </a:r>
          </a:p>
          <a:p>
            <a:endParaRPr lang="en-US" sz="4000" dirty="0" smtClean="0"/>
          </a:p>
          <a:p>
            <a:r>
              <a:rPr lang="en-US" dirty="0" smtClean="0"/>
              <a:t>Genotyping the individual results in:</a:t>
            </a:r>
          </a:p>
          <a:p>
            <a:endParaRPr lang="en-US" sz="4000" dirty="0"/>
          </a:p>
          <a:p>
            <a:r>
              <a:rPr lang="en-US" dirty="0" smtClean="0"/>
              <a:t>If we are only given genotype, some possible haplotypes are:</a:t>
            </a:r>
          </a:p>
        </p:txBody>
      </p:sp>
      <p:pic>
        <p:nvPicPr>
          <p:cNvPr id="2054" name="Picture 6" descr="C:\Users\Joshua\Dropbox\UCLA\2014-15\3 Spring 2015\CSCM124\Projects\haplotype_phasing\Images\Phase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64" y="4953000"/>
            <a:ext cx="2286000" cy="7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Joshua\Dropbox\UCLA\2014-15\3 Spring 2015\CSCM124\Projects\haplotype_phasing\Images\Phase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455" y="4953000"/>
            <a:ext cx="2362200" cy="78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Joshua\Dropbox\UCLA\2014-15\3 Spring 2015\CSCM124\Projects\haplotype_phasing\Images\Haplotype 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057400"/>
            <a:ext cx="2286000" cy="7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Joshua\Dropbox\UCLA\2014-15\3 Spring 2015\CSCM124\Projects\haplotype_phasing\Images\Genotype Exampl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276600"/>
            <a:ext cx="2286000" cy="75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3429000" y="4953000"/>
            <a:ext cx="381000" cy="78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72200" y="4953000"/>
            <a:ext cx="381000" cy="7843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2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examining the genotype of an individual, examine the genotypes of a population of individuals</a:t>
            </a:r>
          </a:p>
          <a:p>
            <a:r>
              <a:rPr lang="en-US" dirty="0" smtClean="0"/>
              <a:t>Goal: given the genotypes of a population, find the fewest number of haplotypes that explain all of the genotypes</a:t>
            </a:r>
          </a:p>
          <a:p>
            <a:r>
              <a:rPr lang="en-US" dirty="0" smtClean="0"/>
              <a:t>Benchmarks</a:t>
            </a:r>
          </a:p>
          <a:p>
            <a:pPr lvl="1"/>
            <a:r>
              <a:rPr lang="en-US" dirty="0"/>
              <a:t>Time </a:t>
            </a:r>
            <a:r>
              <a:rPr lang="en-US" dirty="0" smtClean="0"/>
              <a:t>complexity</a:t>
            </a:r>
          </a:p>
          <a:p>
            <a:pPr lvl="1"/>
            <a:r>
              <a:rPr lang="en-US" dirty="0" smtClean="0"/>
              <a:t>Running time</a:t>
            </a:r>
          </a:p>
          <a:p>
            <a:pPr lvl="1"/>
            <a:r>
              <a:rPr lang="en-US" dirty="0" smtClean="0"/>
              <a:t>Number of haplotypes produced</a:t>
            </a:r>
          </a:p>
          <a:p>
            <a:pPr lvl="1"/>
            <a:r>
              <a:rPr lang="en-US" dirty="0" smtClean="0"/>
              <a:t>Accuracy (not necessarily the goal)</a:t>
            </a:r>
          </a:p>
        </p:txBody>
      </p:sp>
    </p:spTree>
    <p:extLst>
      <p:ext uri="{BB962C8B-B14F-4D97-AF65-F5344CB8AC3E}">
        <p14:creationId xmlns:p14="http://schemas.microsoft.com/office/powerpoint/2010/main" val="346389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individuals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SNPs</a:t>
                </a:r>
              </a:p>
              <a:p>
                <a:r>
                  <a:rPr lang="en-US" dirty="0" smtClean="0"/>
                  <a:t>Input</a:t>
                </a:r>
              </a:p>
              <a:p>
                <a:pPr lvl="1"/>
                <a:r>
                  <a:rPr lang="en-US" dirty="0" smtClean="0"/>
                  <a:t>Genotypes: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array with entries 0, 1, 2</a:t>
                </a:r>
              </a:p>
              <a:p>
                <a:r>
                  <a:rPr lang="en-US" dirty="0" smtClean="0"/>
                  <a:t>Output</a:t>
                </a:r>
              </a:p>
              <a:p>
                <a:pPr lvl="1"/>
                <a:r>
                  <a:rPr lang="en-US" dirty="0" smtClean="0"/>
                  <a:t>Haplotypes: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array with entries 0, 1</a:t>
                </a:r>
              </a:p>
              <a:p>
                <a:r>
                  <a:rPr lang="en-US" dirty="0" smtClean="0"/>
                  <a:t>SNP Representation in Genotypes</a:t>
                </a:r>
                <a:endParaRPr lang="en-US" dirty="0"/>
              </a:p>
              <a:p>
                <a:pPr lvl="1"/>
                <a:r>
                  <a:rPr lang="en-US" dirty="0" smtClean="0"/>
                  <a:t>0 = homozygous for 0 (haplotypes = 0/0)</a:t>
                </a:r>
              </a:p>
              <a:p>
                <a:pPr lvl="1"/>
                <a:r>
                  <a:rPr lang="en-US" dirty="0" smtClean="0"/>
                  <a:t>1 = homozygous for 1 (haplotypes = 1/1)</a:t>
                </a:r>
              </a:p>
              <a:p>
                <a:pPr lvl="1"/>
                <a:r>
                  <a:rPr lang="en-US" dirty="0" smtClean="0"/>
                  <a:t>2 = heterozygous (haplotypes = 0/1 or 1/0)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32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Trivial Solution</a:t>
                </a:r>
              </a:p>
              <a:p>
                <a:pPr lvl="1"/>
                <a:r>
                  <a:rPr lang="en-US" dirty="0" smtClean="0"/>
                  <a:t>Let </a:t>
                </a:r>
                <a:r>
                  <a:rPr lang="en-US" dirty="0" err="1" smtClean="0"/>
                  <a:t>SNP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= SNP at position j of individual </a:t>
                </a:r>
                <a:r>
                  <a:rPr lang="en-US" dirty="0" err="1"/>
                  <a:t>i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Each </a:t>
                </a:r>
                <a:r>
                  <a:rPr lang="en-US" dirty="0" err="1" smtClean="0"/>
                  <a:t>SNP</a:t>
                </a:r>
                <a:r>
                  <a:rPr lang="en-US" baseline="-25000" dirty="0" err="1" smtClean="0"/>
                  <a:t>ij</a:t>
                </a:r>
                <a:r>
                  <a:rPr lang="en-US" dirty="0" smtClean="0"/>
                  <a:t> in the solution can be a 0, 1</a:t>
                </a:r>
              </a:p>
              <a:p>
                <a:pPr lvl="1"/>
                <a:r>
                  <a:rPr lang="en-US" dirty="0" smtClean="0"/>
                  <a:t>Enumerate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𝑚𝑛</m:t>
                        </m:r>
                      </m:sup>
                    </m:sSup>
                  </m:oMath>
                </a14:m>
                <a:r>
                  <a:rPr lang="en-US" dirty="0" smtClean="0"/>
                  <a:t> possible solutions and select the valid solution that uses the minimum number of haplotypes</a:t>
                </a:r>
              </a:p>
              <a:p>
                <a:r>
                  <a:rPr lang="en-US" dirty="0" smtClean="0"/>
                  <a:t>Greedy Algorithm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80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Solution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Sliding Window Greedy Algorithm</a:t>
                </a:r>
              </a:p>
              <a:p>
                <a:pPr lvl="1"/>
                <a:r>
                  <a:rPr lang="en-US" dirty="0" smtClean="0"/>
                  <a:t>Greedy</a:t>
                </a:r>
              </a:p>
              <a:p>
                <a:pPr lvl="2"/>
                <a:r>
                  <a:rPr lang="en-US" dirty="0" smtClean="0"/>
                  <a:t>Enumerate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 smtClean="0"/>
                  <a:t> pairs of haplotypes not in pool</a:t>
                </a:r>
              </a:p>
              <a:p>
                <a:pPr lvl="3"/>
                <a:r>
                  <a:rPr lang="en-US" dirty="0" smtClean="0"/>
                  <a:t>Store enumeration and pool as sets</a:t>
                </a:r>
              </a:p>
              <a:p>
                <a:pPr lvl="2"/>
                <a:r>
                  <a:rPr lang="en-US" dirty="0" smtClean="0"/>
                  <a:t>At each step, add the pair of haplotypes to pool that explains the maximum number of unresolved genotypes; resolve these genotypes</a:t>
                </a:r>
                <a:endParaRPr lang="en-US" dirty="0"/>
              </a:p>
              <a:p>
                <a:pPr lvl="3"/>
                <a:r>
                  <a:rPr lang="en-US" dirty="0" smtClean="0"/>
                  <a:t>Haplotypes (resolved genotypes) </a:t>
                </a:r>
                <a:r>
                  <a:rPr lang="en-US" dirty="0"/>
                  <a:t>stored in </a:t>
                </a:r>
                <a:r>
                  <a:rPr lang="en-US" dirty="0" smtClean="0"/>
                  <a:t>array</a:t>
                </a:r>
              </a:p>
              <a:p>
                <a:pPr lvl="2"/>
                <a:r>
                  <a:rPr lang="en-US" dirty="0" smtClean="0"/>
                  <a:t>Repeat until all genotypes are resolved</a:t>
                </a:r>
              </a:p>
              <a:p>
                <a:pPr lvl="1"/>
                <a:r>
                  <a:rPr lang="en-US" dirty="0" smtClean="0"/>
                  <a:t>Sliding Window</a:t>
                </a:r>
              </a:p>
              <a:p>
                <a:pPr lvl="2"/>
                <a:r>
                  <a:rPr lang="en-US" dirty="0" smtClean="0"/>
                  <a:t>Perform greedy algorithm on a “sliding window” over genotypes</a:t>
                </a:r>
              </a:p>
              <a:p>
                <a:pPr lvl="2"/>
                <a:r>
                  <a:rPr lang="en-US" dirty="0" smtClean="0"/>
                  <a:t>Merge solutions to produce haplotypes</a:t>
                </a:r>
              </a:p>
              <a:p>
                <a:r>
                  <a:rPr lang="en-US" dirty="0" smtClean="0"/>
                  <a:t>Assumption: there is a small number of haplotypes that explain all of the population genotypes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40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Greedy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Genotypes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2"/>
          </p:nvPr>
        </p:nvGraphicFramePr>
        <p:xfrm>
          <a:off x="1153319" y="2747169"/>
          <a:ext cx="2540000" cy="3333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Phased </a:t>
            </a:r>
            <a:r>
              <a:rPr lang="en-US" dirty="0" smtClean="0"/>
              <a:t>Partition 1</a:t>
            </a:r>
            <a:endParaRPr lang="en-US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4521220"/>
              </p:ext>
            </p:extLst>
          </p:nvPr>
        </p:nvGraphicFramePr>
        <p:xfrm>
          <a:off x="6301606" y="2438404"/>
          <a:ext cx="838150" cy="395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30"/>
                <a:gridCol w="167630"/>
                <a:gridCol w="167630"/>
                <a:gridCol w="167630"/>
                <a:gridCol w="167630"/>
              </a:tblGrid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1189182" y="2743200"/>
            <a:ext cx="1173018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267200" y="4267200"/>
            <a:ext cx="1447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9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Sliding Window Greedy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Genotypes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1153319" y="2747169"/>
          <a:ext cx="2540000" cy="3333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  <a:gridCol w="254000"/>
              </a:tblGrid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  <a:tr h="33337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Phased Partition </a:t>
            </a:r>
            <a:r>
              <a:rPr lang="en-US" dirty="0" smtClean="0"/>
              <a:t>2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279498717"/>
              </p:ext>
            </p:extLst>
          </p:nvPr>
        </p:nvGraphicFramePr>
        <p:xfrm>
          <a:off x="6301606" y="2438404"/>
          <a:ext cx="838150" cy="3951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30"/>
                <a:gridCol w="167630"/>
                <a:gridCol w="167630"/>
                <a:gridCol w="167630"/>
                <a:gridCol w="167630"/>
              </a:tblGrid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  <a:tr h="1975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8980" marR="8980" marT="8980" marB="0" anchor="b"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05000" y="2743200"/>
            <a:ext cx="1295400" cy="3352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4267200"/>
            <a:ext cx="1447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67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579</TotalTime>
  <Words>2530</Words>
  <Application>Microsoft Office PowerPoint</Application>
  <PresentationFormat>On-screen Show (4:3)</PresentationFormat>
  <Paragraphs>1613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Clarity</vt:lpstr>
      <vt:lpstr>Haplotype Phasing</vt:lpstr>
      <vt:lpstr>Motivation</vt:lpstr>
      <vt:lpstr>Example</vt:lpstr>
      <vt:lpstr>Problem</vt:lpstr>
      <vt:lpstr>Overview</vt:lpstr>
      <vt:lpstr>Baselines</vt:lpstr>
      <vt:lpstr>Proposed Solution</vt:lpstr>
      <vt:lpstr>Sliding Window Greedy</vt:lpstr>
      <vt:lpstr>Sliding Window Greedy</vt:lpstr>
      <vt:lpstr>Sliding Window Greedy</vt:lpstr>
      <vt:lpstr>Sliding Window Greedy</vt:lpstr>
      <vt:lpstr>Sliding Window Greedy</vt:lpstr>
      <vt:lpstr>Merging</vt:lpstr>
      <vt:lpstr>Analyzing Performance</vt:lpstr>
      <vt:lpstr>Simulations</vt:lpstr>
      <vt:lpstr>Time Complexity</vt:lpstr>
      <vt:lpstr>Time Complexity</vt:lpstr>
      <vt:lpstr>Greedy vs. Sliding Window Greedy: m = 7, n = 25</vt:lpstr>
      <vt:lpstr>Running Time</vt:lpstr>
      <vt:lpstr>Parsimony</vt:lpstr>
      <vt:lpstr>Accuracy</vt:lpstr>
      <vt:lpstr>Conclusions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Haplotype Phasing</dc:title>
  <dc:creator>Josh</dc:creator>
  <cp:lastModifiedBy>Josh</cp:lastModifiedBy>
  <cp:revision>59</cp:revision>
  <dcterms:created xsi:type="dcterms:W3CDTF">2015-05-13T11:06:15Z</dcterms:created>
  <dcterms:modified xsi:type="dcterms:W3CDTF">2015-05-16T23:56:40Z</dcterms:modified>
</cp:coreProperties>
</file>