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Archivo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bHBYjkGFqWHW4WWeoIjE3X4v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Archivo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69d482c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d69d482c7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7318766" y="5840914"/>
            <a:ext cx="9940534" cy="985769"/>
            <a:chOff x="0" y="-28575"/>
            <a:chExt cx="2185847" cy="216763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2185847" cy="188188"/>
            </a:xfrm>
            <a:custGeom>
              <a:rect b="b" l="l" r="r" t="t"/>
              <a:pathLst>
                <a:path extrusionOk="0" h="188188" w="2185847">
                  <a:moveTo>
                    <a:pt x="0" y="0"/>
                  </a:moveTo>
                  <a:lnTo>
                    <a:pt x="2185847" y="0"/>
                  </a:lnTo>
                  <a:lnTo>
                    <a:pt x="2185847" y="188188"/>
                  </a:lnTo>
                  <a:lnTo>
                    <a:pt x="0" y="188188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92" name="Google Shape;92;p1"/>
            <p:cNvSpPr txBox="1"/>
            <p:nvPr/>
          </p:nvSpPr>
          <p:spPr>
            <a:xfrm>
              <a:off x="0" y="-28575"/>
              <a:ext cx="2185847" cy="216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825" lIns="60825" spcFirstLastPara="1" rIns="60825" wrap="square" tIns="608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7318766" y="6096048"/>
            <a:ext cx="994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90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Josh Yip, Qingyuan Kong</a:t>
            </a:r>
            <a:endParaRPr sz="1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318766" y="3970820"/>
            <a:ext cx="99405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2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340 PROJECT</a:t>
            </a:r>
            <a:endParaRPr b="1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318766" y="5267032"/>
            <a:ext cx="9940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28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CONTRACT CLAUSE CLASSIFICATION</a:t>
            </a:r>
            <a:endParaRPr sz="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/>
          <p:nvPr/>
        </p:nvSpPr>
        <p:spPr>
          <a:xfrm>
            <a:off x="1028700" y="1551597"/>
            <a:ext cx="5516922" cy="7909566"/>
          </a:xfrm>
          <a:custGeom>
            <a:rect b="b" l="l" r="r" t="t"/>
            <a:pathLst>
              <a:path extrusionOk="0" h="7909566" w="5516922">
                <a:moveTo>
                  <a:pt x="0" y="0"/>
                </a:moveTo>
                <a:lnTo>
                  <a:pt x="5516922" y="0"/>
                </a:lnTo>
                <a:lnTo>
                  <a:pt x="5516922" y="7909567"/>
                </a:lnTo>
                <a:lnTo>
                  <a:pt x="0" y="79095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109" name="Google Shape;109;p2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112" name="Google Shape;112;p2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5" name="Google Shape;115;p2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 rot="10800000">
            <a:off x="-318061" y="9968157"/>
            <a:ext cx="19154580" cy="701965"/>
            <a:chOff x="0" y="-28575"/>
            <a:chExt cx="6439189" cy="235979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6439189" cy="207404"/>
            </a:xfrm>
            <a:custGeom>
              <a:rect b="b" l="l" r="r" t="t"/>
              <a:pathLst>
                <a:path extrusionOk="0" h="207404" w="6439189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>
            <a:xfrm>
              <a:off x="0" y="-28575"/>
              <a:ext cx="6439189" cy="235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10175025" y="4015578"/>
            <a:ext cx="5346072" cy="5748464"/>
          </a:xfrm>
          <a:custGeom>
            <a:rect b="b" l="l" r="r" t="t"/>
            <a:pathLst>
              <a:path extrusionOk="0" h="5748464" w="5346072">
                <a:moveTo>
                  <a:pt x="0" y="0"/>
                </a:moveTo>
                <a:lnTo>
                  <a:pt x="5346072" y="0"/>
                </a:lnTo>
                <a:lnTo>
                  <a:pt x="5346072" y="5748465"/>
                </a:lnTo>
                <a:lnTo>
                  <a:pt x="0" y="574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2"/>
          <p:cNvSpPr txBox="1"/>
          <p:nvPr/>
        </p:nvSpPr>
        <p:spPr>
          <a:xfrm>
            <a:off x="1028700" y="838200"/>
            <a:ext cx="16230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99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847763" y="3168714"/>
            <a:ext cx="81246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With the increase of people becoming </a:t>
            </a:r>
            <a:r>
              <a:rPr b="1"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entrepreneurs/small </a:t>
            </a: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owners in recent years, the contracts people read also increased. </a:t>
            </a:r>
            <a:endParaRPr b="1" sz="30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However, not everyone is familiar with complex legal terms.</a:t>
            </a:r>
            <a:endParaRPr b="1" sz="30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project </a:t>
            </a:r>
            <a:r>
              <a:rPr b="1"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is focused on </a:t>
            </a: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creating a model that helps individuals break down their contract </a:t>
            </a:r>
            <a:r>
              <a:rPr b="1"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into </a:t>
            </a:r>
            <a:r>
              <a:rPr b="1"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clauses.</a:t>
            </a:r>
            <a:endParaRPr i="0" sz="3000" u="none" cap="none" strike="noStrike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128" name="Google Shape;128;p3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131" name="Google Shape;131;p3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133" name="Google Shape;133;p3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4" name="Google Shape;134;p3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7" name="Google Shape;137;p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8939816" y="3546303"/>
            <a:ext cx="2161327" cy="2463051"/>
          </a:xfrm>
          <a:custGeom>
            <a:rect b="b" l="l" r="r" t="t"/>
            <a:pathLst>
              <a:path extrusionOk="0" h="3731895" w="3274738">
                <a:moveTo>
                  <a:pt x="0" y="0"/>
                </a:moveTo>
                <a:lnTo>
                  <a:pt x="3274738" y="0"/>
                </a:lnTo>
                <a:lnTo>
                  <a:pt x="3274738" y="3731895"/>
                </a:lnTo>
                <a:lnTo>
                  <a:pt x="0" y="373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3"/>
          <p:cNvSpPr txBox="1"/>
          <p:nvPr/>
        </p:nvSpPr>
        <p:spPr>
          <a:xfrm>
            <a:off x="1161459" y="2597854"/>
            <a:ext cx="1612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880172" y="1235691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METHODS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650" y="3546300"/>
            <a:ext cx="2668375" cy="26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6328648" y="6910683"/>
            <a:ext cx="53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Labelled and original </a:t>
            </a:r>
            <a:r>
              <a:rPr lang="en-US" sz="2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contracts</a:t>
            </a:r>
            <a:r>
              <a:rPr lang="en-US" sz="2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files from CUAD</a:t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5950" y="3009650"/>
            <a:ext cx="3204350" cy="3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12526673" y="6910671"/>
            <a:ext cx="53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Sort label columns into groups that fulfills same purpose</a:t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937" y="2597859"/>
            <a:ext cx="2161325" cy="352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578748" y="6910671"/>
            <a:ext cx="53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Applied transfer learning from CONTRACT Bert</a:t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375" y="5974617"/>
            <a:ext cx="5496075" cy="5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2d69d482c74_1_0"/>
          <p:cNvGrpSpPr/>
          <p:nvPr/>
        </p:nvGrpSpPr>
        <p:grpSpPr>
          <a:xfrm>
            <a:off x="-615117" y="9173298"/>
            <a:ext cx="19221619" cy="1381451"/>
            <a:chOff x="0" y="-28575"/>
            <a:chExt cx="6461700" cy="464400"/>
          </a:xfrm>
        </p:grpSpPr>
        <p:sp>
          <p:nvSpPr>
            <p:cNvPr id="153" name="Google Shape;153;g2d69d482c74_1_0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154" name="Google Shape;154;g2d69d482c74_1_0"/>
            <p:cNvSpPr txBox="1"/>
            <p:nvPr/>
          </p:nvSpPr>
          <p:spPr>
            <a:xfrm>
              <a:off x="0" y="-28575"/>
              <a:ext cx="64617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g2d69d482c74_1_0"/>
          <p:cNvGrpSpPr/>
          <p:nvPr/>
        </p:nvGrpSpPr>
        <p:grpSpPr>
          <a:xfrm rot="10800000">
            <a:off x="-385100" y="-82216"/>
            <a:ext cx="19221619" cy="572945"/>
            <a:chOff x="0" y="-28575"/>
            <a:chExt cx="6461700" cy="192606"/>
          </a:xfrm>
        </p:grpSpPr>
        <p:sp>
          <p:nvSpPr>
            <p:cNvPr id="156" name="Google Shape;156;g2d69d482c74_1_0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157" name="Google Shape;157;g2d69d482c74_1_0"/>
            <p:cNvSpPr txBox="1"/>
            <p:nvPr/>
          </p:nvSpPr>
          <p:spPr>
            <a:xfrm>
              <a:off x="0" y="-28575"/>
              <a:ext cx="6461700" cy="1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g2d69d482c74_1_0"/>
          <p:cNvGrpSpPr/>
          <p:nvPr/>
        </p:nvGrpSpPr>
        <p:grpSpPr>
          <a:xfrm rot="10800000">
            <a:off x="-318385" y="405310"/>
            <a:ext cx="18924446" cy="404262"/>
            <a:chOff x="0" y="-28575"/>
            <a:chExt cx="6361800" cy="135900"/>
          </a:xfrm>
        </p:grpSpPr>
        <p:sp>
          <p:nvSpPr>
            <p:cNvPr id="159" name="Google Shape;159;g2d69d482c74_1_0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0" name="Google Shape;160;g2d69d482c74_1_0"/>
            <p:cNvSpPr txBox="1"/>
            <p:nvPr/>
          </p:nvSpPr>
          <p:spPr>
            <a:xfrm>
              <a:off x="0" y="-28575"/>
              <a:ext cx="63618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g2d69d482c74_1_0"/>
          <p:cNvGrpSpPr/>
          <p:nvPr/>
        </p:nvGrpSpPr>
        <p:grpSpPr>
          <a:xfrm rot="10800000">
            <a:off x="-385100" y="9968156"/>
            <a:ext cx="19221619" cy="671196"/>
            <a:chOff x="0" y="-28575"/>
            <a:chExt cx="6461700" cy="225635"/>
          </a:xfrm>
        </p:grpSpPr>
        <p:sp>
          <p:nvSpPr>
            <p:cNvPr id="162" name="Google Shape;162;g2d69d482c74_1_0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3" name="Google Shape;163;g2d69d482c74_1_0"/>
            <p:cNvSpPr txBox="1"/>
            <p:nvPr/>
          </p:nvSpPr>
          <p:spPr>
            <a:xfrm>
              <a:off x="0" y="-28575"/>
              <a:ext cx="64617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g2d69d482c74_1_0"/>
          <p:cNvSpPr txBox="1"/>
          <p:nvPr/>
        </p:nvSpPr>
        <p:spPr>
          <a:xfrm>
            <a:off x="1028700" y="1190282"/>
            <a:ext cx="1623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 Architecture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65" name="Google Shape;165;g2d69d482c7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75" y="2296982"/>
            <a:ext cx="15666186" cy="6723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d69d482c74_1_0"/>
          <p:cNvSpPr/>
          <p:nvPr/>
        </p:nvSpPr>
        <p:spPr>
          <a:xfrm>
            <a:off x="6912675" y="2179300"/>
            <a:ext cx="6410700" cy="6723900"/>
          </a:xfrm>
          <a:prstGeom prst="ellipse">
            <a:avLst/>
          </a:prstGeom>
          <a:noFill/>
          <a:ln cap="flat" cmpd="sng" w="38100">
            <a:solidFill>
              <a:srgbClr val="D8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4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173" name="Google Shape;173;p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4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175" name="Google Shape;175;p4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176" name="Google Shape;176;p4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4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178" name="Google Shape;178;p4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9" name="Google Shape;179;p4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4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181" name="Google Shape;181;p4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2" name="Google Shape;182;p4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4"/>
          <p:cNvGrpSpPr/>
          <p:nvPr/>
        </p:nvGrpSpPr>
        <p:grpSpPr>
          <a:xfrm>
            <a:off x="12004223" y="3335271"/>
            <a:ext cx="5343293" cy="3338749"/>
            <a:chOff x="0" y="0"/>
            <a:chExt cx="7124391" cy="4451665"/>
          </a:xfrm>
        </p:grpSpPr>
        <p:sp>
          <p:nvSpPr>
            <p:cNvPr id="184" name="Google Shape;184;p4"/>
            <p:cNvSpPr/>
            <p:nvPr/>
          </p:nvSpPr>
          <p:spPr>
            <a:xfrm>
              <a:off x="0" y="3755989"/>
              <a:ext cx="7124391" cy="695676"/>
            </a:xfrm>
            <a:custGeom>
              <a:rect b="b" l="l" r="r" t="t"/>
              <a:pathLst>
                <a:path extrusionOk="0" h="695676" w="7124391">
                  <a:moveTo>
                    <a:pt x="0" y="0"/>
                  </a:moveTo>
                  <a:lnTo>
                    <a:pt x="7124391" y="0"/>
                  </a:lnTo>
                  <a:lnTo>
                    <a:pt x="7124391" y="695677"/>
                  </a:lnTo>
                  <a:lnTo>
                    <a:pt x="0" y="6956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4978" t="-18097"/>
              </a:stretch>
            </a:blipFill>
            <a:ln>
              <a:noFill/>
            </a:ln>
          </p:spPr>
        </p:sp>
        <p:sp>
          <p:nvSpPr>
            <p:cNvPr id="185" name="Google Shape;185;p4"/>
            <p:cNvSpPr/>
            <p:nvPr/>
          </p:nvSpPr>
          <p:spPr>
            <a:xfrm>
              <a:off x="38176" y="0"/>
              <a:ext cx="7086215" cy="657020"/>
            </a:xfrm>
            <a:custGeom>
              <a:rect b="b" l="l" r="r" t="t"/>
              <a:pathLst>
                <a:path extrusionOk="0" h="657020" w="7086215">
                  <a:moveTo>
                    <a:pt x="0" y="0"/>
                  </a:moveTo>
                  <a:lnTo>
                    <a:pt x="7086215" y="0"/>
                  </a:lnTo>
                  <a:lnTo>
                    <a:pt x="7086215" y="657020"/>
                  </a:lnTo>
                  <a:lnTo>
                    <a:pt x="0" y="6570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3044" l="0" r="0" t="0"/>
              </a:stretch>
            </a:blipFill>
            <a:ln>
              <a:noFill/>
            </a:ln>
          </p:spPr>
        </p:sp>
        <p:sp>
          <p:nvSpPr>
            <p:cNvPr id="186" name="Google Shape;186;p4"/>
            <p:cNvSpPr/>
            <p:nvPr/>
          </p:nvSpPr>
          <p:spPr>
            <a:xfrm>
              <a:off x="38176" y="2418737"/>
              <a:ext cx="7086215" cy="1031709"/>
            </a:xfrm>
            <a:custGeom>
              <a:rect b="b" l="l" r="r" t="t"/>
              <a:pathLst>
                <a:path extrusionOk="0" h="1031709" w="7086215">
                  <a:moveTo>
                    <a:pt x="0" y="0"/>
                  </a:moveTo>
                  <a:lnTo>
                    <a:pt x="7086215" y="0"/>
                  </a:lnTo>
                  <a:lnTo>
                    <a:pt x="7086215" y="1031709"/>
                  </a:lnTo>
                  <a:lnTo>
                    <a:pt x="0" y="10317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7" name="Google Shape;187;p4"/>
            <p:cNvSpPr/>
            <p:nvPr/>
          </p:nvSpPr>
          <p:spPr>
            <a:xfrm>
              <a:off x="0" y="906521"/>
              <a:ext cx="7054349" cy="1206673"/>
            </a:xfrm>
            <a:custGeom>
              <a:rect b="b" l="l" r="r" t="t"/>
              <a:pathLst>
                <a:path extrusionOk="0" h="1206673" w="7054349">
                  <a:moveTo>
                    <a:pt x="0" y="0"/>
                  </a:moveTo>
                  <a:lnTo>
                    <a:pt x="7054349" y="0"/>
                  </a:lnTo>
                  <a:lnTo>
                    <a:pt x="7054349" y="1206673"/>
                  </a:lnTo>
                  <a:lnTo>
                    <a:pt x="0" y="12066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-4736" r="-4736" t="0"/>
              </a:stretch>
            </a:blipFill>
            <a:ln>
              <a:noFill/>
            </a:ln>
          </p:spPr>
        </p:sp>
      </p:grpSp>
      <p:sp>
        <p:nvSpPr>
          <p:cNvPr id="188" name="Google Shape;188;p4"/>
          <p:cNvSpPr txBox="1"/>
          <p:nvPr/>
        </p:nvSpPr>
        <p:spPr>
          <a:xfrm>
            <a:off x="1028700" y="1190282"/>
            <a:ext cx="1623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115250" y="3557214"/>
            <a:ext cx="8535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Small Dataset Size: CUAD Dataset only included 510 contracts.</a:t>
            </a:r>
            <a:endParaRPr b="1" sz="34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Solution: Conduct data augmentation via paraphrasing</a:t>
            </a:r>
            <a:endParaRPr b="1" sz="34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Increased sample size to 3570.</a:t>
            </a:r>
            <a:endParaRPr b="1" sz="34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2009023" y="7006783"/>
            <a:ext cx="5333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Poor </a:t>
            </a:r>
            <a:r>
              <a:rPr i="0" lang="en-US" sz="22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accuracy scores of the original models</a:t>
            </a:r>
            <a:endParaRPr sz="1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5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196" name="Google Shape;196;p5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197" name="Google Shape;197;p5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199" name="Google Shape;199;p5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200" name="Google Shape;200;p5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202" name="Google Shape;202;p5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3" name="Google Shape;203;p5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5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205" name="Google Shape;205;p5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6" name="Google Shape;206;p5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5"/>
          <p:cNvSpPr txBox="1"/>
          <p:nvPr/>
        </p:nvSpPr>
        <p:spPr>
          <a:xfrm>
            <a:off x="1028700" y="1152525"/>
            <a:ext cx="1623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1028700" y="2572899"/>
            <a:ext cx="1602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performing data augmentation to increase data sample size, the accuracy increased significantly.</a:t>
            </a:r>
            <a:endParaRPr sz="3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8939700" y="4111925"/>
            <a:ext cx="8115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highest increase is found in IP rights, increasing from 0.058 to 0.86</a:t>
            </a:r>
            <a:r>
              <a:rPr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sz="5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Conducting blind testing on unlabelled contracts resulted in labeling large amounts of information as relevant. </a:t>
            </a:r>
            <a:endParaRPr sz="30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improved models did better yet still shown this tendency, especially on long sentences.</a:t>
            </a:r>
            <a:endParaRPr sz="3000">
              <a:solidFill>
                <a:srgbClr val="022759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75" y="4384437"/>
            <a:ext cx="47053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350" y="6178000"/>
            <a:ext cx="5206795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950" y="7410149"/>
            <a:ext cx="51816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1673898" y="5222758"/>
            <a:ext cx="5333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Improved validation accuracy on IP Rights model</a:t>
            </a:r>
            <a:endParaRPr sz="1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1673900" y="8419750"/>
            <a:ext cx="5796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improved IP Rights Model can </a:t>
            </a: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successfully</a:t>
            </a: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pick out </a:t>
            </a: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irrelevant</a:t>
            </a:r>
            <a:r>
              <a:rPr lang="en-US" sz="2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info </a:t>
            </a:r>
            <a:endParaRPr sz="1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6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220" name="Google Shape;220;p6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221" name="Google Shape;221;p6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6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223" name="Google Shape;223;p6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224" name="Google Shape;224;p6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6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226" name="Google Shape;226;p6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7" name="Google Shape;227;p6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229" name="Google Shape;229;p6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0" name="Google Shape;230;p6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6"/>
          <p:cNvSpPr txBox="1"/>
          <p:nvPr/>
        </p:nvSpPr>
        <p:spPr>
          <a:xfrm>
            <a:off x="1110630" y="1133475"/>
            <a:ext cx="1623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WORK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11022666" y="4662317"/>
            <a:ext cx="6735536" cy="4114800"/>
          </a:xfrm>
          <a:custGeom>
            <a:rect b="b" l="l" r="r" t="t"/>
            <a:pathLst>
              <a:path extrusionOk="0" h="4114800" w="6735536">
                <a:moveTo>
                  <a:pt x="0" y="0"/>
                </a:moveTo>
                <a:lnTo>
                  <a:pt x="6735535" y="0"/>
                </a:lnTo>
                <a:lnTo>
                  <a:pt x="6735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3" name="Google Shape;23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075" y="2730525"/>
            <a:ext cx="1373750" cy="15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/>
        </p:nvSpPr>
        <p:spPr>
          <a:xfrm>
            <a:off x="3342022" y="2992774"/>
            <a:ext cx="620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Individual Model Retraining/Updates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3342025" y="5107175"/>
            <a:ext cx="554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Integrating Model with External Features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3342025" y="7140238"/>
            <a:ext cx="554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Acquiring</a:t>
            </a: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Additional</a:t>
            </a:r>
            <a:r>
              <a:rPr b="1" lang="en-US" sz="3400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Datasets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37" name="Google Shape;2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100" y="6951800"/>
            <a:ext cx="1085679" cy="138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3075" y="4776887"/>
            <a:ext cx="1699750" cy="1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D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7"/>
          <p:cNvGrpSpPr/>
          <p:nvPr/>
        </p:nvGrpSpPr>
        <p:grpSpPr>
          <a:xfrm>
            <a:off x="-615117" y="9173298"/>
            <a:ext cx="19221178" cy="1381053"/>
            <a:chOff x="0" y="-28575"/>
            <a:chExt cx="6461577" cy="464268"/>
          </a:xfrm>
        </p:grpSpPr>
        <p:sp>
          <p:nvSpPr>
            <p:cNvPr id="244" name="Google Shape;244;p7"/>
            <p:cNvSpPr/>
            <p:nvPr/>
          </p:nvSpPr>
          <p:spPr>
            <a:xfrm>
              <a:off x="0" y="0"/>
              <a:ext cx="6461577" cy="435693"/>
            </a:xfrm>
            <a:custGeom>
              <a:rect b="b" l="l" r="r" t="t"/>
              <a:pathLst>
                <a:path extrusionOk="0"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  <a:ln>
              <a:noFill/>
            </a:ln>
          </p:spPr>
        </p:sp>
        <p:sp>
          <p:nvSpPr>
            <p:cNvPr id="245" name="Google Shape;245;p7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7"/>
          <p:cNvGrpSpPr/>
          <p:nvPr/>
        </p:nvGrpSpPr>
        <p:grpSpPr>
          <a:xfrm rot="10800000">
            <a:off x="-384659" y="-82213"/>
            <a:ext cx="19221178" cy="572942"/>
            <a:chOff x="0" y="-28575"/>
            <a:chExt cx="6461577" cy="192606"/>
          </a:xfrm>
        </p:grpSpPr>
        <p:sp>
          <p:nvSpPr>
            <p:cNvPr id="247" name="Google Shape;247;p7"/>
            <p:cNvSpPr/>
            <p:nvPr/>
          </p:nvSpPr>
          <p:spPr>
            <a:xfrm>
              <a:off x="0" y="0"/>
              <a:ext cx="6461577" cy="164031"/>
            </a:xfrm>
            <a:custGeom>
              <a:rect b="b" l="l" r="r" t="t"/>
              <a:pathLst>
                <a:path extrusionOk="0" h="164031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  <a:ln>
              <a:noFill/>
            </a:ln>
          </p:spPr>
        </p:sp>
        <p:sp>
          <p:nvSpPr>
            <p:cNvPr id="248" name="Google Shape;248;p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7"/>
          <p:cNvGrpSpPr/>
          <p:nvPr/>
        </p:nvGrpSpPr>
        <p:grpSpPr>
          <a:xfrm rot="10800000">
            <a:off x="-318061" y="405727"/>
            <a:ext cx="18924122" cy="403845"/>
            <a:chOff x="0" y="-28575"/>
            <a:chExt cx="6361716" cy="135760"/>
          </a:xfrm>
        </p:grpSpPr>
        <p:sp>
          <p:nvSpPr>
            <p:cNvPr id="250" name="Google Shape;250;p7"/>
            <p:cNvSpPr/>
            <p:nvPr/>
          </p:nvSpPr>
          <p:spPr>
            <a:xfrm>
              <a:off x="0" y="0"/>
              <a:ext cx="6361716" cy="107185"/>
            </a:xfrm>
            <a:custGeom>
              <a:rect b="b" l="l" r="r" t="t"/>
              <a:pathLst>
                <a:path extrusionOk="0" h="107185" w="6361716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1" name="Google Shape;251;p7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10800000">
            <a:off x="-384659" y="9968157"/>
            <a:ext cx="19221178" cy="671195"/>
            <a:chOff x="0" y="-28575"/>
            <a:chExt cx="6461577" cy="225635"/>
          </a:xfrm>
        </p:grpSpPr>
        <p:sp>
          <p:nvSpPr>
            <p:cNvPr id="253" name="Google Shape;253;p7"/>
            <p:cNvSpPr/>
            <p:nvPr/>
          </p:nvSpPr>
          <p:spPr>
            <a:xfrm>
              <a:off x="0" y="0"/>
              <a:ext cx="6461577" cy="197060"/>
            </a:xfrm>
            <a:custGeom>
              <a:rect b="b" l="l" r="r" t="t"/>
              <a:pathLst>
                <a:path extrusionOk="0"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4" name="Google Shape;254;p7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7"/>
          <p:cNvSpPr txBox="1"/>
          <p:nvPr/>
        </p:nvSpPr>
        <p:spPr>
          <a:xfrm>
            <a:off x="1028700" y="1152525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 FACT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818914" y="3077457"/>
            <a:ext cx="59439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71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total, our 3 computers crashed/blue screened 5 times while training</a:t>
            </a:r>
            <a:r>
              <a:rPr b="1" lang="en-US" sz="4871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/testing.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71" u="none" cap="none" strike="noStrike">
                <a:solidFill>
                  <a:srgbClr val="022759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7403913" y="2711450"/>
            <a:ext cx="9855387" cy="5654529"/>
            <a:chOff x="0" y="0"/>
            <a:chExt cx="13140517" cy="7539371"/>
          </a:xfrm>
        </p:grpSpPr>
        <p:sp>
          <p:nvSpPr>
            <p:cNvPr id="258" name="Google Shape;258;p7"/>
            <p:cNvSpPr/>
            <p:nvPr/>
          </p:nvSpPr>
          <p:spPr>
            <a:xfrm>
              <a:off x="0" y="0"/>
              <a:ext cx="13140517" cy="7539371"/>
            </a:xfrm>
            <a:custGeom>
              <a:rect b="b" l="l" r="r" t="t"/>
              <a:pathLst>
                <a:path extrusionOk="0" h="7539371" w="13140517">
                  <a:moveTo>
                    <a:pt x="0" y="0"/>
                  </a:moveTo>
                  <a:lnTo>
                    <a:pt x="13140517" y="0"/>
                  </a:lnTo>
                  <a:lnTo>
                    <a:pt x="13140517" y="7539371"/>
                  </a:lnTo>
                  <a:lnTo>
                    <a:pt x="0" y="753937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59" name="Google Shape;259;p7"/>
            <p:cNvGrpSpPr/>
            <p:nvPr/>
          </p:nvGrpSpPr>
          <p:grpSpPr>
            <a:xfrm>
              <a:off x="2320117" y="5976080"/>
              <a:ext cx="1669485" cy="834496"/>
              <a:chOff x="0" y="-47625"/>
              <a:chExt cx="329775" cy="164839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329775" cy="117214"/>
              </a:xfrm>
              <a:custGeom>
                <a:rect b="b" l="l" r="r" t="t"/>
                <a:pathLst>
                  <a:path extrusionOk="0" h="117214" w="329775">
                    <a:moveTo>
                      <a:pt x="0" y="0"/>
                    </a:moveTo>
                    <a:lnTo>
                      <a:pt x="329775" y="0"/>
                    </a:lnTo>
                    <a:lnTo>
                      <a:pt x="329775" y="117214"/>
                    </a:lnTo>
                    <a:lnTo>
                      <a:pt x="0" y="1172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329775" cy="164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99" u="none" cap="none" strike="noStrike">
                    <a:solidFill>
                      <a:srgbClr val="000000"/>
                    </a:solidFill>
                    <a:latin typeface="Archivo Black"/>
                    <a:ea typeface="Archivo Black"/>
                    <a:cs typeface="Archivo Black"/>
                    <a:sym typeface="Archivo Black"/>
                  </a:rPr>
                  <a:t>crashes</a:t>
                </a:r>
                <a:endParaRPr/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>
              <a:off x="10069549" y="5976080"/>
              <a:ext cx="2902247" cy="834496"/>
              <a:chOff x="0" y="-47625"/>
              <a:chExt cx="573283" cy="164839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573283" cy="117214"/>
              </a:xfrm>
              <a:custGeom>
                <a:rect b="b" l="l" r="r" t="t"/>
                <a:pathLst>
                  <a:path extrusionOk="0" h="117214" w="573283">
                    <a:moveTo>
                      <a:pt x="0" y="0"/>
                    </a:moveTo>
                    <a:lnTo>
                      <a:pt x="573283" y="0"/>
                    </a:lnTo>
                    <a:lnTo>
                      <a:pt x="573283" y="117214"/>
                    </a:lnTo>
                    <a:lnTo>
                      <a:pt x="0" y="1172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573283" cy="164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99" u="none" cap="none" strike="noStrike">
                    <a:solidFill>
                      <a:srgbClr val="000000"/>
                    </a:solidFill>
                    <a:latin typeface="Archivo Black"/>
                    <a:ea typeface="Archivo Black"/>
                    <a:cs typeface="Archivo Black"/>
                    <a:sym typeface="Archivo Black"/>
                  </a:rPr>
                  <a:t>model :(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