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247"/>
    <p:restoredTop sz="94635"/>
  </p:normalViewPr>
  <p:slideViewPr>
    <p:cSldViewPr snapToGrid="0" snapToObjects="1">
      <p:cViewPr>
        <p:scale>
          <a:sx n="50" d="100"/>
          <a:sy n="50" d="100"/>
        </p:scale>
        <p:origin x="360" y="1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7BEB42-D218-C146-97E0-988E3BBF5776}" type="datetimeFigureOut">
              <a:rPr lang="en-US" smtClean="0"/>
              <a:t>10/24/17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3D2A2B-8196-7A40-8211-CF67B91D4A0B}" type="slidenum">
              <a:rPr lang="en-US" smtClean="0"/>
              <a:t>‹#›</a:t>
            </a:fld>
            <a:endParaRPr lang="en-US"/>
          </a:p>
        </p:txBody>
      </p:sp>
    </p:spTree>
    <p:extLst>
      <p:ext uri="{BB962C8B-B14F-4D97-AF65-F5344CB8AC3E}">
        <p14:creationId xmlns:p14="http://schemas.microsoft.com/office/powerpoint/2010/main" val="1478673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r>
              <a:rPr lang="en-US" dirty="0" smtClean="0"/>
              <a:t>Original </a:t>
            </a:r>
            <a:r>
              <a:rPr lang="en-US" baseline="0" dirty="0" smtClean="0"/>
              <a:t>release to general public via major retailers, but usually highly coveted sneakers sell out almost instantly,  Huge demand and limited supply caused creation of the resell marketplace where sellers can sell sneakers for profit to buyers who really want a shoe but missed their opportunity to buy for general release.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Resell market we are very familiar with is </a:t>
            </a:r>
            <a:r>
              <a:rPr lang="en-US" baseline="0" dirty="0" err="1" smtClean="0"/>
              <a:t>ebay</a:t>
            </a:r>
            <a:r>
              <a:rPr lang="en-US" baseline="0" dirty="0" smtClean="0"/>
              <a:t>.</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4B3D2A2B-8196-7A40-8211-CF67B91D4A0B}" type="slidenum">
              <a:rPr lang="en-US" smtClean="0"/>
              <a:t>2</a:t>
            </a:fld>
            <a:endParaRPr lang="en-US"/>
          </a:p>
        </p:txBody>
      </p:sp>
    </p:spTree>
    <p:extLst>
      <p:ext uri="{BB962C8B-B14F-4D97-AF65-F5344CB8AC3E}">
        <p14:creationId xmlns:p14="http://schemas.microsoft.com/office/powerpoint/2010/main" val="1387339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Daram</a:t>
            </a:r>
            <a:r>
              <a:rPr lang="en-US" dirty="0" smtClean="0"/>
              <a:t> filled </a:t>
            </a:r>
            <a:r>
              <a:rPr lang="en-US" dirty="0" err="1" smtClean="0"/>
              <a:t>breakd</a:t>
            </a:r>
            <a:r>
              <a:rPr lang="en-US" baseline="0" dirty="0" smtClean="0"/>
              <a:t> up of Kanye.</a:t>
            </a:r>
          </a:p>
          <a:p>
            <a:endParaRPr lang="en-US" baseline="0" dirty="0" smtClean="0"/>
          </a:p>
          <a:p>
            <a:r>
              <a:rPr lang="en-US" baseline="0" dirty="0" smtClean="0"/>
              <a:t>Sneakers so highly anticipated, that apps and websites crashed and the entire inventory was sold out in the matter of seconds.</a:t>
            </a:r>
          </a:p>
          <a:p>
            <a:endParaRPr lang="en-US" baseline="0" dirty="0" smtClean="0"/>
          </a:p>
          <a:p>
            <a:r>
              <a:rPr lang="en-US" baseline="0" dirty="0" smtClean="0"/>
              <a:t>What are the business implications.</a:t>
            </a:r>
            <a:endParaRPr lang="en-US" dirty="0"/>
          </a:p>
        </p:txBody>
      </p:sp>
      <p:sp>
        <p:nvSpPr>
          <p:cNvPr id="4" name="Slide Number Placeholder 3"/>
          <p:cNvSpPr>
            <a:spLocks noGrp="1"/>
          </p:cNvSpPr>
          <p:nvPr>
            <p:ph type="sldNum" sz="quarter" idx="10"/>
          </p:nvPr>
        </p:nvSpPr>
        <p:spPr/>
        <p:txBody>
          <a:bodyPr/>
          <a:lstStyle/>
          <a:p>
            <a:fld id="{4B3D2A2B-8196-7A40-8211-CF67B91D4A0B}" type="slidenum">
              <a:rPr lang="en-US" smtClean="0"/>
              <a:t>3</a:t>
            </a:fld>
            <a:endParaRPr lang="en-US"/>
          </a:p>
        </p:txBody>
      </p:sp>
    </p:spTree>
    <p:extLst>
      <p:ext uri="{BB962C8B-B14F-4D97-AF65-F5344CB8AC3E}">
        <p14:creationId xmlns:p14="http://schemas.microsoft.com/office/powerpoint/2010/main" val="1178989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Iphone</a:t>
            </a:r>
            <a:r>
              <a:rPr lang="en-US" dirty="0" smtClean="0"/>
              <a:t> example model vs style:</a:t>
            </a:r>
          </a:p>
          <a:p>
            <a:r>
              <a:rPr lang="en-US" dirty="0" smtClean="0"/>
              <a:t>If</a:t>
            </a:r>
            <a:r>
              <a:rPr lang="en-US" baseline="0" dirty="0" smtClean="0"/>
              <a:t> you can get a 24% profit on any investment you shouldn’t be here, you should be in a mansion in Beverly Hills</a:t>
            </a:r>
            <a:endParaRPr lang="en-US" dirty="0" smtClean="0"/>
          </a:p>
        </p:txBody>
      </p:sp>
      <p:sp>
        <p:nvSpPr>
          <p:cNvPr id="4" name="Slide Number Placeholder 3"/>
          <p:cNvSpPr>
            <a:spLocks noGrp="1"/>
          </p:cNvSpPr>
          <p:nvPr>
            <p:ph type="sldNum" sz="quarter" idx="10"/>
          </p:nvPr>
        </p:nvSpPr>
        <p:spPr/>
        <p:txBody>
          <a:bodyPr/>
          <a:lstStyle/>
          <a:p>
            <a:fld id="{4B3D2A2B-8196-7A40-8211-CF67B91D4A0B}" type="slidenum">
              <a:rPr lang="en-US" smtClean="0"/>
              <a:t>4</a:t>
            </a:fld>
            <a:endParaRPr lang="en-US"/>
          </a:p>
        </p:txBody>
      </p:sp>
    </p:spTree>
    <p:extLst>
      <p:ext uri="{BB962C8B-B14F-4D97-AF65-F5344CB8AC3E}">
        <p14:creationId xmlns:p14="http://schemas.microsoft.com/office/powerpoint/2010/main" val="1564805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 sneaker</a:t>
            </a:r>
            <a:r>
              <a:rPr lang="en-US" baseline="0" dirty="0" smtClean="0"/>
              <a:t> models we will focus on from left to right is the order of release and some important information by model.  </a:t>
            </a:r>
          </a:p>
          <a:p>
            <a:endParaRPr lang="en-US" baseline="0" dirty="0" smtClean="0"/>
          </a:p>
          <a:p>
            <a:r>
              <a:rPr lang="en-US" baseline="0" dirty="0" smtClean="0"/>
              <a:t>Avg. resell price is still much higher than retail but the later two models of 2016 and 2017 have much lower </a:t>
            </a:r>
            <a:r>
              <a:rPr lang="en-US" baseline="0" dirty="0" err="1" smtClean="0"/>
              <a:t>abg</a:t>
            </a:r>
            <a:r>
              <a:rPr lang="en-US" baseline="0" dirty="0" smtClean="0"/>
              <a:t> selling price. Variety of reasons that we will dive into in the remaining slides</a:t>
            </a:r>
            <a:endParaRPr lang="en-US" dirty="0"/>
          </a:p>
        </p:txBody>
      </p:sp>
      <p:sp>
        <p:nvSpPr>
          <p:cNvPr id="4" name="Slide Number Placeholder 3"/>
          <p:cNvSpPr>
            <a:spLocks noGrp="1"/>
          </p:cNvSpPr>
          <p:nvPr>
            <p:ph type="sldNum" sz="quarter" idx="10"/>
          </p:nvPr>
        </p:nvSpPr>
        <p:spPr/>
        <p:txBody>
          <a:bodyPr/>
          <a:lstStyle/>
          <a:p>
            <a:fld id="{4B3D2A2B-8196-7A40-8211-CF67B91D4A0B}" type="slidenum">
              <a:rPr lang="en-US" smtClean="0"/>
              <a:t>5</a:t>
            </a:fld>
            <a:endParaRPr lang="en-US"/>
          </a:p>
        </p:txBody>
      </p:sp>
    </p:spTree>
    <p:extLst>
      <p:ext uri="{BB962C8B-B14F-4D97-AF65-F5344CB8AC3E}">
        <p14:creationId xmlns:p14="http://schemas.microsoft.com/office/powerpoint/2010/main" val="507971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10/23/17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10/23/17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10/23/17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10/23/17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10/23/17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10/23/17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10/23/17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10/23/17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10/23/17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s://stockx.com/news/sneaker-resell-market-hits-1-billion/"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kubashi.com/kicks/adidas-kanye-west/" TargetMode="External"/><Relationship Id="rId4" Type="http://schemas.openxmlformats.org/officeDocument/2006/relationships/hyperlink" Target="https://public.tableau.com/profile/yoheinotheyyo#!/vizhome/KanyeImpact/Dashboard1" TargetMode="Externa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Yeezy</a:t>
            </a:r>
            <a:r>
              <a:rPr lang="en-US" dirty="0" smtClean="0"/>
              <a:t> sneaker data</a:t>
            </a:r>
            <a:endParaRPr lang="en-US" dirty="0"/>
          </a:p>
        </p:txBody>
      </p:sp>
      <p:sp>
        <p:nvSpPr>
          <p:cNvPr id="3" name="Subtitle 2"/>
          <p:cNvSpPr>
            <a:spLocks noGrp="1"/>
          </p:cNvSpPr>
          <p:nvPr>
            <p:ph type="subTitle" idx="1"/>
          </p:nvPr>
        </p:nvSpPr>
        <p:spPr/>
        <p:txBody>
          <a:bodyPr>
            <a:normAutofit fontScale="92500" lnSpcReduction="10000"/>
          </a:bodyPr>
          <a:lstStyle/>
          <a:p>
            <a:r>
              <a:rPr lang="en-US" dirty="0" err="1" smtClean="0"/>
              <a:t>Webscrape</a:t>
            </a:r>
            <a:r>
              <a:rPr lang="en-US" dirty="0" smtClean="0"/>
              <a:t> of Leading Sneaker Resell Website </a:t>
            </a:r>
            <a:r>
              <a:rPr lang="en-US" dirty="0" err="1" smtClean="0"/>
              <a:t>StockX</a:t>
            </a:r>
            <a:endParaRPr lang="en-US" dirty="0" smtClean="0"/>
          </a:p>
          <a:p>
            <a:endParaRPr lang="en-US" dirty="0" smtClean="0"/>
          </a:p>
          <a:p>
            <a:r>
              <a:rPr lang="en-US" dirty="0" smtClean="0"/>
              <a:t>Josh Yoon</a:t>
            </a:r>
          </a:p>
          <a:p>
            <a:endParaRPr lang="en-US" dirty="0"/>
          </a:p>
        </p:txBody>
      </p:sp>
    </p:spTree>
    <p:extLst>
      <p:ext uri="{BB962C8B-B14F-4D97-AF65-F5344CB8AC3E}">
        <p14:creationId xmlns:p14="http://schemas.microsoft.com/office/powerpoint/2010/main" val="21437578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a:bodyPr>
          <a:lstStyle/>
          <a:p>
            <a:r>
              <a:rPr lang="en-US" dirty="0" smtClean="0"/>
              <a:t>In the past decade, sneaker culture has reached explosive popularity, and as a result given rise to various avenues for buying and selling rare and prized sneakers.</a:t>
            </a:r>
          </a:p>
          <a:p>
            <a:r>
              <a:rPr lang="en-US" dirty="0" smtClean="0"/>
              <a:t>According to a study done by </a:t>
            </a:r>
            <a:r>
              <a:rPr lang="en-US" dirty="0" smtClean="0">
                <a:hlinkClick r:id="rId3"/>
              </a:rPr>
              <a:t>Campless</a:t>
            </a:r>
            <a:r>
              <a:rPr lang="en-US" dirty="0" smtClean="0"/>
              <a:t>, as of 2014, reselling sneakers is estimated to be a $1 Billion industry.</a:t>
            </a:r>
          </a:p>
          <a:p>
            <a:r>
              <a:rPr lang="en-US" dirty="0" smtClean="0"/>
              <a:t>Retail vs Resell</a:t>
            </a:r>
          </a:p>
          <a:p>
            <a:pPr lvl="1"/>
            <a:r>
              <a:rPr lang="en-US" dirty="0" smtClean="0"/>
              <a:t>Retail </a:t>
            </a:r>
            <a:r>
              <a:rPr lang="mr-IN" dirty="0" smtClean="0"/>
              <a:t>–</a:t>
            </a:r>
            <a:r>
              <a:rPr lang="en-US" dirty="0" smtClean="0"/>
              <a:t> Mass release of sneaker models to major sneaker retailers such as Footlocker, </a:t>
            </a:r>
            <a:r>
              <a:rPr lang="en-US" dirty="0" err="1" smtClean="0"/>
              <a:t>Finishline</a:t>
            </a:r>
            <a:r>
              <a:rPr lang="en-US" dirty="0" smtClean="0"/>
              <a:t>, Adidas Stores, Nike Stores, etc.  Otherwise referred to as primary marketplace.</a:t>
            </a:r>
          </a:p>
          <a:p>
            <a:pPr lvl="1"/>
            <a:r>
              <a:rPr lang="en-US" dirty="0" smtClean="0"/>
              <a:t>Resell- Secondary marketplace where sellers who have highly coveted sneakers in their possession(usually sold out elsewhere else) can place their shoes to be sold to buyers willing to pay a premium to acquire rare, discontinued sneakers.</a:t>
            </a:r>
            <a:endParaRPr lang="en-US" dirty="0"/>
          </a:p>
        </p:txBody>
      </p:sp>
    </p:spTree>
    <p:extLst>
      <p:ext uri="{BB962C8B-B14F-4D97-AF65-F5344CB8AC3E}">
        <p14:creationId xmlns:p14="http://schemas.microsoft.com/office/powerpoint/2010/main" val="18051400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of Focus: Adidas </a:t>
            </a:r>
            <a:r>
              <a:rPr lang="en-US" dirty="0" err="1" smtClean="0"/>
              <a:t>Yeezy</a:t>
            </a:r>
            <a:r>
              <a:rPr lang="en-US" dirty="0" smtClean="0"/>
              <a:t> Sneakers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Many different brands and styles are available for buying/selling in sneaker resell marketplaces , but for today’s purposes I will focus in on the notorious Adidas </a:t>
            </a:r>
            <a:r>
              <a:rPr lang="en-US" dirty="0" err="1" smtClean="0"/>
              <a:t>Yeezy</a:t>
            </a:r>
            <a:r>
              <a:rPr lang="en-US" dirty="0" smtClean="0"/>
              <a:t> sneaker line by Kanye West.</a:t>
            </a:r>
          </a:p>
          <a:p>
            <a:r>
              <a:rPr lang="en-US" dirty="0" smtClean="0"/>
              <a:t>Why </a:t>
            </a:r>
            <a:r>
              <a:rPr lang="en-US" dirty="0" err="1" smtClean="0"/>
              <a:t>Yeezys</a:t>
            </a:r>
            <a:r>
              <a:rPr lang="en-US" dirty="0" smtClean="0"/>
              <a:t>?</a:t>
            </a:r>
          </a:p>
          <a:p>
            <a:pPr lvl="1"/>
            <a:r>
              <a:rPr lang="en-US" dirty="0" smtClean="0"/>
              <a:t>After a controversial and abrupt end of partnership with Nike, Kanye jumped shipped to Adidas and his impact was felt almost easily,</a:t>
            </a:r>
          </a:p>
          <a:p>
            <a:pPr lvl="1"/>
            <a:r>
              <a:rPr lang="en-US" dirty="0" err="1" smtClean="0"/>
              <a:t>Lauching</a:t>
            </a:r>
            <a:r>
              <a:rPr lang="en-US" dirty="0" smtClean="0"/>
              <a:t> his first model with Adidas ( </a:t>
            </a:r>
            <a:r>
              <a:rPr lang="en-US" dirty="0" err="1" smtClean="0"/>
              <a:t>Yeezy</a:t>
            </a:r>
            <a:r>
              <a:rPr lang="en-US" dirty="0" smtClean="0"/>
              <a:t> 750) in February 2015, sneaker apps and websites crashed almost instantaneously, and his sneakers sold out in the matter of seconds.</a:t>
            </a:r>
          </a:p>
          <a:p>
            <a:pPr lvl="1"/>
            <a:r>
              <a:rPr lang="en-US" dirty="0" smtClean="0"/>
              <a:t>In 12 months, since the launch of the first sneaker, Adidas is estimate to increase total revenue by a </a:t>
            </a:r>
            <a:r>
              <a:rPr lang="en-US" dirty="0" smtClean="0">
                <a:hlinkClick r:id="rId3"/>
              </a:rPr>
              <a:t>whopping $2B</a:t>
            </a:r>
            <a:r>
              <a:rPr lang="en-US" dirty="0" smtClean="0"/>
              <a:t>.</a:t>
            </a:r>
          </a:p>
          <a:p>
            <a:pPr lvl="1"/>
            <a:r>
              <a:rPr lang="en-US" dirty="0" smtClean="0"/>
              <a:t>In addition, Adidas’s </a:t>
            </a:r>
            <a:r>
              <a:rPr lang="en-US" dirty="0" smtClean="0">
                <a:hlinkClick r:id="rId4"/>
              </a:rPr>
              <a:t>stock price </a:t>
            </a:r>
            <a:r>
              <a:rPr lang="en-US" dirty="0" smtClean="0"/>
              <a:t>went from $63.2 before the launch of </a:t>
            </a:r>
            <a:r>
              <a:rPr lang="en-US" dirty="0" err="1" smtClean="0"/>
              <a:t>Yeezy</a:t>
            </a:r>
            <a:r>
              <a:rPr lang="en-US" dirty="0" smtClean="0"/>
              <a:t> line to $147.50 as of early 2017.   (+133% Increase)</a:t>
            </a:r>
            <a:endParaRPr lang="en-US" dirty="0"/>
          </a:p>
        </p:txBody>
      </p:sp>
    </p:spTree>
    <p:extLst>
      <p:ext uri="{BB962C8B-B14F-4D97-AF65-F5344CB8AC3E}">
        <p14:creationId xmlns:p14="http://schemas.microsoft.com/office/powerpoint/2010/main" val="14877257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Adidas </a:t>
            </a:r>
            <a:r>
              <a:rPr lang="en-US" dirty="0" err="1" smtClean="0"/>
              <a:t>Yeezy</a:t>
            </a:r>
            <a:r>
              <a:rPr lang="en-US" dirty="0" smtClean="0"/>
              <a:t> Line (Feb 2015- Current)</a:t>
            </a:r>
            <a:endParaRPr lang="en-US" dirty="0"/>
          </a:p>
        </p:txBody>
      </p:sp>
      <p:sp>
        <p:nvSpPr>
          <p:cNvPr id="3" name="Content Placeholder 2"/>
          <p:cNvSpPr>
            <a:spLocks noGrp="1"/>
          </p:cNvSpPr>
          <p:nvPr>
            <p:ph idx="1"/>
          </p:nvPr>
        </p:nvSpPr>
        <p:spPr/>
        <p:txBody>
          <a:bodyPr/>
          <a:lstStyle/>
          <a:p>
            <a:r>
              <a:rPr lang="en-US" dirty="0" smtClean="0"/>
              <a:t>Total Models : 8 </a:t>
            </a:r>
          </a:p>
          <a:p>
            <a:r>
              <a:rPr lang="en-US" dirty="0" smtClean="0"/>
              <a:t>Total Styles: 31 (Including individual colorways of models)</a:t>
            </a:r>
          </a:p>
          <a:p>
            <a:r>
              <a:rPr lang="en-US" dirty="0" smtClean="0"/>
              <a:t>Total Sales as of Oct 2017 : 51,460 pairs of sneakers</a:t>
            </a:r>
          </a:p>
          <a:p>
            <a:r>
              <a:rPr lang="en-US" dirty="0" smtClean="0"/>
              <a:t>Avg. Resell Price: $1,103</a:t>
            </a:r>
          </a:p>
          <a:p>
            <a:r>
              <a:rPr lang="en-US" dirty="0" smtClean="0"/>
              <a:t>Avg. Percent Above Retail Price: +366%</a:t>
            </a:r>
          </a:p>
          <a:p>
            <a:r>
              <a:rPr lang="en-US" dirty="0" smtClean="0"/>
              <a:t>Highest Price Reached: $6,000</a:t>
            </a:r>
            <a:r>
              <a:rPr lang="en-US" dirty="0"/>
              <a:t> </a:t>
            </a:r>
            <a:r>
              <a:rPr lang="en-US" dirty="0" smtClean="0"/>
              <a:t>(+2,456% above retail price)</a:t>
            </a:r>
          </a:p>
        </p:txBody>
      </p:sp>
    </p:spTree>
    <p:extLst>
      <p:ext uri="{BB962C8B-B14F-4D97-AF65-F5344CB8AC3E}">
        <p14:creationId xmlns:p14="http://schemas.microsoft.com/office/powerpoint/2010/main" val="13074866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40324"/>
            <a:ext cx="9601200" cy="1485900"/>
          </a:xfrm>
        </p:spPr>
        <p:txBody>
          <a:bodyPr/>
          <a:lstStyle/>
          <a:p>
            <a:r>
              <a:rPr lang="en-US" dirty="0" smtClean="0"/>
              <a:t>Overview of Adidas </a:t>
            </a:r>
            <a:r>
              <a:rPr lang="en-US" dirty="0" err="1" smtClean="0"/>
              <a:t>Yeezy</a:t>
            </a:r>
            <a:r>
              <a:rPr lang="en-US" dirty="0" smtClean="0"/>
              <a:t> Line Cont’d</a:t>
            </a:r>
            <a:endParaRPr lang="en-US" dirty="0"/>
          </a:p>
        </p:txBody>
      </p:sp>
      <p:graphicFrame>
        <p:nvGraphicFramePr>
          <p:cNvPr id="9" name="Content Placeholder 7"/>
          <p:cNvGraphicFramePr>
            <a:graphicFrameLocks noGrp="1"/>
          </p:cNvGraphicFramePr>
          <p:nvPr>
            <p:ph idx="1"/>
            <p:extLst>
              <p:ext uri="{D42A27DB-BD31-4B8C-83A1-F6EECF244321}">
                <p14:modId xmlns:p14="http://schemas.microsoft.com/office/powerpoint/2010/main" val="481667324"/>
              </p:ext>
            </p:extLst>
          </p:nvPr>
        </p:nvGraphicFramePr>
        <p:xfrm>
          <a:off x="1125417" y="983274"/>
          <a:ext cx="10480428" cy="5142285"/>
        </p:xfrm>
        <a:graphic>
          <a:graphicData uri="http://schemas.openxmlformats.org/drawingml/2006/table">
            <a:tbl>
              <a:tblPr firstRow="1" bandRow="1">
                <a:tableStyleId>{073A0DAA-6AF3-43AB-8588-CEC1D06C72B9}</a:tableStyleId>
              </a:tblPr>
              <a:tblGrid>
                <a:gridCol w="2297721"/>
                <a:gridCol w="1992924"/>
                <a:gridCol w="2063261"/>
                <a:gridCol w="1992923"/>
                <a:gridCol w="2133599"/>
              </a:tblGrid>
              <a:tr h="369560">
                <a:tc>
                  <a:txBody>
                    <a:bodyPr/>
                    <a:lstStyle/>
                    <a:p>
                      <a:r>
                        <a:rPr lang="en-US" dirty="0" smtClean="0"/>
                        <a:t>Model Name</a:t>
                      </a:r>
                      <a:endParaRPr lang="en-US" dirty="0"/>
                    </a:p>
                  </a:txBody>
                  <a:tcPr/>
                </a:tc>
                <a:tc>
                  <a:txBody>
                    <a:bodyPr/>
                    <a:lstStyle/>
                    <a:p>
                      <a:r>
                        <a:rPr lang="en-US" dirty="0" smtClean="0"/>
                        <a:t>750</a:t>
                      </a:r>
                      <a:endParaRPr lang="en-US" dirty="0"/>
                    </a:p>
                  </a:txBody>
                  <a:tcPr/>
                </a:tc>
                <a:tc>
                  <a:txBody>
                    <a:bodyPr/>
                    <a:lstStyle/>
                    <a:p>
                      <a:r>
                        <a:rPr lang="en-US" dirty="0" smtClean="0"/>
                        <a:t>350</a:t>
                      </a:r>
                      <a:r>
                        <a:rPr lang="en-US" baseline="0" dirty="0" smtClean="0"/>
                        <a:t> V1</a:t>
                      </a:r>
                      <a:endParaRPr lang="en-US" dirty="0"/>
                    </a:p>
                  </a:txBody>
                  <a:tcPr/>
                </a:tc>
                <a:tc>
                  <a:txBody>
                    <a:bodyPr/>
                    <a:lstStyle/>
                    <a:p>
                      <a:r>
                        <a:rPr lang="en-US" dirty="0" smtClean="0"/>
                        <a:t>350 V2</a:t>
                      </a:r>
                      <a:endParaRPr lang="en-US" dirty="0"/>
                    </a:p>
                  </a:txBody>
                  <a:tcPr/>
                </a:tc>
                <a:tc>
                  <a:txBody>
                    <a:bodyPr/>
                    <a:lstStyle/>
                    <a:p>
                      <a:r>
                        <a:rPr lang="en-US" dirty="0" err="1" smtClean="0"/>
                        <a:t>Powerphase</a:t>
                      </a:r>
                      <a:endParaRPr lang="en-US" dirty="0"/>
                    </a:p>
                  </a:txBody>
                  <a:tcPr/>
                </a:tc>
              </a:tr>
              <a:tr h="1671720">
                <a:tc>
                  <a:txBody>
                    <a:bodyPr/>
                    <a:lstStyle/>
                    <a:p>
                      <a:pPr algn="ctr"/>
                      <a:endParaRPr lang="en-US" dirty="0"/>
                    </a:p>
                  </a:txBody>
                  <a:tcPr anchor="ct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i="0" dirty="0"/>
                    </a:p>
                  </a:txBody>
                  <a:tcPr>
                    <a:solidFill>
                      <a:schemeClr val="bg1"/>
                    </a:solidFill>
                  </a:tcPr>
                </a:tc>
              </a:tr>
              <a:tr h="612730">
                <a:tc>
                  <a:txBody>
                    <a:bodyPr/>
                    <a:lstStyle/>
                    <a:p>
                      <a:r>
                        <a:rPr lang="en-US" dirty="0" smtClean="0"/>
                        <a:t>Number of</a:t>
                      </a:r>
                      <a:r>
                        <a:rPr lang="en-US" baseline="0" dirty="0" smtClean="0"/>
                        <a:t> Styles(Colors)</a:t>
                      </a:r>
                    </a:p>
                  </a:txBody>
                  <a:tcPr/>
                </a:tc>
                <a:tc>
                  <a:txBody>
                    <a:bodyPr/>
                    <a:lstStyle/>
                    <a:p>
                      <a:r>
                        <a:rPr lang="en-US" dirty="0" smtClean="0"/>
                        <a:t>4</a:t>
                      </a:r>
                      <a:endParaRPr lang="en-US" dirty="0"/>
                    </a:p>
                  </a:txBody>
                  <a:tcPr/>
                </a:tc>
                <a:tc>
                  <a:txBody>
                    <a:bodyPr/>
                    <a:lstStyle/>
                    <a:p>
                      <a:r>
                        <a:rPr lang="en-US" dirty="0" smtClean="0"/>
                        <a:t>5</a:t>
                      </a:r>
                      <a:endParaRPr lang="en-US" dirty="0"/>
                    </a:p>
                  </a:txBody>
                  <a:tcPr/>
                </a:tc>
                <a:tc>
                  <a:txBody>
                    <a:bodyPr/>
                    <a:lstStyle/>
                    <a:p>
                      <a:r>
                        <a:rPr lang="en-US" dirty="0" smtClean="0"/>
                        <a:t>8</a:t>
                      </a:r>
                      <a:endParaRPr lang="en-US" dirty="0"/>
                    </a:p>
                  </a:txBody>
                  <a:tcPr/>
                </a:tc>
                <a:tc>
                  <a:txBody>
                    <a:bodyPr/>
                    <a:lstStyle/>
                    <a:p>
                      <a:r>
                        <a:rPr lang="en-US" dirty="0" smtClean="0"/>
                        <a:t>1</a:t>
                      </a:r>
                      <a:endParaRPr lang="en-US" dirty="0"/>
                    </a:p>
                  </a:txBody>
                  <a:tcPr/>
                </a:tc>
              </a:tr>
              <a:tr h="350131">
                <a:tc>
                  <a:txBody>
                    <a:bodyPr/>
                    <a:lstStyle/>
                    <a:p>
                      <a:r>
                        <a:rPr lang="en-US" dirty="0" smtClean="0"/>
                        <a:t>First Release</a:t>
                      </a:r>
                      <a:r>
                        <a:rPr lang="en-US" baseline="0" dirty="0" smtClean="0"/>
                        <a:t> Date</a:t>
                      </a:r>
                      <a:endParaRPr lang="en-US" dirty="0"/>
                    </a:p>
                  </a:txBody>
                  <a:tcPr/>
                </a:tc>
                <a:tc>
                  <a:txBody>
                    <a:bodyPr/>
                    <a:lstStyle/>
                    <a:p>
                      <a:r>
                        <a:rPr lang="en-US" dirty="0" smtClean="0"/>
                        <a:t>Feb 2015</a:t>
                      </a:r>
                    </a:p>
                  </a:txBody>
                  <a:tcPr/>
                </a:tc>
                <a:tc>
                  <a:txBody>
                    <a:bodyPr/>
                    <a:lstStyle/>
                    <a:p>
                      <a:r>
                        <a:rPr lang="en-US" dirty="0" smtClean="0"/>
                        <a:t>Jun 2015</a:t>
                      </a:r>
                      <a:endParaRPr lang="en-US" dirty="0"/>
                    </a:p>
                  </a:txBody>
                  <a:tcPr/>
                </a:tc>
                <a:tc>
                  <a:txBody>
                    <a:bodyPr/>
                    <a:lstStyle/>
                    <a:p>
                      <a:r>
                        <a:rPr lang="en-US" dirty="0" smtClean="0"/>
                        <a:t>Sep 2016</a:t>
                      </a:r>
                      <a:endParaRPr lang="en-US" dirty="0"/>
                    </a:p>
                  </a:txBody>
                  <a:tcPr/>
                </a:tc>
                <a:tc>
                  <a:txBody>
                    <a:bodyPr/>
                    <a:lstStyle/>
                    <a:p>
                      <a:r>
                        <a:rPr lang="en-US" dirty="0" smtClean="0"/>
                        <a:t>Mar 2017</a:t>
                      </a:r>
                      <a:endParaRPr lang="en-US" dirty="0"/>
                    </a:p>
                  </a:txBody>
                  <a:tcPr/>
                </a:tc>
              </a:tr>
              <a:tr h="449245">
                <a:tc>
                  <a:txBody>
                    <a:bodyPr/>
                    <a:lstStyle/>
                    <a:p>
                      <a:r>
                        <a:rPr lang="en-US" dirty="0" smtClean="0"/>
                        <a:t>Original Retail Price</a:t>
                      </a:r>
                    </a:p>
                  </a:txBody>
                  <a:tcPr/>
                </a:tc>
                <a:tc>
                  <a:txBody>
                    <a:bodyPr/>
                    <a:lstStyle/>
                    <a:p>
                      <a:r>
                        <a:rPr lang="en-US" dirty="0" smtClean="0"/>
                        <a:t>$350</a:t>
                      </a:r>
                      <a:endParaRPr lang="en-US" dirty="0"/>
                    </a:p>
                  </a:txBody>
                  <a:tcPr/>
                </a:tc>
                <a:tc>
                  <a:txBody>
                    <a:bodyPr/>
                    <a:lstStyle/>
                    <a:p>
                      <a:r>
                        <a:rPr lang="en-US" dirty="0" smtClean="0"/>
                        <a:t>$200</a:t>
                      </a:r>
                      <a:endParaRPr lang="en-US" dirty="0"/>
                    </a:p>
                  </a:txBody>
                  <a:tcPr/>
                </a:tc>
                <a:tc>
                  <a:txBody>
                    <a:bodyPr/>
                    <a:lstStyle/>
                    <a:p>
                      <a:r>
                        <a:rPr lang="en-US" dirty="0" smtClean="0"/>
                        <a:t>$220</a:t>
                      </a:r>
                      <a:endParaRPr lang="en-US" dirty="0"/>
                    </a:p>
                  </a:txBody>
                  <a:tcPr/>
                </a:tc>
                <a:tc>
                  <a:txBody>
                    <a:bodyPr/>
                    <a:lstStyle/>
                    <a:p>
                      <a:r>
                        <a:rPr lang="en-US" dirty="0" smtClean="0"/>
                        <a:t>$120</a:t>
                      </a:r>
                      <a:endParaRPr lang="en-US" dirty="0"/>
                    </a:p>
                  </a:txBody>
                  <a:tcPr/>
                </a:tc>
              </a:tr>
              <a:tr h="350131">
                <a:tc>
                  <a:txBody>
                    <a:bodyPr/>
                    <a:lstStyle/>
                    <a:p>
                      <a:r>
                        <a:rPr lang="en-US" dirty="0" smtClean="0"/>
                        <a:t>Avg. Resell Price</a:t>
                      </a:r>
                      <a:endParaRPr lang="en-US" dirty="0"/>
                    </a:p>
                  </a:txBody>
                  <a:tcPr/>
                </a:tc>
                <a:tc>
                  <a:txBody>
                    <a:bodyPr/>
                    <a:lstStyle/>
                    <a:p>
                      <a:r>
                        <a:rPr lang="en-US" dirty="0" smtClean="0"/>
                        <a:t>$1,452</a:t>
                      </a:r>
                      <a:endParaRPr lang="en-US" dirty="0"/>
                    </a:p>
                  </a:txBody>
                  <a:tcPr/>
                </a:tc>
                <a:tc>
                  <a:txBody>
                    <a:bodyPr/>
                    <a:lstStyle/>
                    <a:p>
                      <a:r>
                        <a:rPr lang="en-US" dirty="0" smtClean="0"/>
                        <a:t>$1,580</a:t>
                      </a:r>
                      <a:endParaRPr lang="en-US" dirty="0"/>
                    </a:p>
                  </a:txBody>
                  <a:tcPr/>
                </a:tc>
                <a:tc>
                  <a:txBody>
                    <a:bodyPr/>
                    <a:lstStyle/>
                    <a:p>
                      <a:r>
                        <a:rPr lang="en-US" dirty="0" smtClean="0"/>
                        <a:t>$796</a:t>
                      </a:r>
                      <a:endParaRPr lang="en-US" dirty="0"/>
                    </a:p>
                  </a:txBody>
                  <a:tcPr/>
                </a:tc>
                <a:tc>
                  <a:txBody>
                    <a:bodyPr/>
                    <a:lstStyle/>
                    <a:p>
                      <a:r>
                        <a:rPr lang="en-US" dirty="0" smtClean="0"/>
                        <a:t>$233</a:t>
                      </a:r>
                    </a:p>
                  </a:txBody>
                  <a:tcPr/>
                </a:tc>
              </a:tr>
              <a:tr h="612730">
                <a:tc>
                  <a:txBody>
                    <a:bodyPr/>
                    <a:lstStyle/>
                    <a:p>
                      <a:r>
                        <a:rPr lang="en-US" dirty="0" smtClean="0"/>
                        <a:t>Avg.</a:t>
                      </a:r>
                      <a:r>
                        <a:rPr lang="en-US" baseline="0" dirty="0" smtClean="0"/>
                        <a:t> Resell Percentage</a:t>
                      </a:r>
                      <a:endParaRPr lang="en-US" dirty="0"/>
                    </a:p>
                  </a:txBody>
                  <a:tcPr/>
                </a:tc>
                <a:tc>
                  <a:txBody>
                    <a:bodyPr/>
                    <a:lstStyle/>
                    <a:p>
                      <a:r>
                        <a:rPr lang="en-US" dirty="0" smtClean="0"/>
                        <a:t>+315%</a:t>
                      </a:r>
                      <a:endParaRPr lang="en-US" dirty="0"/>
                    </a:p>
                  </a:txBody>
                  <a:tcPr/>
                </a:tc>
                <a:tc>
                  <a:txBody>
                    <a:bodyPr/>
                    <a:lstStyle/>
                    <a:p>
                      <a:r>
                        <a:rPr lang="en-US" dirty="0" smtClean="0"/>
                        <a:t>+690%</a:t>
                      </a:r>
                      <a:endParaRPr lang="en-US" dirty="0"/>
                    </a:p>
                  </a:txBody>
                  <a:tcPr/>
                </a:tc>
                <a:tc>
                  <a:txBody>
                    <a:bodyPr/>
                    <a:lstStyle/>
                    <a:p>
                      <a:r>
                        <a:rPr lang="en-US" dirty="0" smtClean="0"/>
                        <a:t>+262%</a:t>
                      </a:r>
                      <a:endParaRPr lang="en-US" dirty="0"/>
                    </a:p>
                  </a:txBody>
                  <a:tcPr/>
                </a:tc>
                <a:tc>
                  <a:txBody>
                    <a:bodyPr/>
                    <a:lstStyle/>
                    <a:p>
                      <a:r>
                        <a:rPr lang="en-US" dirty="0" smtClean="0"/>
                        <a:t>+94%</a:t>
                      </a:r>
                      <a:endParaRPr lang="en-US" dirty="0"/>
                    </a:p>
                  </a:txBody>
                  <a:tcPr/>
                </a:tc>
              </a:tr>
              <a:tr h="612730">
                <a:tc>
                  <a:txBody>
                    <a:bodyPr/>
                    <a:lstStyle/>
                    <a:p>
                      <a:r>
                        <a:rPr lang="en-US" dirty="0" smtClean="0"/>
                        <a:t>Highest Price Reached</a:t>
                      </a:r>
                      <a:endParaRPr lang="en-US" dirty="0"/>
                    </a:p>
                  </a:txBody>
                  <a:tcPr/>
                </a:tc>
                <a:tc>
                  <a:txBody>
                    <a:bodyPr/>
                    <a:lstStyle/>
                    <a:p>
                      <a:r>
                        <a:rPr lang="en-US" dirty="0" smtClean="0"/>
                        <a:t>$6,000</a:t>
                      </a:r>
                      <a:endParaRPr lang="en-US" dirty="0"/>
                    </a:p>
                  </a:txBody>
                  <a:tcPr/>
                </a:tc>
                <a:tc>
                  <a:txBody>
                    <a:bodyPr/>
                    <a:lstStyle/>
                    <a:p>
                      <a:r>
                        <a:rPr lang="en-US" dirty="0" smtClean="0"/>
                        <a:t>$5,112</a:t>
                      </a:r>
                      <a:endParaRPr lang="en-US" dirty="0"/>
                    </a:p>
                  </a:txBody>
                  <a:tcPr/>
                </a:tc>
                <a:tc>
                  <a:txBody>
                    <a:bodyPr/>
                    <a:lstStyle/>
                    <a:p>
                      <a:r>
                        <a:rPr lang="en-US" dirty="0" smtClean="0"/>
                        <a:t>$2,562</a:t>
                      </a:r>
                      <a:endParaRPr lang="en-US" dirty="0"/>
                    </a:p>
                  </a:txBody>
                  <a:tcPr/>
                </a:tc>
                <a:tc>
                  <a:txBody>
                    <a:bodyPr/>
                    <a:lstStyle/>
                    <a:p>
                      <a:r>
                        <a:rPr lang="en-US" dirty="0" smtClean="0"/>
                        <a:t>$521</a:t>
                      </a:r>
                      <a:endParaRPr lang="en-US" dirty="0"/>
                    </a:p>
                  </a:txBody>
                  <a:tcPr/>
                </a:tc>
              </a:tr>
            </a:tbl>
          </a:graphicData>
        </a:graphic>
      </p:graphicFrame>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4022" y="1756998"/>
            <a:ext cx="2151823" cy="1063868"/>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9960" y="1726224"/>
            <a:ext cx="1934062" cy="1215811"/>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63346" y="1772349"/>
            <a:ext cx="1961404" cy="1123560"/>
          </a:xfrm>
          <a:prstGeom prst="rect">
            <a:avLst/>
          </a:prstGeom>
        </p:spPr>
      </p:pic>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69858" y="1704016"/>
            <a:ext cx="1998279" cy="1238019"/>
          </a:xfrm>
          <a:prstGeom prst="rect">
            <a:avLst/>
          </a:prstGeom>
        </p:spPr>
      </p:pic>
    </p:spTree>
    <p:extLst>
      <p:ext uri="{BB962C8B-B14F-4D97-AF65-F5344CB8AC3E}">
        <p14:creationId xmlns:p14="http://schemas.microsoft.com/office/powerpoint/2010/main" val="3310349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57554"/>
            <a:ext cx="9601200" cy="1485900"/>
          </a:xfrm>
        </p:spPr>
        <p:txBody>
          <a:bodyPr/>
          <a:lstStyle/>
          <a:p>
            <a:r>
              <a:rPr lang="en-US" dirty="0" smtClean="0"/>
              <a:t>Data Acquisition</a:t>
            </a:r>
            <a:endParaRPr lang="en-US" dirty="0"/>
          </a:p>
        </p:txBody>
      </p:sp>
      <p:sp>
        <p:nvSpPr>
          <p:cNvPr id="3" name="Content Placeholder 2"/>
          <p:cNvSpPr>
            <a:spLocks noGrp="1"/>
          </p:cNvSpPr>
          <p:nvPr>
            <p:ph idx="1"/>
          </p:nvPr>
        </p:nvSpPr>
        <p:spPr>
          <a:xfrm>
            <a:off x="1371600" y="1100504"/>
            <a:ext cx="9601200" cy="5323742"/>
          </a:xfrm>
        </p:spPr>
        <p:txBody>
          <a:bodyPr/>
          <a:lstStyle/>
          <a:p>
            <a:r>
              <a:rPr lang="en-US" dirty="0" smtClean="0"/>
              <a:t>used </a:t>
            </a:r>
            <a:r>
              <a:rPr lang="en-US" dirty="0" err="1" smtClean="0"/>
              <a:t>Scrapy</a:t>
            </a:r>
            <a:r>
              <a:rPr lang="en-US" dirty="0" smtClean="0"/>
              <a:t> and Selenium to scrape historical selling data of sneakers from </a:t>
            </a:r>
            <a:r>
              <a:rPr lang="en-US" dirty="0" err="1" smtClean="0"/>
              <a:t>stockx.com</a:t>
            </a:r>
            <a:r>
              <a:rPr lang="en-US" dirty="0" smtClean="0"/>
              <a:t>, one of the most popular sneaker resell marketplaces.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1922" y="2047142"/>
            <a:ext cx="5620078" cy="336892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137" y="2077915"/>
            <a:ext cx="5609662" cy="3368920"/>
          </a:xfrm>
          <a:prstGeom prst="rect">
            <a:avLst/>
          </a:prstGeom>
        </p:spPr>
      </p:pic>
      <p:sp>
        <p:nvSpPr>
          <p:cNvPr id="12" name="Right Arrow 11"/>
          <p:cNvSpPr/>
          <p:nvPr/>
        </p:nvSpPr>
        <p:spPr>
          <a:xfrm>
            <a:off x="7327805" y="3865503"/>
            <a:ext cx="310529" cy="163357"/>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1513840" y="2734505"/>
            <a:ext cx="335280" cy="17272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1997902" y="4968240"/>
            <a:ext cx="335280" cy="17272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1681480" y="5238799"/>
            <a:ext cx="335280" cy="17272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75856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94360"/>
            <a:ext cx="9601200" cy="1005840"/>
          </a:xfrm>
        </p:spPr>
        <p:txBody>
          <a:bodyPr>
            <a:normAutofit fontScale="90000"/>
          </a:bodyPr>
          <a:lstStyle/>
          <a:p>
            <a:r>
              <a:rPr lang="en-US" smtClean="0"/>
              <a:t>General EDA</a:t>
            </a:r>
            <a:br>
              <a:rPr lang="en-US" smtClean="0"/>
            </a:b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6111" y="1371600"/>
            <a:ext cx="5685078" cy="4826000"/>
          </a:xfrm>
        </p:spPr>
      </p:pic>
    </p:spTree>
    <p:extLst>
      <p:ext uri="{BB962C8B-B14F-4D97-AF65-F5344CB8AC3E}">
        <p14:creationId xmlns:p14="http://schemas.microsoft.com/office/powerpoint/2010/main" val="1827111221"/>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1107</TotalTime>
  <Words>667</Words>
  <Application>Microsoft Macintosh PowerPoint</Application>
  <PresentationFormat>Widescreen</PresentationFormat>
  <Paragraphs>82</Paragraphs>
  <Slides>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Franklin Gothic Book</vt:lpstr>
      <vt:lpstr>Mangal</vt:lpstr>
      <vt:lpstr>Crop</vt:lpstr>
      <vt:lpstr>Yeezy sneaker data</vt:lpstr>
      <vt:lpstr>Introduction</vt:lpstr>
      <vt:lpstr>Topic of Focus: Adidas Yeezy Sneakers</vt:lpstr>
      <vt:lpstr>Overview of Adidas Yeezy Line (Feb 2015- Current)</vt:lpstr>
      <vt:lpstr>Overview of Adidas Yeezy Line Cont’d</vt:lpstr>
      <vt:lpstr>Data Acquisition</vt:lpstr>
      <vt:lpstr>General EDA </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Josh Yoon</dc:creator>
  <cp:lastModifiedBy>Josh Yoon</cp:lastModifiedBy>
  <cp:revision>17</cp:revision>
  <dcterms:created xsi:type="dcterms:W3CDTF">2017-10-24T02:09:19Z</dcterms:created>
  <dcterms:modified xsi:type="dcterms:W3CDTF">2017-10-24T20:37:19Z</dcterms:modified>
</cp:coreProperties>
</file>