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4" r:id="rId9"/>
    <p:sldId id="276" r:id="rId10"/>
    <p:sldId id="265" r:id="rId11"/>
    <p:sldId id="267" r:id="rId12"/>
    <p:sldId id="268" r:id="rId13"/>
    <p:sldId id="270" r:id="rId14"/>
    <p:sldId id="271" r:id="rId15"/>
    <p:sldId id="272" r:id="rId16"/>
    <p:sldId id="274" r:id="rId17"/>
    <p:sldId id="277" r:id="rId18"/>
    <p:sldId id="279"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p:restoredTop sz="94580"/>
  </p:normalViewPr>
  <p:slideViewPr>
    <p:cSldViewPr snapToGrid="0" snapToObjects="1">
      <p:cViewPr>
        <p:scale>
          <a:sx n="95" d="100"/>
          <a:sy n="95" d="100"/>
        </p:scale>
        <p:origin x="1200"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EB42-D218-C146-97E0-988E3BBF5776}" type="datetimeFigureOut">
              <a:rPr lang="en-US" smtClean="0"/>
              <a:t>10/24/17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D2A2B-8196-7A40-8211-CF67B91D4A0B}" type="slidenum">
              <a:rPr lang="en-US" smtClean="0"/>
              <a:t>‹#›</a:t>
            </a:fld>
            <a:endParaRPr lang="en-US"/>
          </a:p>
        </p:txBody>
      </p:sp>
    </p:spTree>
    <p:extLst>
      <p:ext uri="{BB962C8B-B14F-4D97-AF65-F5344CB8AC3E}">
        <p14:creationId xmlns:p14="http://schemas.microsoft.com/office/powerpoint/2010/main" val="147867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Original </a:t>
            </a:r>
            <a:r>
              <a:rPr lang="en-US" baseline="0" dirty="0" smtClean="0"/>
              <a:t>release to general public via major retailers, but usually highly coveted sneakers sell out almost instantly,  Huge demand and limited supply caused creation of the resell marketplace where sellers can sell sneakers for profit to buyers who really want a shoe but missed their opportunity to buy for general release.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Resell market we are very familiar with is </a:t>
            </a:r>
            <a:r>
              <a:rPr lang="en-US" baseline="0" dirty="0" err="1" smtClean="0"/>
              <a:t>ebay</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4B3D2A2B-8196-7A40-8211-CF67B91D4A0B}" type="slidenum">
              <a:rPr lang="en-US" smtClean="0"/>
              <a:t>2</a:t>
            </a:fld>
            <a:endParaRPr lang="en-US"/>
          </a:p>
        </p:txBody>
      </p:sp>
    </p:spTree>
    <p:extLst>
      <p:ext uri="{BB962C8B-B14F-4D97-AF65-F5344CB8AC3E}">
        <p14:creationId xmlns:p14="http://schemas.microsoft.com/office/powerpoint/2010/main" val="1387339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Like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ebay</a:t>
            </a:r>
            <a:r>
              <a:rPr lang="en-US" sz="1200" kern="1200" baseline="0" dirty="0" smtClean="0">
                <a:solidFill>
                  <a:schemeClr val="tx1"/>
                </a:solidFill>
                <a:effectLst/>
                <a:latin typeface="+mn-lt"/>
                <a:ea typeface="+mn-ea"/>
                <a:cs typeface="+mn-cs"/>
              </a:rPr>
              <a:t>, 3 pairs of size 9 available at 100, 110, 120.  First buyer gets the 100, and the next buyer gets the next best deal, and the latest shopper is stuck with the most expensive offer.</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would love to see pattern of when sellers make shoes available in secondary market, missing link in making final conclusions here.</a:t>
            </a:r>
          </a:p>
          <a:p>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13</a:t>
            </a:fld>
            <a:endParaRPr lang="en-US"/>
          </a:p>
        </p:txBody>
      </p:sp>
    </p:spTree>
    <p:extLst>
      <p:ext uri="{BB962C8B-B14F-4D97-AF65-F5344CB8AC3E}">
        <p14:creationId xmlns:p14="http://schemas.microsoft.com/office/powerpoint/2010/main" val="775464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Proudest </a:t>
            </a:r>
            <a:r>
              <a:rPr lang="en-US" dirty="0" err="1" smtClean="0"/>
              <a:t>Acomplishment</a:t>
            </a:r>
            <a:r>
              <a:rPr lang="en-US" dirty="0" smtClean="0"/>
              <a:t>: </a:t>
            </a:r>
            <a:r>
              <a:rPr lang="en-US" dirty="0" err="1" smtClean="0"/>
              <a:t>Coor</a:t>
            </a:r>
            <a:r>
              <a:rPr lang="en-US" baseline="0" dirty="0" smtClean="0"/>
              <a:t> Coding Bars</a:t>
            </a:r>
          </a:p>
          <a:p>
            <a:r>
              <a:rPr lang="en-US" baseline="0" dirty="0" smtClean="0"/>
              <a:t>For All the OCD people, you are welcome.  </a:t>
            </a:r>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14</a:t>
            </a:fld>
            <a:endParaRPr lang="en-US"/>
          </a:p>
        </p:txBody>
      </p:sp>
    </p:spTree>
    <p:extLst>
      <p:ext uri="{BB962C8B-B14F-4D97-AF65-F5344CB8AC3E}">
        <p14:creationId xmlns:p14="http://schemas.microsoft.com/office/powerpoint/2010/main" val="458473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would love to see pattern of when sellers make shoes available in secondary market, missing link in making final conclusions here.</a:t>
            </a:r>
          </a:p>
          <a:p>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15</a:t>
            </a:fld>
            <a:endParaRPr lang="en-US"/>
          </a:p>
        </p:txBody>
      </p:sp>
    </p:spTree>
    <p:extLst>
      <p:ext uri="{BB962C8B-B14F-4D97-AF65-F5344CB8AC3E}">
        <p14:creationId xmlns:p14="http://schemas.microsoft.com/office/powerpoint/2010/main" val="741999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Like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ebay</a:t>
            </a:r>
            <a:r>
              <a:rPr lang="en-US" sz="1200" kern="1200" baseline="0" dirty="0" smtClean="0">
                <a:solidFill>
                  <a:schemeClr val="tx1"/>
                </a:solidFill>
                <a:effectLst/>
                <a:latin typeface="+mn-lt"/>
                <a:ea typeface="+mn-ea"/>
                <a:cs typeface="+mn-cs"/>
              </a:rPr>
              <a:t>, 3 pairs of size 9 available at 100, 110, 120.  First buyer gets the 100, and the next buyer gets the next best deal, and the latest shopper is stuck with the most expensive offer.</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would love to see pattern of when sellers make shoes available in secondary market, missing link in making final conclusions here.</a:t>
            </a:r>
          </a:p>
          <a:p>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16</a:t>
            </a:fld>
            <a:endParaRPr lang="en-US"/>
          </a:p>
        </p:txBody>
      </p:sp>
    </p:spTree>
    <p:extLst>
      <p:ext uri="{BB962C8B-B14F-4D97-AF65-F5344CB8AC3E}">
        <p14:creationId xmlns:p14="http://schemas.microsoft.com/office/powerpoint/2010/main" val="847356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Daram</a:t>
            </a:r>
            <a:r>
              <a:rPr lang="en-US" dirty="0" smtClean="0"/>
              <a:t> filled </a:t>
            </a:r>
            <a:r>
              <a:rPr lang="en-US" dirty="0" err="1" smtClean="0"/>
              <a:t>breakd</a:t>
            </a:r>
            <a:r>
              <a:rPr lang="en-US" baseline="0" dirty="0" smtClean="0"/>
              <a:t> up of Kanye.</a:t>
            </a:r>
          </a:p>
          <a:p>
            <a:endParaRPr lang="en-US" baseline="0" dirty="0" smtClean="0"/>
          </a:p>
          <a:p>
            <a:r>
              <a:rPr lang="en-US" baseline="0" dirty="0" smtClean="0"/>
              <a:t>Sneakers so highly anticipated, that apps and websites crashed and the entire inventory was sold out in the matter of seconds.</a:t>
            </a:r>
          </a:p>
          <a:p>
            <a:endParaRPr lang="en-US" baseline="0" dirty="0" smtClean="0"/>
          </a:p>
          <a:p>
            <a:r>
              <a:rPr lang="en-US" baseline="0" dirty="0" smtClean="0"/>
              <a:t>What are the business implications.</a:t>
            </a:r>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3</a:t>
            </a:fld>
            <a:endParaRPr lang="en-US"/>
          </a:p>
        </p:txBody>
      </p:sp>
    </p:spTree>
    <p:extLst>
      <p:ext uri="{BB962C8B-B14F-4D97-AF65-F5344CB8AC3E}">
        <p14:creationId xmlns:p14="http://schemas.microsoft.com/office/powerpoint/2010/main" val="1178989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Iphone</a:t>
            </a:r>
            <a:r>
              <a:rPr lang="en-US" dirty="0" smtClean="0"/>
              <a:t> example model vs style:</a:t>
            </a:r>
          </a:p>
          <a:p>
            <a:r>
              <a:rPr lang="en-US" dirty="0" smtClean="0"/>
              <a:t>If</a:t>
            </a:r>
            <a:r>
              <a:rPr lang="en-US" baseline="0" dirty="0" smtClean="0"/>
              <a:t> you can get a 24% profit on any investment you shouldn’t be here, you should be in a mansion in Beverly Hills</a:t>
            </a:r>
            <a:endParaRPr lang="en-US" dirty="0" smtClean="0"/>
          </a:p>
        </p:txBody>
      </p:sp>
      <p:sp>
        <p:nvSpPr>
          <p:cNvPr id="4" name="Slide Number Placeholder 3"/>
          <p:cNvSpPr>
            <a:spLocks noGrp="1"/>
          </p:cNvSpPr>
          <p:nvPr>
            <p:ph type="sldNum" sz="quarter" idx="10"/>
          </p:nvPr>
        </p:nvSpPr>
        <p:spPr/>
        <p:txBody>
          <a:bodyPr/>
          <a:lstStyle/>
          <a:p>
            <a:fld id="{4B3D2A2B-8196-7A40-8211-CF67B91D4A0B}" type="slidenum">
              <a:rPr lang="en-US" smtClean="0"/>
              <a:t>4</a:t>
            </a:fld>
            <a:endParaRPr lang="en-US"/>
          </a:p>
        </p:txBody>
      </p:sp>
    </p:spTree>
    <p:extLst>
      <p:ext uri="{BB962C8B-B14F-4D97-AF65-F5344CB8AC3E}">
        <p14:creationId xmlns:p14="http://schemas.microsoft.com/office/powerpoint/2010/main" val="1564805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sneaker</a:t>
            </a:r>
            <a:r>
              <a:rPr lang="en-US" baseline="0" dirty="0" smtClean="0"/>
              <a:t> models we will focus on from left to right is the order of release and some important information by model.  </a:t>
            </a:r>
          </a:p>
          <a:p>
            <a:endParaRPr lang="en-US" baseline="0" dirty="0" smtClean="0"/>
          </a:p>
          <a:p>
            <a:r>
              <a:rPr lang="en-US" baseline="0" dirty="0" smtClean="0"/>
              <a:t>Avg. resell price is still much higher than retail but the later two models of 2016 and 2017 have much lower </a:t>
            </a:r>
            <a:r>
              <a:rPr lang="en-US" baseline="0" dirty="0" err="1" smtClean="0"/>
              <a:t>abg</a:t>
            </a:r>
            <a:r>
              <a:rPr lang="en-US" baseline="0" dirty="0" smtClean="0"/>
              <a:t> selling price. Variety of reasons that we will dive into in the remaining slides</a:t>
            </a:r>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5</a:t>
            </a:fld>
            <a:endParaRPr lang="en-US"/>
          </a:p>
        </p:txBody>
      </p:sp>
    </p:spTree>
    <p:extLst>
      <p:ext uri="{BB962C8B-B14F-4D97-AF65-F5344CB8AC3E}">
        <p14:creationId xmlns:p14="http://schemas.microsoft.com/office/powerpoint/2010/main" val="507971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smtClean="0"/>
              <a:t>The two newer models, account for over 88% of </a:t>
            </a:r>
            <a:r>
              <a:rPr lang="en-US" dirty="0" err="1" smtClean="0"/>
              <a:t>Yeezy</a:t>
            </a:r>
            <a:r>
              <a:rPr lang="en-US" dirty="0" smtClean="0"/>
              <a:t> sneakers sold.</a:t>
            </a:r>
          </a:p>
          <a:p>
            <a:pPr marL="285750" indent="-285750">
              <a:buFontTx/>
              <a:buChar char="-"/>
            </a:pPr>
            <a:r>
              <a:rPr lang="en-US" dirty="0" smtClean="0"/>
              <a:t>What does this mean?  Most likely due to great success and popularity of early models, </a:t>
            </a:r>
            <a:r>
              <a:rPr lang="en-US" dirty="0" err="1" smtClean="0"/>
              <a:t>adidas</a:t>
            </a:r>
            <a:r>
              <a:rPr lang="en-US" dirty="0" smtClean="0"/>
              <a:t> was able to greatly increase the amount of inventory for newer models.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7</a:t>
            </a:fld>
            <a:endParaRPr lang="en-US"/>
          </a:p>
        </p:txBody>
      </p:sp>
    </p:spTree>
    <p:extLst>
      <p:ext uri="{BB962C8B-B14F-4D97-AF65-F5344CB8AC3E}">
        <p14:creationId xmlns:p14="http://schemas.microsoft.com/office/powerpoint/2010/main" val="1471883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Lower</a:t>
            </a:r>
            <a:r>
              <a:rPr lang="en-US" baseline="0" dirty="0" smtClean="0"/>
              <a:t> priced </a:t>
            </a:r>
            <a:r>
              <a:rPr lang="en-US" baseline="0" dirty="0" err="1" smtClean="0"/>
              <a:t>Yeezy’s</a:t>
            </a:r>
            <a:r>
              <a:rPr lang="en-US" baseline="0" dirty="0" smtClean="0"/>
              <a:t> sell like hotcakes.</a:t>
            </a:r>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8</a:t>
            </a:fld>
            <a:endParaRPr lang="en-US"/>
          </a:p>
        </p:txBody>
      </p:sp>
    </p:spTree>
    <p:extLst>
      <p:ext uri="{BB962C8B-B14F-4D97-AF65-F5344CB8AC3E}">
        <p14:creationId xmlns:p14="http://schemas.microsoft.com/office/powerpoint/2010/main" val="897672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9</a:t>
            </a:fld>
            <a:endParaRPr lang="en-US"/>
          </a:p>
        </p:txBody>
      </p:sp>
    </p:spTree>
    <p:extLst>
      <p:ext uri="{BB962C8B-B14F-4D97-AF65-F5344CB8AC3E}">
        <p14:creationId xmlns:p14="http://schemas.microsoft.com/office/powerpoint/2010/main" val="691051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10</a:t>
            </a:fld>
            <a:endParaRPr lang="en-US"/>
          </a:p>
        </p:txBody>
      </p:sp>
    </p:spTree>
    <p:extLst>
      <p:ext uri="{BB962C8B-B14F-4D97-AF65-F5344CB8AC3E}">
        <p14:creationId xmlns:p14="http://schemas.microsoft.com/office/powerpoint/2010/main" val="781536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30000" dirty="0" smtClean="0"/>
              <a:t>st</a:t>
            </a:r>
            <a:r>
              <a:rPr lang="en-US" dirty="0" smtClean="0"/>
              <a:t> Model</a:t>
            </a:r>
            <a:r>
              <a:rPr lang="en-US" baseline="0" dirty="0" smtClean="0"/>
              <a:t> limited size run as </a:t>
            </a:r>
            <a:r>
              <a:rPr lang="en-US" baseline="0" dirty="0" err="1" smtClean="0"/>
              <a:t>adidas</a:t>
            </a:r>
            <a:r>
              <a:rPr lang="en-US" baseline="0" dirty="0" smtClean="0"/>
              <a:t> testing appetite of customers for $350 shoes.  Did not manufacture half sizes!</a:t>
            </a:r>
          </a:p>
          <a:p>
            <a:r>
              <a:rPr lang="en-US" baseline="0" dirty="0" smtClean="0"/>
              <a:t>-Subsequent 750 Colorways released did have half sizes.</a:t>
            </a:r>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11</a:t>
            </a:fld>
            <a:endParaRPr lang="en-US"/>
          </a:p>
        </p:txBody>
      </p:sp>
    </p:spTree>
    <p:extLst>
      <p:ext uri="{BB962C8B-B14F-4D97-AF65-F5344CB8AC3E}">
        <p14:creationId xmlns:p14="http://schemas.microsoft.com/office/powerpoint/2010/main" val="652454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10/23/17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10/23/17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10/23/17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10/23/17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10/23/17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stockx.com/news/sneaker-resell-market-hits-1-billio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kubashi.com/kicks/adidas-kanye-west/" TargetMode="External"/><Relationship Id="rId4" Type="http://schemas.openxmlformats.org/officeDocument/2006/relationships/hyperlink" Target="https://public.tableau.com/profile/yoheinotheyyo#!/vizhome/KanyeImpact/Dashboard1"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Yeezy</a:t>
            </a:r>
            <a:r>
              <a:rPr lang="en-US" dirty="0" smtClean="0"/>
              <a:t> sneaker data</a:t>
            </a:r>
            <a:endParaRPr lang="en-US" dirty="0"/>
          </a:p>
        </p:txBody>
      </p:sp>
      <p:sp>
        <p:nvSpPr>
          <p:cNvPr id="3" name="Subtitle 2"/>
          <p:cNvSpPr>
            <a:spLocks noGrp="1"/>
          </p:cNvSpPr>
          <p:nvPr>
            <p:ph type="subTitle" idx="1"/>
          </p:nvPr>
        </p:nvSpPr>
        <p:spPr/>
        <p:txBody>
          <a:bodyPr>
            <a:normAutofit fontScale="92500" lnSpcReduction="10000"/>
          </a:bodyPr>
          <a:lstStyle/>
          <a:p>
            <a:r>
              <a:rPr lang="en-US" dirty="0" err="1" smtClean="0"/>
              <a:t>Webscrape</a:t>
            </a:r>
            <a:r>
              <a:rPr lang="en-US" dirty="0" smtClean="0"/>
              <a:t> of Leading Sneaker Resell Website </a:t>
            </a:r>
            <a:r>
              <a:rPr lang="en-US" dirty="0" err="1" smtClean="0"/>
              <a:t>StockX</a:t>
            </a:r>
            <a:endParaRPr lang="en-US" dirty="0" smtClean="0"/>
          </a:p>
          <a:p>
            <a:endParaRPr lang="en-US" dirty="0" smtClean="0"/>
          </a:p>
          <a:p>
            <a:r>
              <a:rPr lang="en-US" dirty="0" smtClean="0"/>
              <a:t>Josh Yoon</a:t>
            </a:r>
          </a:p>
          <a:p>
            <a:endParaRPr lang="en-US" dirty="0"/>
          </a:p>
        </p:txBody>
      </p:sp>
    </p:spTree>
    <p:extLst>
      <p:ext uri="{BB962C8B-B14F-4D97-AF65-F5344CB8AC3E}">
        <p14:creationId xmlns:p14="http://schemas.microsoft.com/office/powerpoint/2010/main" val="2143757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157421"/>
            <a:ext cx="9601200" cy="1005840"/>
          </a:xfrm>
        </p:spPr>
        <p:txBody>
          <a:bodyPr>
            <a:normAutofit/>
          </a:bodyPr>
          <a:lstStyle/>
          <a:p>
            <a:r>
              <a:rPr lang="en-US" sz="3600" dirty="0" smtClean="0"/>
              <a:t>Size- All </a:t>
            </a:r>
            <a:r>
              <a:rPr lang="en-US" sz="3600" dirty="0" err="1" smtClean="0"/>
              <a:t>Yeezy</a:t>
            </a:r>
            <a:r>
              <a:rPr lang="en-US" sz="3600" dirty="0" smtClean="0"/>
              <a:t> Sneakers</a:t>
            </a:r>
            <a:endParaRPr lang="en-US" sz="3600" dirty="0"/>
          </a:p>
        </p:txBody>
      </p:sp>
      <p:sp>
        <p:nvSpPr>
          <p:cNvPr id="6" name="TextBox 5"/>
          <p:cNvSpPr txBox="1"/>
          <p:nvPr/>
        </p:nvSpPr>
        <p:spPr>
          <a:xfrm>
            <a:off x="914401" y="5288340"/>
            <a:ext cx="10829908" cy="1569660"/>
          </a:xfrm>
          <a:prstGeom prst="rect">
            <a:avLst/>
          </a:prstGeom>
          <a:noFill/>
        </p:spPr>
        <p:txBody>
          <a:bodyPr wrap="square" rtlCol="0">
            <a:spAutoFit/>
          </a:bodyPr>
          <a:lstStyle/>
          <a:p>
            <a:pPr marL="742950" lvl="1" indent="-285750" defTabSz="914400">
              <a:buFontTx/>
              <a:buChar char="-"/>
            </a:pPr>
            <a:r>
              <a:rPr lang="en-US" sz="1600" dirty="0" smtClean="0"/>
              <a:t>9,10, 11 are most popular sold sizes</a:t>
            </a:r>
          </a:p>
          <a:p>
            <a:pPr marL="742950" lvl="1" indent="-285750" defTabSz="914400">
              <a:buFontTx/>
              <a:buChar char="-"/>
            </a:pPr>
            <a:r>
              <a:rPr lang="en-US" sz="1600" dirty="0" smtClean="0"/>
              <a:t>Really large sizes are rare on resell </a:t>
            </a:r>
            <a:r>
              <a:rPr lang="en-US" sz="1600" dirty="0" err="1" smtClean="0"/>
              <a:t>platfoms</a:t>
            </a:r>
            <a:endParaRPr lang="en-US" sz="1600" dirty="0" smtClean="0"/>
          </a:p>
          <a:p>
            <a:pPr marL="742950" lvl="1" indent="-285750" defTabSz="914400">
              <a:buFontTx/>
              <a:buChar char="-"/>
            </a:pPr>
            <a:r>
              <a:rPr lang="en-US" sz="1600" dirty="0"/>
              <a:t>I</a:t>
            </a:r>
            <a:r>
              <a:rPr lang="en-US" sz="1600" dirty="0" smtClean="0"/>
              <a:t>s there correlation between how “rare” a sneaker is (low availability on sneaker reselling platforms) with higher price points?</a:t>
            </a:r>
          </a:p>
          <a:p>
            <a:pPr marL="742950" lvl="1" indent="-285750" defTabSz="914400">
              <a:buFontTx/>
              <a:buChar char="-"/>
            </a:pPr>
            <a:endParaRPr lang="en-US" sz="1600" dirty="0" smtClean="0"/>
          </a:p>
          <a:p>
            <a:pPr marL="285750" marR="0" lvl="0" indent="-285750" defTabSz="914400" eaLnBrk="1" fontAlgn="auto" latinLnBrk="0" hangingPunct="1">
              <a:lnSpc>
                <a:spcPct val="100000"/>
              </a:lnSpc>
              <a:spcBef>
                <a:spcPts val="0"/>
              </a:spcBef>
              <a:spcAft>
                <a:spcPts val="0"/>
              </a:spcAft>
              <a:buClrTx/>
              <a:buSzTx/>
              <a:buFontTx/>
              <a:buNone/>
              <a:tabLst/>
              <a:defRPr/>
            </a:pPr>
            <a:endParaRPr lang="en-US" sz="1600" dirty="0" smtClean="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1174" y="868681"/>
            <a:ext cx="5685825" cy="4211319"/>
          </a:xfrm>
        </p:spPr>
      </p:pic>
      <p:pic>
        <p:nvPicPr>
          <p:cNvPr id="7"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0198" y="868681"/>
            <a:ext cx="5423963" cy="4211319"/>
          </a:xfrm>
          <a:prstGeom prst="rect">
            <a:avLst/>
          </a:prstGeom>
        </p:spPr>
      </p:pic>
    </p:spTree>
    <p:extLst>
      <p:ext uri="{BB962C8B-B14F-4D97-AF65-F5344CB8AC3E}">
        <p14:creationId xmlns:p14="http://schemas.microsoft.com/office/powerpoint/2010/main" val="422847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157421"/>
            <a:ext cx="9601200" cy="1005840"/>
          </a:xfrm>
        </p:spPr>
        <p:txBody>
          <a:bodyPr>
            <a:normAutofit/>
          </a:bodyPr>
          <a:lstStyle/>
          <a:p>
            <a:r>
              <a:rPr lang="en-US" sz="3600" dirty="0" smtClean="0"/>
              <a:t>Size By Model</a:t>
            </a:r>
            <a:endParaRPr lang="en-US" sz="3600" dirty="0"/>
          </a:p>
        </p:txBody>
      </p:sp>
      <p:sp>
        <p:nvSpPr>
          <p:cNvPr id="6" name="TextBox 5"/>
          <p:cNvSpPr txBox="1"/>
          <p:nvPr/>
        </p:nvSpPr>
        <p:spPr>
          <a:xfrm>
            <a:off x="914401" y="5288340"/>
            <a:ext cx="10829908" cy="830997"/>
          </a:xfrm>
          <a:prstGeom prst="rect">
            <a:avLst/>
          </a:prstGeom>
          <a:noFill/>
        </p:spPr>
        <p:txBody>
          <a:bodyPr wrap="square" rtlCol="0">
            <a:spAutoFit/>
          </a:bodyPr>
          <a:lstStyle/>
          <a:p>
            <a:pPr marL="742950" lvl="1" indent="-285750" defTabSz="914400">
              <a:buFontTx/>
              <a:buChar char="-"/>
            </a:pPr>
            <a:r>
              <a:rPr lang="en-US" sz="1600" dirty="0" smtClean="0"/>
              <a:t>Units Sold and Avg. Resell Price broken out by models.</a:t>
            </a:r>
          </a:p>
          <a:p>
            <a:pPr marL="742950" lvl="1" indent="-285750" defTabSz="914400">
              <a:buFontTx/>
              <a:buChar char="-"/>
            </a:pPr>
            <a:r>
              <a:rPr lang="en-US" sz="1600" dirty="0" smtClean="0"/>
              <a:t>Interesting trend in 750 model.  First colorway had no half sizes!</a:t>
            </a:r>
          </a:p>
          <a:p>
            <a:pPr marL="285750" marR="0" lvl="0" indent="-285750" defTabSz="914400" eaLnBrk="1" fontAlgn="auto" latinLnBrk="0" hangingPunct="1">
              <a:lnSpc>
                <a:spcPct val="100000"/>
              </a:lnSpc>
              <a:spcBef>
                <a:spcPts val="0"/>
              </a:spcBef>
              <a:spcAft>
                <a:spcPts val="0"/>
              </a:spcAft>
              <a:buClrTx/>
              <a:buSzTx/>
              <a:buFontTx/>
              <a:buNone/>
              <a:tabLst/>
              <a:defRPr/>
            </a:pPr>
            <a:endParaRPr lang="en-US" sz="1600" dirty="0" smtClean="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1" y="868681"/>
            <a:ext cx="5589655" cy="4419659"/>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5109" y="868681"/>
            <a:ext cx="5273691" cy="4419659"/>
          </a:xfrm>
          <a:prstGeom prst="rect">
            <a:avLst/>
          </a:prstGeom>
        </p:spPr>
      </p:pic>
    </p:spTree>
    <p:extLst>
      <p:ext uri="{BB962C8B-B14F-4D97-AF65-F5344CB8AC3E}">
        <p14:creationId xmlns:p14="http://schemas.microsoft.com/office/powerpoint/2010/main" val="747128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Yeezy</a:t>
            </a:r>
            <a:r>
              <a:rPr lang="en-US" dirty="0" smtClean="0"/>
              <a:t> 750 Models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866900"/>
            <a:ext cx="11142117" cy="2628900"/>
          </a:xfrm>
          <a:prstGeom prst="rect">
            <a:avLst/>
          </a:prstGeom>
        </p:spPr>
      </p:pic>
    </p:spTree>
    <p:extLst>
      <p:ext uri="{BB962C8B-B14F-4D97-AF65-F5344CB8AC3E}">
        <p14:creationId xmlns:p14="http://schemas.microsoft.com/office/powerpoint/2010/main" val="119748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157421"/>
            <a:ext cx="9601200" cy="1005840"/>
          </a:xfrm>
        </p:spPr>
        <p:txBody>
          <a:bodyPr>
            <a:normAutofit fontScale="90000"/>
          </a:bodyPr>
          <a:lstStyle/>
          <a:p>
            <a:r>
              <a:rPr lang="en-US" sz="3600" dirty="0" err="1" smtClean="0"/>
              <a:t>Yeezy</a:t>
            </a:r>
            <a:r>
              <a:rPr lang="en-US" sz="3600" dirty="0" smtClean="0"/>
              <a:t> Selling By Day of the Week</a:t>
            </a:r>
            <a:br>
              <a:rPr lang="en-US" sz="3600" dirty="0" smtClean="0"/>
            </a:br>
            <a:endParaRPr lang="en-US" sz="3600" dirty="0"/>
          </a:p>
        </p:txBody>
      </p:sp>
      <p:sp>
        <p:nvSpPr>
          <p:cNvPr id="6" name="TextBox 5"/>
          <p:cNvSpPr txBox="1"/>
          <p:nvPr/>
        </p:nvSpPr>
        <p:spPr>
          <a:xfrm>
            <a:off x="914401" y="5288340"/>
            <a:ext cx="10829908" cy="2062103"/>
          </a:xfrm>
          <a:prstGeom prst="rect">
            <a:avLst/>
          </a:prstGeom>
          <a:noFill/>
        </p:spPr>
        <p:txBody>
          <a:bodyPr wrap="square" rtlCol="0">
            <a:spAutoFit/>
          </a:bodyPr>
          <a:lstStyle/>
          <a:p>
            <a:pPr marL="742950" lvl="1" indent="-285750" defTabSz="914400">
              <a:buFontTx/>
              <a:buChar char="-"/>
            </a:pPr>
            <a:r>
              <a:rPr lang="en-US" sz="1600" dirty="0" smtClean="0"/>
              <a:t>Interesting finding: significantly less shoes are sold on weekends than on weekdays.  Additionally, prices increase almost linearly from Monday to Sunday.</a:t>
            </a:r>
          </a:p>
          <a:p>
            <a:pPr marL="1200150" lvl="2" indent="-285750" defTabSz="914400">
              <a:buFontTx/>
              <a:buChar char="-"/>
            </a:pPr>
            <a:r>
              <a:rPr lang="en-US" sz="1600" dirty="0" smtClean="0"/>
              <a:t>Buyers shop during the week, and not on weekends.</a:t>
            </a:r>
          </a:p>
          <a:p>
            <a:pPr marL="1200150" lvl="2" indent="-285750" defTabSz="914400">
              <a:buFontTx/>
              <a:buChar char="-"/>
            </a:pPr>
            <a:r>
              <a:rPr lang="en-US" sz="1600" dirty="0" smtClean="0"/>
              <a:t>Pricing makes sense, as early shoppers get first dibs on most competitively priced pairs and as the week goes, the remaining offers are more and more expensive.</a:t>
            </a:r>
          </a:p>
          <a:p>
            <a:pPr marL="742950" lvl="1" indent="-285750" defTabSz="914400">
              <a:buFontTx/>
              <a:buChar char="-"/>
            </a:pPr>
            <a:endParaRPr lang="en-US" sz="1600" dirty="0" smtClean="0"/>
          </a:p>
          <a:p>
            <a:pPr marL="742950" lvl="1" indent="-285750" defTabSz="914400">
              <a:buFontTx/>
              <a:buChar char="-"/>
            </a:pPr>
            <a:endParaRPr lang="en-US" sz="1600" dirty="0" smtClean="0"/>
          </a:p>
          <a:p>
            <a:pPr marL="285750" marR="0" lvl="0" indent="-285750" defTabSz="914400" eaLnBrk="1" fontAlgn="auto" latinLnBrk="0" hangingPunct="1">
              <a:lnSpc>
                <a:spcPct val="100000"/>
              </a:lnSpc>
              <a:spcBef>
                <a:spcPts val="0"/>
              </a:spcBef>
              <a:spcAft>
                <a:spcPts val="0"/>
              </a:spcAft>
              <a:buClrTx/>
              <a:buSzTx/>
              <a:buFontTx/>
              <a:buNone/>
              <a:tabLst/>
              <a:defRPr/>
            </a:pPr>
            <a:endParaRPr lang="en-US" sz="1600" dirty="0" smtClean="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1" y="868681"/>
            <a:ext cx="5663973" cy="4211319"/>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5109" y="868681"/>
            <a:ext cx="5434556" cy="4211319"/>
          </a:xfrm>
          <a:prstGeom prst="rect">
            <a:avLst/>
          </a:prstGeom>
        </p:spPr>
      </p:pic>
    </p:spTree>
    <p:extLst>
      <p:ext uri="{BB962C8B-B14F-4D97-AF65-F5344CB8AC3E}">
        <p14:creationId xmlns:p14="http://schemas.microsoft.com/office/powerpoint/2010/main" val="1930698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15927"/>
            <a:ext cx="9601200" cy="1005840"/>
          </a:xfrm>
        </p:spPr>
        <p:txBody>
          <a:bodyPr>
            <a:normAutofit/>
          </a:bodyPr>
          <a:lstStyle/>
          <a:p>
            <a:r>
              <a:rPr lang="en-US" sz="3600" dirty="0" smtClean="0"/>
              <a:t>Price By Color</a:t>
            </a:r>
            <a:endParaRPr lang="en-US" sz="3600" dirty="0"/>
          </a:p>
        </p:txBody>
      </p:sp>
      <p:sp>
        <p:nvSpPr>
          <p:cNvPr id="6" name="TextBox 5"/>
          <p:cNvSpPr txBox="1"/>
          <p:nvPr/>
        </p:nvSpPr>
        <p:spPr>
          <a:xfrm>
            <a:off x="2276954" y="5714587"/>
            <a:ext cx="8604250" cy="830997"/>
          </a:xfrm>
          <a:prstGeom prst="rect">
            <a:avLst/>
          </a:prstGeom>
          <a:noFill/>
        </p:spPr>
        <p:txBody>
          <a:bodyPr wrap="square" rtlCol="0">
            <a:spAutoFit/>
          </a:bodyPr>
          <a:lstStyle/>
          <a:p>
            <a:pPr marL="285750" indent="-285750" defTabSz="914400">
              <a:buFontTx/>
              <a:buChar char="-"/>
            </a:pPr>
            <a:r>
              <a:rPr lang="en-US" sz="1600" dirty="0" smtClean="0"/>
              <a:t>Interesting fact: </a:t>
            </a:r>
            <a:r>
              <a:rPr lang="en-US" sz="1600" dirty="0"/>
              <a:t>A</a:t>
            </a:r>
            <a:r>
              <a:rPr lang="en-US" sz="1600" dirty="0" smtClean="0"/>
              <a:t>lmost </a:t>
            </a:r>
            <a:r>
              <a:rPr lang="en-US" sz="1600" dirty="0"/>
              <a:t>$1000 difference in price between grey and </a:t>
            </a:r>
            <a:r>
              <a:rPr lang="en-US" sz="1600" dirty="0" smtClean="0"/>
              <a:t>white </a:t>
            </a:r>
            <a:r>
              <a:rPr lang="en-US" sz="1600" dirty="0" err="1"/>
              <a:t>Y</a:t>
            </a:r>
            <a:r>
              <a:rPr lang="en-US" sz="1600" dirty="0" err="1" smtClean="0"/>
              <a:t>eezy</a:t>
            </a:r>
            <a:r>
              <a:rPr lang="en-US" sz="1600" dirty="0" smtClean="0"/>
              <a:t> sneakers!</a:t>
            </a:r>
          </a:p>
          <a:p>
            <a:pPr marL="285750" indent="-285750" defTabSz="914400">
              <a:buFontTx/>
              <a:buChar char="-"/>
            </a:pPr>
            <a:r>
              <a:rPr lang="en-US" sz="1600" dirty="0" smtClean="0"/>
              <a:t>Chart can be useful in predicting resell prices of future </a:t>
            </a:r>
            <a:r>
              <a:rPr lang="en-US" sz="1600" dirty="0" err="1" smtClean="0"/>
              <a:t>yeezy</a:t>
            </a:r>
            <a:r>
              <a:rPr lang="en-US" sz="1600" dirty="0" smtClean="0"/>
              <a:t> sneakers.</a:t>
            </a:r>
            <a:endParaRPr lang="en-US" sz="1600" dirty="0"/>
          </a:p>
          <a:p>
            <a:pPr marL="285750" marR="0" lvl="0" indent="-285750" defTabSz="914400" eaLnBrk="1" fontAlgn="auto" latinLnBrk="0" hangingPunct="1">
              <a:lnSpc>
                <a:spcPct val="100000"/>
              </a:lnSpc>
              <a:spcBef>
                <a:spcPts val="0"/>
              </a:spcBef>
              <a:spcAft>
                <a:spcPts val="0"/>
              </a:spcAft>
              <a:buClrTx/>
              <a:buSzTx/>
              <a:buFontTx/>
              <a:buChar char="-"/>
              <a:tabLst/>
              <a:defRPr/>
            </a:pPr>
            <a:endParaRPr lang="en-US" sz="1600" dirty="0" smtClean="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3612" y="718847"/>
            <a:ext cx="8969188" cy="4995340"/>
          </a:xfrm>
        </p:spPr>
      </p:pic>
    </p:spTree>
    <p:extLst>
      <p:ext uri="{BB962C8B-B14F-4D97-AF65-F5344CB8AC3E}">
        <p14:creationId xmlns:p14="http://schemas.microsoft.com/office/powerpoint/2010/main" val="162299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157421"/>
            <a:ext cx="9601200" cy="1005840"/>
          </a:xfrm>
        </p:spPr>
        <p:txBody>
          <a:bodyPr>
            <a:normAutofit/>
          </a:bodyPr>
          <a:lstStyle/>
          <a:p>
            <a:r>
              <a:rPr lang="en-US" sz="3600" dirty="0" smtClean="0"/>
              <a:t>Prices Over Time</a:t>
            </a:r>
            <a:endParaRPr lang="en-US" sz="3600" dirty="0"/>
          </a:p>
        </p:txBody>
      </p:sp>
      <p:sp>
        <p:nvSpPr>
          <p:cNvPr id="6" name="TextBox 5"/>
          <p:cNvSpPr txBox="1"/>
          <p:nvPr/>
        </p:nvSpPr>
        <p:spPr>
          <a:xfrm>
            <a:off x="914401" y="5651411"/>
            <a:ext cx="10829908" cy="1077218"/>
          </a:xfrm>
          <a:prstGeom prst="rect">
            <a:avLst/>
          </a:prstGeom>
          <a:noFill/>
        </p:spPr>
        <p:txBody>
          <a:bodyPr wrap="square" rtlCol="0">
            <a:spAutoFit/>
          </a:bodyPr>
          <a:lstStyle/>
          <a:p>
            <a:pPr marL="742950" lvl="1" indent="-285750" defTabSz="914400">
              <a:buFontTx/>
              <a:buChar char="-"/>
            </a:pPr>
            <a:r>
              <a:rPr lang="en-US" sz="1600" dirty="0" smtClean="0"/>
              <a:t>Is the value of </a:t>
            </a:r>
            <a:r>
              <a:rPr lang="en-US" sz="1600" dirty="0" err="1" smtClean="0"/>
              <a:t>Yeezy</a:t>
            </a:r>
            <a:r>
              <a:rPr lang="en-US" sz="1600" dirty="0" smtClean="0"/>
              <a:t> sneakers declining over time?</a:t>
            </a:r>
          </a:p>
          <a:p>
            <a:pPr marL="742950" lvl="1" indent="-285750" defTabSz="914400">
              <a:buFontTx/>
              <a:buChar char="-"/>
            </a:pPr>
            <a:endParaRPr lang="en-US" sz="1600" dirty="0" smtClean="0"/>
          </a:p>
          <a:p>
            <a:pPr marL="742950" lvl="1" indent="-285750" defTabSz="914400">
              <a:buFontTx/>
              <a:buChar char="-"/>
            </a:pPr>
            <a:endParaRPr lang="en-US" sz="1600" dirty="0" smtClean="0"/>
          </a:p>
          <a:p>
            <a:pPr marL="285750" marR="0" lvl="0" indent="-285750" defTabSz="914400" eaLnBrk="1" fontAlgn="auto" latinLnBrk="0" hangingPunct="1">
              <a:lnSpc>
                <a:spcPct val="100000"/>
              </a:lnSpc>
              <a:spcBef>
                <a:spcPts val="0"/>
              </a:spcBef>
              <a:spcAft>
                <a:spcPts val="0"/>
              </a:spcAft>
              <a:buClrTx/>
              <a:buSzTx/>
              <a:buFontTx/>
              <a:buNone/>
              <a:tabLst/>
              <a:defRPr/>
            </a:pPr>
            <a:endParaRPr lang="en-US" sz="1600" dirty="0" smtClean="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1811" y="794811"/>
            <a:ext cx="9718191" cy="4678142"/>
          </a:xfrm>
        </p:spPr>
      </p:pic>
    </p:spTree>
    <p:extLst>
      <p:ext uri="{BB962C8B-B14F-4D97-AF65-F5344CB8AC3E}">
        <p14:creationId xmlns:p14="http://schemas.microsoft.com/office/powerpoint/2010/main" val="1486301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157421"/>
            <a:ext cx="9601200" cy="1005840"/>
          </a:xfrm>
        </p:spPr>
        <p:txBody>
          <a:bodyPr>
            <a:normAutofit/>
          </a:bodyPr>
          <a:lstStyle/>
          <a:p>
            <a:r>
              <a:rPr lang="en-US" sz="3600" dirty="0" smtClean="0"/>
              <a:t>Prices Over Time</a:t>
            </a:r>
            <a:endParaRPr lang="en-US" sz="3600" dirty="0"/>
          </a:p>
        </p:txBody>
      </p:sp>
      <p:sp>
        <p:nvSpPr>
          <p:cNvPr id="6" name="TextBox 5"/>
          <p:cNvSpPr txBox="1"/>
          <p:nvPr/>
        </p:nvSpPr>
        <p:spPr>
          <a:xfrm>
            <a:off x="914401" y="5794701"/>
            <a:ext cx="10829908" cy="1200329"/>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Tx/>
              <a:buChar char="-"/>
              <a:tabLst/>
              <a:defRPr/>
            </a:pPr>
            <a:r>
              <a:rPr lang="en-US" sz="1400" dirty="0" smtClean="0"/>
              <a:t>Tracking resell prices over time for individual styles (Top 10 Styles) to see if they are depreciating.</a:t>
            </a:r>
          </a:p>
          <a:p>
            <a:pPr marL="285750" marR="0" lvl="0" indent="-285750" defTabSz="914400" eaLnBrk="1" fontAlgn="auto" latinLnBrk="0" hangingPunct="1">
              <a:lnSpc>
                <a:spcPct val="100000"/>
              </a:lnSpc>
              <a:spcBef>
                <a:spcPts val="0"/>
              </a:spcBef>
              <a:spcAft>
                <a:spcPts val="0"/>
              </a:spcAft>
              <a:buClrTx/>
              <a:buSzTx/>
              <a:buFontTx/>
              <a:buChar char="-"/>
              <a:tabLst/>
              <a:defRPr/>
            </a:pPr>
            <a:r>
              <a:rPr lang="en-US" sz="1400" dirty="0" smtClean="0"/>
              <a:t>Although there is fluctuation, looks like in general individual styles have no negative trend.</a:t>
            </a:r>
          </a:p>
          <a:p>
            <a:pPr marL="285750" marR="0" lvl="0" indent="-285750" defTabSz="914400" eaLnBrk="1" fontAlgn="auto" latinLnBrk="0" hangingPunct="1">
              <a:lnSpc>
                <a:spcPct val="100000"/>
              </a:lnSpc>
              <a:spcBef>
                <a:spcPts val="0"/>
              </a:spcBef>
              <a:spcAft>
                <a:spcPts val="0"/>
              </a:spcAft>
              <a:buClrTx/>
              <a:buSzTx/>
              <a:buFontTx/>
              <a:buChar char="-"/>
              <a:tabLst/>
              <a:defRPr/>
            </a:pPr>
            <a:r>
              <a:rPr lang="en-US" sz="1400" dirty="0" smtClean="0"/>
              <a:t>Conclusion: Newer styles are reselling at lower prices, bringing down total average price of </a:t>
            </a:r>
            <a:r>
              <a:rPr lang="en-US" sz="1400" dirty="0" err="1" smtClean="0"/>
              <a:t>Yeezy</a:t>
            </a:r>
            <a:r>
              <a:rPr lang="en-US" sz="1400" dirty="0" smtClean="0"/>
              <a:t> sneakers but sneakers are not declining in resell price.</a:t>
            </a:r>
          </a:p>
          <a:p>
            <a:pPr marL="285750" marR="0" lvl="0" indent="-285750" defTabSz="914400" eaLnBrk="1" fontAlgn="auto" latinLnBrk="0" hangingPunct="1">
              <a:lnSpc>
                <a:spcPct val="100000"/>
              </a:lnSpc>
              <a:spcBef>
                <a:spcPts val="0"/>
              </a:spcBef>
              <a:spcAft>
                <a:spcPts val="0"/>
              </a:spcAft>
              <a:buClrTx/>
              <a:buSzTx/>
              <a:buFontTx/>
              <a:buNone/>
              <a:tabLst/>
              <a:defRPr/>
            </a:pPr>
            <a:endParaRPr lang="en-US" sz="1600" dirty="0" smtClean="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2686" y="793375"/>
            <a:ext cx="8980491" cy="4965537"/>
          </a:xfrm>
        </p:spPr>
      </p:pic>
    </p:spTree>
    <p:extLst>
      <p:ext uri="{BB962C8B-B14F-4D97-AF65-F5344CB8AC3E}">
        <p14:creationId xmlns:p14="http://schemas.microsoft.com/office/powerpoint/2010/main" val="984542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1371600" y="1411941"/>
            <a:ext cx="9601200" cy="4455459"/>
          </a:xfrm>
        </p:spPr>
        <p:txBody>
          <a:bodyPr>
            <a:normAutofit/>
          </a:bodyPr>
          <a:lstStyle/>
          <a:p>
            <a:r>
              <a:rPr lang="en-US" dirty="0" smtClean="0"/>
              <a:t>For Sellers:</a:t>
            </a:r>
          </a:p>
          <a:p>
            <a:pPr lvl="1"/>
            <a:r>
              <a:rPr lang="en-US" dirty="0" smtClean="0"/>
              <a:t>Will get most return from </a:t>
            </a:r>
            <a:r>
              <a:rPr lang="en-US" dirty="0"/>
              <a:t>either really </a:t>
            </a:r>
            <a:r>
              <a:rPr lang="en-US" dirty="0" smtClean="0"/>
              <a:t>large sizes </a:t>
            </a:r>
            <a:r>
              <a:rPr lang="en-US" dirty="0"/>
              <a:t>or the most common </a:t>
            </a:r>
            <a:r>
              <a:rPr lang="en-US" dirty="0" smtClean="0"/>
              <a:t>sizes 9, 10, 11.</a:t>
            </a:r>
            <a:endParaRPr lang="en-US" dirty="0"/>
          </a:p>
          <a:p>
            <a:pPr lvl="1"/>
            <a:r>
              <a:rPr lang="en-US" dirty="0" smtClean="0"/>
              <a:t>Gray color sneakers sell at highest </a:t>
            </a:r>
            <a:r>
              <a:rPr lang="en-US" dirty="0" err="1" smtClean="0"/>
              <a:t>pricepoint</a:t>
            </a:r>
            <a:endParaRPr lang="en-US" dirty="0"/>
          </a:p>
          <a:p>
            <a:pPr lvl="1"/>
            <a:r>
              <a:rPr lang="en-US" dirty="0" smtClean="0"/>
              <a:t>Any 750 model will get you rich.</a:t>
            </a:r>
            <a:r>
              <a:rPr lang="en-US" dirty="0"/>
              <a:t/>
            </a:r>
            <a:br>
              <a:rPr lang="en-US" dirty="0"/>
            </a:br>
            <a:endParaRPr lang="en-US" dirty="0"/>
          </a:p>
          <a:p>
            <a:r>
              <a:rPr lang="en-US" dirty="0"/>
              <a:t>B</a:t>
            </a:r>
            <a:r>
              <a:rPr lang="en-US" dirty="0" smtClean="0"/>
              <a:t>uyer</a:t>
            </a:r>
            <a:r>
              <a:rPr lang="en-US" dirty="0"/>
              <a:t>:</a:t>
            </a:r>
          </a:p>
          <a:p>
            <a:pPr lvl="1"/>
            <a:r>
              <a:rPr lang="en-US" dirty="0" smtClean="0"/>
              <a:t>Shop earlier during the week!</a:t>
            </a:r>
            <a:endParaRPr lang="en-US" dirty="0"/>
          </a:p>
          <a:p>
            <a:pPr lvl="1"/>
            <a:r>
              <a:rPr lang="en-US" dirty="0" smtClean="0"/>
              <a:t>easiest </a:t>
            </a:r>
            <a:r>
              <a:rPr lang="en-US" dirty="0"/>
              <a:t>to find 9,10,11 </a:t>
            </a:r>
            <a:r>
              <a:rPr lang="en-US" dirty="0" smtClean="0"/>
              <a:t>sizes</a:t>
            </a:r>
            <a:endParaRPr lang="en-US" dirty="0"/>
          </a:p>
          <a:p>
            <a:pPr lvl="1"/>
            <a:r>
              <a:rPr lang="en-US" dirty="0"/>
              <a:t>white colors are most </a:t>
            </a:r>
            <a:r>
              <a:rPr lang="en-US" dirty="0" smtClean="0"/>
              <a:t>affordable</a:t>
            </a:r>
            <a:endParaRPr lang="en-US" dirty="0"/>
          </a:p>
          <a:p>
            <a:endParaRPr lang="en-US" dirty="0"/>
          </a:p>
        </p:txBody>
      </p:sp>
    </p:spTree>
    <p:extLst>
      <p:ext uri="{BB962C8B-B14F-4D97-AF65-F5344CB8AC3E}">
        <p14:creationId xmlns:p14="http://schemas.microsoft.com/office/powerpoint/2010/main" val="1391779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Opportunities For </a:t>
            </a:r>
            <a:r>
              <a:rPr lang="en-US" smtClean="0"/>
              <a:t>The Future</a:t>
            </a:r>
            <a:endParaRPr lang="en-US" dirty="0"/>
          </a:p>
        </p:txBody>
      </p:sp>
      <p:sp>
        <p:nvSpPr>
          <p:cNvPr id="3" name="Content Placeholder 2"/>
          <p:cNvSpPr>
            <a:spLocks noGrp="1"/>
          </p:cNvSpPr>
          <p:nvPr>
            <p:ph idx="1"/>
          </p:nvPr>
        </p:nvSpPr>
        <p:spPr>
          <a:xfrm>
            <a:off x="1371600" y="1411941"/>
            <a:ext cx="9601200" cy="4455459"/>
          </a:xfrm>
        </p:spPr>
        <p:txBody>
          <a:bodyPr>
            <a:normAutofit/>
          </a:bodyPr>
          <a:lstStyle/>
          <a:p>
            <a:r>
              <a:rPr lang="en-US" dirty="0" smtClean="0"/>
              <a:t>Analyze larger scope of brands and models (i.e. </a:t>
            </a:r>
            <a:r>
              <a:rPr lang="en-US" dirty="0" err="1" smtClean="0"/>
              <a:t>Jordans</a:t>
            </a:r>
            <a:r>
              <a:rPr lang="en-US" dirty="0" smtClean="0"/>
              <a:t>, Nikes, </a:t>
            </a:r>
            <a:r>
              <a:rPr lang="en-US" dirty="0" err="1" smtClean="0"/>
              <a:t>etc</a:t>
            </a:r>
            <a:r>
              <a:rPr lang="en-US" dirty="0" smtClean="0"/>
              <a:t>)</a:t>
            </a:r>
          </a:p>
          <a:p>
            <a:r>
              <a:rPr lang="en-US" dirty="0" smtClean="0"/>
              <a:t>Deep dive into the productivity and growth of each sneaker resell marketplace (</a:t>
            </a:r>
            <a:r>
              <a:rPr lang="en-US" dirty="0" err="1" smtClean="0"/>
              <a:t>StockX</a:t>
            </a:r>
            <a:r>
              <a:rPr lang="en-US" dirty="0" smtClean="0"/>
              <a:t> vs. </a:t>
            </a:r>
            <a:r>
              <a:rPr lang="en-US" dirty="0" err="1" smtClean="0"/>
              <a:t>Ebay</a:t>
            </a:r>
            <a:r>
              <a:rPr lang="en-US" dirty="0" smtClean="0"/>
              <a:t> vs </a:t>
            </a:r>
            <a:r>
              <a:rPr lang="en-US" dirty="0" err="1" smtClean="0"/>
              <a:t>Flightclub</a:t>
            </a:r>
            <a:r>
              <a:rPr lang="en-US" dirty="0"/>
              <a:t> </a:t>
            </a:r>
            <a:r>
              <a:rPr lang="en-US" dirty="0" smtClean="0"/>
              <a:t>vs GOAT vs Stadium Goods)</a:t>
            </a:r>
          </a:p>
          <a:p>
            <a:r>
              <a:rPr lang="en-US" dirty="0" smtClean="0"/>
              <a:t>Apply machine learning techniques to predict resell prices for upcoming </a:t>
            </a:r>
            <a:r>
              <a:rPr lang="en-US" dirty="0" err="1" smtClean="0"/>
              <a:t>Yeezy</a:t>
            </a:r>
            <a:r>
              <a:rPr lang="en-US" dirty="0" smtClean="0"/>
              <a:t> sneaker releases.</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706" y="3520884"/>
            <a:ext cx="4155141" cy="24570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930" y="3549418"/>
            <a:ext cx="4387847" cy="2428501"/>
          </a:xfrm>
          <a:prstGeom prst="rect">
            <a:avLst/>
          </a:prstGeom>
        </p:spPr>
      </p:pic>
    </p:spTree>
    <p:extLst>
      <p:ext uri="{BB962C8B-B14F-4D97-AF65-F5344CB8AC3E}">
        <p14:creationId xmlns:p14="http://schemas.microsoft.com/office/powerpoint/2010/main" val="13135064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836894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371600" y="1815353"/>
            <a:ext cx="9601200" cy="3581400"/>
          </a:xfrm>
        </p:spPr>
        <p:txBody>
          <a:bodyPr>
            <a:normAutofit fontScale="92500"/>
          </a:bodyPr>
          <a:lstStyle/>
          <a:p>
            <a:r>
              <a:rPr lang="en-US" dirty="0" smtClean="0"/>
              <a:t>In the past decade, sneaker culture has reached explosive popularity, and as a result given rise to various avenues for buying and selling rare and prized sneakers.</a:t>
            </a:r>
          </a:p>
          <a:p>
            <a:r>
              <a:rPr lang="en-US" dirty="0" smtClean="0"/>
              <a:t>According to a study done by </a:t>
            </a:r>
            <a:r>
              <a:rPr lang="en-US" dirty="0" smtClean="0">
                <a:hlinkClick r:id="rId3"/>
              </a:rPr>
              <a:t>Campless</a:t>
            </a:r>
            <a:r>
              <a:rPr lang="en-US" dirty="0" smtClean="0"/>
              <a:t>, as of 2014, reselling sneakers is estimated to be a $1 Billion industry.</a:t>
            </a:r>
          </a:p>
          <a:p>
            <a:r>
              <a:rPr lang="en-US" dirty="0" smtClean="0"/>
              <a:t>Retail vs Resell</a:t>
            </a:r>
          </a:p>
          <a:p>
            <a:pPr lvl="1"/>
            <a:r>
              <a:rPr lang="en-US" dirty="0" smtClean="0"/>
              <a:t>Retail </a:t>
            </a:r>
            <a:r>
              <a:rPr lang="mr-IN" dirty="0" smtClean="0"/>
              <a:t>–</a:t>
            </a:r>
            <a:r>
              <a:rPr lang="en-US" dirty="0" smtClean="0"/>
              <a:t> Mass release of sneaker models to major sneaker retailers such as Footlocker, </a:t>
            </a:r>
            <a:r>
              <a:rPr lang="en-US" dirty="0" err="1" smtClean="0"/>
              <a:t>Finishline</a:t>
            </a:r>
            <a:r>
              <a:rPr lang="en-US" dirty="0" smtClean="0"/>
              <a:t>, Adidas Stores, Nike Stores, etc.  Otherwise referred to as primary marketplace.</a:t>
            </a:r>
          </a:p>
          <a:p>
            <a:pPr lvl="1"/>
            <a:r>
              <a:rPr lang="en-US" dirty="0" smtClean="0"/>
              <a:t>Resell- Secondary marketplace where sellers who have highly coveted sneakers in their possession(usually sold out elsewhere else) can place their shoes to be sold to buyers willing to pay a premium to acquire rare, discontinued sneakers.</a:t>
            </a:r>
            <a:endParaRPr lang="en-US" dirty="0"/>
          </a:p>
        </p:txBody>
      </p:sp>
    </p:spTree>
    <p:extLst>
      <p:ext uri="{BB962C8B-B14F-4D97-AF65-F5344CB8AC3E}">
        <p14:creationId xmlns:p14="http://schemas.microsoft.com/office/powerpoint/2010/main" val="1805140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of Focus: Adidas </a:t>
            </a:r>
            <a:r>
              <a:rPr lang="en-US" dirty="0" err="1" smtClean="0"/>
              <a:t>Yeezy</a:t>
            </a:r>
            <a:r>
              <a:rPr lang="en-US" dirty="0" smtClean="0"/>
              <a:t> Sneakers</a:t>
            </a:r>
            <a:endParaRPr lang="en-US" dirty="0"/>
          </a:p>
        </p:txBody>
      </p:sp>
      <p:sp>
        <p:nvSpPr>
          <p:cNvPr id="3" name="Content Placeholder 2"/>
          <p:cNvSpPr>
            <a:spLocks noGrp="1"/>
          </p:cNvSpPr>
          <p:nvPr>
            <p:ph idx="1"/>
          </p:nvPr>
        </p:nvSpPr>
        <p:spPr>
          <a:xfrm>
            <a:off x="1371600" y="1936376"/>
            <a:ext cx="9601200" cy="3581400"/>
          </a:xfrm>
        </p:spPr>
        <p:txBody>
          <a:bodyPr>
            <a:normAutofit fontScale="92500" lnSpcReduction="20000"/>
          </a:bodyPr>
          <a:lstStyle/>
          <a:p>
            <a:r>
              <a:rPr lang="en-US" dirty="0" smtClean="0"/>
              <a:t>Many different brands and styles are available for buying/selling in sneaker resell marketplaces , but for today’s purposes I will focus in on the notorious Adidas </a:t>
            </a:r>
            <a:r>
              <a:rPr lang="en-US" dirty="0" err="1" smtClean="0"/>
              <a:t>Yeezy</a:t>
            </a:r>
            <a:r>
              <a:rPr lang="en-US" dirty="0" smtClean="0"/>
              <a:t> sneaker line by Kanye West.</a:t>
            </a:r>
          </a:p>
          <a:p>
            <a:r>
              <a:rPr lang="en-US" dirty="0" smtClean="0"/>
              <a:t>Why </a:t>
            </a:r>
            <a:r>
              <a:rPr lang="en-US" dirty="0" err="1" smtClean="0"/>
              <a:t>Yeezys</a:t>
            </a:r>
            <a:r>
              <a:rPr lang="en-US" dirty="0" smtClean="0"/>
              <a:t>?</a:t>
            </a:r>
          </a:p>
          <a:p>
            <a:pPr lvl="1"/>
            <a:r>
              <a:rPr lang="en-US" dirty="0" smtClean="0"/>
              <a:t>After a controversial and abrupt end of partnership with Nike, Kanye jumped shipped to Adidas and his impact was felt almost easily,</a:t>
            </a:r>
          </a:p>
          <a:p>
            <a:pPr lvl="1"/>
            <a:r>
              <a:rPr lang="en-US" dirty="0" err="1" smtClean="0"/>
              <a:t>Lauching</a:t>
            </a:r>
            <a:r>
              <a:rPr lang="en-US" dirty="0" smtClean="0"/>
              <a:t> his first model with Adidas ( </a:t>
            </a:r>
            <a:r>
              <a:rPr lang="en-US" dirty="0" err="1" smtClean="0"/>
              <a:t>Yeezy</a:t>
            </a:r>
            <a:r>
              <a:rPr lang="en-US" dirty="0" smtClean="0"/>
              <a:t> 750) in February 2015, sneaker apps and websites crashed almost instantaneously, and his sneakers sold out in the matter of seconds.</a:t>
            </a:r>
          </a:p>
          <a:p>
            <a:pPr lvl="1"/>
            <a:r>
              <a:rPr lang="en-US" dirty="0" smtClean="0"/>
              <a:t>In 12 months, since the launch of the first sneaker, Adidas is estimate to increase total revenue by a </a:t>
            </a:r>
            <a:r>
              <a:rPr lang="en-US" dirty="0" smtClean="0">
                <a:hlinkClick r:id="rId3"/>
              </a:rPr>
              <a:t>whopping $2B</a:t>
            </a:r>
            <a:r>
              <a:rPr lang="en-US" dirty="0" smtClean="0"/>
              <a:t>.</a:t>
            </a:r>
          </a:p>
          <a:p>
            <a:pPr lvl="1"/>
            <a:r>
              <a:rPr lang="en-US" dirty="0" smtClean="0"/>
              <a:t>In addition, Adidas’s </a:t>
            </a:r>
            <a:r>
              <a:rPr lang="en-US" dirty="0" smtClean="0">
                <a:hlinkClick r:id="rId4"/>
              </a:rPr>
              <a:t>stock price </a:t>
            </a:r>
            <a:r>
              <a:rPr lang="en-US" dirty="0" smtClean="0"/>
              <a:t>went from $63.2 before the launch of </a:t>
            </a:r>
            <a:r>
              <a:rPr lang="en-US" dirty="0" err="1" smtClean="0"/>
              <a:t>Yeezy</a:t>
            </a:r>
            <a:r>
              <a:rPr lang="en-US" dirty="0" smtClean="0"/>
              <a:t> line to $147.50 as of early 2017.   (+133% Increase)</a:t>
            </a:r>
            <a:endParaRPr lang="en-US" dirty="0"/>
          </a:p>
        </p:txBody>
      </p:sp>
    </p:spTree>
    <p:extLst>
      <p:ext uri="{BB962C8B-B14F-4D97-AF65-F5344CB8AC3E}">
        <p14:creationId xmlns:p14="http://schemas.microsoft.com/office/powerpoint/2010/main" val="1487725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Adidas </a:t>
            </a:r>
            <a:r>
              <a:rPr lang="en-US" dirty="0" err="1" smtClean="0"/>
              <a:t>Yeezy</a:t>
            </a:r>
            <a:r>
              <a:rPr lang="en-US" dirty="0" smtClean="0"/>
              <a:t> Line (Feb 2015- Current)</a:t>
            </a:r>
            <a:endParaRPr lang="en-US" dirty="0"/>
          </a:p>
        </p:txBody>
      </p:sp>
      <p:sp>
        <p:nvSpPr>
          <p:cNvPr id="3" name="Content Placeholder 2"/>
          <p:cNvSpPr>
            <a:spLocks noGrp="1"/>
          </p:cNvSpPr>
          <p:nvPr>
            <p:ph idx="1"/>
          </p:nvPr>
        </p:nvSpPr>
        <p:spPr/>
        <p:txBody>
          <a:bodyPr/>
          <a:lstStyle/>
          <a:p>
            <a:r>
              <a:rPr lang="en-US" dirty="0" smtClean="0"/>
              <a:t>Total Models : 8 </a:t>
            </a:r>
          </a:p>
          <a:p>
            <a:r>
              <a:rPr lang="en-US" dirty="0" smtClean="0"/>
              <a:t>Total Styles: 31 (Including individual colorways of models)</a:t>
            </a:r>
          </a:p>
          <a:p>
            <a:r>
              <a:rPr lang="en-US" dirty="0" smtClean="0"/>
              <a:t>Total Sales as of Oct 2017 : 51,460 pairs of sneakers</a:t>
            </a:r>
          </a:p>
          <a:p>
            <a:r>
              <a:rPr lang="en-US" dirty="0" smtClean="0"/>
              <a:t>Avg. Resell Price: $1,103</a:t>
            </a:r>
          </a:p>
          <a:p>
            <a:r>
              <a:rPr lang="en-US" dirty="0" smtClean="0"/>
              <a:t>Avg. Percent Above Retail Price: +366%</a:t>
            </a:r>
          </a:p>
          <a:p>
            <a:r>
              <a:rPr lang="en-US" dirty="0" smtClean="0"/>
              <a:t>Highest Price Reached: $6,000</a:t>
            </a:r>
            <a:r>
              <a:rPr lang="en-US" dirty="0"/>
              <a:t> </a:t>
            </a:r>
            <a:r>
              <a:rPr lang="en-US" dirty="0" smtClean="0"/>
              <a:t>(+2,456% above retail price)</a:t>
            </a:r>
          </a:p>
        </p:txBody>
      </p:sp>
    </p:spTree>
    <p:extLst>
      <p:ext uri="{BB962C8B-B14F-4D97-AF65-F5344CB8AC3E}">
        <p14:creationId xmlns:p14="http://schemas.microsoft.com/office/powerpoint/2010/main" val="1307486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40324"/>
            <a:ext cx="9601200" cy="1485900"/>
          </a:xfrm>
        </p:spPr>
        <p:txBody>
          <a:bodyPr/>
          <a:lstStyle/>
          <a:p>
            <a:r>
              <a:rPr lang="en-US" dirty="0" smtClean="0"/>
              <a:t>Overview of Adidas </a:t>
            </a:r>
            <a:r>
              <a:rPr lang="en-US" dirty="0" err="1" smtClean="0"/>
              <a:t>Yeezy</a:t>
            </a:r>
            <a:r>
              <a:rPr lang="en-US" dirty="0" smtClean="0"/>
              <a:t> Line Cont’d</a:t>
            </a:r>
            <a:endParaRPr lang="en-US" dirty="0"/>
          </a:p>
        </p:txBody>
      </p:sp>
      <p:graphicFrame>
        <p:nvGraphicFramePr>
          <p:cNvPr id="9" name="Content Placeholder 7"/>
          <p:cNvGraphicFramePr>
            <a:graphicFrameLocks noGrp="1"/>
          </p:cNvGraphicFramePr>
          <p:nvPr>
            <p:ph idx="1"/>
            <p:extLst>
              <p:ext uri="{D42A27DB-BD31-4B8C-83A1-F6EECF244321}">
                <p14:modId xmlns:p14="http://schemas.microsoft.com/office/powerpoint/2010/main" val="481667324"/>
              </p:ext>
            </p:extLst>
          </p:nvPr>
        </p:nvGraphicFramePr>
        <p:xfrm>
          <a:off x="1125417" y="983274"/>
          <a:ext cx="10480428" cy="5142285"/>
        </p:xfrm>
        <a:graphic>
          <a:graphicData uri="http://schemas.openxmlformats.org/drawingml/2006/table">
            <a:tbl>
              <a:tblPr firstRow="1" bandRow="1">
                <a:tableStyleId>{073A0DAA-6AF3-43AB-8588-CEC1D06C72B9}</a:tableStyleId>
              </a:tblPr>
              <a:tblGrid>
                <a:gridCol w="2297721"/>
                <a:gridCol w="1992924"/>
                <a:gridCol w="2063261"/>
                <a:gridCol w="1992923"/>
                <a:gridCol w="2133599"/>
              </a:tblGrid>
              <a:tr h="369560">
                <a:tc>
                  <a:txBody>
                    <a:bodyPr/>
                    <a:lstStyle/>
                    <a:p>
                      <a:r>
                        <a:rPr lang="en-US" dirty="0" smtClean="0"/>
                        <a:t>Model Name</a:t>
                      </a:r>
                      <a:endParaRPr lang="en-US" dirty="0"/>
                    </a:p>
                  </a:txBody>
                  <a:tcPr/>
                </a:tc>
                <a:tc>
                  <a:txBody>
                    <a:bodyPr/>
                    <a:lstStyle/>
                    <a:p>
                      <a:r>
                        <a:rPr lang="en-US" dirty="0" smtClean="0"/>
                        <a:t>750</a:t>
                      </a:r>
                      <a:endParaRPr lang="en-US" dirty="0"/>
                    </a:p>
                  </a:txBody>
                  <a:tcPr/>
                </a:tc>
                <a:tc>
                  <a:txBody>
                    <a:bodyPr/>
                    <a:lstStyle/>
                    <a:p>
                      <a:r>
                        <a:rPr lang="en-US" dirty="0" smtClean="0"/>
                        <a:t>350</a:t>
                      </a:r>
                      <a:r>
                        <a:rPr lang="en-US" baseline="0" dirty="0" smtClean="0"/>
                        <a:t> V1</a:t>
                      </a:r>
                      <a:endParaRPr lang="en-US" dirty="0"/>
                    </a:p>
                  </a:txBody>
                  <a:tcPr/>
                </a:tc>
                <a:tc>
                  <a:txBody>
                    <a:bodyPr/>
                    <a:lstStyle/>
                    <a:p>
                      <a:r>
                        <a:rPr lang="en-US" dirty="0" smtClean="0"/>
                        <a:t>350 V2</a:t>
                      </a:r>
                      <a:endParaRPr lang="en-US" dirty="0"/>
                    </a:p>
                  </a:txBody>
                  <a:tcPr/>
                </a:tc>
                <a:tc>
                  <a:txBody>
                    <a:bodyPr/>
                    <a:lstStyle/>
                    <a:p>
                      <a:r>
                        <a:rPr lang="en-US" dirty="0" err="1" smtClean="0"/>
                        <a:t>Powerphase</a:t>
                      </a:r>
                      <a:endParaRPr lang="en-US" dirty="0"/>
                    </a:p>
                  </a:txBody>
                  <a:tcPr/>
                </a:tc>
              </a:tr>
              <a:tr h="1671720">
                <a:tc>
                  <a:txBody>
                    <a:bodyPr/>
                    <a:lstStyle/>
                    <a:p>
                      <a:pPr algn="ctr"/>
                      <a:endParaRPr lang="en-US" dirty="0"/>
                    </a:p>
                  </a:txBody>
                  <a:tcPr anchor="ct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i="0" dirty="0"/>
                    </a:p>
                  </a:txBody>
                  <a:tcPr>
                    <a:solidFill>
                      <a:schemeClr val="bg1"/>
                    </a:solidFill>
                  </a:tcPr>
                </a:tc>
              </a:tr>
              <a:tr h="612730">
                <a:tc>
                  <a:txBody>
                    <a:bodyPr/>
                    <a:lstStyle/>
                    <a:p>
                      <a:r>
                        <a:rPr lang="en-US" dirty="0" smtClean="0"/>
                        <a:t>Number of</a:t>
                      </a:r>
                      <a:r>
                        <a:rPr lang="en-US" baseline="0" dirty="0" smtClean="0"/>
                        <a:t> Styles(Colors)</a:t>
                      </a:r>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8</a:t>
                      </a:r>
                      <a:endParaRPr lang="en-US" dirty="0"/>
                    </a:p>
                  </a:txBody>
                  <a:tcPr/>
                </a:tc>
                <a:tc>
                  <a:txBody>
                    <a:bodyPr/>
                    <a:lstStyle/>
                    <a:p>
                      <a:r>
                        <a:rPr lang="en-US" dirty="0" smtClean="0"/>
                        <a:t>1</a:t>
                      </a:r>
                      <a:endParaRPr lang="en-US" dirty="0"/>
                    </a:p>
                  </a:txBody>
                  <a:tcPr/>
                </a:tc>
              </a:tr>
              <a:tr h="350131">
                <a:tc>
                  <a:txBody>
                    <a:bodyPr/>
                    <a:lstStyle/>
                    <a:p>
                      <a:r>
                        <a:rPr lang="en-US" dirty="0" smtClean="0"/>
                        <a:t>First Release</a:t>
                      </a:r>
                      <a:r>
                        <a:rPr lang="en-US" baseline="0" dirty="0" smtClean="0"/>
                        <a:t> Date</a:t>
                      </a:r>
                      <a:endParaRPr lang="en-US" dirty="0"/>
                    </a:p>
                  </a:txBody>
                  <a:tcPr/>
                </a:tc>
                <a:tc>
                  <a:txBody>
                    <a:bodyPr/>
                    <a:lstStyle/>
                    <a:p>
                      <a:r>
                        <a:rPr lang="en-US" dirty="0" smtClean="0"/>
                        <a:t>Feb 2015</a:t>
                      </a:r>
                    </a:p>
                  </a:txBody>
                  <a:tcPr/>
                </a:tc>
                <a:tc>
                  <a:txBody>
                    <a:bodyPr/>
                    <a:lstStyle/>
                    <a:p>
                      <a:r>
                        <a:rPr lang="en-US" dirty="0" smtClean="0"/>
                        <a:t>Jun 2015</a:t>
                      </a:r>
                      <a:endParaRPr lang="en-US" dirty="0"/>
                    </a:p>
                  </a:txBody>
                  <a:tcPr/>
                </a:tc>
                <a:tc>
                  <a:txBody>
                    <a:bodyPr/>
                    <a:lstStyle/>
                    <a:p>
                      <a:r>
                        <a:rPr lang="en-US" dirty="0" smtClean="0"/>
                        <a:t>Sep 2016</a:t>
                      </a:r>
                      <a:endParaRPr lang="en-US" dirty="0"/>
                    </a:p>
                  </a:txBody>
                  <a:tcPr/>
                </a:tc>
                <a:tc>
                  <a:txBody>
                    <a:bodyPr/>
                    <a:lstStyle/>
                    <a:p>
                      <a:r>
                        <a:rPr lang="en-US" dirty="0" smtClean="0"/>
                        <a:t>Mar 2017</a:t>
                      </a:r>
                      <a:endParaRPr lang="en-US" dirty="0"/>
                    </a:p>
                  </a:txBody>
                  <a:tcPr/>
                </a:tc>
              </a:tr>
              <a:tr h="449245">
                <a:tc>
                  <a:txBody>
                    <a:bodyPr/>
                    <a:lstStyle/>
                    <a:p>
                      <a:r>
                        <a:rPr lang="en-US" dirty="0" smtClean="0"/>
                        <a:t>Original Retail Price</a:t>
                      </a:r>
                    </a:p>
                  </a:txBody>
                  <a:tcPr/>
                </a:tc>
                <a:tc>
                  <a:txBody>
                    <a:bodyPr/>
                    <a:lstStyle/>
                    <a:p>
                      <a:r>
                        <a:rPr lang="en-US" dirty="0" smtClean="0"/>
                        <a:t>$350</a:t>
                      </a:r>
                      <a:endParaRPr lang="en-US" dirty="0"/>
                    </a:p>
                  </a:txBody>
                  <a:tcPr/>
                </a:tc>
                <a:tc>
                  <a:txBody>
                    <a:bodyPr/>
                    <a:lstStyle/>
                    <a:p>
                      <a:r>
                        <a:rPr lang="en-US" dirty="0" smtClean="0"/>
                        <a:t>$200</a:t>
                      </a:r>
                      <a:endParaRPr lang="en-US" dirty="0"/>
                    </a:p>
                  </a:txBody>
                  <a:tcPr/>
                </a:tc>
                <a:tc>
                  <a:txBody>
                    <a:bodyPr/>
                    <a:lstStyle/>
                    <a:p>
                      <a:r>
                        <a:rPr lang="en-US" dirty="0" smtClean="0"/>
                        <a:t>$220</a:t>
                      </a:r>
                      <a:endParaRPr lang="en-US" dirty="0"/>
                    </a:p>
                  </a:txBody>
                  <a:tcPr/>
                </a:tc>
                <a:tc>
                  <a:txBody>
                    <a:bodyPr/>
                    <a:lstStyle/>
                    <a:p>
                      <a:r>
                        <a:rPr lang="en-US" dirty="0" smtClean="0"/>
                        <a:t>$120</a:t>
                      </a:r>
                      <a:endParaRPr lang="en-US" dirty="0"/>
                    </a:p>
                  </a:txBody>
                  <a:tcPr/>
                </a:tc>
              </a:tr>
              <a:tr h="350131">
                <a:tc>
                  <a:txBody>
                    <a:bodyPr/>
                    <a:lstStyle/>
                    <a:p>
                      <a:r>
                        <a:rPr lang="en-US" dirty="0" smtClean="0"/>
                        <a:t>Avg. Resell Price</a:t>
                      </a:r>
                      <a:endParaRPr lang="en-US" dirty="0"/>
                    </a:p>
                  </a:txBody>
                  <a:tcPr/>
                </a:tc>
                <a:tc>
                  <a:txBody>
                    <a:bodyPr/>
                    <a:lstStyle/>
                    <a:p>
                      <a:r>
                        <a:rPr lang="en-US" dirty="0" smtClean="0"/>
                        <a:t>$1,452</a:t>
                      </a:r>
                      <a:endParaRPr lang="en-US" dirty="0"/>
                    </a:p>
                  </a:txBody>
                  <a:tcPr/>
                </a:tc>
                <a:tc>
                  <a:txBody>
                    <a:bodyPr/>
                    <a:lstStyle/>
                    <a:p>
                      <a:r>
                        <a:rPr lang="en-US" dirty="0" smtClean="0"/>
                        <a:t>$1,580</a:t>
                      </a:r>
                      <a:endParaRPr lang="en-US" dirty="0"/>
                    </a:p>
                  </a:txBody>
                  <a:tcPr/>
                </a:tc>
                <a:tc>
                  <a:txBody>
                    <a:bodyPr/>
                    <a:lstStyle/>
                    <a:p>
                      <a:r>
                        <a:rPr lang="en-US" dirty="0" smtClean="0"/>
                        <a:t>$796</a:t>
                      </a:r>
                      <a:endParaRPr lang="en-US" dirty="0"/>
                    </a:p>
                  </a:txBody>
                  <a:tcPr/>
                </a:tc>
                <a:tc>
                  <a:txBody>
                    <a:bodyPr/>
                    <a:lstStyle/>
                    <a:p>
                      <a:r>
                        <a:rPr lang="en-US" dirty="0" smtClean="0"/>
                        <a:t>$233</a:t>
                      </a:r>
                    </a:p>
                  </a:txBody>
                  <a:tcPr/>
                </a:tc>
              </a:tr>
              <a:tr h="612730">
                <a:tc>
                  <a:txBody>
                    <a:bodyPr/>
                    <a:lstStyle/>
                    <a:p>
                      <a:r>
                        <a:rPr lang="en-US" dirty="0" smtClean="0"/>
                        <a:t>Avg.</a:t>
                      </a:r>
                      <a:r>
                        <a:rPr lang="en-US" baseline="0" dirty="0" smtClean="0"/>
                        <a:t> Resell Percentage</a:t>
                      </a:r>
                      <a:endParaRPr lang="en-US" dirty="0"/>
                    </a:p>
                  </a:txBody>
                  <a:tcPr/>
                </a:tc>
                <a:tc>
                  <a:txBody>
                    <a:bodyPr/>
                    <a:lstStyle/>
                    <a:p>
                      <a:r>
                        <a:rPr lang="en-US" dirty="0" smtClean="0"/>
                        <a:t>+315%</a:t>
                      </a:r>
                      <a:endParaRPr lang="en-US" dirty="0"/>
                    </a:p>
                  </a:txBody>
                  <a:tcPr/>
                </a:tc>
                <a:tc>
                  <a:txBody>
                    <a:bodyPr/>
                    <a:lstStyle/>
                    <a:p>
                      <a:r>
                        <a:rPr lang="en-US" dirty="0" smtClean="0"/>
                        <a:t>+690%</a:t>
                      </a:r>
                      <a:endParaRPr lang="en-US" dirty="0"/>
                    </a:p>
                  </a:txBody>
                  <a:tcPr/>
                </a:tc>
                <a:tc>
                  <a:txBody>
                    <a:bodyPr/>
                    <a:lstStyle/>
                    <a:p>
                      <a:r>
                        <a:rPr lang="en-US" dirty="0" smtClean="0"/>
                        <a:t>+262%</a:t>
                      </a:r>
                      <a:endParaRPr lang="en-US" dirty="0"/>
                    </a:p>
                  </a:txBody>
                  <a:tcPr/>
                </a:tc>
                <a:tc>
                  <a:txBody>
                    <a:bodyPr/>
                    <a:lstStyle/>
                    <a:p>
                      <a:r>
                        <a:rPr lang="en-US" dirty="0" smtClean="0"/>
                        <a:t>+94%</a:t>
                      </a:r>
                      <a:endParaRPr lang="en-US" dirty="0"/>
                    </a:p>
                  </a:txBody>
                  <a:tcPr/>
                </a:tc>
              </a:tr>
              <a:tr h="612730">
                <a:tc>
                  <a:txBody>
                    <a:bodyPr/>
                    <a:lstStyle/>
                    <a:p>
                      <a:r>
                        <a:rPr lang="en-US" dirty="0" smtClean="0"/>
                        <a:t>Highest Price Reached</a:t>
                      </a:r>
                      <a:endParaRPr lang="en-US" dirty="0"/>
                    </a:p>
                  </a:txBody>
                  <a:tcPr/>
                </a:tc>
                <a:tc>
                  <a:txBody>
                    <a:bodyPr/>
                    <a:lstStyle/>
                    <a:p>
                      <a:r>
                        <a:rPr lang="en-US" dirty="0" smtClean="0"/>
                        <a:t>$6,000</a:t>
                      </a:r>
                      <a:endParaRPr lang="en-US" dirty="0"/>
                    </a:p>
                  </a:txBody>
                  <a:tcPr/>
                </a:tc>
                <a:tc>
                  <a:txBody>
                    <a:bodyPr/>
                    <a:lstStyle/>
                    <a:p>
                      <a:r>
                        <a:rPr lang="en-US" dirty="0" smtClean="0"/>
                        <a:t>$5,112</a:t>
                      </a:r>
                      <a:endParaRPr lang="en-US" dirty="0"/>
                    </a:p>
                  </a:txBody>
                  <a:tcPr/>
                </a:tc>
                <a:tc>
                  <a:txBody>
                    <a:bodyPr/>
                    <a:lstStyle/>
                    <a:p>
                      <a:r>
                        <a:rPr lang="en-US" dirty="0" smtClean="0"/>
                        <a:t>$2,562</a:t>
                      </a:r>
                      <a:endParaRPr lang="en-US" dirty="0"/>
                    </a:p>
                  </a:txBody>
                  <a:tcPr/>
                </a:tc>
                <a:tc>
                  <a:txBody>
                    <a:bodyPr/>
                    <a:lstStyle/>
                    <a:p>
                      <a:r>
                        <a:rPr lang="en-US" dirty="0" smtClean="0"/>
                        <a:t>$521</a:t>
                      </a:r>
                      <a:endParaRPr lang="en-US" dirty="0"/>
                    </a:p>
                  </a:txBody>
                  <a:tcPr/>
                </a:tc>
              </a:tr>
            </a:tbl>
          </a:graphicData>
        </a:graphic>
      </p:graphicFrame>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022" y="1756998"/>
            <a:ext cx="2151823" cy="1063868"/>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9960" y="1726224"/>
            <a:ext cx="1934062" cy="1215811"/>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3346" y="1772349"/>
            <a:ext cx="1961404" cy="112356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69858" y="1704016"/>
            <a:ext cx="1998279" cy="1238019"/>
          </a:xfrm>
          <a:prstGeom prst="rect">
            <a:avLst/>
          </a:prstGeom>
        </p:spPr>
      </p:pic>
    </p:spTree>
    <p:extLst>
      <p:ext uri="{BB962C8B-B14F-4D97-AF65-F5344CB8AC3E}">
        <p14:creationId xmlns:p14="http://schemas.microsoft.com/office/powerpoint/2010/main" val="331034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57554"/>
            <a:ext cx="9601200" cy="1485900"/>
          </a:xfrm>
        </p:spPr>
        <p:txBody>
          <a:bodyPr/>
          <a:lstStyle/>
          <a:p>
            <a:r>
              <a:rPr lang="en-US" dirty="0" smtClean="0"/>
              <a:t>Data Acquisition</a:t>
            </a:r>
            <a:endParaRPr lang="en-US" dirty="0"/>
          </a:p>
        </p:txBody>
      </p:sp>
      <p:sp>
        <p:nvSpPr>
          <p:cNvPr id="3" name="Content Placeholder 2"/>
          <p:cNvSpPr>
            <a:spLocks noGrp="1"/>
          </p:cNvSpPr>
          <p:nvPr>
            <p:ph idx="1"/>
          </p:nvPr>
        </p:nvSpPr>
        <p:spPr>
          <a:xfrm>
            <a:off x="1371600" y="1100504"/>
            <a:ext cx="9601200" cy="5323742"/>
          </a:xfrm>
        </p:spPr>
        <p:txBody>
          <a:bodyPr/>
          <a:lstStyle/>
          <a:p>
            <a:r>
              <a:rPr lang="en-US" dirty="0" smtClean="0"/>
              <a:t>used </a:t>
            </a:r>
            <a:r>
              <a:rPr lang="en-US" dirty="0" err="1" smtClean="0"/>
              <a:t>Scrapy</a:t>
            </a:r>
            <a:r>
              <a:rPr lang="en-US" dirty="0" smtClean="0"/>
              <a:t> and Selenium to scrape historical selling data of sneakers from </a:t>
            </a:r>
            <a:r>
              <a:rPr lang="en-US" dirty="0" err="1" smtClean="0"/>
              <a:t>stockx.com</a:t>
            </a:r>
            <a:r>
              <a:rPr lang="en-US" dirty="0" smtClean="0"/>
              <a:t>, one of the most popular sneaker resell marketplaces.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1922" y="2047142"/>
            <a:ext cx="5620078" cy="33689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137" y="2077915"/>
            <a:ext cx="5609662" cy="3368920"/>
          </a:xfrm>
          <a:prstGeom prst="rect">
            <a:avLst/>
          </a:prstGeom>
        </p:spPr>
      </p:pic>
      <p:sp>
        <p:nvSpPr>
          <p:cNvPr id="12" name="Right Arrow 11"/>
          <p:cNvSpPr/>
          <p:nvPr/>
        </p:nvSpPr>
        <p:spPr>
          <a:xfrm>
            <a:off x="7327805" y="3865503"/>
            <a:ext cx="310529" cy="16335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1513840" y="2734505"/>
            <a:ext cx="335280" cy="17272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1997902" y="4968240"/>
            <a:ext cx="335280" cy="17272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1681480" y="5238799"/>
            <a:ext cx="335280" cy="17272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7585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17842"/>
            <a:ext cx="9601200" cy="1005840"/>
          </a:xfrm>
        </p:spPr>
        <p:txBody>
          <a:bodyPr>
            <a:normAutofit/>
          </a:bodyPr>
          <a:lstStyle/>
          <a:p>
            <a:r>
              <a:rPr lang="en-US" sz="3600" dirty="0" smtClean="0"/>
              <a:t>Percentage of Resold Sneakers by Model</a:t>
            </a:r>
            <a:endParaRPr lang="en-US" sz="3600" dirty="0"/>
          </a:p>
        </p:txBody>
      </p:sp>
      <p:sp>
        <p:nvSpPr>
          <p:cNvPr id="6" name="TextBox 5"/>
          <p:cNvSpPr txBox="1"/>
          <p:nvPr/>
        </p:nvSpPr>
        <p:spPr>
          <a:xfrm>
            <a:off x="7056678" y="1075766"/>
            <a:ext cx="4576522" cy="4616648"/>
          </a:xfrm>
          <a:prstGeom prst="rect">
            <a:avLst/>
          </a:prstGeom>
          <a:noFill/>
        </p:spPr>
        <p:txBody>
          <a:bodyPr wrap="square" rtlCol="0">
            <a:spAutoFit/>
          </a:bodyPr>
          <a:lstStyle/>
          <a:p>
            <a:pPr marL="285750" indent="-285750">
              <a:buFontTx/>
              <a:buChar char="-"/>
            </a:pPr>
            <a:r>
              <a:rPr lang="en-US" sz="1400" dirty="0" smtClean="0"/>
              <a:t>72.5% of data is </a:t>
            </a:r>
            <a:r>
              <a:rPr lang="en-US" sz="1400" dirty="0" err="1" smtClean="0"/>
              <a:t>Yeezy</a:t>
            </a:r>
            <a:r>
              <a:rPr lang="en-US" sz="1400" dirty="0" smtClean="0"/>
              <a:t> 350 V2 model that launched Sep 2016</a:t>
            </a:r>
          </a:p>
          <a:p>
            <a:pPr marL="285750" indent="-285750">
              <a:buFontTx/>
              <a:buChar char="-"/>
            </a:pPr>
            <a:endParaRPr lang="en-US" sz="1400" dirty="0" smtClean="0"/>
          </a:p>
          <a:p>
            <a:pPr marL="285750" indent="-285750">
              <a:buFontTx/>
              <a:buChar char="-"/>
            </a:pPr>
            <a:r>
              <a:rPr lang="en-US" sz="1400" dirty="0" smtClean="0"/>
              <a:t>Second place at 15.9% is the </a:t>
            </a:r>
            <a:r>
              <a:rPr lang="en-US" sz="1400" dirty="0" err="1" smtClean="0"/>
              <a:t>Yeezy</a:t>
            </a:r>
            <a:r>
              <a:rPr lang="en-US" sz="1400" dirty="0" smtClean="0"/>
              <a:t> </a:t>
            </a:r>
            <a:r>
              <a:rPr lang="en-US" sz="1400" dirty="0" err="1" smtClean="0"/>
              <a:t>Powerphase</a:t>
            </a:r>
            <a:r>
              <a:rPr lang="en-US" sz="1400" dirty="0" smtClean="0"/>
              <a:t> model which only had 1 colorway(white) released.</a:t>
            </a:r>
          </a:p>
          <a:p>
            <a:pPr marL="285750" indent="-285750">
              <a:buFontTx/>
              <a:buChar char="-"/>
            </a:pPr>
            <a:endParaRPr lang="en-US" sz="1400" dirty="0" smtClean="0"/>
          </a:p>
          <a:p>
            <a:pPr marL="285750" indent="-285750">
              <a:buFontTx/>
              <a:buChar char="-"/>
            </a:pPr>
            <a:r>
              <a:rPr lang="en-US" sz="1400" dirty="0" smtClean="0"/>
              <a:t>The two newer models( 350 V2 and </a:t>
            </a:r>
            <a:r>
              <a:rPr lang="en-US" sz="1400" dirty="0" err="1" smtClean="0"/>
              <a:t>Powerphase</a:t>
            </a:r>
            <a:r>
              <a:rPr lang="en-US" sz="1400" dirty="0" smtClean="0"/>
              <a:t>), account for over 88% of </a:t>
            </a:r>
            <a:r>
              <a:rPr lang="en-US" sz="1400" dirty="0" err="1" smtClean="0"/>
              <a:t>Yeezy</a:t>
            </a:r>
            <a:r>
              <a:rPr lang="en-US" sz="1400" dirty="0" smtClean="0"/>
              <a:t> sneakers sold.</a:t>
            </a:r>
          </a:p>
          <a:p>
            <a:pPr marL="285750" indent="-285750">
              <a:buFontTx/>
              <a:buChar char="-"/>
            </a:pPr>
            <a:endParaRPr lang="en-US" sz="1400" dirty="0" smtClean="0"/>
          </a:p>
          <a:p>
            <a:pPr marL="285750" indent="-285750">
              <a:buFontTx/>
              <a:buChar char="-"/>
            </a:pPr>
            <a:r>
              <a:rPr lang="en-US" sz="1400" dirty="0" smtClean="0"/>
              <a:t>What does this mean? </a:t>
            </a:r>
          </a:p>
          <a:p>
            <a:pPr marL="285750" indent="-285750">
              <a:buFontTx/>
              <a:buChar char="-"/>
            </a:pPr>
            <a:endParaRPr lang="en-US" sz="1400" dirty="0"/>
          </a:p>
          <a:p>
            <a:pPr marL="285750" indent="-285750">
              <a:buFontTx/>
              <a:buChar char="-"/>
            </a:pPr>
            <a:endParaRPr lang="en-US" sz="1400" dirty="0" smtClean="0"/>
          </a:p>
          <a:p>
            <a:pPr marL="285750" indent="-285750">
              <a:buFontTx/>
              <a:buChar char="-"/>
            </a:pPr>
            <a:endParaRPr lang="en-US" sz="1400" dirty="0"/>
          </a:p>
          <a:p>
            <a:pPr marL="285750" indent="-285750">
              <a:buFontTx/>
              <a:buChar char="-"/>
            </a:pPr>
            <a:endParaRPr lang="en-US" sz="1400" dirty="0"/>
          </a:p>
          <a:p>
            <a:pPr marL="285750" indent="-285750">
              <a:buFontTx/>
              <a:buChar char="-"/>
            </a:pPr>
            <a:endParaRPr lang="en-US" sz="1400" dirty="0" smtClean="0"/>
          </a:p>
          <a:p>
            <a:pPr marL="285750" indent="-285750">
              <a:buFontTx/>
              <a:buChar char="-"/>
            </a:pPr>
            <a:r>
              <a:rPr lang="en-US" sz="1400" dirty="0" smtClean="0"/>
              <a:t>*** “Other” refers to 4 boot models released in Kanye’s high fashion line in extremely limited releases to luxury boutiques.  Only account for 0.3% of resell market and will be disregarded.</a:t>
            </a:r>
            <a:endParaRPr lang="en-US" sz="1400" dirty="0"/>
          </a:p>
          <a:p>
            <a:pPr marL="285750" indent="-285750">
              <a:buFontTx/>
              <a:buChar char="-"/>
            </a:pPr>
            <a:endParaRPr lang="en-US" sz="1400" dirty="0" smtClean="0"/>
          </a:p>
          <a:p>
            <a:pPr marL="285750" indent="-285750">
              <a:buFontTx/>
              <a:buChar char="-"/>
            </a:pPr>
            <a:endParaRPr lang="en-US" sz="1400" dirty="0" smtClean="0"/>
          </a:p>
        </p:txBody>
      </p:sp>
      <p:pic>
        <p:nvPicPr>
          <p:cNvPr id="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957316"/>
            <a:ext cx="5685078" cy="5014330"/>
          </a:xfrm>
          <a:prstGeom prst="rect">
            <a:avLst/>
          </a:prstGeom>
        </p:spPr>
      </p:pic>
    </p:spTree>
    <p:extLst>
      <p:ext uri="{BB962C8B-B14F-4D97-AF65-F5344CB8AC3E}">
        <p14:creationId xmlns:p14="http://schemas.microsoft.com/office/powerpoint/2010/main" val="1827111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15927"/>
            <a:ext cx="9601200" cy="1005840"/>
          </a:xfrm>
        </p:spPr>
        <p:txBody>
          <a:bodyPr>
            <a:normAutofit/>
          </a:bodyPr>
          <a:lstStyle/>
          <a:p>
            <a:r>
              <a:rPr lang="en-US" sz="3600" dirty="0" smtClean="0"/>
              <a:t>Top 10 </a:t>
            </a:r>
            <a:r>
              <a:rPr lang="en-US" sz="3600" dirty="0" err="1" smtClean="0"/>
              <a:t>Yeezy</a:t>
            </a:r>
            <a:r>
              <a:rPr lang="en-US" sz="3600" dirty="0" smtClean="0"/>
              <a:t> Styles</a:t>
            </a:r>
            <a:endParaRPr lang="en-US" sz="3600" dirty="0"/>
          </a:p>
        </p:txBody>
      </p:sp>
      <p:sp>
        <p:nvSpPr>
          <p:cNvPr id="6" name="TextBox 5"/>
          <p:cNvSpPr txBox="1"/>
          <p:nvPr/>
        </p:nvSpPr>
        <p:spPr>
          <a:xfrm>
            <a:off x="2368550" y="5003387"/>
            <a:ext cx="8604250" cy="2062103"/>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Tx/>
              <a:buChar char="-"/>
              <a:tabLst/>
              <a:defRPr/>
            </a:pPr>
            <a:r>
              <a:rPr lang="en-US" sz="1600" dirty="0" smtClean="0"/>
              <a:t>Number 1 is Cream </a:t>
            </a:r>
            <a:r>
              <a:rPr lang="en-US" sz="1600" dirty="0" err="1" smtClean="0"/>
              <a:t>Yeezy</a:t>
            </a:r>
            <a:r>
              <a:rPr lang="en-US" sz="1600" dirty="0" smtClean="0"/>
              <a:t> 350 V2, which doubles the next best selling style.</a:t>
            </a:r>
          </a:p>
          <a:p>
            <a:pPr marL="285750" marR="0" lvl="0" indent="-285750" defTabSz="914400" eaLnBrk="1" fontAlgn="auto" latinLnBrk="0" hangingPunct="1">
              <a:lnSpc>
                <a:spcPct val="100000"/>
              </a:lnSpc>
              <a:spcBef>
                <a:spcPts val="0"/>
              </a:spcBef>
              <a:spcAft>
                <a:spcPts val="0"/>
              </a:spcAft>
              <a:buClrTx/>
              <a:buSzTx/>
              <a:buFontTx/>
              <a:buChar char="-"/>
              <a:tabLst/>
              <a:defRPr/>
            </a:pPr>
            <a:r>
              <a:rPr lang="en-US" sz="1600" dirty="0" smtClean="0"/>
              <a:t>Number 2 is </a:t>
            </a:r>
            <a:r>
              <a:rPr lang="en-US" sz="1600" dirty="0" err="1" smtClean="0"/>
              <a:t>Yeezy</a:t>
            </a:r>
            <a:r>
              <a:rPr lang="en-US" sz="1600" dirty="0" smtClean="0"/>
              <a:t> </a:t>
            </a:r>
            <a:r>
              <a:rPr lang="en-US" sz="1600" dirty="0" err="1" smtClean="0"/>
              <a:t>Powerphase</a:t>
            </a:r>
            <a:r>
              <a:rPr lang="en-US" sz="1600" dirty="0" smtClean="0"/>
              <a:t>  which is also all white shoe.</a:t>
            </a:r>
          </a:p>
          <a:p>
            <a:pPr marL="285750" marR="0" lvl="0" indent="-285750" defTabSz="914400" eaLnBrk="1" fontAlgn="auto" latinLnBrk="0" hangingPunct="1">
              <a:lnSpc>
                <a:spcPct val="100000"/>
              </a:lnSpc>
              <a:spcBef>
                <a:spcPts val="0"/>
              </a:spcBef>
              <a:spcAft>
                <a:spcPts val="0"/>
              </a:spcAft>
              <a:buClrTx/>
              <a:buSzTx/>
              <a:buFontTx/>
              <a:buChar char="-"/>
              <a:tabLst/>
              <a:defRPr/>
            </a:pPr>
            <a:r>
              <a:rPr lang="en-US" sz="1600" dirty="0" smtClean="0"/>
              <a:t>What do top 2 selling styles have in common?  Much lower resell price.</a:t>
            </a:r>
          </a:p>
          <a:p>
            <a:pPr marL="742950" lvl="1" indent="-285750" defTabSz="914400">
              <a:buFontTx/>
              <a:buChar char="-"/>
            </a:pPr>
            <a:r>
              <a:rPr lang="en-US" sz="1600" dirty="0" err="1" smtClean="0"/>
              <a:t>Avg</a:t>
            </a:r>
            <a:r>
              <a:rPr lang="en-US" sz="1600" dirty="0" smtClean="0"/>
              <a:t> Cream </a:t>
            </a:r>
            <a:r>
              <a:rPr lang="en-US" sz="1600" dirty="0" err="1" smtClean="0"/>
              <a:t>Yeezy</a:t>
            </a:r>
            <a:r>
              <a:rPr lang="en-US" sz="1600" dirty="0" smtClean="0"/>
              <a:t> 250 V2: $536</a:t>
            </a:r>
          </a:p>
          <a:p>
            <a:pPr marL="742950" lvl="1" indent="-285750" defTabSz="914400">
              <a:buFontTx/>
              <a:buChar char="-"/>
            </a:pPr>
            <a:r>
              <a:rPr lang="en-US" sz="1600" dirty="0" smtClean="0"/>
              <a:t>Avg. </a:t>
            </a:r>
            <a:r>
              <a:rPr lang="en-US" sz="1600" dirty="0" err="1" smtClean="0"/>
              <a:t>Yeezy</a:t>
            </a:r>
            <a:r>
              <a:rPr lang="en-US" sz="1600" dirty="0" smtClean="0"/>
              <a:t> </a:t>
            </a:r>
            <a:r>
              <a:rPr lang="en-US" sz="1600" dirty="0" err="1" smtClean="0"/>
              <a:t>Powerphase</a:t>
            </a:r>
            <a:r>
              <a:rPr lang="en-US" sz="1600" dirty="0" smtClean="0"/>
              <a:t>: $233</a:t>
            </a:r>
          </a:p>
          <a:p>
            <a:pPr marL="742950" lvl="1" indent="-285750" defTabSz="914400">
              <a:buFontTx/>
              <a:buChar char="-"/>
            </a:pPr>
            <a:r>
              <a:rPr lang="en-US" sz="1600" dirty="0" smtClean="0"/>
              <a:t>Avg. of All </a:t>
            </a:r>
            <a:r>
              <a:rPr lang="en-US" sz="1600" dirty="0" err="1" smtClean="0"/>
              <a:t>Yeezy</a:t>
            </a:r>
            <a:r>
              <a:rPr lang="en-US" sz="1600" dirty="0" smtClean="0"/>
              <a:t> Sneakers: $1,103</a:t>
            </a:r>
          </a:p>
          <a:p>
            <a:pPr marL="742950" lvl="1" indent="-285750" defTabSz="914400">
              <a:buFontTx/>
              <a:buChar char="-"/>
            </a:pPr>
            <a:endParaRPr lang="en-US" sz="1600" dirty="0" smtClean="0"/>
          </a:p>
          <a:p>
            <a:pPr marL="285750" marR="0" lvl="0" indent="-285750" defTabSz="914400" eaLnBrk="1" fontAlgn="auto" latinLnBrk="0" hangingPunct="1">
              <a:lnSpc>
                <a:spcPct val="100000"/>
              </a:lnSpc>
              <a:spcBef>
                <a:spcPts val="0"/>
              </a:spcBef>
              <a:spcAft>
                <a:spcPts val="0"/>
              </a:spcAft>
              <a:buClrTx/>
              <a:buSzTx/>
              <a:buFontTx/>
              <a:buNone/>
              <a:tabLst/>
              <a:defRPr/>
            </a:pPr>
            <a:endParaRPr lang="en-US" sz="1600" dirty="0" smtClean="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2550" y="868681"/>
            <a:ext cx="7689850" cy="4020163"/>
          </a:xfrm>
        </p:spPr>
      </p:pic>
    </p:spTree>
    <p:extLst>
      <p:ext uri="{BB962C8B-B14F-4D97-AF65-F5344CB8AC3E}">
        <p14:creationId xmlns:p14="http://schemas.microsoft.com/office/powerpoint/2010/main" val="1757828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15927"/>
            <a:ext cx="9601200" cy="1005840"/>
          </a:xfrm>
        </p:spPr>
        <p:txBody>
          <a:bodyPr>
            <a:normAutofit fontScale="90000"/>
          </a:bodyPr>
          <a:lstStyle/>
          <a:p>
            <a:r>
              <a:rPr lang="en-US" sz="3600" dirty="0" smtClean="0"/>
              <a:t>Resell Prices Trends</a:t>
            </a:r>
            <a:br>
              <a:rPr lang="en-US" sz="3600" dirty="0" smtClean="0"/>
            </a:br>
            <a:endParaRPr lang="en-US" sz="3600" dirty="0"/>
          </a:p>
        </p:txBody>
      </p:sp>
      <p:sp>
        <p:nvSpPr>
          <p:cNvPr id="6" name="TextBox 5"/>
          <p:cNvSpPr txBox="1"/>
          <p:nvPr/>
        </p:nvSpPr>
        <p:spPr>
          <a:xfrm>
            <a:off x="2276954" y="5714587"/>
            <a:ext cx="8604250" cy="830997"/>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Tx/>
              <a:buChar char="-"/>
              <a:tabLst/>
              <a:defRPr/>
            </a:pPr>
            <a:r>
              <a:rPr lang="en-US" sz="1600" dirty="0" smtClean="0"/>
              <a:t>Visualization of resell prices by individual style</a:t>
            </a:r>
          </a:p>
          <a:p>
            <a:pPr marL="285750" marR="0" lvl="0" indent="-285750" defTabSz="914400" eaLnBrk="1" fontAlgn="auto" latinLnBrk="0" hangingPunct="1">
              <a:lnSpc>
                <a:spcPct val="100000"/>
              </a:lnSpc>
              <a:spcBef>
                <a:spcPts val="0"/>
              </a:spcBef>
              <a:spcAft>
                <a:spcPts val="0"/>
              </a:spcAft>
              <a:buClrTx/>
              <a:buSzTx/>
              <a:buFontTx/>
              <a:buChar char="-"/>
              <a:tabLst/>
              <a:defRPr/>
            </a:pPr>
            <a:r>
              <a:rPr lang="en-US" sz="1600" dirty="0" smtClean="0"/>
              <a:t>Shows most models have established price range (shown by edges of box) and for most </a:t>
            </a:r>
            <a:r>
              <a:rPr lang="en-US" sz="1600" dirty="0" err="1"/>
              <a:t>Y</a:t>
            </a:r>
            <a:r>
              <a:rPr lang="en-US" sz="1600" dirty="0" err="1" smtClean="0"/>
              <a:t>eezy</a:t>
            </a:r>
            <a:r>
              <a:rPr lang="en-US" sz="1600" dirty="0" smtClean="0"/>
              <a:t> sneakers, there are many purchases made well above the median prices.  </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8184" y="718846"/>
            <a:ext cx="9183897" cy="5096489"/>
          </a:xfrm>
        </p:spPr>
      </p:pic>
    </p:spTree>
    <p:extLst>
      <p:ext uri="{BB962C8B-B14F-4D97-AF65-F5344CB8AC3E}">
        <p14:creationId xmlns:p14="http://schemas.microsoft.com/office/powerpoint/2010/main" val="253031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1341</TotalTime>
  <Words>1432</Words>
  <Application>Microsoft Macintosh PowerPoint</Application>
  <PresentationFormat>Widescreen</PresentationFormat>
  <Paragraphs>164</Paragraphs>
  <Slides>19</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Franklin Gothic Book</vt:lpstr>
      <vt:lpstr>Mangal</vt:lpstr>
      <vt:lpstr>Crop</vt:lpstr>
      <vt:lpstr>Yeezy sneaker data</vt:lpstr>
      <vt:lpstr>Introduction</vt:lpstr>
      <vt:lpstr>Topic of Focus: Adidas Yeezy Sneakers</vt:lpstr>
      <vt:lpstr>Overview of Adidas Yeezy Line (Feb 2015- Current)</vt:lpstr>
      <vt:lpstr>Overview of Adidas Yeezy Line Cont’d</vt:lpstr>
      <vt:lpstr>Data Acquisition</vt:lpstr>
      <vt:lpstr>Percentage of Resold Sneakers by Model</vt:lpstr>
      <vt:lpstr>Top 10 Yeezy Styles</vt:lpstr>
      <vt:lpstr>Resell Prices Trends </vt:lpstr>
      <vt:lpstr>Size- All Yeezy Sneakers</vt:lpstr>
      <vt:lpstr>Size By Model</vt:lpstr>
      <vt:lpstr>Yeezy 750 Models</vt:lpstr>
      <vt:lpstr>Yeezy Selling By Day of the Week </vt:lpstr>
      <vt:lpstr>Price By Color</vt:lpstr>
      <vt:lpstr>Prices Over Time</vt:lpstr>
      <vt:lpstr>Prices Over Time</vt:lpstr>
      <vt:lpstr>Conclusions</vt:lpstr>
      <vt:lpstr>Opportunities For The Future</vt:lpstr>
      <vt:lpstr>Questions?</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Yoon</dc:creator>
  <cp:lastModifiedBy>Josh Yoon</cp:lastModifiedBy>
  <cp:revision>40</cp:revision>
  <dcterms:created xsi:type="dcterms:W3CDTF">2017-10-24T02:09:19Z</dcterms:created>
  <dcterms:modified xsi:type="dcterms:W3CDTF">2017-10-25T00:30:54Z</dcterms:modified>
</cp:coreProperties>
</file>