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335" r:id="rId2"/>
    <p:sldId id="333" r:id="rId3"/>
    <p:sldId id="334" r:id="rId4"/>
    <p:sldId id="323" r:id="rId5"/>
    <p:sldId id="324" r:id="rId6"/>
    <p:sldId id="325" r:id="rId7"/>
    <p:sldId id="326" r:id="rId8"/>
    <p:sldId id="327" r:id="rId9"/>
    <p:sldId id="330" r:id="rId10"/>
    <p:sldId id="332" r:id="rId11"/>
    <p:sldId id="32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94"/>
    <p:restoredTop sz="95214" autoAdjust="0"/>
  </p:normalViewPr>
  <p:slideViewPr>
    <p:cSldViewPr snapToGrid="0" snapToObjects="1">
      <p:cViewPr>
        <p:scale>
          <a:sx n="66" d="100"/>
          <a:sy n="66" d="100"/>
        </p:scale>
        <p:origin x="1531" y="48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73E41-A1CE-B843-82D6-6CB190F806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79FC5C-2B05-1D4C-8E62-6382E816FD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7A5E7F-4F2A-054E-A5A7-4AE714FCA34C}"/>
              </a:ext>
            </a:extLst>
          </p:cNvPr>
          <p:cNvSpPr>
            <a:spLocks noGrp="1"/>
          </p:cNvSpPr>
          <p:nvPr>
            <p:ph type="dt" sz="half" idx="10"/>
          </p:nvPr>
        </p:nvSpPr>
        <p:spPr/>
        <p:txBody>
          <a:bodyPr/>
          <a:lstStyle/>
          <a:p>
            <a:fld id="{CC8489E5-7C50-5E4B-9836-7DE0079D44EF}" type="datetimeFigureOut">
              <a:rPr lang="en-US" smtClean="0"/>
              <a:t>11/19/2019</a:t>
            </a:fld>
            <a:endParaRPr lang="en-US"/>
          </a:p>
        </p:txBody>
      </p:sp>
      <p:sp>
        <p:nvSpPr>
          <p:cNvPr id="5" name="Footer Placeholder 4">
            <a:extLst>
              <a:ext uri="{FF2B5EF4-FFF2-40B4-BE49-F238E27FC236}">
                <a16:creationId xmlns:a16="http://schemas.microsoft.com/office/drawing/2014/main" id="{9FE0CF3B-C496-2940-8C45-6B0CD4AAF8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DB14EC-B747-7740-8DA0-5E09B0092831}"/>
              </a:ext>
            </a:extLst>
          </p:cNvPr>
          <p:cNvSpPr>
            <a:spLocks noGrp="1"/>
          </p:cNvSpPr>
          <p:nvPr>
            <p:ph type="sldNum" sz="quarter" idx="12"/>
          </p:nvPr>
        </p:nvSpPr>
        <p:spPr/>
        <p:txBody>
          <a:bodyPr/>
          <a:lstStyle/>
          <a:p>
            <a:fld id="{A2A797C7-DA7F-D44F-A90E-3083FCB703AA}" type="slidenum">
              <a:rPr lang="en-US" smtClean="0"/>
              <a:t>‹#›</a:t>
            </a:fld>
            <a:endParaRPr lang="en-US"/>
          </a:p>
        </p:txBody>
      </p:sp>
    </p:spTree>
    <p:extLst>
      <p:ext uri="{BB962C8B-B14F-4D97-AF65-F5344CB8AC3E}">
        <p14:creationId xmlns:p14="http://schemas.microsoft.com/office/powerpoint/2010/main" val="3872876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745FC-583C-0543-9DD1-AF0BC93B4D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C8ABFE-474A-0945-94C0-7A8F3FD4EEB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F9A043-ADAB-9D4F-85FD-0F797E5499EF}"/>
              </a:ext>
            </a:extLst>
          </p:cNvPr>
          <p:cNvSpPr>
            <a:spLocks noGrp="1"/>
          </p:cNvSpPr>
          <p:nvPr>
            <p:ph type="dt" sz="half" idx="10"/>
          </p:nvPr>
        </p:nvSpPr>
        <p:spPr/>
        <p:txBody>
          <a:bodyPr/>
          <a:lstStyle/>
          <a:p>
            <a:fld id="{CC8489E5-7C50-5E4B-9836-7DE0079D44EF}" type="datetimeFigureOut">
              <a:rPr lang="en-US" smtClean="0"/>
              <a:t>11/19/2019</a:t>
            </a:fld>
            <a:endParaRPr lang="en-US"/>
          </a:p>
        </p:txBody>
      </p:sp>
      <p:sp>
        <p:nvSpPr>
          <p:cNvPr id="5" name="Footer Placeholder 4">
            <a:extLst>
              <a:ext uri="{FF2B5EF4-FFF2-40B4-BE49-F238E27FC236}">
                <a16:creationId xmlns:a16="http://schemas.microsoft.com/office/drawing/2014/main" id="{C151E875-9168-3E45-9BFC-B4F5A163DE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80B4A-95BD-864D-8820-DF4359B59D09}"/>
              </a:ext>
            </a:extLst>
          </p:cNvPr>
          <p:cNvSpPr>
            <a:spLocks noGrp="1"/>
          </p:cNvSpPr>
          <p:nvPr>
            <p:ph type="sldNum" sz="quarter" idx="12"/>
          </p:nvPr>
        </p:nvSpPr>
        <p:spPr/>
        <p:txBody>
          <a:bodyPr/>
          <a:lstStyle/>
          <a:p>
            <a:fld id="{A2A797C7-DA7F-D44F-A90E-3083FCB703AA}" type="slidenum">
              <a:rPr lang="en-US" smtClean="0"/>
              <a:t>‹#›</a:t>
            </a:fld>
            <a:endParaRPr lang="en-US"/>
          </a:p>
        </p:txBody>
      </p:sp>
    </p:spTree>
    <p:extLst>
      <p:ext uri="{BB962C8B-B14F-4D97-AF65-F5344CB8AC3E}">
        <p14:creationId xmlns:p14="http://schemas.microsoft.com/office/powerpoint/2010/main" val="3951590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81E478-2686-C040-9599-A3DBC14C87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EA1B7F-D8DD-3744-BA3B-5A84F8619F7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957C8D-5E0B-2843-B764-416A6C5A653A}"/>
              </a:ext>
            </a:extLst>
          </p:cNvPr>
          <p:cNvSpPr>
            <a:spLocks noGrp="1"/>
          </p:cNvSpPr>
          <p:nvPr>
            <p:ph type="dt" sz="half" idx="10"/>
          </p:nvPr>
        </p:nvSpPr>
        <p:spPr/>
        <p:txBody>
          <a:bodyPr/>
          <a:lstStyle/>
          <a:p>
            <a:fld id="{CC8489E5-7C50-5E4B-9836-7DE0079D44EF}" type="datetimeFigureOut">
              <a:rPr lang="en-US" smtClean="0"/>
              <a:t>11/19/2019</a:t>
            </a:fld>
            <a:endParaRPr lang="en-US"/>
          </a:p>
        </p:txBody>
      </p:sp>
      <p:sp>
        <p:nvSpPr>
          <p:cNvPr id="5" name="Footer Placeholder 4">
            <a:extLst>
              <a:ext uri="{FF2B5EF4-FFF2-40B4-BE49-F238E27FC236}">
                <a16:creationId xmlns:a16="http://schemas.microsoft.com/office/drawing/2014/main" id="{33FA65F1-5E3E-FD42-82C0-0CAF984A6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FF8B68-CF08-1E40-A24A-3D8F8CB79F20}"/>
              </a:ext>
            </a:extLst>
          </p:cNvPr>
          <p:cNvSpPr>
            <a:spLocks noGrp="1"/>
          </p:cNvSpPr>
          <p:nvPr>
            <p:ph type="sldNum" sz="quarter" idx="12"/>
          </p:nvPr>
        </p:nvSpPr>
        <p:spPr/>
        <p:txBody>
          <a:bodyPr/>
          <a:lstStyle/>
          <a:p>
            <a:fld id="{A2A797C7-DA7F-D44F-A90E-3083FCB703AA}" type="slidenum">
              <a:rPr lang="en-US" smtClean="0"/>
              <a:t>‹#›</a:t>
            </a:fld>
            <a:endParaRPr lang="en-US"/>
          </a:p>
        </p:txBody>
      </p:sp>
    </p:spTree>
    <p:extLst>
      <p:ext uri="{BB962C8B-B14F-4D97-AF65-F5344CB8AC3E}">
        <p14:creationId xmlns:p14="http://schemas.microsoft.com/office/powerpoint/2010/main" val="1910694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2C19B-5B8D-EB4E-B049-888ABE0233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930B4D-9AF5-134A-A9A4-D1E0E9F7C5A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769634-775A-9242-8CEB-4C8D7ED9EAA9}"/>
              </a:ext>
            </a:extLst>
          </p:cNvPr>
          <p:cNvSpPr>
            <a:spLocks noGrp="1"/>
          </p:cNvSpPr>
          <p:nvPr>
            <p:ph type="dt" sz="half" idx="10"/>
          </p:nvPr>
        </p:nvSpPr>
        <p:spPr/>
        <p:txBody>
          <a:bodyPr/>
          <a:lstStyle/>
          <a:p>
            <a:fld id="{CC8489E5-7C50-5E4B-9836-7DE0079D44EF}" type="datetimeFigureOut">
              <a:rPr lang="en-US" smtClean="0"/>
              <a:t>11/19/2019</a:t>
            </a:fld>
            <a:endParaRPr lang="en-US"/>
          </a:p>
        </p:txBody>
      </p:sp>
      <p:sp>
        <p:nvSpPr>
          <p:cNvPr id="5" name="Footer Placeholder 4">
            <a:extLst>
              <a:ext uri="{FF2B5EF4-FFF2-40B4-BE49-F238E27FC236}">
                <a16:creationId xmlns:a16="http://schemas.microsoft.com/office/drawing/2014/main" id="{5A436F84-95CC-7E4A-9685-D9C4A1A19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A19C0-2974-FA4D-BECA-D4F8986DFF48}"/>
              </a:ext>
            </a:extLst>
          </p:cNvPr>
          <p:cNvSpPr>
            <a:spLocks noGrp="1"/>
          </p:cNvSpPr>
          <p:nvPr>
            <p:ph type="sldNum" sz="quarter" idx="12"/>
          </p:nvPr>
        </p:nvSpPr>
        <p:spPr/>
        <p:txBody>
          <a:bodyPr/>
          <a:lstStyle/>
          <a:p>
            <a:fld id="{A2A797C7-DA7F-D44F-A90E-3083FCB703AA}" type="slidenum">
              <a:rPr lang="en-US" smtClean="0"/>
              <a:t>‹#›</a:t>
            </a:fld>
            <a:endParaRPr lang="en-US"/>
          </a:p>
        </p:txBody>
      </p:sp>
    </p:spTree>
    <p:extLst>
      <p:ext uri="{BB962C8B-B14F-4D97-AF65-F5344CB8AC3E}">
        <p14:creationId xmlns:p14="http://schemas.microsoft.com/office/powerpoint/2010/main" val="785473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B2B1A-B7FB-9040-B97B-BF6A88600C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7DD606-457B-CF40-A4F9-5EF48E0D40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634E825-8D0F-524B-9313-2BB8901B8073}"/>
              </a:ext>
            </a:extLst>
          </p:cNvPr>
          <p:cNvSpPr>
            <a:spLocks noGrp="1"/>
          </p:cNvSpPr>
          <p:nvPr>
            <p:ph type="dt" sz="half" idx="10"/>
          </p:nvPr>
        </p:nvSpPr>
        <p:spPr/>
        <p:txBody>
          <a:bodyPr/>
          <a:lstStyle/>
          <a:p>
            <a:fld id="{CC8489E5-7C50-5E4B-9836-7DE0079D44EF}" type="datetimeFigureOut">
              <a:rPr lang="en-US" smtClean="0"/>
              <a:t>11/19/2019</a:t>
            </a:fld>
            <a:endParaRPr lang="en-US"/>
          </a:p>
        </p:txBody>
      </p:sp>
      <p:sp>
        <p:nvSpPr>
          <p:cNvPr id="5" name="Footer Placeholder 4">
            <a:extLst>
              <a:ext uri="{FF2B5EF4-FFF2-40B4-BE49-F238E27FC236}">
                <a16:creationId xmlns:a16="http://schemas.microsoft.com/office/drawing/2014/main" id="{94E1D15F-69DD-0F41-87FA-F5B9198F2A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06A130-B8E7-4048-8F00-AF95EAA7F15B}"/>
              </a:ext>
            </a:extLst>
          </p:cNvPr>
          <p:cNvSpPr>
            <a:spLocks noGrp="1"/>
          </p:cNvSpPr>
          <p:nvPr>
            <p:ph type="sldNum" sz="quarter" idx="12"/>
          </p:nvPr>
        </p:nvSpPr>
        <p:spPr/>
        <p:txBody>
          <a:bodyPr/>
          <a:lstStyle/>
          <a:p>
            <a:fld id="{A2A797C7-DA7F-D44F-A90E-3083FCB703AA}" type="slidenum">
              <a:rPr lang="en-US" smtClean="0"/>
              <a:t>‹#›</a:t>
            </a:fld>
            <a:endParaRPr lang="en-US"/>
          </a:p>
        </p:txBody>
      </p:sp>
    </p:spTree>
    <p:extLst>
      <p:ext uri="{BB962C8B-B14F-4D97-AF65-F5344CB8AC3E}">
        <p14:creationId xmlns:p14="http://schemas.microsoft.com/office/powerpoint/2010/main" val="2648032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5DCD2-4914-DF44-9DEC-B9915EB448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4A16D4-CF50-1149-8955-95F09B86DDB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411E9D-F699-FE48-99AD-ADCD10195BA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C64009-4EDB-204C-9607-1F6B0E6E58FF}"/>
              </a:ext>
            </a:extLst>
          </p:cNvPr>
          <p:cNvSpPr>
            <a:spLocks noGrp="1"/>
          </p:cNvSpPr>
          <p:nvPr>
            <p:ph type="dt" sz="half" idx="10"/>
          </p:nvPr>
        </p:nvSpPr>
        <p:spPr/>
        <p:txBody>
          <a:bodyPr/>
          <a:lstStyle/>
          <a:p>
            <a:fld id="{CC8489E5-7C50-5E4B-9836-7DE0079D44EF}" type="datetimeFigureOut">
              <a:rPr lang="en-US" smtClean="0"/>
              <a:t>11/19/2019</a:t>
            </a:fld>
            <a:endParaRPr lang="en-US"/>
          </a:p>
        </p:txBody>
      </p:sp>
      <p:sp>
        <p:nvSpPr>
          <p:cNvPr id="6" name="Footer Placeholder 5">
            <a:extLst>
              <a:ext uri="{FF2B5EF4-FFF2-40B4-BE49-F238E27FC236}">
                <a16:creationId xmlns:a16="http://schemas.microsoft.com/office/drawing/2014/main" id="{F534CC17-26A8-4048-8B79-28DF54D6AD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6A6D06-6960-2749-B605-548966605679}"/>
              </a:ext>
            </a:extLst>
          </p:cNvPr>
          <p:cNvSpPr>
            <a:spLocks noGrp="1"/>
          </p:cNvSpPr>
          <p:nvPr>
            <p:ph type="sldNum" sz="quarter" idx="12"/>
          </p:nvPr>
        </p:nvSpPr>
        <p:spPr/>
        <p:txBody>
          <a:bodyPr/>
          <a:lstStyle/>
          <a:p>
            <a:fld id="{A2A797C7-DA7F-D44F-A90E-3083FCB703AA}" type="slidenum">
              <a:rPr lang="en-US" smtClean="0"/>
              <a:t>‹#›</a:t>
            </a:fld>
            <a:endParaRPr lang="en-US"/>
          </a:p>
        </p:txBody>
      </p:sp>
    </p:spTree>
    <p:extLst>
      <p:ext uri="{BB962C8B-B14F-4D97-AF65-F5344CB8AC3E}">
        <p14:creationId xmlns:p14="http://schemas.microsoft.com/office/powerpoint/2010/main" val="2867460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F4261-FFC5-1C45-BB14-AD304467E9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123D22-099B-5E4B-801D-5094962279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6AA0373-B146-EB48-8870-F341BEDBADF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5F3897-661C-8B4D-B94E-E950A4B8D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22DE225-0A9B-7E45-9419-3A74CEBA368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378D3D-C2EA-4E4C-BC15-0268C329F60B}"/>
              </a:ext>
            </a:extLst>
          </p:cNvPr>
          <p:cNvSpPr>
            <a:spLocks noGrp="1"/>
          </p:cNvSpPr>
          <p:nvPr>
            <p:ph type="dt" sz="half" idx="10"/>
          </p:nvPr>
        </p:nvSpPr>
        <p:spPr/>
        <p:txBody>
          <a:bodyPr/>
          <a:lstStyle/>
          <a:p>
            <a:fld id="{CC8489E5-7C50-5E4B-9836-7DE0079D44EF}" type="datetimeFigureOut">
              <a:rPr lang="en-US" smtClean="0"/>
              <a:t>11/19/2019</a:t>
            </a:fld>
            <a:endParaRPr lang="en-US"/>
          </a:p>
        </p:txBody>
      </p:sp>
      <p:sp>
        <p:nvSpPr>
          <p:cNvPr id="8" name="Footer Placeholder 7">
            <a:extLst>
              <a:ext uri="{FF2B5EF4-FFF2-40B4-BE49-F238E27FC236}">
                <a16:creationId xmlns:a16="http://schemas.microsoft.com/office/drawing/2014/main" id="{FC9D1653-ED8B-5B4C-A6F5-0600DFF16C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7D5ABA-4533-2243-B5CB-F3AA6143975A}"/>
              </a:ext>
            </a:extLst>
          </p:cNvPr>
          <p:cNvSpPr>
            <a:spLocks noGrp="1"/>
          </p:cNvSpPr>
          <p:nvPr>
            <p:ph type="sldNum" sz="quarter" idx="12"/>
          </p:nvPr>
        </p:nvSpPr>
        <p:spPr/>
        <p:txBody>
          <a:bodyPr/>
          <a:lstStyle/>
          <a:p>
            <a:fld id="{A2A797C7-DA7F-D44F-A90E-3083FCB703AA}" type="slidenum">
              <a:rPr lang="en-US" smtClean="0"/>
              <a:t>‹#›</a:t>
            </a:fld>
            <a:endParaRPr lang="en-US"/>
          </a:p>
        </p:txBody>
      </p:sp>
    </p:spTree>
    <p:extLst>
      <p:ext uri="{BB962C8B-B14F-4D97-AF65-F5344CB8AC3E}">
        <p14:creationId xmlns:p14="http://schemas.microsoft.com/office/powerpoint/2010/main" val="3071012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FFA7D-F9B0-1F4F-B198-FC91D0FE26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08079E-D664-D54E-9CDE-08867B2084AC}"/>
              </a:ext>
            </a:extLst>
          </p:cNvPr>
          <p:cNvSpPr>
            <a:spLocks noGrp="1"/>
          </p:cNvSpPr>
          <p:nvPr>
            <p:ph type="dt" sz="half" idx="10"/>
          </p:nvPr>
        </p:nvSpPr>
        <p:spPr/>
        <p:txBody>
          <a:bodyPr/>
          <a:lstStyle/>
          <a:p>
            <a:fld id="{CC8489E5-7C50-5E4B-9836-7DE0079D44EF}" type="datetimeFigureOut">
              <a:rPr lang="en-US" smtClean="0"/>
              <a:t>11/19/2019</a:t>
            </a:fld>
            <a:endParaRPr lang="en-US"/>
          </a:p>
        </p:txBody>
      </p:sp>
      <p:sp>
        <p:nvSpPr>
          <p:cNvPr id="4" name="Footer Placeholder 3">
            <a:extLst>
              <a:ext uri="{FF2B5EF4-FFF2-40B4-BE49-F238E27FC236}">
                <a16:creationId xmlns:a16="http://schemas.microsoft.com/office/drawing/2014/main" id="{DDE456F0-5F5A-E142-A8CF-5A212694C9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C4EE1C-BC63-174D-99D6-1B712C00F38C}"/>
              </a:ext>
            </a:extLst>
          </p:cNvPr>
          <p:cNvSpPr>
            <a:spLocks noGrp="1"/>
          </p:cNvSpPr>
          <p:nvPr>
            <p:ph type="sldNum" sz="quarter" idx="12"/>
          </p:nvPr>
        </p:nvSpPr>
        <p:spPr/>
        <p:txBody>
          <a:bodyPr/>
          <a:lstStyle/>
          <a:p>
            <a:fld id="{A2A797C7-DA7F-D44F-A90E-3083FCB703AA}" type="slidenum">
              <a:rPr lang="en-US" smtClean="0"/>
              <a:t>‹#›</a:t>
            </a:fld>
            <a:endParaRPr lang="en-US"/>
          </a:p>
        </p:txBody>
      </p:sp>
    </p:spTree>
    <p:extLst>
      <p:ext uri="{BB962C8B-B14F-4D97-AF65-F5344CB8AC3E}">
        <p14:creationId xmlns:p14="http://schemas.microsoft.com/office/powerpoint/2010/main" val="1977056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06BE66-04AD-7345-B922-611E636C3BD8}"/>
              </a:ext>
            </a:extLst>
          </p:cNvPr>
          <p:cNvSpPr>
            <a:spLocks noGrp="1"/>
          </p:cNvSpPr>
          <p:nvPr>
            <p:ph type="dt" sz="half" idx="10"/>
          </p:nvPr>
        </p:nvSpPr>
        <p:spPr/>
        <p:txBody>
          <a:bodyPr/>
          <a:lstStyle/>
          <a:p>
            <a:fld id="{CC8489E5-7C50-5E4B-9836-7DE0079D44EF}" type="datetimeFigureOut">
              <a:rPr lang="en-US" smtClean="0"/>
              <a:t>11/19/2019</a:t>
            </a:fld>
            <a:endParaRPr lang="en-US"/>
          </a:p>
        </p:txBody>
      </p:sp>
      <p:sp>
        <p:nvSpPr>
          <p:cNvPr id="3" name="Footer Placeholder 2">
            <a:extLst>
              <a:ext uri="{FF2B5EF4-FFF2-40B4-BE49-F238E27FC236}">
                <a16:creationId xmlns:a16="http://schemas.microsoft.com/office/drawing/2014/main" id="{23EC1D67-5BF0-7746-A479-E23AA5EA3C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27B561-0AB9-9649-9786-25CFECC6B6A1}"/>
              </a:ext>
            </a:extLst>
          </p:cNvPr>
          <p:cNvSpPr>
            <a:spLocks noGrp="1"/>
          </p:cNvSpPr>
          <p:nvPr>
            <p:ph type="sldNum" sz="quarter" idx="12"/>
          </p:nvPr>
        </p:nvSpPr>
        <p:spPr/>
        <p:txBody>
          <a:bodyPr/>
          <a:lstStyle/>
          <a:p>
            <a:fld id="{A2A797C7-DA7F-D44F-A90E-3083FCB703AA}" type="slidenum">
              <a:rPr lang="en-US" smtClean="0"/>
              <a:t>‹#›</a:t>
            </a:fld>
            <a:endParaRPr lang="en-US"/>
          </a:p>
        </p:txBody>
      </p:sp>
    </p:spTree>
    <p:extLst>
      <p:ext uri="{BB962C8B-B14F-4D97-AF65-F5344CB8AC3E}">
        <p14:creationId xmlns:p14="http://schemas.microsoft.com/office/powerpoint/2010/main" val="1990915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FCBF8-F657-8D41-AFDD-A4AD3BD1C9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F92F5B-CC90-9641-B0FB-7C9995A247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48FA53-1D1E-5C46-A8D9-748E921F4D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82D7FD-5DCE-494D-8553-C6BBCC67C6AE}"/>
              </a:ext>
            </a:extLst>
          </p:cNvPr>
          <p:cNvSpPr>
            <a:spLocks noGrp="1"/>
          </p:cNvSpPr>
          <p:nvPr>
            <p:ph type="dt" sz="half" idx="10"/>
          </p:nvPr>
        </p:nvSpPr>
        <p:spPr/>
        <p:txBody>
          <a:bodyPr/>
          <a:lstStyle/>
          <a:p>
            <a:fld id="{CC8489E5-7C50-5E4B-9836-7DE0079D44EF}" type="datetimeFigureOut">
              <a:rPr lang="en-US" smtClean="0"/>
              <a:t>11/19/2019</a:t>
            </a:fld>
            <a:endParaRPr lang="en-US"/>
          </a:p>
        </p:txBody>
      </p:sp>
      <p:sp>
        <p:nvSpPr>
          <p:cNvPr id="6" name="Footer Placeholder 5">
            <a:extLst>
              <a:ext uri="{FF2B5EF4-FFF2-40B4-BE49-F238E27FC236}">
                <a16:creationId xmlns:a16="http://schemas.microsoft.com/office/drawing/2014/main" id="{B23D7256-DDAF-F64F-B7B3-3489AEDD63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4375D2-BC02-0241-A992-D49D597AC453}"/>
              </a:ext>
            </a:extLst>
          </p:cNvPr>
          <p:cNvSpPr>
            <a:spLocks noGrp="1"/>
          </p:cNvSpPr>
          <p:nvPr>
            <p:ph type="sldNum" sz="quarter" idx="12"/>
          </p:nvPr>
        </p:nvSpPr>
        <p:spPr/>
        <p:txBody>
          <a:bodyPr/>
          <a:lstStyle/>
          <a:p>
            <a:fld id="{A2A797C7-DA7F-D44F-A90E-3083FCB703AA}" type="slidenum">
              <a:rPr lang="en-US" smtClean="0"/>
              <a:t>‹#›</a:t>
            </a:fld>
            <a:endParaRPr lang="en-US"/>
          </a:p>
        </p:txBody>
      </p:sp>
    </p:spTree>
    <p:extLst>
      <p:ext uri="{BB962C8B-B14F-4D97-AF65-F5344CB8AC3E}">
        <p14:creationId xmlns:p14="http://schemas.microsoft.com/office/powerpoint/2010/main" val="2314257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CB8F1-BF2A-DE45-A1F3-6564A136C6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30D4C8-09B2-9C49-8121-087DB21BCA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BE530E-3C79-E340-9693-4D7D7E5A10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68BDF1B-BAEC-F240-AA46-204F91700862}"/>
              </a:ext>
            </a:extLst>
          </p:cNvPr>
          <p:cNvSpPr>
            <a:spLocks noGrp="1"/>
          </p:cNvSpPr>
          <p:nvPr>
            <p:ph type="dt" sz="half" idx="10"/>
          </p:nvPr>
        </p:nvSpPr>
        <p:spPr/>
        <p:txBody>
          <a:bodyPr/>
          <a:lstStyle/>
          <a:p>
            <a:fld id="{CC8489E5-7C50-5E4B-9836-7DE0079D44EF}" type="datetimeFigureOut">
              <a:rPr lang="en-US" smtClean="0"/>
              <a:t>11/19/2019</a:t>
            </a:fld>
            <a:endParaRPr lang="en-US"/>
          </a:p>
        </p:txBody>
      </p:sp>
      <p:sp>
        <p:nvSpPr>
          <p:cNvPr id="6" name="Footer Placeholder 5">
            <a:extLst>
              <a:ext uri="{FF2B5EF4-FFF2-40B4-BE49-F238E27FC236}">
                <a16:creationId xmlns:a16="http://schemas.microsoft.com/office/drawing/2014/main" id="{95D17691-EB03-7942-BC4A-45B0123AAB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55FC3C-4EC4-4D47-8484-2A54925689AB}"/>
              </a:ext>
            </a:extLst>
          </p:cNvPr>
          <p:cNvSpPr>
            <a:spLocks noGrp="1"/>
          </p:cNvSpPr>
          <p:nvPr>
            <p:ph type="sldNum" sz="quarter" idx="12"/>
          </p:nvPr>
        </p:nvSpPr>
        <p:spPr/>
        <p:txBody>
          <a:bodyPr/>
          <a:lstStyle/>
          <a:p>
            <a:fld id="{A2A797C7-DA7F-D44F-A90E-3083FCB703AA}" type="slidenum">
              <a:rPr lang="en-US" smtClean="0"/>
              <a:t>‹#›</a:t>
            </a:fld>
            <a:endParaRPr lang="en-US"/>
          </a:p>
        </p:txBody>
      </p:sp>
    </p:spTree>
    <p:extLst>
      <p:ext uri="{BB962C8B-B14F-4D97-AF65-F5344CB8AC3E}">
        <p14:creationId xmlns:p14="http://schemas.microsoft.com/office/powerpoint/2010/main" val="117205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B6F4EB-E865-0142-947C-414D2AC795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E5CE89-0EEC-A743-B575-68752AB95E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D077E4-3681-ED43-B61F-EE5E5CABAE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8489E5-7C50-5E4B-9836-7DE0079D44EF}" type="datetimeFigureOut">
              <a:rPr lang="en-US" smtClean="0"/>
              <a:t>11/19/2019</a:t>
            </a:fld>
            <a:endParaRPr lang="en-US"/>
          </a:p>
        </p:txBody>
      </p:sp>
      <p:sp>
        <p:nvSpPr>
          <p:cNvPr id="5" name="Footer Placeholder 4">
            <a:extLst>
              <a:ext uri="{FF2B5EF4-FFF2-40B4-BE49-F238E27FC236}">
                <a16:creationId xmlns:a16="http://schemas.microsoft.com/office/drawing/2014/main" id="{63EA5EA7-D431-494A-ADE9-7F01DF2D69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0CDDDA-26FA-CB47-8F91-F4AD261315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A797C7-DA7F-D44F-A90E-3083FCB703AA}" type="slidenum">
              <a:rPr lang="en-US" smtClean="0"/>
              <a:t>‹#›</a:t>
            </a:fld>
            <a:endParaRPr lang="en-US"/>
          </a:p>
        </p:txBody>
      </p:sp>
    </p:spTree>
    <p:extLst>
      <p:ext uri="{BB962C8B-B14F-4D97-AF65-F5344CB8AC3E}">
        <p14:creationId xmlns:p14="http://schemas.microsoft.com/office/powerpoint/2010/main" val="3999941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spark.adobe.com/page/kYrfTr4izdk3u/"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trello.com/b/bhY8clSx/cs634group3joshuayoon"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3F599E-65E5-45DC-89C0-BDD3206CFC00}"/>
              </a:ext>
            </a:extLst>
          </p:cNvPr>
          <p:cNvSpPr txBox="1"/>
          <p:nvPr/>
        </p:nvSpPr>
        <p:spPr>
          <a:xfrm>
            <a:off x="2590802" y="600635"/>
            <a:ext cx="7109011" cy="6124754"/>
          </a:xfrm>
          <a:prstGeom prst="rect">
            <a:avLst/>
          </a:prstGeom>
          <a:noFill/>
        </p:spPr>
        <p:txBody>
          <a:bodyPr wrap="square" rtlCol="0">
            <a:spAutoFit/>
          </a:bodyPr>
          <a:lstStyle/>
          <a:p>
            <a:endParaRPr lang="en-US" sz="1400" b="1" dirty="0"/>
          </a:p>
          <a:p>
            <a:r>
              <a:rPr lang="en-US" sz="1400" b="1" dirty="0"/>
              <a:t> </a:t>
            </a:r>
            <a:endParaRPr lang="en-US" sz="1400" dirty="0"/>
          </a:p>
          <a:p>
            <a:r>
              <a:rPr lang="en-US" sz="1400" b="1" dirty="0"/>
              <a:t>AKMU launches a new website to meet fans’ interactive needs and employers’ artist research</a:t>
            </a:r>
            <a:endParaRPr lang="en-US" sz="1400" dirty="0"/>
          </a:p>
          <a:p>
            <a:r>
              <a:rPr lang="en-US" sz="1400" dirty="0"/>
              <a:t>The website gives various AKMU’s personal touch that gives fans more connections to the artist and have easy access for future musical employers.</a:t>
            </a:r>
          </a:p>
          <a:p>
            <a:r>
              <a:rPr lang="en-US" sz="1400" dirty="0"/>
              <a:t> </a:t>
            </a:r>
          </a:p>
          <a:p>
            <a:r>
              <a:rPr lang="en-US" sz="1400" dirty="0"/>
              <a:t>Nov. 9, 2019 – AKMU today announced their own brand-new website that encompasses many features for their fans and future event organizers. Where the old website had only banal information about AKMU, this website has connection to AKMU’s social media, bi-weekly interview of upcoming event/album, online Live Concert, AKMU’s personal Vlogs, and monthly event of creating songs with their fans live. For show organizers, the website gives AKMU’s schedule, direct contact information for hire and updates on recent activities. The old website lacked connectivity from fans to the artist and lack of information for employers, and this new website has created contents that stirs up interaction and specific information.</a:t>
            </a:r>
          </a:p>
          <a:p>
            <a:r>
              <a:rPr lang="en-US" sz="1400" dirty="0"/>
              <a:t> </a:t>
            </a:r>
          </a:p>
          <a:p>
            <a:r>
              <a:rPr lang="en-US" sz="1400" dirty="0"/>
              <a:t>“As an avid fan of AKMU, it always has been a frustration from the fan point of view of having the old website in the YG entertainment’s main website. The newly separated website has given me such more freedom to have a say as a fan in the comment section. The online live concerts are amazing, since I am not able to make all the concerts in person, and having to make a song with the artist was such an experience! I am not only a fan but can be a muse to the artist! The bi-weekly interviews are an improvement, since the newsfeed of their updates in text-form is always boring.”</a:t>
            </a:r>
          </a:p>
          <a:p>
            <a:r>
              <a:rPr lang="en-US" sz="1400" dirty="0"/>
              <a:t> </a:t>
            </a:r>
          </a:p>
          <a:p>
            <a:r>
              <a:rPr lang="en-US" sz="1400" dirty="0"/>
              <a:t>Say good-bye to outdated ideas, and hello new contents. With this introduction of AKMU’s website, please enjoy the new features, connect with the artists, and send us other interactive ideas.</a:t>
            </a:r>
          </a:p>
          <a:p>
            <a:endParaRPr lang="en-US" sz="1400" dirty="0"/>
          </a:p>
          <a:p>
            <a:r>
              <a:rPr lang="en-US" sz="1400" dirty="0">
                <a:hlinkClick r:id="rId2"/>
              </a:rPr>
              <a:t>https://spark.adobe.com/page/kYrfTr4izdk3u/</a:t>
            </a:r>
            <a:endParaRPr lang="en-US" sz="1400" dirty="0"/>
          </a:p>
        </p:txBody>
      </p:sp>
      <p:sp>
        <p:nvSpPr>
          <p:cNvPr id="4" name="Rectangle 3">
            <a:extLst>
              <a:ext uri="{FF2B5EF4-FFF2-40B4-BE49-F238E27FC236}">
                <a16:creationId xmlns:a16="http://schemas.microsoft.com/office/drawing/2014/main" id="{9074B086-48E9-447F-A9BE-F0BEF22644C7}"/>
              </a:ext>
            </a:extLst>
          </p:cNvPr>
          <p:cNvSpPr/>
          <p:nvPr/>
        </p:nvSpPr>
        <p:spPr>
          <a:xfrm>
            <a:off x="238987" y="125538"/>
            <a:ext cx="1821499" cy="923773"/>
          </a:xfrm>
          <a:prstGeom prst="rect">
            <a:avLst/>
          </a:prstGeom>
          <a:solidFill>
            <a:schemeClr val="accent6">
              <a:lumMod val="75000"/>
            </a:schemeClr>
          </a:solidFill>
          <a:ln>
            <a:no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600" b="1" u="sng" dirty="0">
                <a:solidFill>
                  <a:schemeClr val="bg1"/>
                </a:solidFill>
                <a:latin typeface="Futura PT Book" charset="0"/>
                <a:ea typeface="Futura PT Book" charset="0"/>
                <a:cs typeface="Futura PT Book" charset="0"/>
              </a:rPr>
              <a:t>Product Vision:</a:t>
            </a:r>
          </a:p>
        </p:txBody>
      </p:sp>
    </p:spTree>
    <p:extLst>
      <p:ext uri="{BB962C8B-B14F-4D97-AF65-F5344CB8AC3E}">
        <p14:creationId xmlns:p14="http://schemas.microsoft.com/office/powerpoint/2010/main" val="1777078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727B3824-A28A-459D-B7E6-F45F6E7AFDD5}"/>
              </a:ext>
            </a:extLst>
          </p:cNvPr>
          <p:cNvPicPr>
            <a:picLocks noChangeAspect="1"/>
          </p:cNvPicPr>
          <p:nvPr/>
        </p:nvPicPr>
        <p:blipFill>
          <a:blip r:embed="rId2"/>
          <a:stretch>
            <a:fillRect/>
          </a:stretch>
        </p:blipFill>
        <p:spPr>
          <a:xfrm>
            <a:off x="3474372" y="0"/>
            <a:ext cx="5243256" cy="6858000"/>
          </a:xfrm>
          <a:prstGeom prst="rect">
            <a:avLst/>
          </a:prstGeom>
        </p:spPr>
      </p:pic>
      <p:sp>
        <p:nvSpPr>
          <p:cNvPr id="9" name="Rectangle 8">
            <a:extLst>
              <a:ext uri="{FF2B5EF4-FFF2-40B4-BE49-F238E27FC236}">
                <a16:creationId xmlns:a16="http://schemas.microsoft.com/office/drawing/2014/main" id="{629A6BF4-D339-4139-8072-4BB8575AD07A}"/>
              </a:ext>
            </a:extLst>
          </p:cNvPr>
          <p:cNvSpPr/>
          <p:nvPr/>
        </p:nvSpPr>
        <p:spPr>
          <a:xfrm>
            <a:off x="238987" y="125538"/>
            <a:ext cx="1821499" cy="923773"/>
          </a:xfrm>
          <a:prstGeom prst="rect">
            <a:avLst/>
          </a:prstGeom>
          <a:solidFill>
            <a:schemeClr val="accent6">
              <a:lumMod val="75000"/>
            </a:schemeClr>
          </a:solidFill>
          <a:ln>
            <a:no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600" b="1" u="sng" dirty="0">
                <a:solidFill>
                  <a:schemeClr val="bg1"/>
                </a:solidFill>
                <a:latin typeface="Futura PT Book" charset="0"/>
                <a:ea typeface="Futura PT Book" charset="0"/>
                <a:cs typeface="Futura PT Book" charset="0"/>
              </a:rPr>
              <a:t>Content Map:</a:t>
            </a:r>
          </a:p>
        </p:txBody>
      </p:sp>
    </p:spTree>
    <p:extLst>
      <p:ext uri="{BB962C8B-B14F-4D97-AF65-F5344CB8AC3E}">
        <p14:creationId xmlns:p14="http://schemas.microsoft.com/office/powerpoint/2010/main" val="3442849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5813F3C5-19F4-4818-9A20-42D0045C68B8}"/>
              </a:ext>
            </a:extLst>
          </p:cNvPr>
          <p:cNvSpPr/>
          <p:nvPr/>
        </p:nvSpPr>
        <p:spPr>
          <a:xfrm>
            <a:off x="238987" y="125539"/>
            <a:ext cx="3684831" cy="618874"/>
          </a:xfrm>
          <a:prstGeom prst="rect">
            <a:avLst/>
          </a:prstGeom>
          <a:solidFill>
            <a:schemeClr val="accent6">
              <a:lumMod val="75000"/>
            </a:schemeClr>
          </a:solidFill>
          <a:ln>
            <a:no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600" b="1" u="sng" dirty="0">
                <a:solidFill>
                  <a:schemeClr val="bg1"/>
                </a:solidFill>
                <a:latin typeface="Futura PT Book" charset="0"/>
                <a:ea typeface="Futura PT Book" charset="0"/>
                <a:cs typeface="Futura PT Book" charset="0"/>
              </a:rPr>
              <a:t>Backlog &amp; Roadmap:</a:t>
            </a:r>
          </a:p>
        </p:txBody>
      </p:sp>
      <p:sp>
        <p:nvSpPr>
          <p:cNvPr id="2" name="TextBox 1">
            <a:extLst>
              <a:ext uri="{FF2B5EF4-FFF2-40B4-BE49-F238E27FC236}">
                <a16:creationId xmlns:a16="http://schemas.microsoft.com/office/drawing/2014/main" id="{C604966C-AD42-4267-B1F1-0112D071C510}"/>
              </a:ext>
            </a:extLst>
          </p:cNvPr>
          <p:cNvSpPr txBox="1"/>
          <p:nvPr/>
        </p:nvSpPr>
        <p:spPr>
          <a:xfrm>
            <a:off x="3411162" y="3244334"/>
            <a:ext cx="5369675" cy="369332"/>
          </a:xfrm>
          <a:prstGeom prst="rect">
            <a:avLst/>
          </a:prstGeom>
          <a:noFill/>
        </p:spPr>
        <p:txBody>
          <a:bodyPr wrap="none" rtlCol="0">
            <a:spAutoFit/>
          </a:bodyPr>
          <a:lstStyle/>
          <a:p>
            <a:r>
              <a:rPr lang="en-US" dirty="0">
                <a:hlinkClick r:id="rId2"/>
              </a:rPr>
              <a:t>https://trello.com/b/bhY8clSx/cs634group3joshuayoon</a:t>
            </a:r>
            <a:endParaRPr lang="en-US" dirty="0"/>
          </a:p>
        </p:txBody>
      </p:sp>
    </p:spTree>
    <p:extLst>
      <p:ext uri="{BB962C8B-B14F-4D97-AF65-F5344CB8AC3E}">
        <p14:creationId xmlns:p14="http://schemas.microsoft.com/office/powerpoint/2010/main" val="150931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14D29FED-360C-423F-B7F4-801ADE4F193A}"/>
              </a:ext>
            </a:extLst>
          </p:cNvPr>
          <p:cNvGraphicFramePr>
            <a:graphicFrameLocks noChangeAspect="1"/>
          </p:cNvGraphicFramePr>
          <p:nvPr>
            <p:extLst>
              <p:ext uri="{D42A27DB-BD31-4B8C-83A1-F6EECF244321}">
                <p14:modId xmlns:p14="http://schemas.microsoft.com/office/powerpoint/2010/main" val="240176124"/>
              </p:ext>
            </p:extLst>
          </p:nvPr>
        </p:nvGraphicFramePr>
        <p:xfrm>
          <a:off x="1617784" y="1663"/>
          <a:ext cx="8874369" cy="6857680"/>
        </p:xfrm>
        <a:graphic>
          <a:graphicData uri="http://schemas.openxmlformats.org/presentationml/2006/ole">
            <mc:AlternateContent xmlns:mc="http://schemas.openxmlformats.org/markup-compatibility/2006">
              <mc:Choice xmlns:v="urn:schemas-microsoft-com:vml" Requires="v">
                <p:oleObj spid="_x0000_s1030" name="Acrobat Document" r:id="rId3" imgW="6034922" imgH="4663440" progId="AcroExch.Document.7">
                  <p:embed/>
                </p:oleObj>
              </mc:Choice>
              <mc:Fallback>
                <p:oleObj name="Acrobat Document" r:id="rId3" imgW="6034922" imgH="4663440" progId="AcroExch.Document.7">
                  <p:embed/>
                  <p:pic>
                    <p:nvPicPr>
                      <p:cNvPr id="0" name=""/>
                      <p:cNvPicPr/>
                      <p:nvPr/>
                    </p:nvPicPr>
                    <p:blipFill>
                      <a:blip r:embed="rId4"/>
                      <a:stretch>
                        <a:fillRect/>
                      </a:stretch>
                    </p:blipFill>
                    <p:spPr>
                      <a:xfrm>
                        <a:off x="1617784" y="1663"/>
                        <a:ext cx="8874369" cy="6857680"/>
                      </a:xfrm>
                      <a:prstGeom prst="rect">
                        <a:avLst/>
                      </a:prstGeom>
                    </p:spPr>
                  </p:pic>
                </p:oleObj>
              </mc:Fallback>
            </mc:AlternateContent>
          </a:graphicData>
        </a:graphic>
      </p:graphicFrame>
    </p:spTree>
    <p:extLst>
      <p:ext uri="{BB962C8B-B14F-4D97-AF65-F5344CB8AC3E}">
        <p14:creationId xmlns:p14="http://schemas.microsoft.com/office/powerpoint/2010/main" val="2829171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C3EF0ADD-2B04-4B7A-A4A4-0DEC18BFF6AC}"/>
              </a:ext>
            </a:extLst>
          </p:cNvPr>
          <p:cNvGraphicFramePr>
            <a:graphicFrameLocks noChangeAspect="1"/>
          </p:cNvGraphicFramePr>
          <p:nvPr>
            <p:extLst>
              <p:ext uri="{D42A27DB-BD31-4B8C-83A1-F6EECF244321}">
                <p14:modId xmlns:p14="http://schemas.microsoft.com/office/powerpoint/2010/main" val="4144739008"/>
              </p:ext>
            </p:extLst>
          </p:nvPr>
        </p:nvGraphicFramePr>
        <p:xfrm>
          <a:off x="1629170" y="-1"/>
          <a:ext cx="8874784" cy="6858000"/>
        </p:xfrm>
        <a:graphic>
          <a:graphicData uri="http://schemas.openxmlformats.org/presentationml/2006/ole">
            <mc:AlternateContent xmlns:mc="http://schemas.openxmlformats.org/markup-compatibility/2006">
              <mc:Choice xmlns:v="urn:schemas-microsoft-com:vml" Requires="v">
                <p:oleObj spid="_x0000_s2054" name="Acrobat Document" r:id="rId3" imgW="6034922" imgH="4663440" progId="AcroExch.Document.7">
                  <p:embed/>
                </p:oleObj>
              </mc:Choice>
              <mc:Fallback>
                <p:oleObj name="Acrobat Document" r:id="rId3" imgW="6034922" imgH="4663440" progId="AcroExch.Document.7">
                  <p:embed/>
                  <p:pic>
                    <p:nvPicPr>
                      <p:cNvPr id="0" name=""/>
                      <p:cNvPicPr/>
                      <p:nvPr/>
                    </p:nvPicPr>
                    <p:blipFill>
                      <a:blip r:embed="rId4"/>
                      <a:stretch>
                        <a:fillRect/>
                      </a:stretch>
                    </p:blipFill>
                    <p:spPr>
                      <a:xfrm>
                        <a:off x="1629170" y="-1"/>
                        <a:ext cx="8874784" cy="6858000"/>
                      </a:xfrm>
                      <a:prstGeom prst="rect">
                        <a:avLst/>
                      </a:prstGeom>
                    </p:spPr>
                  </p:pic>
                </p:oleObj>
              </mc:Fallback>
            </mc:AlternateContent>
          </a:graphicData>
        </a:graphic>
      </p:graphicFrame>
    </p:spTree>
    <p:extLst>
      <p:ext uri="{BB962C8B-B14F-4D97-AF65-F5344CB8AC3E}">
        <p14:creationId xmlns:p14="http://schemas.microsoft.com/office/powerpoint/2010/main" val="2534966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897ECD8D-95D4-8B4A-9D21-D998FD27A81E}"/>
              </a:ext>
            </a:extLst>
          </p:cNvPr>
          <p:cNvSpPr/>
          <p:nvPr/>
        </p:nvSpPr>
        <p:spPr>
          <a:xfrm>
            <a:off x="2126431" y="5117522"/>
            <a:ext cx="9791701" cy="7576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95CDF60-E9BB-8F4A-9A74-224059C1A45F}"/>
              </a:ext>
            </a:extLst>
          </p:cNvPr>
          <p:cNvSpPr/>
          <p:nvPr/>
        </p:nvSpPr>
        <p:spPr>
          <a:xfrm>
            <a:off x="333436" y="224317"/>
            <a:ext cx="1376437" cy="654403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200926" y="224318"/>
            <a:ext cx="1775202" cy="723135"/>
          </a:xfrm>
          <a:prstGeom prst="rect">
            <a:avLst/>
          </a:prstGeom>
          <a:solidFill>
            <a:srgbClr val="00009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Futura PT Book" charset="0"/>
                <a:ea typeface="Futura PT Book" charset="0"/>
                <a:cs typeface="Futura PT Book" charset="0"/>
              </a:rPr>
              <a:t>Connect on Social Media</a:t>
            </a:r>
          </a:p>
        </p:txBody>
      </p:sp>
      <p:sp>
        <p:nvSpPr>
          <p:cNvPr id="32" name="Rectangle 31"/>
          <p:cNvSpPr/>
          <p:nvPr/>
        </p:nvSpPr>
        <p:spPr>
          <a:xfrm>
            <a:off x="6024128" y="1111313"/>
            <a:ext cx="1775202" cy="656527"/>
          </a:xfrm>
          <a:prstGeom prst="rect">
            <a:avLst/>
          </a:prstGeom>
          <a:solidFill>
            <a:srgbClr val="138B9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Futura PT Book" charset="0"/>
                <a:ea typeface="Futura PT Book" charset="0"/>
                <a:cs typeface="Futura PT Book" charset="0"/>
              </a:rPr>
              <a:t>View Pictures/ Videos</a:t>
            </a:r>
          </a:p>
        </p:txBody>
      </p:sp>
      <p:sp>
        <p:nvSpPr>
          <p:cNvPr id="33" name="Rectangle 32"/>
          <p:cNvSpPr/>
          <p:nvPr/>
        </p:nvSpPr>
        <p:spPr>
          <a:xfrm>
            <a:off x="2200926" y="1111313"/>
            <a:ext cx="1775202" cy="656527"/>
          </a:xfrm>
          <a:prstGeom prst="rect">
            <a:avLst/>
          </a:prstGeom>
          <a:solidFill>
            <a:srgbClr val="138B91"/>
          </a:solidFill>
          <a:ln>
            <a:no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Futura PT Book" charset="0"/>
                <a:ea typeface="Futura PT Book" charset="0"/>
                <a:cs typeface="Futura PT Book" charset="0"/>
              </a:rPr>
              <a:t>Visit Website</a:t>
            </a:r>
          </a:p>
        </p:txBody>
      </p:sp>
      <p:sp>
        <p:nvSpPr>
          <p:cNvPr id="34" name="Rectangle 33"/>
          <p:cNvSpPr/>
          <p:nvPr/>
        </p:nvSpPr>
        <p:spPr>
          <a:xfrm>
            <a:off x="4112371" y="1111313"/>
            <a:ext cx="1775202" cy="656527"/>
          </a:xfrm>
          <a:prstGeom prst="rect">
            <a:avLst/>
          </a:prstGeom>
          <a:solidFill>
            <a:srgbClr val="138B91"/>
          </a:solidFill>
          <a:ln>
            <a:no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Futura PT Book" charset="0"/>
                <a:ea typeface="Futura PT Book" charset="0"/>
                <a:cs typeface="Futura PT Book" charset="0"/>
              </a:rPr>
              <a:t>Choose  Social Media</a:t>
            </a:r>
          </a:p>
        </p:txBody>
      </p:sp>
      <p:sp>
        <p:nvSpPr>
          <p:cNvPr id="35" name="Rectangle 34"/>
          <p:cNvSpPr/>
          <p:nvPr/>
        </p:nvSpPr>
        <p:spPr>
          <a:xfrm>
            <a:off x="4125717" y="2080784"/>
            <a:ext cx="1775202" cy="747934"/>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Futura PT Book" charset="0"/>
                <a:ea typeface="Futura PT Book" charset="0"/>
                <a:cs typeface="Futura PT Book" charset="0"/>
              </a:rPr>
              <a:t>View Brother: Lee Chan </a:t>
            </a:r>
            <a:r>
              <a:rPr lang="en-US" sz="1400" dirty="0" err="1">
                <a:solidFill>
                  <a:schemeClr val="bg1"/>
                </a:solidFill>
                <a:latin typeface="Futura PT Book" charset="0"/>
                <a:ea typeface="Futura PT Book" charset="0"/>
                <a:cs typeface="Futura PT Book" charset="0"/>
              </a:rPr>
              <a:t>Kyuk’s</a:t>
            </a:r>
            <a:r>
              <a:rPr lang="en-US" sz="1400" dirty="0">
                <a:solidFill>
                  <a:schemeClr val="bg1"/>
                </a:solidFill>
                <a:latin typeface="Futura PT Book" charset="0"/>
                <a:ea typeface="Futura PT Book" charset="0"/>
                <a:cs typeface="Futura PT Book" charset="0"/>
              </a:rPr>
              <a:t> Instagram</a:t>
            </a:r>
          </a:p>
        </p:txBody>
      </p:sp>
      <p:cxnSp>
        <p:nvCxnSpPr>
          <p:cNvPr id="37" name="Straight Arrow Connector 36"/>
          <p:cNvCxnSpPr>
            <a:cxnSpLocks/>
          </p:cNvCxnSpPr>
          <p:nvPr/>
        </p:nvCxnSpPr>
        <p:spPr>
          <a:xfrm>
            <a:off x="2126431" y="1915040"/>
            <a:ext cx="9791701" cy="0"/>
          </a:xfrm>
          <a:prstGeom prst="straightConnector1">
            <a:avLst/>
          </a:prstGeom>
          <a:ln w="38100" cmpd="sng">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4125717" y="2893304"/>
            <a:ext cx="1775202" cy="462694"/>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Futura PT Book" charset="0"/>
                <a:ea typeface="Futura PT Book" charset="0"/>
                <a:cs typeface="Futura PT Book" charset="0"/>
              </a:rPr>
              <a:t>View Sister: Lee </a:t>
            </a:r>
            <a:r>
              <a:rPr lang="en-US" sz="1400" dirty="0" err="1">
                <a:solidFill>
                  <a:schemeClr val="bg1"/>
                </a:solidFill>
                <a:latin typeface="Futura PT Book" charset="0"/>
                <a:ea typeface="Futura PT Book" charset="0"/>
                <a:cs typeface="Futura PT Book" charset="0"/>
              </a:rPr>
              <a:t>Su</a:t>
            </a:r>
            <a:r>
              <a:rPr lang="en-US" sz="1400" dirty="0">
                <a:solidFill>
                  <a:schemeClr val="bg1"/>
                </a:solidFill>
                <a:latin typeface="Futura PT Book" charset="0"/>
                <a:ea typeface="Futura PT Book" charset="0"/>
                <a:cs typeface="Futura PT Book" charset="0"/>
              </a:rPr>
              <a:t> Hyun’s Instagram</a:t>
            </a:r>
          </a:p>
        </p:txBody>
      </p:sp>
      <p:sp>
        <p:nvSpPr>
          <p:cNvPr id="43" name="TextBox 42"/>
          <p:cNvSpPr txBox="1"/>
          <p:nvPr/>
        </p:nvSpPr>
        <p:spPr>
          <a:xfrm>
            <a:off x="416416" y="421590"/>
            <a:ext cx="1362664" cy="369332"/>
          </a:xfrm>
          <a:prstGeom prst="rect">
            <a:avLst/>
          </a:prstGeom>
          <a:noFill/>
        </p:spPr>
        <p:txBody>
          <a:bodyPr wrap="square" rtlCol="0">
            <a:spAutoFit/>
          </a:bodyPr>
          <a:lstStyle/>
          <a:p>
            <a:r>
              <a:rPr lang="en-US" b="1" dirty="0">
                <a:solidFill>
                  <a:schemeClr val="bg1"/>
                </a:solidFill>
                <a:latin typeface="Futura PT Book" charset="0"/>
                <a:ea typeface="Futura PT Book" charset="0"/>
                <a:cs typeface="Futura PT Book" charset="0"/>
              </a:rPr>
              <a:t>Capability</a:t>
            </a:r>
          </a:p>
        </p:txBody>
      </p:sp>
      <p:sp>
        <p:nvSpPr>
          <p:cNvPr id="44" name="TextBox 43"/>
          <p:cNvSpPr txBox="1"/>
          <p:nvPr/>
        </p:nvSpPr>
        <p:spPr>
          <a:xfrm>
            <a:off x="416416" y="2459386"/>
            <a:ext cx="1336226" cy="369332"/>
          </a:xfrm>
          <a:prstGeom prst="rect">
            <a:avLst/>
          </a:prstGeom>
          <a:noFill/>
        </p:spPr>
        <p:txBody>
          <a:bodyPr wrap="square" rtlCol="0">
            <a:spAutoFit/>
          </a:bodyPr>
          <a:lstStyle/>
          <a:p>
            <a:r>
              <a:rPr lang="en-US" b="1" dirty="0">
                <a:solidFill>
                  <a:schemeClr val="bg1"/>
                </a:solidFill>
                <a:latin typeface="Futura PT Book" charset="0"/>
                <a:ea typeface="Futura PT Book" charset="0"/>
                <a:cs typeface="Futura PT Book" charset="0"/>
              </a:rPr>
              <a:t>Features</a:t>
            </a:r>
          </a:p>
        </p:txBody>
      </p:sp>
      <p:sp>
        <p:nvSpPr>
          <p:cNvPr id="48" name="Rectangle 47"/>
          <p:cNvSpPr/>
          <p:nvPr/>
        </p:nvSpPr>
        <p:spPr>
          <a:xfrm>
            <a:off x="6024128" y="2067753"/>
            <a:ext cx="1775202" cy="498108"/>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Scroll Down </a:t>
            </a:r>
          </a:p>
        </p:txBody>
      </p:sp>
      <p:sp>
        <p:nvSpPr>
          <p:cNvPr id="22" name="Rectangle 21">
            <a:extLst>
              <a:ext uri="{FF2B5EF4-FFF2-40B4-BE49-F238E27FC236}">
                <a16:creationId xmlns:a16="http://schemas.microsoft.com/office/drawing/2014/main" id="{A0608C0E-99C4-5241-A98B-309110387A32}"/>
              </a:ext>
            </a:extLst>
          </p:cNvPr>
          <p:cNvSpPr/>
          <p:nvPr/>
        </p:nvSpPr>
        <p:spPr>
          <a:xfrm>
            <a:off x="6024128" y="2893304"/>
            <a:ext cx="1775202" cy="462694"/>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Click on Pictures</a:t>
            </a:r>
          </a:p>
        </p:txBody>
      </p:sp>
      <p:sp>
        <p:nvSpPr>
          <p:cNvPr id="26" name="Rectangle 25">
            <a:extLst>
              <a:ext uri="{FF2B5EF4-FFF2-40B4-BE49-F238E27FC236}">
                <a16:creationId xmlns:a16="http://schemas.microsoft.com/office/drawing/2014/main" id="{411DBEFC-F76E-4E48-A6A3-A3B905A5C287}"/>
              </a:ext>
            </a:extLst>
          </p:cNvPr>
          <p:cNvSpPr/>
          <p:nvPr/>
        </p:nvSpPr>
        <p:spPr>
          <a:xfrm>
            <a:off x="2200926" y="2080783"/>
            <a:ext cx="1775202" cy="747935"/>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Navigate to Social Media Tab</a:t>
            </a:r>
          </a:p>
        </p:txBody>
      </p:sp>
      <p:sp>
        <p:nvSpPr>
          <p:cNvPr id="27" name="Rectangle 26">
            <a:extLst>
              <a:ext uri="{FF2B5EF4-FFF2-40B4-BE49-F238E27FC236}">
                <a16:creationId xmlns:a16="http://schemas.microsoft.com/office/drawing/2014/main" id="{0EACF597-F2BD-4548-964D-2072A15948AA}"/>
              </a:ext>
            </a:extLst>
          </p:cNvPr>
          <p:cNvSpPr/>
          <p:nvPr/>
        </p:nvSpPr>
        <p:spPr>
          <a:xfrm>
            <a:off x="2200926" y="5267967"/>
            <a:ext cx="1775202" cy="478720"/>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Reliability/</a:t>
            </a:r>
          </a:p>
          <a:p>
            <a:pPr algn="ctr"/>
            <a:r>
              <a:rPr lang="en-US" sz="1600" dirty="0">
                <a:solidFill>
                  <a:schemeClr val="bg1"/>
                </a:solidFill>
                <a:latin typeface="Futura PT Book" charset="0"/>
                <a:ea typeface="Futura PT Book" charset="0"/>
                <a:cs typeface="Futura PT Book" charset="0"/>
              </a:rPr>
              <a:t>Portability</a:t>
            </a:r>
          </a:p>
        </p:txBody>
      </p:sp>
      <p:sp>
        <p:nvSpPr>
          <p:cNvPr id="28" name="TextBox 27">
            <a:extLst>
              <a:ext uri="{FF2B5EF4-FFF2-40B4-BE49-F238E27FC236}">
                <a16:creationId xmlns:a16="http://schemas.microsoft.com/office/drawing/2014/main" id="{AF55A2B1-EA2F-6F47-9C0E-401493CD27AB}"/>
              </a:ext>
            </a:extLst>
          </p:cNvPr>
          <p:cNvSpPr txBox="1"/>
          <p:nvPr/>
        </p:nvSpPr>
        <p:spPr>
          <a:xfrm rot="16200000">
            <a:off x="877788" y="1681044"/>
            <a:ext cx="1028053" cy="369332"/>
          </a:xfrm>
          <a:prstGeom prst="rect">
            <a:avLst/>
          </a:prstGeom>
          <a:noFill/>
        </p:spPr>
        <p:txBody>
          <a:bodyPr wrap="square" rtlCol="0">
            <a:spAutoFit/>
          </a:bodyPr>
          <a:lstStyle/>
          <a:p>
            <a:pPr algn="ctr"/>
            <a:r>
              <a:rPr lang="en-US" dirty="0">
                <a:solidFill>
                  <a:schemeClr val="bg1"/>
                </a:solidFill>
                <a:latin typeface="Futura PT Book" charset="0"/>
                <a:ea typeface="Futura PT Book" charset="0"/>
                <a:cs typeface="Futura PT Book" charset="0"/>
              </a:rPr>
              <a:t>Steps</a:t>
            </a:r>
          </a:p>
        </p:txBody>
      </p:sp>
      <p:sp>
        <p:nvSpPr>
          <p:cNvPr id="29" name="TextBox 28">
            <a:extLst>
              <a:ext uri="{FF2B5EF4-FFF2-40B4-BE49-F238E27FC236}">
                <a16:creationId xmlns:a16="http://schemas.microsoft.com/office/drawing/2014/main" id="{C379A817-D123-0D44-9F99-D3885D1B8216}"/>
              </a:ext>
            </a:extLst>
          </p:cNvPr>
          <p:cNvSpPr txBox="1"/>
          <p:nvPr/>
        </p:nvSpPr>
        <p:spPr>
          <a:xfrm rot="16200000">
            <a:off x="808017" y="3227853"/>
            <a:ext cx="1167598" cy="369332"/>
          </a:xfrm>
          <a:prstGeom prst="rect">
            <a:avLst/>
          </a:prstGeom>
          <a:noFill/>
        </p:spPr>
        <p:txBody>
          <a:bodyPr wrap="square" rtlCol="0">
            <a:spAutoFit/>
          </a:bodyPr>
          <a:lstStyle/>
          <a:p>
            <a:pPr algn="ctr"/>
            <a:r>
              <a:rPr lang="en-US" dirty="0">
                <a:solidFill>
                  <a:schemeClr val="bg1"/>
                </a:solidFill>
                <a:latin typeface="Futura PT Book" charset="0"/>
                <a:ea typeface="Futura PT Book" charset="0"/>
                <a:cs typeface="Futura PT Book" charset="0"/>
              </a:rPr>
              <a:t>Activities</a:t>
            </a:r>
          </a:p>
        </p:txBody>
      </p:sp>
      <p:sp>
        <p:nvSpPr>
          <p:cNvPr id="31" name="TextBox 30">
            <a:extLst>
              <a:ext uri="{FF2B5EF4-FFF2-40B4-BE49-F238E27FC236}">
                <a16:creationId xmlns:a16="http://schemas.microsoft.com/office/drawing/2014/main" id="{AB6EB774-F699-9D4C-9A94-B38EED8483A3}"/>
              </a:ext>
            </a:extLst>
          </p:cNvPr>
          <p:cNvSpPr txBox="1"/>
          <p:nvPr/>
        </p:nvSpPr>
        <p:spPr>
          <a:xfrm>
            <a:off x="416416" y="4487548"/>
            <a:ext cx="1336226" cy="369332"/>
          </a:xfrm>
          <a:prstGeom prst="rect">
            <a:avLst/>
          </a:prstGeom>
          <a:noFill/>
        </p:spPr>
        <p:txBody>
          <a:bodyPr wrap="square" rtlCol="0">
            <a:spAutoFit/>
          </a:bodyPr>
          <a:lstStyle/>
          <a:p>
            <a:r>
              <a:rPr lang="en-US" b="1" dirty="0">
                <a:solidFill>
                  <a:schemeClr val="bg1"/>
                </a:solidFill>
                <a:latin typeface="Futura PT Book" charset="0"/>
                <a:ea typeface="Futura PT Book" charset="0"/>
                <a:cs typeface="Futura PT Book" charset="0"/>
              </a:rPr>
              <a:t>Enablers</a:t>
            </a:r>
          </a:p>
        </p:txBody>
      </p:sp>
      <p:sp>
        <p:nvSpPr>
          <p:cNvPr id="3" name="Rectangle 2">
            <a:extLst>
              <a:ext uri="{FF2B5EF4-FFF2-40B4-BE49-F238E27FC236}">
                <a16:creationId xmlns:a16="http://schemas.microsoft.com/office/drawing/2014/main" id="{D6A130C0-8348-2E4B-A14F-364D098E5BFD}"/>
              </a:ext>
            </a:extLst>
          </p:cNvPr>
          <p:cNvSpPr/>
          <p:nvPr/>
        </p:nvSpPr>
        <p:spPr>
          <a:xfrm>
            <a:off x="2126430" y="4274990"/>
            <a:ext cx="9791702" cy="7806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C14C73E-C9E8-5341-B99F-6FF5A8708216}"/>
              </a:ext>
            </a:extLst>
          </p:cNvPr>
          <p:cNvSpPr txBox="1"/>
          <p:nvPr/>
        </p:nvSpPr>
        <p:spPr>
          <a:xfrm>
            <a:off x="416416" y="5311696"/>
            <a:ext cx="1336226" cy="369332"/>
          </a:xfrm>
          <a:prstGeom prst="rect">
            <a:avLst/>
          </a:prstGeom>
          <a:noFill/>
        </p:spPr>
        <p:txBody>
          <a:bodyPr wrap="square" rtlCol="0">
            <a:spAutoFit/>
          </a:bodyPr>
          <a:lstStyle/>
          <a:p>
            <a:r>
              <a:rPr lang="en-US" b="1" dirty="0">
                <a:solidFill>
                  <a:schemeClr val="bg1"/>
                </a:solidFill>
                <a:latin typeface="Futura PT Book" charset="0"/>
                <a:ea typeface="Futura PT Book" charset="0"/>
                <a:cs typeface="Futura PT Book" charset="0"/>
              </a:rPr>
              <a:t>NFRs</a:t>
            </a:r>
          </a:p>
        </p:txBody>
      </p:sp>
      <p:sp>
        <p:nvSpPr>
          <p:cNvPr id="4" name="Rectangle 3">
            <a:extLst>
              <a:ext uri="{FF2B5EF4-FFF2-40B4-BE49-F238E27FC236}">
                <a16:creationId xmlns:a16="http://schemas.microsoft.com/office/drawing/2014/main" id="{079F5711-B3F3-8B4A-857A-A3E1A174EB3E}"/>
              </a:ext>
            </a:extLst>
          </p:cNvPr>
          <p:cNvSpPr/>
          <p:nvPr/>
        </p:nvSpPr>
        <p:spPr>
          <a:xfrm>
            <a:off x="2126432" y="1044660"/>
            <a:ext cx="9791700" cy="3157740"/>
          </a:xfrm>
          <a:prstGeom prst="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Brace 6">
            <a:extLst>
              <a:ext uri="{FF2B5EF4-FFF2-40B4-BE49-F238E27FC236}">
                <a16:creationId xmlns:a16="http://schemas.microsoft.com/office/drawing/2014/main" id="{42C9BAFF-37E7-B44A-AC05-60612127B267}"/>
              </a:ext>
            </a:extLst>
          </p:cNvPr>
          <p:cNvSpPr/>
          <p:nvPr/>
        </p:nvSpPr>
        <p:spPr>
          <a:xfrm>
            <a:off x="1862060" y="1047908"/>
            <a:ext cx="209873" cy="3147775"/>
          </a:xfrm>
          <a:prstGeom prst="leftBrace">
            <a:avLst/>
          </a:prstGeom>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a:extLst>
              <a:ext uri="{FF2B5EF4-FFF2-40B4-BE49-F238E27FC236}">
                <a16:creationId xmlns:a16="http://schemas.microsoft.com/office/drawing/2014/main" id="{ABE757EF-8489-C248-A66D-1FE4B8F41EB5}"/>
              </a:ext>
            </a:extLst>
          </p:cNvPr>
          <p:cNvSpPr txBox="1"/>
          <p:nvPr/>
        </p:nvSpPr>
        <p:spPr>
          <a:xfrm>
            <a:off x="416416" y="6134561"/>
            <a:ext cx="1336226" cy="369332"/>
          </a:xfrm>
          <a:prstGeom prst="rect">
            <a:avLst/>
          </a:prstGeom>
          <a:noFill/>
        </p:spPr>
        <p:txBody>
          <a:bodyPr wrap="square" rtlCol="0">
            <a:spAutoFit/>
          </a:bodyPr>
          <a:lstStyle/>
          <a:p>
            <a:r>
              <a:rPr lang="en-US" b="1" dirty="0">
                <a:solidFill>
                  <a:schemeClr val="bg1"/>
                </a:solidFill>
                <a:latin typeface="Futura PT Book" charset="0"/>
                <a:ea typeface="Futura PT Book" charset="0"/>
                <a:cs typeface="Futura PT Book" charset="0"/>
              </a:rPr>
              <a:t>Data</a:t>
            </a:r>
          </a:p>
        </p:txBody>
      </p:sp>
      <p:sp>
        <p:nvSpPr>
          <p:cNvPr id="54" name="Rectangle 53">
            <a:extLst>
              <a:ext uri="{FF2B5EF4-FFF2-40B4-BE49-F238E27FC236}">
                <a16:creationId xmlns:a16="http://schemas.microsoft.com/office/drawing/2014/main" id="{CDE5790D-172E-ED4F-8936-9C171798B879}"/>
              </a:ext>
            </a:extLst>
          </p:cNvPr>
          <p:cNvSpPr/>
          <p:nvPr/>
        </p:nvSpPr>
        <p:spPr>
          <a:xfrm>
            <a:off x="2126431" y="5940387"/>
            <a:ext cx="9791701" cy="8279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E0EFD957-70B8-7D4C-BFC0-F93EFEB03D42}"/>
              </a:ext>
            </a:extLst>
          </p:cNvPr>
          <p:cNvSpPr/>
          <p:nvPr/>
        </p:nvSpPr>
        <p:spPr>
          <a:xfrm>
            <a:off x="7935573" y="1111313"/>
            <a:ext cx="1775202" cy="656527"/>
          </a:xfrm>
          <a:prstGeom prst="rect">
            <a:avLst/>
          </a:prstGeom>
          <a:solidFill>
            <a:srgbClr val="138B9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Futura PT Book" charset="0"/>
                <a:ea typeface="Futura PT Book" charset="0"/>
                <a:cs typeface="Futura PT Book" charset="0"/>
              </a:rPr>
              <a:t>Like Pictures</a:t>
            </a:r>
          </a:p>
        </p:txBody>
      </p:sp>
      <p:sp>
        <p:nvSpPr>
          <p:cNvPr id="71" name="Rectangle 70">
            <a:extLst>
              <a:ext uri="{FF2B5EF4-FFF2-40B4-BE49-F238E27FC236}">
                <a16:creationId xmlns:a16="http://schemas.microsoft.com/office/drawing/2014/main" id="{952298FE-024E-2942-B36F-27DF31C79881}"/>
              </a:ext>
            </a:extLst>
          </p:cNvPr>
          <p:cNvSpPr/>
          <p:nvPr/>
        </p:nvSpPr>
        <p:spPr>
          <a:xfrm>
            <a:off x="7935573" y="2067753"/>
            <a:ext cx="1775202" cy="498108"/>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Double click on Picture</a:t>
            </a:r>
          </a:p>
        </p:txBody>
      </p:sp>
      <p:sp>
        <p:nvSpPr>
          <p:cNvPr id="72" name="Rectangle 71">
            <a:extLst>
              <a:ext uri="{FF2B5EF4-FFF2-40B4-BE49-F238E27FC236}">
                <a16:creationId xmlns:a16="http://schemas.microsoft.com/office/drawing/2014/main" id="{76A73FAB-72F1-C346-8211-AE30B30DC289}"/>
              </a:ext>
            </a:extLst>
          </p:cNvPr>
          <p:cNvSpPr/>
          <p:nvPr/>
        </p:nvSpPr>
        <p:spPr>
          <a:xfrm>
            <a:off x="7935573" y="2893304"/>
            <a:ext cx="1775202" cy="462694"/>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Click heart</a:t>
            </a:r>
          </a:p>
        </p:txBody>
      </p:sp>
      <p:sp>
        <p:nvSpPr>
          <p:cNvPr id="73" name="Rectangle 72">
            <a:extLst>
              <a:ext uri="{FF2B5EF4-FFF2-40B4-BE49-F238E27FC236}">
                <a16:creationId xmlns:a16="http://schemas.microsoft.com/office/drawing/2014/main" id="{F2E1C701-A0E8-6340-8EC0-028EAC9AA2E3}"/>
              </a:ext>
            </a:extLst>
          </p:cNvPr>
          <p:cNvSpPr/>
          <p:nvPr/>
        </p:nvSpPr>
        <p:spPr>
          <a:xfrm>
            <a:off x="9847018" y="1111313"/>
            <a:ext cx="1775202" cy="656527"/>
          </a:xfrm>
          <a:prstGeom prst="rect">
            <a:avLst/>
          </a:prstGeom>
          <a:solidFill>
            <a:srgbClr val="138B9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Futura PT Book" charset="0"/>
                <a:ea typeface="Futura PT Book" charset="0"/>
                <a:cs typeface="Futura PT Book" charset="0"/>
              </a:rPr>
              <a:t>Write Comments</a:t>
            </a:r>
          </a:p>
        </p:txBody>
      </p:sp>
      <p:sp>
        <p:nvSpPr>
          <p:cNvPr id="74" name="Rectangle 73">
            <a:extLst>
              <a:ext uri="{FF2B5EF4-FFF2-40B4-BE49-F238E27FC236}">
                <a16:creationId xmlns:a16="http://schemas.microsoft.com/office/drawing/2014/main" id="{43FC8C13-0C02-1E4A-BF16-756BD8678F2E}"/>
              </a:ext>
            </a:extLst>
          </p:cNvPr>
          <p:cNvSpPr/>
          <p:nvPr/>
        </p:nvSpPr>
        <p:spPr>
          <a:xfrm>
            <a:off x="9847018" y="2067753"/>
            <a:ext cx="1775202" cy="498108"/>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Click on text box</a:t>
            </a:r>
          </a:p>
        </p:txBody>
      </p:sp>
      <p:sp>
        <p:nvSpPr>
          <p:cNvPr id="75" name="Rectangle 74">
            <a:extLst>
              <a:ext uri="{FF2B5EF4-FFF2-40B4-BE49-F238E27FC236}">
                <a16:creationId xmlns:a16="http://schemas.microsoft.com/office/drawing/2014/main" id="{CFE6A999-807F-724C-82EA-32EE0D531FE3}"/>
              </a:ext>
            </a:extLst>
          </p:cNvPr>
          <p:cNvSpPr/>
          <p:nvPr/>
        </p:nvSpPr>
        <p:spPr>
          <a:xfrm>
            <a:off x="9847018" y="2893304"/>
            <a:ext cx="1775202" cy="462694"/>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Type comments</a:t>
            </a:r>
          </a:p>
        </p:txBody>
      </p:sp>
      <p:sp>
        <p:nvSpPr>
          <p:cNvPr id="40" name="Rectangle 39">
            <a:extLst>
              <a:ext uri="{FF2B5EF4-FFF2-40B4-BE49-F238E27FC236}">
                <a16:creationId xmlns:a16="http://schemas.microsoft.com/office/drawing/2014/main" id="{38898E55-EE1E-4CB8-8956-C447D935CFE8}"/>
              </a:ext>
            </a:extLst>
          </p:cNvPr>
          <p:cNvSpPr/>
          <p:nvPr/>
        </p:nvSpPr>
        <p:spPr>
          <a:xfrm>
            <a:off x="4128528" y="4425953"/>
            <a:ext cx="1775202" cy="478720"/>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Instagram Database</a:t>
            </a:r>
          </a:p>
        </p:txBody>
      </p:sp>
      <p:sp>
        <p:nvSpPr>
          <p:cNvPr id="41" name="Rectangle 40">
            <a:extLst>
              <a:ext uri="{FF2B5EF4-FFF2-40B4-BE49-F238E27FC236}">
                <a16:creationId xmlns:a16="http://schemas.microsoft.com/office/drawing/2014/main" id="{060144F9-219C-45B0-8CCE-2D820972421C}"/>
              </a:ext>
            </a:extLst>
          </p:cNvPr>
          <p:cNvSpPr/>
          <p:nvPr/>
        </p:nvSpPr>
        <p:spPr>
          <a:xfrm>
            <a:off x="6024128" y="5267967"/>
            <a:ext cx="1775202" cy="478720"/>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Usability</a:t>
            </a:r>
          </a:p>
        </p:txBody>
      </p:sp>
      <p:sp>
        <p:nvSpPr>
          <p:cNvPr id="42" name="Rectangle 41">
            <a:extLst>
              <a:ext uri="{FF2B5EF4-FFF2-40B4-BE49-F238E27FC236}">
                <a16:creationId xmlns:a16="http://schemas.microsoft.com/office/drawing/2014/main" id="{61E311E1-E7AA-4FA7-B827-AB83635560CE}"/>
              </a:ext>
            </a:extLst>
          </p:cNvPr>
          <p:cNvSpPr/>
          <p:nvPr/>
        </p:nvSpPr>
        <p:spPr>
          <a:xfrm>
            <a:off x="4128528" y="5223659"/>
            <a:ext cx="1775202" cy="548705"/>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Usability/ Portability</a:t>
            </a:r>
          </a:p>
        </p:txBody>
      </p:sp>
      <p:sp>
        <p:nvSpPr>
          <p:cNvPr id="45" name="Rectangle 44">
            <a:extLst>
              <a:ext uri="{FF2B5EF4-FFF2-40B4-BE49-F238E27FC236}">
                <a16:creationId xmlns:a16="http://schemas.microsoft.com/office/drawing/2014/main" id="{17E79BEE-4A44-4189-9E9C-5902D9D19A32}"/>
              </a:ext>
            </a:extLst>
          </p:cNvPr>
          <p:cNvSpPr/>
          <p:nvPr/>
        </p:nvSpPr>
        <p:spPr>
          <a:xfrm>
            <a:off x="6024128" y="5996877"/>
            <a:ext cx="1775202" cy="754849"/>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Picture/ Comment information</a:t>
            </a:r>
          </a:p>
        </p:txBody>
      </p:sp>
      <p:sp>
        <p:nvSpPr>
          <p:cNvPr id="46" name="Rectangle 45">
            <a:extLst>
              <a:ext uri="{FF2B5EF4-FFF2-40B4-BE49-F238E27FC236}">
                <a16:creationId xmlns:a16="http://schemas.microsoft.com/office/drawing/2014/main" id="{373AA33B-ECA1-47EA-A8E7-4AF6A05BFA34}"/>
              </a:ext>
            </a:extLst>
          </p:cNvPr>
          <p:cNvSpPr/>
          <p:nvPr/>
        </p:nvSpPr>
        <p:spPr>
          <a:xfrm>
            <a:off x="4128528" y="6002249"/>
            <a:ext cx="1775202" cy="754849"/>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Two Instagram information</a:t>
            </a:r>
          </a:p>
        </p:txBody>
      </p:sp>
      <p:sp>
        <p:nvSpPr>
          <p:cNvPr id="49" name="Rectangle 48">
            <a:extLst>
              <a:ext uri="{FF2B5EF4-FFF2-40B4-BE49-F238E27FC236}">
                <a16:creationId xmlns:a16="http://schemas.microsoft.com/office/drawing/2014/main" id="{B9C5F03E-41C0-42D8-B314-AD67A5AD1A9D}"/>
              </a:ext>
            </a:extLst>
          </p:cNvPr>
          <p:cNvSpPr/>
          <p:nvPr/>
        </p:nvSpPr>
        <p:spPr>
          <a:xfrm>
            <a:off x="7951730" y="5267967"/>
            <a:ext cx="1775202" cy="478720"/>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a:solidFill>
                  <a:schemeClr val="bg1"/>
                </a:solidFill>
                <a:latin typeface="Futura PT Book" charset="0"/>
                <a:ea typeface="Futura PT Book" charset="0"/>
                <a:cs typeface="Futura PT Book" charset="0"/>
              </a:rPr>
              <a:t>Personalizability</a:t>
            </a:r>
            <a:endParaRPr lang="en-US" sz="1600" dirty="0">
              <a:solidFill>
                <a:schemeClr val="bg1"/>
              </a:solidFill>
              <a:latin typeface="Futura PT Book" charset="0"/>
              <a:ea typeface="Futura PT Book" charset="0"/>
              <a:cs typeface="Futura PT Book" charset="0"/>
            </a:endParaRPr>
          </a:p>
        </p:txBody>
      </p:sp>
      <p:sp>
        <p:nvSpPr>
          <p:cNvPr id="50" name="Rectangle 49">
            <a:extLst>
              <a:ext uri="{FF2B5EF4-FFF2-40B4-BE49-F238E27FC236}">
                <a16:creationId xmlns:a16="http://schemas.microsoft.com/office/drawing/2014/main" id="{E117930E-944B-4302-9CF3-B546577AD876}"/>
              </a:ext>
            </a:extLst>
          </p:cNvPr>
          <p:cNvSpPr/>
          <p:nvPr/>
        </p:nvSpPr>
        <p:spPr>
          <a:xfrm>
            <a:off x="9847016" y="5254486"/>
            <a:ext cx="1775202" cy="478720"/>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a:solidFill>
                  <a:schemeClr val="bg1"/>
                </a:solidFill>
                <a:latin typeface="Futura PT Book" charset="0"/>
                <a:ea typeface="Futura PT Book" charset="0"/>
                <a:cs typeface="Futura PT Book" charset="0"/>
              </a:rPr>
              <a:t>Personalizability</a:t>
            </a:r>
            <a:endParaRPr lang="en-US" sz="1600" dirty="0">
              <a:solidFill>
                <a:schemeClr val="bg1"/>
              </a:solidFill>
              <a:latin typeface="Futura PT Book" charset="0"/>
              <a:ea typeface="Futura PT Book" charset="0"/>
              <a:cs typeface="Futura PT Book" charset="0"/>
            </a:endParaRPr>
          </a:p>
        </p:txBody>
      </p:sp>
    </p:spTree>
    <p:extLst>
      <p:ext uri="{BB962C8B-B14F-4D97-AF65-F5344CB8AC3E}">
        <p14:creationId xmlns:p14="http://schemas.microsoft.com/office/powerpoint/2010/main" val="623865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897ECD8D-95D4-8B4A-9D21-D998FD27A81E}"/>
              </a:ext>
            </a:extLst>
          </p:cNvPr>
          <p:cNvSpPr/>
          <p:nvPr/>
        </p:nvSpPr>
        <p:spPr>
          <a:xfrm>
            <a:off x="2126431" y="5117522"/>
            <a:ext cx="9791701" cy="7576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95CDF60-E9BB-8F4A-9A74-224059C1A45F}"/>
              </a:ext>
            </a:extLst>
          </p:cNvPr>
          <p:cNvSpPr/>
          <p:nvPr/>
        </p:nvSpPr>
        <p:spPr>
          <a:xfrm>
            <a:off x="333436" y="129538"/>
            <a:ext cx="1376437" cy="663881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200926" y="129538"/>
            <a:ext cx="1775202" cy="817915"/>
          </a:xfrm>
          <a:prstGeom prst="rect">
            <a:avLst/>
          </a:prstGeom>
          <a:solidFill>
            <a:srgbClr val="00009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Futura PT Book" charset="0"/>
                <a:ea typeface="Futura PT Book" charset="0"/>
                <a:cs typeface="Futura PT Book" charset="0"/>
              </a:rPr>
              <a:t>View </a:t>
            </a:r>
          </a:p>
          <a:p>
            <a:pPr algn="ctr"/>
            <a:r>
              <a:rPr lang="en-US" dirty="0">
                <a:latin typeface="Futura PT Book" charset="0"/>
                <a:ea typeface="Futura PT Book" charset="0"/>
                <a:cs typeface="Futura PT Book" charset="0"/>
              </a:rPr>
              <a:t>Bi-weekly Interview</a:t>
            </a:r>
          </a:p>
        </p:txBody>
      </p:sp>
      <p:sp>
        <p:nvSpPr>
          <p:cNvPr id="32" name="Rectangle 31"/>
          <p:cNvSpPr/>
          <p:nvPr/>
        </p:nvSpPr>
        <p:spPr>
          <a:xfrm>
            <a:off x="6024128" y="1111313"/>
            <a:ext cx="1775202" cy="656527"/>
          </a:xfrm>
          <a:prstGeom prst="rect">
            <a:avLst/>
          </a:prstGeom>
          <a:solidFill>
            <a:srgbClr val="138B9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Futura PT Book" charset="0"/>
                <a:ea typeface="Futura PT Book" charset="0"/>
                <a:cs typeface="Futura PT Book" charset="0"/>
              </a:rPr>
              <a:t>View Interview</a:t>
            </a:r>
          </a:p>
        </p:txBody>
      </p:sp>
      <p:sp>
        <p:nvSpPr>
          <p:cNvPr id="33" name="Rectangle 32"/>
          <p:cNvSpPr/>
          <p:nvPr/>
        </p:nvSpPr>
        <p:spPr>
          <a:xfrm>
            <a:off x="2200926" y="1111313"/>
            <a:ext cx="1775202" cy="656527"/>
          </a:xfrm>
          <a:prstGeom prst="rect">
            <a:avLst/>
          </a:prstGeom>
          <a:solidFill>
            <a:srgbClr val="138B91"/>
          </a:solidFill>
          <a:ln>
            <a:no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Futura PT Book" charset="0"/>
                <a:ea typeface="Futura PT Book" charset="0"/>
                <a:cs typeface="Futura PT Book" charset="0"/>
              </a:rPr>
              <a:t>Visit Website</a:t>
            </a:r>
          </a:p>
        </p:txBody>
      </p:sp>
      <p:sp>
        <p:nvSpPr>
          <p:cNvPr id="34" name="Rectangle 33"/>
          <p:cNvSpPr/>
          <p:nvPr/>
        </p:nvSpPr>
        <p:spPr>
          <a:xfrm>
            <a:off x="4112371" y="1111314"/>
            <a:ext cx="1775202" cy="656526"/>
          </a:xfrm>
          <a:prstGeom prst="rect">
            <a:avLst/>
          </a:prstGeom>
          <a:solidFill>
            <a:srgbClr val="138B91"/>
          </a:solidFill>
          <a:ln>
            <a:no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Futura PT Book" charset="0"/>
                <a:ea typeface="Futura PT Book" charset="0"/>
                <a:cs typeface="Futura PT Book" charset="0"/>
              </a:rPr>
              <a:t>Search Interview</a:t>
            </a:r>
          </a:p>
        </p:txBody>
      </p:sp>
      <p:sp>
        <p:nvSpPr>
          <p:cNvPr id="35" name="Rectangle 34"/>
          <p:cNvSpPr/>
          <p:nvPr/>
        </p:nvSpPr>
        <p:spPr>
          <a:xfrm>
            <a:off x="4125717" y="2107288"/>
            <a:ext cx="1775202" cy="485076"/>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Search by Date</a:t>
            </a:r>
          </a:p>
        </p:txBody>
      </p:sp>
      <p:cxnSp>
        <p:nvCxnSpPr>
          <p:cNvPr id="37" name="Straight Arrow Connector 36"/>
          <p:cNvCxnSpPr>
            <a:cxnSpLocks/>
          </p:cNvCxnSpPr>
          <p:nvPr/>
        </p:nvCxnSpPr>
        <p:spPr>
          <a:xfrm>
            <a:off x="2126431" y="1928292"/>
            <a:ext cx="9791701" cy="0"/>
          </a:xfrm>
          <a:prstGeom prst="straightConnector1">
            <a:avLst/>
          </a:prstGeom>
          <a:ln w="38100" cmpd="sng">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4125717" y="2800540"/>
            <a:ext cx="1775202" cy="485076"/>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Search by Event</a:t>
            </a:r>
          </a:p>
        </p:txBody>
      </p:sp>
      <p:sp>
        <p:nvSpPr>
          <p:cNvPr id="43" name="TextBox 42"/>
          <p:cNvSpPr txBox="1"/>
          <p:nvPr/>
        </p:nvSpPr>
        <p:spPr>
          <a:xfrm>
            <a:off x="416416" y="421590"/>
            <a:ext cx="1362664" cy="369332"/>
          </a:xfrm>
          <a:prstGeom prst="rect">
            <a:avLst/>
          </a:prstGeom>
          <a:noFill/>
        </p:spPr>
        <p:txBody>
          <a:bodyPr wrap="square" rtlCol="0">
            <a:spAutoFit/>
          </a:bodyPr>
          <a:lstStyle/>
          <a:p>
            <a:r>
              <a:rPr lang="en-US" b="1" dirty="0">
                <a:solidFill>
                  <a:schemeClr val="bg1"/>
                </a:solidFill>
                <a:latin typeface="Futura PT Book" charset="0"/>
                <a:ea typeface="Futura PT Book" charset="0"/>
                <a:cs typeface="Futura PT Book" charset="0"/>
              </a:rPr>
              <a:t>Capability</a:t>
            </a:r>
          </a:p>
        </p:txBody>
      </p:sp>
      <p:sp>
        <p:nvSpPr>
          <p:cNvPr id="44" name="TextBox 43"/>
          <p:cNvSpPr txBox="1"/>
          <p:nvPr/>
        </p:nvSpPr>
        <p:spPr>
          <a:xfrm>
            <a:off x="416416" y="2459386"/>
            <a:ext cx="1336226" cy="369332"/>
          </a:xfrm>
          <a:prstGeom prst="rect">
            <a:avLst/>
          </a:prstGeom>
          <a:noFill/>
        </p:spPr>
        <p:txBody>
          <a:bodyPr wrap="square" rtlCol="0">
            <a:spAutoFit/>
          </a:bodyPr>
          <a:lstStyle/>
          <a:p>
            <a:r>
              <a:rPr lang="en-US" b="1" dirty="0">
                <a:solidFill>
                  <a:schemeClr val="bg1"/>
                </a:solidFill>
                <a:latin typeface="Futura PT Book" charset="0"/>
                <a:ea typeface="Futura PT Book" charset="0"/>
                <a:cs typeface="Futura PT Book" charset="0"/>
              </a:rPr>
              <a:t>Features</a:t>
            </a:r>
          </a:p>
        </p:txBody>
      </p:sp>
      <p:sp>
        <p:nvSpPr>
          <p:cNvPr id="48" name="Rectangle 47"/>
          <p:cNvSpPr/>
          <p:nvPr/>
        </p:nvSpPr>
        <p:spPr>
          <a:xfrm>
            <a:off x="6024128" y="2094257"/>
            <a:ext cx="1775202" cy="498108"/>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Select Video</a:t>
            </a:r>
          </a:p>
        </p:txBody>
      </p:sp>
      <p:sp>
        <p:nvSpPr>
          <p:cNvPr id="22" name="Rectangle 21">
            <a:extLst>
              <a:ext uri="{FF2B5EF4-FFF2-40B4-BE49-F238E27FC236}">
                <a16:creationId xmlns:a16="http://schemas.microsoft.com/office/drawing/2014/main" id="{A0608C0E-99C4-5241-A98B-309110387A32}"/>
              </a:ext>
            </a:extLst>
          </p:cNvPr>
          <p:cNvSpPr/>
          <p:nvPr/>
        </p:nvSpPr>
        <p:spPr>
          <a:xfrm>
            <a:off x="6024128" y="2800540"/>
            <a:ext cx="1775202" cy="462694"/>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View Interview</a:t>
            </a:r>
          </a:p>
        </p:txBody>
      </p:sp>
      <p:sp>
        <p:nvSpPr>
          <p:cNvPr id="26" name="Rectangle 25">
            <a:extLst>
              <a:ext uri="{FF2B5EF4-FFF2-40B4-BE49-F238E27FC236}">
                <a16:creationId xmlns:a16="http://schemas.microsoft.com/office/drawing/2014/main" id="{411DBEFC-F76E-4E48-A6A3-A3B905A5C287}"/>
              </a:ext>
            </a:extLst>
          </p:cNvPr>
          <p:cNvSpPr/>
          <p:nvPr/>
        </p:nvSpPr>
        <p:spPr>
          <a:xfrm>
            <a:off x="2200926" y="2107288"/>
            <a:ext cx="1775202" cy="498108"/>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Navigate to Interview Tab</a:t>
            </a:r>
          </a:p>
        </p:txBody>
      </p:sp>
      <p:sp>
        <p:nvSpPr>
          <p:cNvPr id="27" name="Rectangle 26">
            <a:extLst>
              <a:ext uri="{FF2B5EF4-FFF2-40B4-BE49-F238E27FC236}">
                <a16:creationId xmlns:a16="http://schemas.microsoft.com/office/drawing/2014/main" id="{0EACF597-F2BD-4548-964D-2072A15948AA}"/>
              </a:ext>
            </a:extLst>
          </p:cNvPr>
          <p:cNvSpPr/>
          <p:nvPr/>
        </p:nvSpPr>
        <p:spPr>
          <a:xfrm>
            <a:off x="2200926" y="5267967"/>
            <a:ext cx="1775202" cy="478720"/>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Reliability</a:t>
            </a:r>
          </a:p>
        </p:txBody>
      </p:sp>
      <p:sp>
        <p:nvSpPr>
          <p:cNvPr id="28" name="TextBox 27">
            <a:extLst>
              <a:ext uri="{FF2B5EF4-FFF2-40B4-BE49-F238E27FC236}">
                <a16:creationId xmlns:a16="http://schemas.microsoft.com/office/drawing/2014/main" id="{AF55A2B1-EA2F-6F47-9C0E-401493CD27AB}"/>
              </a:ext>
            </a:extLst>
          </p:cNvPr>
          <p:cNvSpPr txBox="1"/>
          <p:nvPr/>
        </p:nvSpPr>
        <p:spPr>
          <a:xfrm rot="16200000">
            <a:off x="877788" y="1681044"/>
            <a:ext cx="1028053" cy="369332"/>
          </a:xfrm>
          <a:prstGeom prst="rect">
            <a:avLst/>
          </a:prstGeom>
          <a:noFill/>
        </p:spPr>
        <p:txBody>
          <a:bodyPr wrap="square" rtlCol="0">
            <a:spAutoFit/>
          </a:bodyPr>
          <a:lstStyle/>
          <a:p>
            <a:pPr algn="ctr"/>
            <a:r>
              <a:rPr lang="en-US" dirty="0">
                <a:solidFill>
                  <a:schemeClr val="bg1"/>
                </a:solidFill>
                <a:latin typeface="Futura PT Book" charset="0"/>
                <a:ea typeface="Futura PT Book" charset="0"/>
                <a:cs typeface="Futura PT Book" charset="0"/>
              </a:rPr>
              <a:t>Steps</a:t>
            </a:r>
          </a:p>
        </p:txBody>
      </p:sp>
      <p:sp>
        <p:nvSpPr>
          <p:cNvPr id="29" name="TextBox 28">
            <a:extLst>
              <a:ext uri="{FF2B5EF4-FFF2-40B4-BE49-F238E27FC236}">
                <a16:creationId xmlns:a16="http://schemas.microsoft.com/office/drawing/2014/main" id="{C379A817-D123-0D44-9F99-D3885D1B8216}"/>
              </a:ext>
            </a:extLst>
          </p:cNvPr>
          <p:cNvSpPr txBox="1"/>
          <p:nvPr/>
        </p:nvSpPr>
        <p:spPr>
          <a:xfrm rot="16200000">
            <a:off x="808014" y="3244334"/>
            <a:ext cx="1167600" cy="369332"/>
          </a:xfrm>
          <a:prstGeom prst="rect">
            <a:avLst/>
          </a:prstGeom>
          <a:noFill/>
        </p:spPr>
        <p:txBody>
          <a:bodyPr wrap="square" rtlCol="0">
            <a:spAutoFit/>
          </a:bodyPr>
          <a:lstStyle/>
          <a:p>
            <a:pPr algn="ctr"/>
            <a:r>
              <a:rPr lang="en-US" dirty="0">
                <a:solidFill>
                  <a:schemeClr val="bg1"/>
                </a:solidFill>
                <a:latin typeface="Futura PT Book" charset="0"/>
                <a:ea typeface="Futura PT Book" charset="0"/>
                <a:cs typeface="Futura PT Book" charset="0"/>
              </a:rPr>
              <a:t>Activities</a:t>
            </a:r>
          </a:p>
        </p:txBody>
      </p:sp>
      <p:sp>
        <p:nvSpPr>
          <p:cNvPr id="31" name="TextBox 30">
            <a:extLst>
              <a:ext uri="{FF2B5EF4-FFF2-40B4-BE49-F238E27FC236}">
                <a16:creationId xmlns:a16="http://schemas.microsoft.com/office/drawing/2014/main" id="{AB6EB774-F699-9D4C-9A94-B38EED8483A3}"/>
              </a:ext>
            </a:extLst>
          </p:cNvPr>
          <p:cNvSpPr txBox="1"/>
          <p:nvPr/>
        </p:nvSpPr>
        <p:spPr>
          <a:xfrm>
            <a:off x="416416" y="4487548"/>
            <a:ext cx="1336226" cy="369332"/>
          </a:xfrm>
          <a:prstGeom prst="rect">
            <a:avLst/>
          </a:prstGeom>
          <a:noFill/>
        </p:spPr>
        <p:txBody>
          <a:bodyPr wrap="square" rtlCol="0">
            <a:spAutoFit/>
          </a:bodyPr>
          <a:lstStyle/>
          <a:p>
            <a:r>
              <a:rPr lang="en-US" b="1" dirty="0">
                <a:solidFill>
                  <a:schemeClr val="bg1"/>
                </a:solidFill>
                <a:latin typeface="Futura PT Book" charset="0"/>
                <a:ea typeface="Futura PT Book" charset="0"/>
                <a:cs typeface="Futura PT Book" charset="0"/>
              </a:rPr>
              <a:t>Enablers</a:t>
            </a:r>
          </a:p>
        </p:txBody>
      </p:sp>
      <p:sp>
        <p:nvSpPr>
          <p:cNvPr id="3" name="Rectangle 2">
            <a:extLst>
              <a:ext uri="{FF2B5EF4-FFF2-40B4-BE49-F238E27FC236}">
                <a16:creationId xmlns:a16="http://schemas.microsoft.com/office/drawing/2014/main" id="{D6A130C0-8348-2E4B-A14F-364D098E5BFD}"/>
              </a:ext>
            </a:extLst>
          </p:cNvPr>
          <p:cNvSpPr/>
          <p:nvPr/>
        </p:nvSpPr>
        <p:spPr>
          <a:xfrm>
            <a:off x="2126430" y="4274990"/>
            <a:ext cx="9791702" cy="7806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3C14C73E-C9E8-5341-B99F-6FF5A8708216}"/>
              </a:ext>
            </a:extLst>
          </p:cNvPr>
          <p:cNvSpPr txBox="1"/>
          <p:nvPr/>
        </p:nvSpPr>
        <p:spPr>
          <a:xfrm>
            <a:off x="416416" y="5311696"/>
            <a:ext cx="1336226" cy="369332"/>
          </a:xfrm>
          <a:prstGeom prst="rect">
            <a:avLst/>
          </a:prstGeom>
          <a:noFill/>
        </p:spPr>
        <p:txBody>
          <a:bodyPr wrap="square" rtlCol="0">
            <a:spAutoFit/>
          </a:bodyPr>
          <a:lstStyle/>
          <a:p>
            <a:r>
              <a:rPr lang="en-US" b="1" dirty="0">
                <a:solidFill>
                  <a:schemeClr val="bg1"/>
                </a:solidFill>
                <a:latin typeface="Futura PT Book" charset="0"/>
                <a:ea typeface="Futura PT Book" charset="0"/>
                <a:cs typeface="Futura PT Book" charset="0"/>
              </a:rPr>
              <a:t>NFRs</a:t>
            </a:r>
          </a:p>
        </p:txBody>
      </p:sp>
      <p:sp>
        <p:nvSpPr>
          <p:cNvPr id="4" name="Rectangle 3">
            <a:extLst>
              <a:ext uri="{FF2B5EF4-FFF2-40B4-BE49-F238E27FC236}">
                <a16:creationId xmlns:a16="http://schemas.microsoft.com/office/drawing/2014/main" id="{079F5711-B3F3-8B4A-857A-A3E1A174EB3E}"/>
              </a:ext>
            </a:extLst>
          </p:cNvPr>
          <p:cNvSpPr/>
          <p:nvPr/>
        </p:nvSpPr>
        <p:spPr>
          <a:xfrm>
            <a:off x="2126432" y="1044660"/>
            <a:ext cx="9791700" cy="3157740"/>
          </a:xfrm>
          <a:prstGeom prst="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Brace 6">
            <a:extLst>
              <a:ext uri="{FF2B5EF4-FFF2-40B4-BE49-F238E27FC236}">
                <a16:creationId xmlns:a16="http://schemas.microsoft.com/office/drawing/2014/main" id="{42C9BAFF-37E7-B44A-AC05-60612127B267}"/>
              </a:ext>
            </a:extLst>
          </p:cNvPr>
          <p:cNvSpPr/>
          <p:nvPr/>
        </p:nvSpPr>
        <p:spPr>
          <a:xfrm>
            <a:off x="1862060" y="1047908"/>
            <a:ext cx="209873" cy="3147775"/>
          </a:xfrm>
          <a:prstGeom prst="leftBrace">
            <a:avLst/>
          </a:prstGeom>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a:extLst>
              <a:ext uri="{FF2B5EF4-FFF2-40B4-BE49-F238E27FC236}">
                <a16:creationId xmlns:a16="http://schemas.microsoft.com/office/drawing/2014/main" id="{ABE757EF-8489-C248-A66D-1FE4B8F41EB5}"/>
              </a:ext>
            </a:extLst>
          </p:cNvPr>
          <p:cNvSpPr txBox="1"/>
          <p:nvPr/>
        </p:nvSpPr>
        <p:spPr>
          <a:xfrm>
            <a:off x="416416" y="6134561"/>
            <a:ext cx="1336226" cy="369332"/>
          </a:xfrm>
          <a:prstGeom prst="rect">
            <a:avLst/>
          </a:prstGeom>
          <a:noFill/>
        </p:spPr>
        <p:txBody>
          <a:bodyPr wrap="square" rtlCol="0">
            <a:spAutoFit/>
          </a:bodyPr>
          <a:lstStyle/>
          <a:p>
            <a:r>
              <a:rPr lang="en-US" b="1" dirty="0">
                <a:solidFill>
                  <a:schemeClr val="bg1"/>
                </a:solidFill>
                <a:latin typeface="Futura PT Book" charset="0"/>
                <a:ea typeface="Futura PT Book" charset="0"/>
                <a:cs typeface="Futura PT Book" charset="0"/>
              </a:rPr>
              <a:t>Data</a:t>
            </a:r>
          </a:p>
        </p:txBody>
      </p:sp>
      <p:sp>
        <p:nvSpPr>
          <p:cNvPr id="54" name="Rectangle 53">
            <a:extLst>
              <a:ext uri="{FF2B5EF4-FFF2-40B4-BE49-F238E27FC236}">
                <a16:creationId xmlns:a16="http://schemas.microsoft.com/office/drawing/2014/main" id="{CDE5790D-172E-ED4F-8936-9C171798B879}"/>
              </a:ext>
            </a:extLst>
          </p:cNvPr>
          <p:cNvSpPr/>
          <p:nvPr/>
        </p:nvSpPr>
        <p:spPr>
          <a:xfrm>
            <a:off x="2126431" y="5940387"/>
            <a:ext cx="9791701" cy="8279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E0EFD957-70B8-7D4C-BFC0-F93EFEB03D42}"/>
              </a:ext>
            </a:extLst>
          </p:cNvPr>
          <p:cNvSpPr/>
          <p:nvPr/>
        </p:nvSpPr>
        <p:spPr>
          <a:xfrm>
            <a:off x="7935573" y="1111313"/>
            <a:ext cx="1775202" cy="656527"/>
          </a:xfrm>
          <a:prstGeom prst="rect">
            <a:avLst/>
          </a:prstGeom>
          <a:solidFill>
            <a:srgbClr val="138B9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Futura PT Book" charset="0"/>
                <a:ea typeface="Futura PT Book" charset="0"/>
                <a:cs typeface="Futura PT Book" charset="0"/>
              </a:rPr>
              <a:t>Write Comments</a:t>
            </a:r>
          </a:p>
        </p:txBody>
      </p:sp>
      <p:sp>
        <p:nvSpPr>
          <p:cNvPr id="71" name="Rectangle 70">
            <a:extLst>
              <a:ext uri="{FF2B5EF4-FFF2-40B4-BE49-F238E27FC236}">
                <a16:creationId xmlns:a16="http://schemas.microsoft.com/office/drawing/2014/main" id="{952298FE-024E-2942-B36F-27DF31C79881}"/>
              </a:ext>
            </a:extLst>
          </p:cNvPr>
          <p:cNvSpPr/>
          <p:nvPr/>
        </p:nvSpPr>
        <p:spPr>
          <a:xfrm>
            <a:off x="7935573" y="2094257"/>
            <a:ext cx="1775202" cy="498108"/>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Click on Text Box</a:t>
            </a:r>
          </a:p>
        </p:txBody>
      </p:sp>
      <p:sp>
        <p:nvSpPr>
          <p:cNvPr id="72" name="Rectangle 71">
            <a:extLst>
              <a:ext uri="{FF2B5EF4-FFF2-40B4-BE49-F238E27FC236}">
                <a16:creationId xmlns:a16="http://schemas.microsoft.com/office/drawing/2014/main" id="{76A73FAB-72F1-C346-8211-AE30B30DC289}"/>
              </a:ext>
            </a:extLst>
          </p:cNvPr>
          <p:cNvSpPr/>
          <p:nvPr/>
        </p:nvSpPr>
        <p:spPr>
          <a:xfrm>
            <a:off x="7935573" y="2800540"/>
            <a:ext cx="1775202" cy="462694"/>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Write Comments</a:t>
            </a:r>
          </a:p>
        </p:txBody>
      </p:sp>
      <p:sp>
        <p:nvSpPr>
          <p:cNvPr id="40" name="Rectangle 39">
            <a:extLst>
              <a:ext uri="{FF2B5EF4-FFF2-40B4-BE49-F238E27FC236}">
                <a16:creationId xmlns:a16="http://schemas.microsoft.com/office/drawing/2014/main" id="{38898E55-EE1E-4CB8-8956-C447D935CFE8}"/>
              </a:ext>
            </a:extLst>
          </p:cNvPr>
          <p:cNvSpPr/>
          <p:nvPr/>
        </p:nvSpPr>
        <p:spPr>
          <a:xfrm>
            <a:off x="4128528" y="4425953"/>
            <a:ext cx="1775202" cy="478720"/>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Interview Database</a:t>
            </a:r>
          </a:p>
        </p:txBody>
      </p:sp>
      <p:sp>
        <p:nvSpPr>
          <p:cNvPr id="41" name="Rectangle 40">
            <a:extLst>
              <a:ext uri="{FF2B5EF4-FFF2-40B4-BE49-F238E27FC236}">
                <a16:creationId xmlns:a16="http://schemas.microsoft.com/office/drawing/2014/main" id="{060144F9-219C-45B0-8CCE-2D820972421C}"/>
              </a:ext>
            </a:extLst>
          </p:cNvPr>
          <p:cNvSpPr/>
          <p:nvPr/>
        </p:nvSpPr>
        <p:spPr>
          <a:xfrm>
            <a:off x="6024128" y="5267967"/>
            <a:ext cx="1775202" cy="478720"/>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Usability</a:t>
            </a:r>
          </a:p>
        </p:txBody>
      </p:sp>
      <p:sp>
        <p:nvSpPr>
          <p:cNvPr id="42" name="Rectangle 41">
            <a:extLst>
              <a:ext uri="{FF2B5EF4-FFF2-40B4-BE49-F238E27FC236}">
                <a16:creationId xmlns:a16="http://schemas.microsoft.com/office/drawing/2014/main" id="{61E311E1-E7AA-4FA7-B827-AB83635560CE}"/>
              </a:ext>
            </a:extLst>
          </p:cNvPr>
          <p:cNvSpPr/>
          <p:nvPr/>
        </p:nvSpPr>
        <p:spPr>
          <a:xfrm>
            <a:off x="4128528" y="5223659"/>
            <a:ext cx="1775202" cy="548705"/>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Usability</a:t>
            </a:r>
          </a:p>
        </p:txBody>
      </p:sp>
      <p:sp>
        <p:nvSpPr>
          <p:cNvPr id="45" name="Rectangle 44">
            <a:extLst>
              <a:ext uri="{FF2B5EF4-FFF2-40B4-BE49-F238E27FC236}">
                <a16:creationId xmlns:a16="http://schemas.microsoft.com/office/drawing/2014/main" id="{17E79BEE-4A44-4189-9E9C-5902D9D19A32}"/>
              </a:ext>
            </a:extLst>
          </p:cNvPr>
          <p:cNvSpPr/>
          <p:nvPr/>
        </p:nvSpPr>
        <p:spPr>
          <a:xfrm>
            <a:off x="6024128" y="5996877"/>
            <a:ext cx="1775202" cy="754849"/>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Video information</a:t>
            </a:r>
          </a:p>
        </p:txBody>
      </p:sp>
      <p:sp>
        <p:nvSpPr>
          <p:cNvPr id="46" name="Rectangle 45">
            <a:extLst>
              <a:ext uri="{FF2B5EF4-FFF2-40B4-BE49-F238E27FC236}">
                <a16:creationId xmlns:a16="http://schemas.microsoft.com/office/drawing/2014/main" id="{373AA33B-ECA1-47EA-A8E7-4AF6A05BFA34}"/>
              </a:ext>
            </a:extLst>
          </p:cNvPr>
          <p:cNvSpPr/>
          <p:nvPr/>
        </p:nvSpPr>
        <p:spPr>
          <a:xfrm>
            <a:off x="4128528" y="6002249"/>
            <a:ext cx="1775202" cy="754849"/>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Interview information</a:t>
            </a:r>
          </a:p>
        </p:txBody>
      </p:sp>
      <p:sp>
        <p:nvSpPr>
          <p:cNvPr id="50" name="Rectangle 49">
            <a:extLst>
              <a:ext uri="{FF2B5EF4-FFF2-40B4-BE49-F238E27FC236}">
                <a16:creationId xmlns:a16="http://schemas.microsoft.com/office/drawing/2014/main" id="{334379B6-B553-4498-B981-8658F54E02A4}"/>
              </a:ext>
            </a:extLst>
          </p:cNvPr>
          <p:cNvSpPr/>
          <p:nvPr/>
        </p:nvSpPr>
        <p:spPr>
          <a:xfrm>
            <a:off x="7951730" y="5267967"/>
            <a:ext cx="1775202" cy="478720"/>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a:solidFill>
                  <a:schemeClr val="bg1"/>
                </a:solidFill>
                <a:latin typeface="Futura PT Book" charset="0"/>
                <a:ea typeface="Futura PT Book" charset="0"/>
                <a:cs typeface="Futura PT Book" charset="0"/>
              </a:rPr>
              <a:t>Personalizability</a:t>
            </a:r>
            <a:endParaRPr lang="en-US" sz="1600" dirty="0">
              <a:solidFill>
                <a:schemeClr val="bg1"/>
              </a:solidFill>
              <a:latin typeface="Futura PT Book" charset="0"/>
              <a:ea typeface="Futura PT Book" charset="0"/>
              <a:cs typeface="Futura PT Book" charset="0"/>
            </a:endParaRPr>
          </a:p>
        </p:txBody>
      </p:sp>
      <p:sp>
        <p:nvSpPr>
          <p:cNvPr id="49" name="Rectangle 48">
            <a:extLst>
              <a:ext uri="{FF2B5EF4-FFF2-40B4-BE49-F238E27FC236}">
                <a16:creationId xmlns:a16="http://schemas.microsoft.com/office/drawing/2014/main" id="{38B88D01-AED2-42B4-81D7-119B8970A8CB}"/>
              </a:ext>
            </a:extLst>
          </p:cNvPr>
          <p:cNvSpPr/>
          <p:nvPr/>
        </p:nvSpPr>
        <p:spPr>
          <a:xfrm>
            <a:off x="6024128" y="4410575"/>
            <a:ext cx="1775202" cy="478720"/>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Video Database</a:t>
            </a:r>
          </a:p>
        </p:txBody>
      </p:sp>
    </p:spTree>
    <p:extLst>
      <p:ext uri="{BB962C8B-B14F-4D97-AF65-F5344CB8AC3E}">
        <p14:creationId xmlns:p14="http://schemas.microsoft.com/office/powerpoint/2010/main" val="149714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897ECD8D-95D4-8B4A-9D21-D998FD27A81E}"/>
              </a:ext>
            </a:extLst>
          </p:cNvPr>
          <p:cNvSpPr/>
          <p:nvPr/>
        </p:nvSpPr>
        <p:spPr>
          <a:xfrm>
            <a:off x="2126431" y="5117522"/>
            <a:ext cx="9791701" cy="7576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095CDF60-E9BB-8F4A-9A74-224059C1A45F}"/>
              </a:ext>
            </a:extLst>
          </p:cNvPr>
          <p:cNvSpPr/>
          <p:nvPr/>
        </p:nvSpPr>
        <p:spPr>
          <a:xfrm>
            <a:off x="333436" y="129538"/>
            <a:ext cx="1376437" cy="663881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200926" y="129538"/>
            <a:ext cx="1775202" cy="817915"/>
          </a:xfrm>
          <a:prstGeom prst="rect">
            <a:avLst/>
          </a:prstGeom>
          <a:solidFill>
            <a:srgbClr val="00009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Futura PT Book" charset="0"/>
                <a:ea typeface="Futura PT Book" charset="0"/>
                <a:cs typeface="Futura PT Book" charset="0"/>
              </a:rPr>
              <a:t>View </a:t>
            </a:r>
          </a:p>
          <a:p>
            <a:pPr algn="ctr"/>
            <a:r>
              <a:rPr lang="en-US" dirty="0">
                <a:latin typeface="Futura PT Book" charset="0"/>
                <a:ea typeface="Futura PT Book" charset="0"/>
                <a:cs typeface="Futura PT Book" charset="0"/>
              </a:rPr>
              <a:t>Online Live Concert</a:t>
            </a:r>
          </a:p>
        </p:txBody>
      </p:sp>
      <p:sp>
        <p:nvSpPr>
          <p:cNvPr id="32" name="Rectangle 31"/>
          <p:cNvSpPr/>
          <p:nvPr/>
        </p:nvSpPr>
        <p:spPr>
          <a:xfrm>
            <a:off x="6024128" y="1111313"/>
            <a:ext cx="1775202" cy="656527"/>
          </a:xfrm>
          <a:prstGeom prst="rect">
            <a:avLst/>
          </a:prstGeom>
          <a:solidFill>
            <a:srgbClr val="138B9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Futura PT Book" charset="0"/>
                <a:ea typeface="Futura PT Book" charset="0"/>
                <a:cs typeface="Futura PT Book" charset="0"/>
              </a:rPr>
              <a:t>View Live Concert</a:t>
            </a:r>
          </a:p>
        </p:txBody>
      </p:sp>
      <p:sp>
        <p:nvSpPr>
          <p:cNvPr id="33" name="Rectangle 32"/>
          <p:cNvSpPr/>
          <p:nvPr/>
        </p:nvSpPr>
        <p:spPr>
          <a:xfrm>
            <a:off x="2200926" y="1111313"/>
            <a:ext cx="1775202" cy="656527"/>
          </a:xfrm>
          <a:prstGeom prst="rect">
            <a:avLst/>
          </a:prstGeom>
          <a:solidFill>
            <a:srgbClr val="138B91"/>
          </a:solidFill>
          <a:ln>
            <a:no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Futura PT Book" charset="0"/>
                <a:ea typeface="Futura PT Book" charset="0"/>
                <a:cs typeface="Futura PT Book" charset="0"/>
              </a:rPr>
              <a:t>Visit Website</a:t>
            </a:r>
          </a:p>
        </p:txBody>
      </p:sp>
      <p:sp>
        <p:nvSpPr>
          <p:cNvPr id="34" name="Rectangle 33"/>
          <p:cNvSpPr/>
          <p:nvPr/>
        </p:nvSpPr>
        <p:spPr>
          <a:xfrm>
            <a:off x="4112371" y="1111314"/>
            <a:ext cx="1775202" cy="656526"/>
          </a:xfrm>
          <a:prstGeom prst="rect">
            <a:avLst/>
          </a:prstGeom>
          <a:solidFill>
            <a:srgbClr val="138B91"/>
          </a:solidFill>
          <a:ln>
            <a:no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Futura PT Book" charset="0"/>
                <a:ea typeface="Futura PT Book" charset="0"/>
                <a:cs typeface="Futura PT Book" charset="0"/>
              </a:rPr>
              <a:t>Search Live Concert Time</a:t>
            </a:r>
          </a:p>
        </p:txBody>
      </p:sp>
      <p:sp>
        <p:nvSpPr>
          <p:cNvPr id="35" name="Rectangle 34"/>
          <p:cNvSpPr/>
          <p:nvPr/>
        </p:nvSpPr>
        <p:spPr>
          <a:xfrm>
            <a:off x="4125717" y="2107288"/>
            <a:ext cx="1775202" cy="485076"/>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Search by Live Concert Time</a:t>
            </a:r>
          </a:p>
        </p:txBody>
      </p:sp>
      <p:cxnSp>
        <p:nvCxnSpPr>
          <p:cNvPr id="37" name="Straight Arrow Connector 36"/>
          <p:cNvCxnSpPr>
            <a:cxnSpLocks/>
          </p:cNvCxnSpPr>
          <p:nvPr/>
        </p:nvCxnSpPr>
        <p:spPr>
          <a:xfrm>
            <a:off x="2126431" y="1928292"/>
            <a:ext cx="9791701" cy="0"/>
          </a:xfrm>
          <a:prstGeom prst="straightConnector1">
            <a:avLst/>
          </a:prstGeom>
          <a:ln w="38100" cmpd="sng">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416416" y="421590"/>
            <a:ext cx="1362664" cy="369332"/>
          </a:xfrm>
          <a:prstGeom prst="rect">
            <a:avLst/>
          </a:prstGeom>
          <a:noFill/>
        </p:spPr>
        <p:txBody>
          <a:bodyPr wrap="square" rtlCol="0">
            <a:spAutoFit/>
          </a:bodyPr>
          <a:lstStyle/>
          <a:p>
            <a:r>
              <a:rPr lang="en-US" b="1" dirty="0">
                <a:solidFill>
                  <a:schemeClr val="bg1"/>
                </a:solidFill>
                <a:latin typeface="Futura PT Book" charset="0"/>
                <a:ea typeface="Futura PT Book" charset="0"/>
                <a:cs typeface="Futura PT Book" charset="0"/>
              </a:rPr>
              <a:t>Capability</a:t>
            </a:r>
          </a:p>
        </p:txBody>
      </p:sp>
      <p:sp>
        <p:nvSpPr>
          <p:cNvPr id="44" name="TextBox 43"/>
          <p:cNvSpPr txBox="1"/>
          <p:nvPr/>
        </p:nvSpPr>
        <p:spPr>
          <a:xfrm>
            <a:off x="416416" y="2459386"/>
            <a:ext cx="1336226" cy="369332"/>
          </a:xfrm>
          <a:prstGeom prst="rect">
            <a:avLst/>
          </a:prstGeom>
          <a:noFill/>
        </p:spPr>
        <p:txBody>
          <a:bodyPr wrap="square" rtlCol="0">
            <a:spAutoFit/>
          </a:bodyPr>
          <a:lstStyle/>
          <a:p>
            <a:r>
              <a:rPr lang="en-US" b="1" dirty="0">
                <a:solidFill>
                  <a:schemeClr val="bg1"/>
                </a:solidFill>
                <a:latin typeface="Futura PT Book" charset="0"/>
                <a:ea typeface="Futura PT Book" charset="0"/>
                <a:cs typeface="Futura PT Book" charset="0"/>
              </a:rPr>
              <a:t>Features</a:t>
            </a:r>
          </a:p>
        </p:txBody>
      </p:sp>
      <p:sp>
        <p:nvSpPr>
          <p:cNvPr id="48" name="Rectangle 47"/>
          <p:cNvSpPr/>
          <p:nvPr/>
        </p:nvSpPr>
        <p:spPr>
          <a:xfrm>
            <a:off x="6024128" y="2094257"/>
            <a:ext cx="1775202" cy="498108"/>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Select Play</a:t>
            </a:r>
          </a:p>
        </p:txBody>
      </p:sp>
      <p:sp>
        <p:nvSpPr>
          <p:cNvPr id="22" name="Rectangle 21">
            <a:extLst>
              <a:ext uri="{FF2B5EF4-FFF2-40B4-BE49-F238E27FC236}">
                <a16:creationId xmlns:a16="http://schemas.microsoft.com/office/drawing/2014/main" id="{A0608C0E-99C4-5241-A98B-309110387A32}"/>
              </a:ext>
            </a:extLst>
          </p:cNvPr>
          <p:cNvSpPr/>
          <p:nvPr/>
        </p:nvSpPr>
        <p:spPr>
          <a:xfrm>
            <a:off x="6024128" y="3014910"/>
            <a:ext cx="1775202" cy="462694"/>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View Concert</a:t>
            </a:r>
          </a:p>
        </p:txBody>
      </p:sp>
      <p:sp>
        <p:nvSpPr>
          <p:cNvPr id="26" name="Rectangle 25">
            <a:extLst>
              <a:ext uri="{FF2B5EF4-FFF2-40B4-BE49-F238E27FC236}">
                <a16:creationId xmlns:a16="http://schemas.microsoft.com/office/drawing/2014/main" id="{411DBEFC-F76E-4E48-A6A3-A3B905A5C287}"/>
              </a:ext>
            </a:extLst>
          </p:cNvPr>
          <p:cNvSpPr/>
          <p:nvPr/>
        </p:nvSpPr>
        <p:spPr>
          <a:xfrm>
            <a:off x="2200926" y="2107288"/>
            <a:ext cx="1775202" cy="761418"/>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Navigate to Live Concert Tab</a:t>
            </a:r>
          </a:p>
        </p:txBody>
      </p:sp>
      <p:sp>
        <p:nvSpPr>
          <p:cNvPr id="27" name="Rectangle 26">
            <a:extLst>
              <a:ext uri="{FF2B5EF4-FFF2-40B4-BE49-F238E27FC236}">
                <a16:creationId xmlns:a16="http://schemas.microsoft.com/office/drawing/2014/main" id="{0EACF597-F2BD-4548-964D-2072A15948AA}"/>
              </a:ext>
            </a:extLst>
          </p:cNvPr>
          <p:cNvSpPr/>
          <p:nvPr/>
        </p:nvSpPr>
        <p:spPr>
          <a:xfrm>
            <a:off x="2200926" y="5267967"/>
            <a:ext cx="1775202" cy="478720"/>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Reliability</a:t>
            </a:r>
          </a:p>
        </p:txBody>
      </p:sp>
      <p:sp>
        <p:nvSpPr>
          <p:cNvPr id="28" name="TextBox 27">
            <a:extLst>
              <a:ext uri="{FF2B5EF4-FFF2-40B4-BE49-F238E27FC236}">
                <a16:creationId xmlns:a16="http://schemas.microsoft.com/office/drawing/2014/main" id="{AF55A2B1-EA2F-6F47-9C0E-401493CD27AB}"/>
              </a:ext>
            </a:extLst>
          </p:cNvPr>
          <p:cNvSpPr txBox="1"/>
          <p:nvPr/>
        </p:nvSpPr>
        <p:spPr>
          <a:xfrm rot="16200000">
            <a:off x="877788" y="1681044"/>
            <a:ext cx="1028053" cy="369332"/>
          </a:xfrm>
          <a:prstGeom prst="rect">
            <a:avLst/>
          </a:prstGeom>
          <a:noFill/>
        </p:spPr>
        <p:txBody>
          <a:bodyPr wrap="square" rtlCol="0">
            <a:spAutoFit/>
          </a:bodyPr>
          <a:lstStyle/>
          <a:p>
            <a:pPr algn="ctr"/>
            <a:r>
              <a:rPr lang="en-US" dirty="0">
                <a:solidFill>
                  <a:schemeClr val="bg1"/>
                </a:solidFill>
                <a:latin typeface="Futura PT Book" charset="0"/>
                <a:ea typeface="Futura PT Book" charset="0"/>
                <a:cs typeface="Futura PT Book" charset="0"/>
              </a:rPr>
              <a:t>Steps</a:t>
            </a:r>
          </a:p>
        </p:txBody>
      </p:sp>
      <p:sp>
        <p:nvSpPr>
          <p:cNvPr id="29" name="TextBox 28">
            <a:extLst>
              <a:ext uri="{FF2B5EF4-FFF2-40B4-BE49-F238E27FC236}">
                <a16:creationId xmlns:a16="http://schemas.microsoft.com/office/drawing/2014/main" id="{C379A817-D123-0D44-9F99-D3885D1B8216}"/>
              </a:ext>
            </a:extLst>
          </p:cNvPr>
          <p:cNvSpPr txBox="1"/>
          <p:nvPr/>
        </p:nvSpPr>
        <p:spPr>
          <a:xfrm rot="16200000">
            <a:off x="808014" y="3244334"/>
            <a:ext cx="1167600" cy="369332"/>
          </a:xfrm>
          <a:prstGeom prst="rect">
            <a:avLst/>
          </a:prstGeom>
          <a:noFill/>
        </p:spPr>
        <p:txBody>
          <a:bodyPr wrap="square" rtlCol="0">
            <a:spAutoFit/>
          </a:bodyPr>
          <a:lstStyle/>
          <a:p>
            <a:pPr algn="ctr"/>
            <a:r>
              <a:rPr lang="en-US" dirty="0">
                <a:solidFill>
                  <a:schemeClr val="bg1"/>
                </a:solidFill>
                <a:latin typeface="Futura PT Book" charset="0"/>
                <a:ea typeface="Futura PT Book" charset="0"/>
                <a:cs typeface="Futura PT Book" charset="0"/>
              </a:rPr>
              <a:t>Activities</a:t>
            </a:r>
          </a:p>
        </p:txBody>
      </p:sp>
      <p:sp>
        <p:nvSpPr>
          <p:cNvPr id="31" name="TextBox 30">
            <a:extLst>
              <a:ext uri="{FF2B5EF4-FFF2-40B4-BE49-F238E27FC236}">
                <a16:creationId xmlns:a16="http://schemas.microsoft.com/office/drawing/2014/main" id="{AB6EB774-F699-9D4C-9A94-B38EED8483A3}"/>
              </a:ext>
            </a:extLst>
          </p:cNvPr>
          <p:cNvSpPr txBox="1"/>
          <p:nvPr/>
        </p:nvSpPr>
        <p:spPr>
          <a:xfrm>
            <a:off x="416416" y="4487548"/>
            <a:ext cx="1336226" cy="369332"/>
          </a:xfrm>
          <a:prstGeom prst="rect">
            <a:avLst/>
          </a:prstGeom>
          <a:noFill/>
        </p:spPr>
        <p:txBody>
          <a:bodyPr wrap="square" rtlCol="0">
            <a:spAutoFit/>
          </a:bodyPr>
          <a:lstStyle/>
          <a:p>
            <a:r>
              <a:rPr lang="en-US" b="1" dirty="0">
                <a:solidFill>
                  <a:schemeClr val="bg1"/>
                </a:solidFill>
                <a:latin typeface="Futura PT Book" charset="0"/>
                <a:ea typeface="Futura PT Book" charset="0"/>
                <a:cs typeface="Futura PT Book" charset="0"/>
              </a:rPr>
              <a:t>Enablers</a:t>
            </a:r>
          </a:p>
        </p:txBody>
      </p:sp>
      <p:sp>
        <p:nvSpPr>
          <p:cNvPr id="3" name="Rectangle 2">
            <a:extLst>
              <a:ext uri="{FF2B5EF4-FFF2-40B4-BE49-F238E27FC236}">
                <a16:creationId xmlns:a16="http://schemas.microsoft.com/office/drawing/2014/main" id="{D6A130C0-8348-2E4B-A14F-364D098E5BFD}"/>
              </a:ext>
            </a:extLst>
          </p:cNvPr>
          <p:cNvSpPr/>
          <p:nvPr/>
        </p:nvSpPr>
        <p:spPr>
          <a:xfrm>
            <a:off x="2126430" y="4274990"/>
            <a:ext cx="9791702" cy="7806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C14C73E-C9E8-5341-B99F-6FF5A8708216}"/>
              </a:ext>
            </a:extLst>
          </p:cNvPr>
          <p:cNvSpPr txBox="1"/>
          <p:nvPr/>
        </p:nvSpPr>
        <p:spPr>
          <a:xfrm>
            <a:off x="416416" y="5311696"/>
            <a:ext cx="1336226" cy="369332"/>
          </a:xfrm>
          <a:prstGeom prst="rect">
            <a:avLst/>
          </a:prstGeom>
          <a:noFill/>
        </p:spPr>
        <p:txBody>
          <a:bodyPr wrap="square" rtlCol="0">
            <a:spAutoFit/>
          </a:bodyPr>
          <a:lstStyle/>
          <a:p>
            <a:r>
              <a:rPr lang="en-US" b="1" dirty="0">
                <a:solidFill>
                  <a:schemeClr val="bg1"/>
                </a:solidFill>
                <a:latin typeface="Futura PT Book" charset="0"/>
                <a:ea typeface="Futura PT Book" charset="0"/>
                <a:cs typeface="Futura PT Book" charset="0"/>
              </a:rPr>
              <a:t>NFRs</a:t>
            </a:r>
          </a:p>
        </p:txBody>
      </p:sp>
      <p:sp>
        <p:nvSpPr>
          <p:cNvPr id="4" name="Rectangle 3">
            <a:extLst>
              <a:ext uri="{FF2B5EF4-FFF2-40B4-BE49-F238E27FC236}">
                <a16:creationId xmlns:a16="http://schemas.microsoft.com/office/drawing/2014/main" id="{079F5711-B3F3-8B4A-857A-A3E1A174EB3E}"/>
              </a:ext>
            </a:extLst>
          </p:cNvPr>
          <p:cNvSpPr/>
          <p:nvPr/>
        </p:nvSpPr>
        <p:spPr>
          <a:xfrm>
            <a:off x="2126432" y="1044660"/>
            <a:ext cx="9791700" cy="3157740"/>
          </a:xfrm>
          <a:prstGeom prst="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Brace 6">
            <a:extLst>
              <a:ext uri="{FF2B5EF4-FFF2-40B4-BE49-F238E27FC236}">
                <a16:creationId xmlns:a16="http://schemas.microsoft.com/office/drawing/2014/main" id="{42C9BAFF-37E7-B44A-AC05-60612127B267}"/>
              </a:ext>
            </a:extLst>
          </p:cNvPr>
          <p:cNvSpPr/>
          <p:nvPr/>
        </p:nvSpPr>
        <p:spPr>
          <a:xfrm>
            <a:off x="1862060" y="1047908"/>
            <a:ext cx="209873" cy="3147775"/>
          </a:xfrm>
          <a:prstGeom prst="leftBrace">
            <a:avLst/>
          </a:prstGeom>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a:extLst>
              <a:ext uri="{FF2B5EF4-FFF2-40B4-BE49-F238E27FC236}">
                <a16:creationId xmlns:a16="http://schemas.microsoft.com/office/drawing/2014/main" id="{ABE757EF-8489-C248-A66D-1FE4B8F41EB5}"/>
              </a:ext>
            </a:extLst>
          </p:cNvPr>
          <p:cNvSpPr txBox="1"/>
          <p:nvPr/>
        </p:nvSpPr>
        <p:spPr>
          <a:xfrm>
            <a:off x="416416" y="6134561"/>
            <a:ext cx="1336226" cy="369332"/>
          </a:xfrm>
          <a:prstGeom prst="rect">
            <a:avLst/>
          </a:prstGeom>
          <a:noFill/>
        </p:spPr>
        <p:txBody>
          <a:bodyPr wrap="square" rtlCol="0">
            <a:spAutoFit/>
          </a:bodyPr>
          <a:lstStyle/>
          <a:p>
            <a:r>
              <a:rPr lang="en-US" b="1" dirty="0">
                <a:solidFill>
                  <a:schemeClr val="bg1"/>
                </a:solidFill>
                <a:latin typeface="Futura PT Book" charset="0"/>
                <a:ea typeface="Futura PT Book" charset="0"/>
                <a:cs typeface="Futura PT Book" charset="0"/>
              </a:rPr>
              <a:t>Data</a:t>
            </a:r>
          </a:p>
        </p:txBody>
      </p:sp>
      <p:sp>
        <p:nvSpPr>
          <p:cNvPr id="54" name="Rectangle 53">
            <a:extLst>
              <a:ext uri="{FF2B5EF4-FFF2-40B4-BE49-F238E27FC236}">
                <a16:creationId xmlns:a16="http://schemas.microsoft.com/office/drawing/2014/main" id="{CDE5790D-172E-ED4F-8936-9C171798B879}"/>
              </a:ext>
            </a:extLst>
          </p:cNvPr>
          <p:cNvSpPr/>
          <p:nvPr/>
        </p:nvSpPr>
        <p:spPr>
          <a:xfrm>
            <a:off x="2126431" y="5940387"/>
            <a:ext cx="9791701" cy="8279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E0EFD957-70B8-7D4C-BFC0-F93EFEB03D42}"/>
              </a:ext>
            </a:extLst>
          </p:cNvPr>
          <p:cNvSpPr/>
          <p:nvPr/>
        </p:nvSpPr>
        <p:spPr>
          <a:xfrm>
            <a:off x="7935573" y="1111313"/>
            <a:ext cx="1775202" cy="656527"/>
          </a:xfrm>
          <a:prstGeom prst="rect">
            <a:avLst/>
          </a:prstGeom>
          <a:solidFill>
            <a:srgbClr val="138B9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Futura PT Book" charset="0"/>
                <a:ea typeface="Futura PT Book" charset="0"/>
                <a:cs typeface="Futura PT Book" charset="0"/>
              </a:rPr>
              <a:t>Write Comments</a:t>
            </a:r>
          </a:p>
        </p:txBody>
      </p:sp>
      <p:sp>
        <p:nvSpPr>
          <p:cNvPr id="71" name="Rectangle 70">
            <a:extLst>
              <a:ext uri="{FF2B5EF4-FFF2-40B4-BE49-F238E27FC236}">
                <a16:creationId xmlns:a16="http://schemas.microsoft.com/office/drawing/2014/main" id="{952298FE-024E-2942-B36F-27DF31C79881}"/>
              </a:ext>
            </a:extLst>
          </p:cNvPr>
          <p:cNvSpPr/>
          <p:nvPr/>
        </p:nvSpPr>
        <p:spPr>
          <a:xfrm>
            <a:off x="7935573" y="2094257"/>
            <a:ext cx="1775202" cy="498108"/>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Click on Text Box</a:t>
            </a:r>
          </a:p>
        </p:txBody>
      </p:sp>
      <p:sp>
        <p:nvSpPr>
          <p:cNvPr id="72" name="Rectangle 71">
            <a:extLst>
              <a:ext uri="{FF2B5EF4-FFF2-40B4-BE49-F238E27FC236}">
                <a16:creationId xmlns:a16="http://schemas.microsoft.com/office/drawing/2014/main" id="{76A73FAB-72F1-C346-8211-AE30B30DC289}"/>
              </a:ext>
            </a:extLst>
          </p:cNvPr>
          <p:cNvSpPr/>
          <p:nvPr/>
        </p:nvSpPr>
        <p:spPr>
          <a:xfrm>
            <a:off x="7935573" y="3014910"/>
            <a:ext cx="1775202" cy="462694"/>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Write Comments</a:t>
            </a:r>
          </a:p>
        </p:txBody>
      </p:sp>
      <p:sp>
        <p:nvSpPr>
          <p:cNvPr id="40" name="Rectangle 39">
            <a:extLst>
              <a:ext uri="{FF2B5EF4-FFF2-40B4-BE49-F238E27FC236}">
                <a16:creationId xmlns:a16="http://schemas.microsoft.com/office/drawing/2014/main" id="{38898E55-EE1E-4CB8-8956-C447D935CFE8}"/>
              </a:ext>
            </a:extLst>
          </p:cNvPr>
          <p:cNvSpPr/>
          <p:nvPr/>
        </p:nvSpPr>
        <p:spPr>
          <a:xfrm>
            <a:off x="6024128" y="4425953"/>
            <a:ext cx="1775202" cy="478720"/>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Live Concert Hosting</a:t>
            </a:r>
          </a:p>
        </p:txBody>
      </p:sp>
      <p:sp>
        <p:nvSpPr>
          <p:cNvPr id="41" name="Rectangle 40">
            <a:extLst>
              <a:ext uri="{FF2B5EF4-FFF2-40B4-BE49-F238E27FC236}">
                <a16:creationId xmlns:a16="http://schemas.microsoft.com/office/drawing/2014/main" id="{060144F9-219C-45B0-8CCE-2D820972421C}"/>
              </a:ext>
            </a:extLst>
          </p:cNvPr>
          <p:cNvSpPr/>
          <p:nvPr/>
        </p:nvSpPr>
        <p:spPr>
          <a:xfrm>
            <a:off x="6024128" y="5267967"/>
            <a:ext cx="1775202" cy="478720"/>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Administrability</a:t>
            </a:r>
          </a:p>
        </p:txBody>
      </p:sp>
      <p:sp>
        <p:nvSpPr>
          <p:cNvPr id="42" name="Rectangle 41">
            <a:extLst>
              <a:ext uri="{FF2B5EF4-FFF2-40B4-BE49-F238E27FC236}">
                <a16:creationId xmlns:a16="http://schemas.microsoft.com/office/drawing/2014/main" id="{61E311E1-E7AA-4FA7-B827-AB83635560CE}"/>
              </a:ext>
            </a:extLst>
          </p:cNvPr>
          <p:cNvSpPr/>
          <p:nvPr/>
        </p:nvSpPr>
        <p:spPr>
          <a:xfrm>
            <a:off x="4128528" y="5223659"/>
            <a:ext cx="1775202" cy="548705"/>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Usability</a:t>
            </a:r>
          </a:p>
        </p:txBody>
      </p:sp>
      <p:sp>
        <p:nvSpPr>
          <p:cNvPr id="45" name="Rectangle 44">
            <a:extLst>
              <a:ext uri="{FF2B5EF4-FFF2-40B4-BE49-F238E27FC236}">
                <a16:creationId xmlns:a16="http://schemas.microsoft.com/office/drawing/2014/main" id="{17E79BEE-4A44-4189-9E9C-5902D9D19A32}"/>
              </a:ext>
            </a:extLst>
          </p:cNvPr>
          <p:cNvSpPr/>
          <p:nvPr/>
        </p:nvSpPr>
        <p:spPr>
          <a:xfrm>
            <a:off x="6024128" y="5996877"/>
            <a:ext cx="1775202" cy="754849"/>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Live Concert information</a:t>
            </a:r>
          </a:p>
        </p:txBody>
      </p:sp>
      <p:sp>
        <p:nvSpPr>
          <p:cNvPr id="46" name="Rectangle 45">
            <a:extLst>
              <a:ext uri="{FF2B5EF4-FFF2-40B4-BE49-F238E27FC236}">
                <a16:creationId xmlns:a16="http://schemas.microsoft.com/office/drawing/2014/main" id="{373AA33B-ECA1-47EA-A8E7-4AF6A05BFA34}"/>
              </a:ext>
            </a:extLst>
          </p:cNvPr>
          <p:cNvSpPr/>
          <p:nvPr/>
        </p:nvSpPr>
        <p:spPr>
          <a:xfrm>
            <a:off x="4128528" y="6002249"/>
            <a:ext cx="1775202" cy="754849"/>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Live Concert Schedule Information</a:t>
            </a:r>
          </a:p>
        </p:txBody>
      </p:sp>
      <p:sp>
        <p:nvSpPr>
          <p:cNvPr id="50" name="Rectangle 49">
            <a:extLst>
              <a:ext uri="{FF2B5EF4-FFF2-40B4-BE49-F238E27FC236}">
                <a16:creationId xmlns:a16="http://schemas.microsoft.com/office/drawing/2014/main" id="{334379B6-B553-4498-B981-8658F54E02A4}"/>
              </a:ext>
            </a:extLst>
          </p:cNvPr>
          <p:cNvSpPr/>
          <p:nvPr/>
        </p:nvSpPr>
        <p:spPr>
          <a:xfrm>
            <a:off x="7951730" y="5267967"/>
            <a:ext cx="1775202" cy="478720"/>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a:solidFill>
                  <a:schemeClr val="bg1"/>
                </a:solidFill>
                <a:latin typeface="Futura PT Book" charset="0"/>
                <a:ea typeface="Futura PT Book" charset="0"/>
                <a:cs typeface="Futura PT Book" charset="0"/>
              </a:rPr>
              <a:t>Personalizability</a:t>
            </a:r>
            <a:endParaRPr lang="en-US" sz="1600" dirty="0">
              <a:solidFill>
                <a:schemeClr val="bg1"/>
              </a:solidFill>
              <a:latin typeface="Futura PT Book" charset="0"/>
              <a:ea typeface="Futura PT Book" charset="0"/>
              <a:cs typeface="Futura PT Book" charset="0"/>
            </a:endParaRPr>
          </a:p>
        </p:txBody>
      </p:sp>
      <p:sp>
        <p:nvSpPr>
          <p:cNvPr id="51" name="Rectangle 50">
            <a:extLst>
              <a:ext uri="{FF2B5EF4-FFF2-40B4-BE49-F238E27FC236}">
                <a16:creationId xmlns:a16="http://schemas.microsoft.com/office/drawing/2014/main" id="{745D62FE-5AB6-4D6B-B190-9F6BFE898167}"/>
              </a:ext>
            </a:extLst>
          </p:cNvPr>
          <p:cNvSpPr/>
          <p:nvPr/>
        </p:nvSpPr>
        <p:spPr>
          <a:xfrm>
            <a:off x="4128528" y="4425953"/>
            <a:ext cx="1775202" cy="478720"/>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Date &amp; Time Data</a:t>
            </a:r>
          </a:p>
        </p:txBody>
      </p:sp>
    </p:spTree>
    <p:extLst>
      <p:ext uri="{BB962C8B-B14F-4D97-AF65-F5344CB8AC3E}">
        <p14:creationId xmlns:p14="http://schemas.microsoft.com/office/powerpoint/2010/main" val="2543471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897ECD8D-95D4-8B4A-9D21-D998FD27A81E}"/>
              </a:ext>
            </a:extLst>
          </p:cNvPr>
          <p:cNvSpPr/>
          <p:nvPr/>
        </p:nvSpPr>
        <p:spPr>
          <a:xfrm>
            <a:off x="2126431" y="5117522"/>
            <a:ext cx="9791701" cy="7576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095CDF60-E9BB-8F4A-9A74-224059C1A45F}"/>
              </a:ext>
            </a:extLst>
          </p:cNvPr>
          <p:cNvSpPr/>
          <p:nvPr/>
        </p:nvSpPr>
        <p:spPr>
          <a:xfrm>
            <a:off x="333436" y="129538"/>
            <a:ext cx="1376437" cy="663881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200926" y="129538"/>
            <a:ext cx="1775202" cy="817915"/>
          </a:xfrm>
          <a:prstGeom prst="rect">
            <a:avLst/>
          </a:prstGeom>
          <a:solidFill>
            <a:srgbClr val="00009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Futura PT Book" charset="0"/>
                <a:ea typeface="Futura PT Book" charset="0"/>
                <a:cs typeface="Futura PT Book" charset="0"/>
              </a:rPr>
              <a:t>View </a:t>
            </a:r>
          </a:p>
          <a:p>
            <a:pPr algn="ctr"/>
            <a:r>
              <a:rPr lang="en-US" dirty="0">
                <a:latin typeface="Futura PT Book" charset="0"/>
                <a:ea typeface="Futura PT Book" charset="0"/>
                <a:cs typeface="Futura PT Book" charset="0"/>
              </a:rPr>
              <a:t>Vlog</a:t>
            </a:r>
          </a:p>
        </p:txBody>
      </p:sp>
      <p:sp>
        <p:nvSpPr>
          <p:cNvPr id="32" name="Rectangle 31"/>
          <p:cNvSpPr/>
          <p:nvPr/>
        </p:nvSpPr>
        <p:spPr>
          <a:xfrm>
            <a:off x="6024128" y="1111313"/>
            <a:ext cx="1775202" cy="656527"/>
          </a:xfrm>
          <a:prstGeom prst="rect">
            <a:avLst/>
          </a:prstGeom>
          <a:solidFill>
            <a:srgbClr val="138B9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Futura PT Book" charset="0"/>
                <a:ea typeface="Futura PT Book" charset="0"/>
                <a:cs typeface="Futura PT Book" charset="0"/>
              </a:rPr>
              <a:t>View Vlog</a:t>
            </a:r>
          </a:p>
        </p:txBody>
      </p:sp>
      <p:sp>
        <p:nvSpPr>
          <p:cNvPr id="33" name="Rectangle 32"/>
          <p:cNvSpPr/>
          <p:nvPr/>
        </p:nvSpPr>
        <p:spPr>
          <a:xfrm>
            <a:off x="2200926" y="1111313"/>
            <a:ext cx="1775202" cy="656527"/>
          </a:xfrm>
          <a:prstGeom prst="rect">
            <a:avLst/>
          </a:prstGeom>
          <a:solidFill>
            <a:srgbClr val="138B91"/>
          </a:solidFill>
          <a:ln>
            <a:no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Futura PT Book" charset="0"/>
                <a:ea typeface="Futura PT Book" charset="0"/>
                <a:cs typeface="Futura PT Book" charset="0"/>
              </a:rPr>
              <a:t>Visit Website</a:t>
            </a:r>
          </a:p>
        </p:txBody>
      </p:sp>
      <p:sp>
        <p:nvSpPr>
          <p:cNvPr id="34" name="Rectangle 33"/>
          <p:cNvSpPr/>
          <p:nvPr/>
        </p:nvSpPr>
        <p:spPr>
          <a:xfrm>
            <a:off x="4112371" y="1111314"/>
            <a:ext cx="1775202" cy="656526"/>
          </a:xfrm>
          <a:prstGeom prst="rect">
            <a:avLst/>
          </a:prstGeom>
          <a:solidFill>
            <a:srgbClr val="138B91"/>
          </a:solidFill>
          <a:ln>
            <a:no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Futura PT Book" charset="0"/>
                <a:ea typeface="Futura PT Book" charset="0"/>
                <a:cs typeface="Futura PT Book" charset="0"/>
              </a:rPr>
              <a:t>Search Vlog</a:t>
            </a:r>
          </a:p>
        </p:txBody>
      </p:sp>
      <p:sp>
        <p:nvSpPr>
          <p:cNvPr id="35" name="Rectangle 34"/>
          <p:cNvSpPr/>
          <p:nvPr/>
        </p:nvSpPr>
        <p:spPr>
          <a:xfrm>
            <a:off x="4125717" y="2107288"/>
            <a:ext cx="1775202" cy="485076"/>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Scroll Down to View Update</a:t>
            </a:r>
          </a:p>
        </p:txBody>
      </p:sp>
      <p:cxnSp>
        <p:nvCxnSpPr>
          <p:cNvPr id="37" name="Straight Arrow Connector 36"/>
          <p:cNvCxnSpPr>
            <a:cxnSpLocks/>
          </p:cNvCxnSpPr>
          <p:nvPr/>
        </p:nvCxnSpPr>
        <p:spPr>
          <a:xfrm>
            <a:off x="2126431" y="1928292"/>
            <a:ext cx="9791701" cy="0"/>
          </a:xfrm>
          <a:prstGeom prst="straightConnector1">
            <a:avLst/>
          </a:prstGeom>
          <a:ln w="38100" cmpd="sng">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416416" y="421590"/>
            <a:ext cx="1362664" cy="369332"/>
          </a:xfrm>
          <a:prstGeom prst="rect">
            <a:avLst/>
          </a:prstGeom>
          <a:noFill/>
        </p:spPr>
        <p:txBody>
          <a:bodyPr wrap="square" rtlCol="0">
            <a:spAutoFit/>
          </a:bodyPr>
          <a:lstStyle/>
          <a:p>
            <a:r>
              <a:rPr lang="en-US" b="1" dirty="0">
                <a:solidFill>
                  <a:schemeClr val="bg1"/>
                </a:solidFill>
                <a:latin typeface="Futura PT Book" charset="0"/>
                <a:ea typeface="Futura PT Book" charset="0"/>
                <a:cs typeface="Futura PT Book" charset="0"/>
              </a:rPr>
              <a:t>Capability</a:t>
            </a:r>
          </a:p>
        </p:txBody>
      </p:sp>
      <p:sp>
        <p:nvSpPr>
          <p:cNvPr id="44" name="TextBox 43"/>
          <p:cNvSpPr txBox="1"/>
          <p:nvPr/>
        </p:nvSpPr>
        <p:spPr>
          <a:xfrm>
            <a:off x="416416" y="2459386"/>
            <a:ext cx="1336226" cy="369332"/>
          </a:xfrm>
          <a:prstGeom prst="rect">
            <a:avLst/>
          </a:prstGeom>
          <a:noFill/>
        </p:spPr>
        <p:txBody>
          <a:bodyPr wrap="square" rtlCol="0">
            <a:spAutoFit/>
          </a:bodyPr>
          <a:lstStyle/>
          <a:p>
            <a:r>
              <a:rPr lang="en-US" b="1" dirty="0">
                <a:solidFill>
                  <a:schemeClr val="bg1"/>
                </a:solidFill>
                <a:latin typeface="Futura PT Book" charset="0"/>
                <a:ea typeface="Futura PT Book" charset="0"/>
                <a:cs typeface="Futura PT Book" charset="0"/>
              </a:rPr>
              <a:t>Features</a:t>
            </a:r>
          </a:p>
        </p:txBody>
      </p:sp>
      <p:sp>
        <p:nvSpPr>
          <p:cNvPr id="48" name="Rectangle 47"/>
          <p:cNvSpPr/>
          <p:nvPr/>
        </p:nvSpPr>
        <p:spPr>
          <a:xfrm>
            <a:off x="6024128" y="2094257"/>
            <a:ext cx="1775202" cy="498108"/>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Select Play</a:t>
            </a:r>
          </a:p>
        </p:txBody>
      </p:sp>
      <p:sp>
        <p:nvSpPr>
          <p:cNvPr id="22" name="Rectangle 21">
            <a:extLst>
              <a:ext uri="{FF2B5EF4-FFF2-40B4-BE49-F238E27FC236}">
                <a16:creationId xmlns:a16="http://schemas.microsoft.com/office/drawing/2014/main" id="{A0608C0E-99C4-5241-A98B-309110387A32}"/>
              </a:ext>
            </a:extLst>
          </p:cNvPr>
          <p:cNvSpPr/>
          <p:nvPr/>
        </p:nvSpPr>
        <p:spPr>
          <a:xfrm>
            <a:off x="6024128" y="2783563"/>
            <a:ext cx="1775202" cy="462694"/>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View Vlog</a:t>
            </a:r>
          </a:p>
        </p:txBody>
      </p:sp>
      <p:sp>
        <p:nvSpPr>
          <p:cNvPr id="26" name="Rectangle 25">
            <a:extLst>
              <a:ext uri="{FF2B5EF4-FFF2-40B4-BE49-F238E27FC236}">
                <a16:creationId xmlns:a16="http://schemas.microsoft.com/office/drawing/2014/main" id="{411DBEFC-F76E-4E48-A6A3-A3B905A5C287}"/>
              </a:ext>
            </a:extLst>
          </p:cNvPr>
          <p:cNvSpPr/>
          <p:nvPr/>
        </p:nvSpPr>
        <p:spPr>
          <a:xfrm>
            <a:off x="2200926" y="2107288"/>
            <a:ext cx="1775202" cy="485076"/>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Navigate to Vlog Tab</a:t>
            </a:r>
          </a:p>
        </p:txBody>
      </p:sp>
      <p:sp>
        <p:nvSpPr>
          <p:cNvPr id="27" name="Rectangle 26">
            <a:extLst>
              <a:ext uri="{FF2B5EF4-FFF2-40B4-BE49-F238E27FC236}">
                <a16:creationId xmlns:a16="http://schemas.microsoft.com/office/drawing/2014/main" id="{0EACF597-F2BD-4548-964D-2072A15948AA}"/>
              </a:ext>
            </a:extLst>
          </p:cNvPr>
          <p:cNvSpPr/>
          <p:nvPr/>
        </p:nvSpPr>
        <p:spPr>
          <a:xfrm>
            <a:off x="2200926" y="5267967"/>
            <a:ext cx="1775202" cy="478720"/>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Reliability</a:t>
            </a:r>
          </a:p>
        </p:txBody>
      </p:sp>
      <p:sp>
        <p:nvSpPr>
          <p:cNvPr id="28" name="TextBox 27">
            <a:extLst>
              <a:ext uri="{FF2B5EF4-FFF2-40B4-BE49-F238E27FC236}">
                <a16:creationId xmlns:a16="http://schemas.microsoft.com/office/drawing/2014/main" id="{AF55A2B1-EA2F-6F47-9C0E-401493CD27AB}"/>
              </a:ext>
            </a:extLst>
          </p:cNvPr>
          <p:cNvSpPr txBox="1"/>
          <p:nvPr/>
        </p:nvSpPr>
        <p:spPr>
          <a:xfrm rot="16200000">
            <a:off x="877788" y="1681044"/>
            <a:ext cx="1028053" cy="369332"/>
          </a:xfrm>
          <a:prstGeom prst="rect">
            <a:avLst/>
          </a:prstGeom>
          <a:noFill/>
        </p:spPr>
        <p:txBody>
          <a:bodyPr wrap="square" rtlCol="0">
            <a:spAutoFit/>
          </a:bodyPr>
          <a:lstStyle/>
          <a:p>
            <a:pPr algn="ctr"/>
            <a:r>
              <a:rPr lang="en-US" dirty="0">
                <a:solidFill>
                  <a:schemeClr val="bg1"/>
                </a:solidFill>
                <a:latin typeface="Futura PT Book" charset="0"/>
                <a:ea typeface="Futura PT Book" charset="0"/>
                <a:cs typeface="Futura PT Book" charset="0"/>
              </a:rPr>
              <a:t>Steps</a:t>
            </a:r>
          </a:p>
        </p:txBody>
      </p:sp>
      <p:sp>
        <p:nvSpPr>
          <p:cNvPr id="29" name="TextBox 28">
            <a:extLst>
              <a:ext uri="{FF2B5EF4-FFF2-40B4-BE49-F238E27FC236}">
                <a16:creationId xmlns:a16="http://schemas.microsoft.com/office/drawing/2014/main" id="{C379A817-D123-0D44-9F99-D3885D1B8216}"/>
              </a:ext>
            </a:extLst>
          </p:cNvPr>
          <p:cNvSpPr txBox="1"/>
          <p:nvPr/>
        </p:nvSpPr>
        <p:spPr>
          <a:xfrm rot="16200000">
            <a:off x="808014" y="3244334"/>
            <a:ext cx="1167600" cy="369332"/>
          </a:xfrm>
          <a:prstGeom prst="rect">
            <a:avLst/>
          </a:prstGeom>
          <a:noFill/>
        </p:spPr>
        <p:txBody>
          <a:bodyPr wrap="square" rtlCol="0">
            <a:spAutoFit/>
          </a:bodyPr>
          <a:lstStyle/>
          <a:p>
            <a:pPr algn="ctr"/>
            <a:r>
              <a:rPr lang="en-US" dirty="0">
                <a:solidFill>
                  <a:schemeClr val="bg1"/>
                </a:solidFill>
                <a:latin typeface="Futura PT Book" charset="0"/>
                <a:ea typeface="Futura PT Book" charset="0"/>
                <a:cs typeface="Futura PT Book" charset="0"/>
              </a:rPr>
              <a:t>Activities</a:t>
            </a:r>
          </a:p>
        </p:txBody>
      </p:sp>
      <p:sp>
        <p:nvSpPr>
          <p:cNvPr id="31" name="TextBox 30">
            <a:extLst>
              <a:ext uri="{FF2B5EF4-FFF2-40B4-BE49-F238E27FC236}">
                <a16:creationId xmlns:a16="http://schemas.microsoft.com/office/drawing/2014/main" id="{AB6EB774-F699-9D4C-9A94-B38EED8483A3}"/>
              </a:ext>
            </a:extLst>
          </p:cNvPr>
          <p:cNvSpPr txBox="1"/>
          <p:nvPr/>
        </p:nvSpPr>
        <p:spPr>
          <a:xfrm>
            <a:off x="416416" y="4487548"/>
            <a:ext cx="1336226" cy="369332"/>
          </a:xfrm>
          <a:prstGeom prst="rect">
            <a:avLst/>
          </a:prstGeom>
          <a:noFill/>
        </p:spPr>
        <p:txBody>
          <a:bodyPr wrap="square" rtlCol="0">
            <a:spAutoFit/>
          </a:bodyPr>
          <a:lstStyle/>
          <a:p>
            <a:r>
              <a:rPr lang="en-US" b="1" dirty="0">
                <a:solidFill>
                  <a:schemeClr val="bg1"/>
                </a:solidFill>
                <a:latin typeface="Futura PT Book" charset="0"/>
                <a:ea typeface="Futura PT Book" charset="0"/>
                <a:cs typeface="Futura PT Book" charset="0"/>
              </a:rPr>
              <a:t>Enablers</a:t>
            </a:r>
          </a:p>
        </p:txBody>
      </p:sp>
      <p:sp>
        <p:nvSpPr>
          <p:cNvPr id="3" name="Rectangle 2">
            <a:extLst>
              <a:ext uri="{FF2B5EF4-FFF2-40B4-BE49-F238E27FC236}">
                <a16:creationId xmlns:a16="http://schemas.microsoft.com/office/drawing/2014/main" id="{D6A130C0-8348-2E4B-A14F-364D098E5BFD}"/>
              </a:ext>
            </a:extLst>
          </p:cNvPr>
          <p:cNvSpPr/>
          <p:nvPr/>
        </p:nvSpPr>
        <p:spPr>
          <a:xfrm>
            <a:off x="2126430" y="4274990"/>
            <a:ext cx="9791702" cy="7806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C14C73E-C9E8-5341-B99F-6FF5A8708216}"/>
              </a:ext>
            </a:extLst>
          </p:cNvPr>
          <p:cNvSpPr txBox="1"/>
          <p:nvPr/>
        </p:nvSpPr>
        <p:spPr>
          <a:xfrm>
            <a:off x="416416" y="5311696"/>
            <a:ext cx="1336226" cy="369332"/>
          </a:xfrm>
          <a:prstGeom prst="rect">
            <a:avLst/>
          </a:prstGeom>
          <a:noFill/>
        </p:spPr>
        <p:txBody>
          <a:bodyPr wrap="square" rtlCol="0">
            <a:spAutoFit/>
          </a:bodyPr>
          <a:lstStyle/>
          <a:p>
            <a:r>
              <a:rPr lang="en-US" b="1" dirty="0">
                <a:solidFill>
                  <a:schemeClr val="bg1"/>
                </a:solidFill>
                <a:latin typeface="Futura PT Book" charset="0"/>
                <a:ea typeface="Futura PT Book" charset="0"/>
                <a:cs typeface="Futura PT Book" charset="0"/>
              </a:rPr>
              <a:t>NFRs</a:t>
            </a:r>
          </a:p>
        </p:txBody>
      </p:sp>
      <p:sp>
        <p:nvSpPr>
          <p:cNvPr id="4" name="Rectangle 3">
            <a:extLst>
              <a:ext uri="{FF2B5EF4-FFF2-40B4-BE49-F238E27FC236}">
                <a16:creationId xmlns:a16="http://schemas.microsoft.com/office/drawing/2014/main" id="{079F5711-B3F3-8B4A-857A-A3E1A174EB3E}"/>
              </a:ext>
            </a:extLst>
          </p:cNvPr>
          <p:cNvSpPr/>
          <p:nvPr/>
        </p:nvSpPr>
        <p:spPr>
          <a:xfrm>
            <a:off x="2126432" y="1044660"/>
            <a:ext cx="9791700" cy="3157740"/>
          </a:xfrm>
          <a:prstGeom prst="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Brace 6">
            <a:extLst>
              <a:ext uri="{FF2B5EF4-FFF2-40B4-BE49-F238E27FC236}">
                <a16:creationId xmlns:a16="http://schemas.microsoft.com/office/drawing/2014/main" id="{42C9BAFF-37E7-B44A-AC05-60612127B267}"/>
              </a:ext>
            </a:extLst>
          </p:cNvPr>
          <p:cNvSpPr/>
          <p:nvPr/>
        </p:nvSpPr>
        <p:spPr>
          <a:xfrm>
            <a:off x="1862060" y="1047908"/>
            <a:ext cx="209873" cy="3147775"/>
          </a:xfrm>
          <a:prstGeom prst="leftBrace">
            <a:avLst/>
          </a:prstGeom>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a:extLst>
              <a:ext uri="{FF2B5EF4-FFF2-40B4-BE49-F238E27FC236}">
                <a16:creationId xmlns:a16="http://schemas.microsoft.com/office/drawing/2014/main" id="{ABE757EF-8489-C248-A66D-1FE4B8F41EB5}"/>
              </a:ext>
            </a:extLst>
          </p:cNvPr>
          <p:cNvSpPr txBox="1"/>
          <p:nvPr/>
        </p:nvSpPr>
        <p:spPr>
          <a:xfrm>
            <a:off x="416416" y="6134561"/>
            <a:ext cx="1336226" cy="369332"/>
          </a:xfrm>
          <a:prstGeom prst="rect">
            <a:avLst/>
          </a:prstGeom>
          <a:noFill/>
        </p:spPr>
        <p:txBody>
          <a:bodyPr wrap="square" rtlCol="0">
            <a:spAutoFit/>
          </a:bodyPr>
          <a:lstStyle/>
          <a:p>
            <a:r>
              <a:rPr lang="en-US" b="1" dirty="0">
                <a:solidFill>
                  <a:schemeClr val="bg1"/>
                </a:solidFill>
                <a:latin typeface="Futura PT Book" charset="0"/>
                <a:ea typeface="Futura PT Book" charset="0"/>
                <a:cs typeface="Futura PT Book" charset="0"/>
              </a:rPr>
              <a:t>Data</a:t>
            </a:r>
          </a:p>
        </p:txBody>
      </p:sp>
      <p:sp>
        <p:nvSpPr>
          <p:cNvPr id="54" name="Rectangle 53">
            <a:extLst>
              <a:ext uri="{FF2B5EF4-FFF2-40B4-BE49-F238E27FC236}">
                <a16:creationId xmlns:a16="http://schemas.microsoft.com/office/drawing/2014/main" id="{CDE5790D-172E-ED4F-8936-9C171798B879}"/>
              </a:ext>
            </a:extLst>
          </p:cNvPr>
          <p:cNvSpPr/>
          <p:nvPr/>
        </p:nvSpPr>
        <p:spPr>
          <a:xfrm>
            <a:off x="2126431" y="5940387"/>
            <a:ext cx="9791701" cy="8279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E0EFD957-70B8-7D4C-BFC0-F93EFEB03D42}"/>
              </a:ext>
            </a:extLst>
          </p:cNvPr>
          <p:cNvSpPr/>
          <p:nvPr/>
        </p:nvSpPr>
        <p:spPr>
          <a:xfrm>
            <a:off x="7935573" y="1111313"/>
            <a:ext cx="1775202" cy="656527"/>
          </a:xfrm>
          <a:prstGeom prst="rect">
            <a:avLst/>
          </a:prstGeom>
          <a:solidFill>
            <a:srgbClr val="138B9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Futura PT Book" charset="0"/>
                <a:ea typeface="Futura PT Book" charset="0"/>
                <a:cs typeface="Futura PT Book" charset="0"/>
              </a:rPr>
              <a:t>Write Comments</a:t>
            </a:r>
          </a:p>
        </p:txBody>
      </p:sp>
      <p:sp>
        <p:nvSpPr>
          <p:cNvPr id="71" name="Rectangle 70">
            <a:extLst>
              <a:ext uri="{FF2B5EF4-FFF2-40B4-BE49-F238E27FC236}">
                <a16:creationId xmlns:a16="http://schemas.microsoft.com/office/drawing/2014/main" id="{952298FE-024E-2942-B36F-27DF31C79881}"/>
              </a:ext>
            </a:extLst>
          </p:cNvPr>
          <p:cNvSpPr/>
          <p:nvPr/>
        </p:nvSpPr>
        <p:spPr>
          <a:xfrm>
            <a:off x="7935573" y="2094257"/>
            <a:ext cx="1775202" cy="498108"/>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Click on Text Box</a:t>
            </a:r>
          </a:p>
        </p:txBody>
      </p:sp>
      <p:sp>
        <p:nvSpPr>
          <p:cNvPr id="72" name="Rectangle 71">
            <a:extLst>
              <a:ext uri="{FF2B5EF4-FFF2-40B4-BE49-F238E27FC236}">
                <a16:creationId xmlns:a16="http://schemas.microsoft.com/office/drawing/2014/main" id="{76A73FAB-72F1-C346-8211-AE30B30DC289}"/>
              </a:ext>
            </a:extLst>
          </p:cNvPr>
          <p:cNvSpPr/>
          <p:nvPr/>
        </p:nvSpPr>
        <p:spPr>
          <a:xfrm>
            <a:off x="7935573" y="2783563"/>
            <a:ext cx="1775202" cy="462694"/>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Write Comments</a:t>
            </a:r>
          </a:p>
        </p:txBody>
      </p:sp>
      <p:sp>
        <p:nvSpPr>
          <p:cNvPr id="40" name="Rectangle 39">
            <a:extLst>
              <a:ext uri="{FF2B5EF4-FFF2-40B4-BE49-F238E27FC236}">
                <a16:creationId xmlns:a16="http://schemas.microsoft.com/office/drawing/2014/main" id="{38898E55-EE1E-4CB8-8956-C447D935CFE8}"/>
              </a:ext>
            </a:extLst>
          </p:cNvPr>
          <p:cNvSpPr/>
          <p:nvPr/>
        </p:nvSpPr>
        <p:spPr>
          <a:xfrm>
            <a:off x="4128528" y="4420601"/>
            <a:ext cx="1775202" cy="478720"/>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Vlog Data</a:t>
            </a:r>
          </a:p>
        </p:txBody>
      </p:sp>
      <p:sp>
        <p:nvSpPr>
          <p:cNvPr id="41" name="Rectangle 40">
            <a:extLst>
              <a:ext uri="{FF2B5EF4-FFF2-40B4-BE49-F238E27FC236}">
                <a16:creationId xmlns:a16="http://schemas.microsoft.com/office/drawing/2014/main" id="{060144F9-219C-45B0-8CCE-2D820972421C}"/>
              </a:ext>
            </a:extLst>
          </p:cNvPr>
          <p:cNvSpPr/>
          <p:nvPr/>
        </p:nvSpPr>
        <p:spPr>
          <a:xfrm>
            <a:off x="6024128" y="5267967"/>
            <a:ext cx="1775202" cy="478720"/>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Usability</a:t>
            </a:r>
          </a:p>
        </p:txBody>
      </p:sp>
      <p:sp>
        <p:nvSpPr>
          <p:cNvPr id="42" name="Rectangle 41">
            <a:extLst>
              <a:ext uri="{FF2B5EF4-FFF2-40B4-BE49-F238E27FC236}">
                <a16:creationId xmlns:a16="http://schemas.microsoft.com/office/drawing/2014/main" id="{61E311E1-E7AA-4FA7-B827-AB83635560CE}"/>
              </a:ext>
            </a:extLst>
          </p:cNvPr>
          <p:cNvSpPr/>
          <p:nvPr/>
        </p:nvSpPr>
        <p:spPr>
          <a:xfrm>
            <a:off x="4128528" y="5223659"/>
            <a:ext cx="1775202" cy="548705"/>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Usability</a:t>
            </a:r>
          </a:p>
        </p:txBody>
      </p:sp>
      <p:sp>
        <p:nvSpPr>
          <p:cNvPr id="46" name="Rectangle 45">
            <a:extLst>
              <a:ext uri="{FF2B5EF4-FFF2-40B4-BE49-F238E27FC236}">
                <a16:creationId xmlns:a16="http://schemas.microsoft.com/office/drawing/2014/main" id="{373AA33B-ECA1-47EA-A8E7-4AF6A05BFA34}"/>
              </a:ext>
            </a:extLst>
          </p:cNvPr>
          <p:cNvSpPr/>
          <p:nvPr/>
        </p:nvSpPr>
        <p:spPr>
          <a:xfrm>
            <a:off x="4128528" y="6002249"/>
            <a:ext cx="1775202" cy="754849"/>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Vlog Information</a:t>
            </a:r>
          </a:p>
        </p:txBody>
      </p:sp>
      <p:sp>
        <p:nvSpPr>
          <p:cNvPr id="50" name="Rectangle 49">
            <a:extLst>
              <a:ext uri="{FF2B5EF4-FFF2-40B4-BE49-F238E27FC236}">
                <a16:creationId xmlns:a16="http://schemas.microsoft.com/office/drawing/2014/main" id="{334379B6-B553-4498-B981-8658F54E02A4}"/>
              </a:ext>
            </a:extLst>
          </p:cNvPr>
          <p:cNvSpPr/>
          <p:nvPr/>
        </p:nvSpPr>
        <p:spPr>
          <a:xfrm>
            <a:off x="7951730" y="5267967"/>
            <a:ext cx="1775202" cy="478720"/>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a:solidFill>
                  <a:schemeClr val="bg1"/>
                </a:solidFill>
                <a:latin typeface="Futura PT Book" charset="0"/>
                <a:ea typeface="Futura PT Book" charset="0"/>
                <a:cs typeface="Futura PT Book" charset="0"/>
              </a:rPr>
              <a:t>Personalizability</a:t>
            </a:r>
            <a:endParaRPr lang="en-US" sz="1600" dirty="0">
              <a:solidFill>
                <a:schemeClr val="bg1"/>
              </a:solidFill>
              <a:latin typeface="Futura PT Book" charset="0"/>
              <a:ea typeface="Futura PT Book" charset="0"/>
              <a:cs typeface="Futura PT Book" charset="0"/>
            </a:endParaRPr>
          </a:p>
        </p:txBody>
      </p:sp>
    </p:spTree>
    <p:extLst>
      <p:ext uri="{BB962C8B-B14F-4D97-AF65-F5344CB8AC3E}">
        <p14:creationId xmlns:p14="http://schemas.microsoft.com/office/powerpoint/2010/main" val="1817371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897ECD8D-95D4-8B4A-9D21-D998FD27A81E}"/>
              </a:ext>
            </a:extLst>
          </p:cNvPr>
          <p:cNvSpPr/>
          <p:nvPr/>
        </p:nvSpPr>
        <p:spPr>
          <a:xfrm>
            <a:off x="2126431" y="5117522"/>
            <a:ext cx="9791701" cy="7576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095CDF60-E9BB-8F4A-9A74-224059C1A45F}"/>
              </a:ext>
            </a:extLst>
          </p:cNvPr>
          <p:cNvSpPr/>
          <p:nvPr/>
        </p:nvSpPr>
        <p:spPr>
          <a:xfrm>
            <a:off x="333436" y="129538"/>
            <a:ext cx="1376437" cy="663881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200926" y="129538"/>
            <a:ext cx="1775202" cy="817915"/>
          </a:xfrm>
          <a:prstGeom prst="rect">
            <a:avLst/>
          </a:prstGeom>
          <a:solidFill>
            <a:srgbClr val="00009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Futura PT Book" charset="0"/>
                <a:ea typeface="Futura PT Book" charset="0"/>
                <a:cs typeface="Futura PT Book" charset="0"/>
              </a:rPr>
              <a:t>Create Song with AKMU</a:t>
            </a:r>
          </a:p>
        </p:txBody>
      </p:sp>
      <p:sp>
        <p:nvSpPr>
          <p:cNvPr id="32" name="Rectangle 31"/>
          <p:cNvSpPr/>
          <p:nvPr/>
        </p:nvSpPr>
        <p:spPr>
          <a:xfrm>
            <a:off x="6086883" y="1111313"/>
            <a:ext cx="1775203" cy="618875"/>
          </a:xfrm>
          <a:prstGeom prst="rect">
            <a:avLst/>
          </a:prstGeom>
          <a:solidFill>
            <a:srgbClr val="138B9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View Work in Progress Songs</a:t>
            </a:r>
          </a:p>
        </p:txBody>
      </p:sp>
      <p:sp>
        <p:nvSpPr>
          <p:cNvPr id="33" name="Rectangle 32"/>
          <p:cNvSpPr/>
          <p:nvPr/>
        </p:nvSpPr>
        <p:spPr>
          <a:xfrm>
            <a:off x="2200926" y="1111314"/>
            <a:ext cx="1775202" cy="618874"/>
          </a:xfrm>
          <a:prstGeom prst="rect">
            <a:avLst/>
          </a:prstGeom>
          <a:solidFill>
            <a:srgbClr val="138B91"/>
          </a:solidFill>
          <a:ln>
            <a:no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Futura PT Book" charset="0"/>
                <a:ea typeface="Futura PT Book" charset="0"/>
                <a:cs typeface="Futura PT Book" charset="0"/>
              </a:rPr>
              <a:t>Visit Website</a:t>
            </a:r>
          </a:p>
        </p:txBody>
      </p:sp>
      <p:sp>
        <p:nvSpPr>
          <p:cNvPr id="34" name="Rectangle 33"/>
          <p:cNvSpPr/>
          <p:nvPr/>
        </p:nvSpPr>
        <p:spPr>
          <a:xfrm>
            <a:off x="4112371" y="1111314"/>
            <a:ext cx="1838270" cy="618871"/>
          </a:xfrm>
          <a:prstGeom prst="rect">
            <a:avLst/>
          </a:prstGeom>
          <a:solidFill>
            <a:srgbClr val="138B91"/>
          </a:solidFill>
          <a:ln>
            <a:no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View Album Theme by AKMU</a:t>
            </a:r>
          </a:p>
        </p:txBody>
      </p:sp>
      <p:sp>
        <p:nvSpPr>
          <p:cNvPr id="35" name="Rectangle 34"/>
          <p:cNvSpPr/>
          <p:nvPr/>
        </p:nvSpPr>
        <p:spPr>
          <a:xfrm>
            <a:off x="4125716" y="1990743"/>
            <a:ext cx="1824923" cy="661955"/>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Select Theme Article</a:t>
            </a:r>
          </a:p>
        </p:txBody>
      </p:sp>
      <p:cxnSp>
        <p:nvCxnSpPr>
          <p:cNvPr id="37" name="Straight Arrow Connector 36"/>
          <p:cNvCxnSpPr>
            <a:cxnSpLocks/>
          </p:cNvCxnSpPr>
          <p:nvPr/>
        </p:nvCxnSpPr>
        <p:spPr>
          <a:xfrm>
            <a:off x="2126431" y="1856573"/>
            <a:ext cx="9791701" cy="0"/>
          </a:xfrm>
          <a:prstGeom prst="straightConnector1">
            <a:avLst/>
          </a:prstGeom>
          <a:ln w="38100" cmpd="sng">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416416" y="421590"/>
            <a:ext cx="1362664" cy="369332"/>
          </a:xfrm>
          <a:prstGeom prst="rect">
            <a:avLst/>
          </a:prstGeom>
          <a:noFill/>
        </p:spPr>
        <p:txBody>
          <a:bodyPr wrap="square" rtlCol="0">
            <a:spAutoFit/>
          </a:bodyPr>
          <a:lstStyle/>
          <a:p>
            <a:r>
              <a:rPr lang="en-US" b="1" dirty="0">
                <a:solidFill>
                  <a:schemeClr val="bg1"/>
                </a:solidFill>
                <a:latin typeface="Futura PT Book" charset="0"/>
                <a:ea typeface="Futura PT Book" charset="0"/>
                <a:cs typeface="Futura PT Book" charset="0"/>
              </a:rPr>
              <a:t>Capability</a:t>
            </a:r>
          </a:p>
        </p:txBody>
      </p:sp>
      <p:sp>
        <p:nvSpPr>
          <p:cNvPr id="44" name="TextBox 43"/>
          <p:cNvSpPr txBox="1"/>
          <p:nvPr/>
        </p:nvSpPr>
        <p:spPr>
          <a:xfrm>
            <a:off x="416416" y="2459386"/>
            <a:ext cx="1336226" cy="369332"/>
          </a:xfrm>
          <a:prstGeom prst="rect">
            <a:avLst/>
          </a:prstGeom>
          <a:noFill/>
        </p:spPr>
        <p:txBody>
          <a:bodyPr wrap="square" rtlCol="0">
            <a:spAutoFit/>
          </a:bodyPr>
          <a:lstStyle/>
          <a:p>
            <a:r>
              <a:rPr lang="en-US" b="1" dirty="0">
                <a:solidFill>
                  <a:schemeClr val="bg1"/>
                </a:solidFill>
                <a:latin typeface="Futura PT Book" charset="0"/>
                <a:ea typeface="Futura PT Book" charset="0"/>
                <a:cs typeface="Futura PT Book" charset="0"/>
              </a:rPr>
              <a:t>Features</a:t>
            </a:r>
          </a:p>
        </p:txBody>
      </p:sp>
      <p:sp>
        <p:nvSpPr>
          <p:cNvPr id="48" name="Rectangle 47"/>
          <p:cNvSpPr/>
          <p:nvPr/>
        </p:nvSpPr>
        <p:spPr>
          <a:xfrm>
            <a:off x="6086883" y="1977712"/>
            <a:ext cx="1775202" cy="685349"/>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a:solidFill>
                  <a:schemeClr val="bg1"/>
                </a:solidFill>
                <a:latin typeface="Futura PT Book" charset="0"/>
                <a:ea typeface="Futura PT Book" charset="0"/>
                <a:cs typeface="Futura PT Book" charset="0"/>
              </a:rPr>
              <a:t>Select Song Beats / Melody updated by other fans</a:t>
            </a:r>
          </a:p>
        </p:txBody>
      </p:sp>
      <p:sp>
        <p:nvSpPr>
          <p:cNvPr id="22" name="Rectangle 21">
            <a:extLst>
              <a:ext uri="{FF2B5EF4-FFF2-40B4-BE49-F238E27FC236}">
                <a16:creationId xmlns:a16="http://schemas.microsoft.com/office/drawing/2014/main" id="{A0608C0E-99C4-5241-A98B-309110387A32}"/>
              </a:ext>
            </a:extLst>
          </p:cNvPr>
          <p:cNvSpPr/>
          <p:nvPr/>
        </p:nvSpPr>
        <p:spPr>
          <a:xfrm>
            <a:off x="6086883" y="2764185"/>
            <a:ext cx="1775202" cy="462694"/>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Futura PT Book" charset="0"/>
                <a:ea typeface="Futura PT Book" charset="0"/>
                <a:cs typeface="Futura PT Book" charset="0"/>
              </a:rPr>
              <a:t>Listen to Beats / Melody</a:t>
            </a:r>
          </a:p>
        </p:txBody>
      </p:sp>
      <p:sp>
        <p:nvSpPr>
          <p:cNvPr id="26" name="Rectangle 25">
            <a:extLst>
              <a:ext uri="{FF2B5EF4-FFF2-40B4-BE49-F238E27FC236}">
                <a16:creationId xmlns:a16="http://schemas.microsoft.com/office/drawing/2014/main" id="{411DBEFC-F76E-4E48-A6A3-A3B905A5C287}"/>
              </a:ext>
            </a:extLst>
          </p:cNvPr>
          <p:cNvSpPr/>
          <p:nvPr/>
        </p:nvSpPr>
        <p:spPr>
          <a:xfrm>
            <a:off x="2200926" y="1990743"/>
            <a:ext cx="1775202" cy="485076"/>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Navigate to Song Tab</a:t>
            </a:r>
          </a:p>
        </p:txBody>
      </p:sp>
      <p:sp>
        <p:nvSpPr>
          <p:cNvPr id="27" name="Rectangle 26">
            <a:extLst>
              <a:ext uri="{FF2B5EF4-FFF2-40B4-BE49-F238E27FC236}">
                <a16:creationId xmlns:a16="http://schemas.microsoft.com/office/drawing/2014/main" id="{0EACF597-F2BD-4548-964D-2072A15948AA}"/>
              </a:ext>
            </a:extLst>
          </p:cNvPr>
          <p:cNvSpPr/>
          <p:nvPr/>
        </p:nvSpPr>
        <p:spPr>
          <a:xfrm>
            <a:off x="2200926" y="5267967"/>
            <a:ext cx="1775202" cy="478720"/>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Reliability</a:t>
            </a:r>
          </a:p>
        </p:txBody>
      </p:sp>
      <p:sp>
        <p:nvSpPr>
          <p:cNvPr id="28" name="TextBox 27">
            <a:extLst>
              <a:ext uri="{FF2B5EF4-FFF2-40B4-BE49-F238E27FC236}">
                <a16:creationId xmlns:a16="http://schemas.microsoft.com/office/drawing/2014/main" id="{AF55A2B1-EA2F-6F47-9C0E-401493CD27AB}"/>
              </a:ext>
            </a:extLst>
          </p:cNvPr>
          <p:cNvSpPr txBox="1"/>
          <p:nvPr/>
        </p:nvSpPr>
        <p:spPr>
          <a:xfrm rot="16200000">
            <a:off x="877788" y="1681044"/>
            <a:ext cx="1028053" cy="369332"/>
          </a:xfrm>
          <a:prstGeom prst="rect">
            <a:avLst/>
          </a:prstGeom>
          <a:noFill/>
        </p:spPr>
        <p:txBody>
          <a:bodyPr wrap="square" rtlCol="0">
            <a:spAutoFit/>
          </a:bodyPr>
          <a:lstStyle/>
          <a:p>
            <a:pPr algn="ctr"/>
            <a:r>
              <a:rPr lang="en-US" dirty="0">
                <a:solidFill>
                  <a:schemeClr val="bg1"/>
                </a:solidFill>
                <a:latin typeface="Futura PT Book" charset="0"/>
                <a:ea typeface="Futura PT Book" charset="0"/>
                <a:cs typeface="Futura PT Book" charset="0"/>
              </a:rPr>
              <a:t>Steps</a:t>
            </a:r>
          </a:p>
        </p:txBody>
      </p:sp>
      <p:sp>
        <p:nvSpPr>
          <p:cNvPr id="29" name="TextBox 28">
            <a:extLst>
              <a:ext uri="{FF2B5EF4-FFF2-40B4-BE49-F238E27FC236}">
                <a16:creationId xmlns:a16="http://schemas.microsoft.com/office/drawing/2014/main" id="{C379A817-D123-0D44-9F99-D3885D1B8216}"/>
              </a:ext>
            </a:extLst>
          </p:cNvPr>
          <p:cNvSpPr txBox="1"/>
          <p:nvPr/>
        </p:nvSpPr>
        <p:spPr>
          <a:xfrm rot="16200000">
            <a:off x="808014" y="3244334"/>
            <a:ext cx="1167600" cy="369332"/>
          </a:xfrm>
          <a:prstGeom prst="rect">
            <a:avLst/>
          </a:prstGeom>
          <a:noFill/>
        </p:spPr>
        <p:txBody>
          <a:bodyPr wrap="square" rtlCol="0">
            <a:spAutoFit/>
          </a:bodyPr>
          <a:lstStyle/>
          <a:p>
            <a:pPr algn="ctr"/>
            <a:r>
              <a:rPr lang="en-US" dirty="0">
                <a:solidFill>
                  <a:schemeClr val="bg1"/>
                </a:solidFill>
                <a:latin typeface="Futura PT Book" charset="0"/>
                <a:ea typeface="Futura PT Book" charset="0"/>
                <a:cs typeface="Futura PT Book" charset="0"/>
              </a:rPr>
              <a:t>Activities</a:t>
            </a:r>
          </a:p>
        </p:txBody>
      </p:sp>
      <p:sp>
        <p:nvSpPr>
          <p:cNvPr id="31" name="TextBox 30">
            <a:extLst>
              <a:ext uri="{FF2B5EF4-FFF2-40B4-BE49-F238E27FC236}">
                <a16:creationId xmlns:a16="http://schemas.microsoft.com/office/drawing/2014/main" id="{AB6EB774-F699-9D4C-9A94-B38EED8483A3}"/>
              </a:ext>
            </a:extLst>
          </p:cNvPr>
          <p:cNvSpPr txBox="1"/>
          <p:nvPr/>
        </p:nvSpPr>
        <p:spPr>
          <a:xfrm>
            <a:off x="416416" y="4487548"/>
            <a:ext cx="1336226" cy="369332"/>
          </a:xfrm>
          <a:prstGeom prst="rect">
            <a:avLst/>
          </a:prstGeom>
          <a:noFill/>
        </p:spPr>
        <p:txBody>
          <a:bodyPr wrap="square" rtlCol="0">
            <a:spAutoFit/>
          </a:bodyPr>
          <a:lstStyle/>
          <a:p>
            <a:r>
              <a:rPr lang="en-US" b="1" dirty="0">
                <a:solidFill>
                  <a:schemeClr val="bg1"/>
                </a:solidFill>
                <a:latin typeface="Futura PT Book" charset="0"/>
                <a:ea typeface="Futura PT Book" charset="0"/>
                <a:cs typeface="Futura PT Book" charset="0"/>
              </a:rPr>
              <a:t>Enablers</a:t>
            </a:r>
          </a:p>
        </p:txBody>
      </p:sp>
      <p:sp>
        <p:nvSpPr>
          <p:cNvPr id="3" name="Rectangle 2">
            <a:extLst>
              <a:ext uri="{FF2B5EF4-FFF2-40B4-BE49-F238E27FC236}">
                <a16:creationId xmlns:a16="http://schemas.microsoft.com/office/drawing/2014/main" id="{D6A130C0-8348-2E4B-A14F-364D098E5BFD}"/>
              </a:ext>
            </a:extLst>
          </p:cNvPr>
          <p:cNvSpPr/>
          <p:nvPr/>
        </p:nvSpPr>
        <p:spPr>
          <a:xfrm>
            <a:off x="2126430" y="4274990"/>
            <a:ext cx="9791702" cy="7806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C14C73E-C9E8-5341-B99F-6FF5A8708216}"/>
              </a:ext>
            </a:extLst>
          </p:cNvPr>
          <p:cNvSpPr txBox="1"/>
          <p:nvPr/>
        </p:nvSpPr>
        <p:spPr>
          <a:xfrm>
            <a:off x="416416" y="5311696"/>
            <a:ext cx="1336226" cy="369332"/>
          </a:xfrm>
          <a:prstGeom prst="rect">
            <a:avLst/>
          </a:prstGeom>
          <a:noFill/>
        </p:spPr>
        <p:txBody>
          <a:bodyPr wrap="square" rtlCol="0">
            <a:spAutoFit/>
          </a:bodyPr>
          <a:lstStyle/>
          <a:p>
            <a:r>
              <a:rPr lang="en-US" b="1" dirty="0">
                <a:solidFill>
                  <a:schemeClr val="bg1"/>
                </a:solidFill>
                <a:latin typeface="Futura PT Book" charset="0"/>
                <a:ea typeface="Futura PT Book" charset="0"/>
                <a:cs typeface="Futura PT Book" charset="0"/>
              </a:rPr>
              <a:t>NFRs</a:t>
            </a:r>
          </a:p>
        </p:txBody>
      </p:sp>
      <p:sp>
        <p:nvSpPr>
          <p:cNvPr id="4" name="Rectangle 3">
            <a:extLst>
              <a:ext uri="{FF2B5EF4-FFF2-40B4-BE49-F238E27FC236}">
                <a16:creationId xmlns:a16="http://schemas.microsoft.com/office/drawing/2014/main" id="{079F5711-B3F3-8B4A-857A-A3E1A174EB3E}"/>
              </a:ext>
            </a:extLst>
          </p:cNvPr>
          <p:cNvSpPr/>
          <p:nvPr/>
        </p:nvSpPr>
        <p:spPr>
          <a:xfrm>
            <a:off x="2126432" y="1044660"/>
            <a:ext cx="9791700" cy="3157740"/>
          </a:xfrm>
          <a:prstGeom prst="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Brace 6">
            <a:extLst>
              <a:ext uri="{FF2B5EF4-FFF2-40B4-BE49-F238E27FC236}">
                <a16:creationId xmlns:a16="http://schemas.microsoft.com/office/drawing/2014/main" id="{42C9BAFF-37E7-B44A-AC05-60612127B267}"/>
              </a:ext>
            </a:extLst>
          </p:cNvPr>
          <p:cNvSpPr/>
          <p:nvPr/>
        </p:nvSpPr>
        <p:spPr>
          <a:xfrm>
            <a:off x="1862060" y="1047908"/>
            <a:ext cx="209873" cy="3147775"/>
          </a:xfrm>
          <a:prstGeom prst="leftBrace">
            <a:avLst/>
          </a:prstGeom>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a:extLst>
              <a:ext uri="{FF2B5EF4-FFF2-40B4-BE49-F238E27FC236}">
                <a16:creationId xmlns:a16="http://schemas.microsoft.com/office/drawing/2014/main" id="{ABE757EF-8489-C248-A66D-1FE4B8F41EB5}"/>
              </a:ext>
            </a:extLst>
          </p:cNvPr>
          <p:cNvSpPr txBox="1"/>
          <p:nvPr/>
        </p:nvSpPr>
        <p:spPr>
          <a:xfrm>
            <a:off x="416416" y="6134561"/>
            <a:ext cx="1336226" cy="369332"/>
          </a:xfrm>
          <a:prstGeom prst="rect">
            <a:avLst/>
          </a:prstGeom>
          <a:noFill/>
        </p:spPr>
        <p:txBody>
          <a:bodyPr wrap="square" rtlCol="0">
            <a:spAutoFit/>
          </a:bodyPr>
          <a:lstStyle/>
          <a:p>
            <a:r>
              <a:rPr lang="en-US" b="1" dirty="0">
                <a:solidFill>
                  <a:schemeClr val="bg1"/>
                </a:solidFill>
                <a:latin typeface="Futura PT Book" charset="0"/>
                <a:ea typeface="Futura PT Book" charset="0"/>
                <a:cs typeface="Futura PT Book" charset="0"/>
              </a:rPr>
              <a:t>Data</a:t>
            </a:r>
          </a:p>
        </p:txBody>
      </p:sp>
      <p:sp>
        <p:nvSpPr>
          <p:cNvPr id="54" name="Rectangle 53">
            <a:extLst>
              <a:ext uri="{FF2B5EF4-FFF2-40B4-BE49-F238E27FC236}">
                <a16:creationId xmlns:a16="http://schemas.microsoft.com/office/drawing/2014/main" id="{CDE5790D-172E-ED4F-8936-9C171798B879}"/>
              </a:ext>
            </a:extLst>
          </p:cNvPr>
          <p:cNvSpPr/>
          <p:nvPr/>
        </p:nvSpPr>
        <p:spPr>
          <a:xfrm>
            <a:off x="2126431" y="5940387"/>
            <a:ext cx="9791701" cy="8279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E0EFD957-70B8-7D4C-BFC0-F93EFEB03D42}"/>
              </a:ext>
            </a:extLst>
          </p:cNvPr>
          <p:cNvSpPr/>
          <p:nvPr/>
        </p:nvSpPr>
        <p:spPr>
          <a:xfrm>
            <a:off x="7998328" y="1111314"/>
            <a:ext cx="1775202" cy="618872"/>
          </a:xfrm>
          <a:prstGeom prst="rect">
            <a:avLst/>
          </a:prstGeom>
          <a:solidFill>
            <a:srgbClr val="138B9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View Drafted Song by AKMU</a:t>
            </a:r>
          </a:p>
        </p:txBody>
      </p:sp>
      <p:sp>
        <p:nvSpPr>
          <p:cNvPr id="71" name="Rectangle 70">
            <a:extLst>
              <a:ext uri="{FF2B5EF4-FFF2-40B4-BE49-F238E27FC236}">
                <a16:creationId xmlns:a16="http://schemas.microsoft.com/office/drawing/2014/main" id="{952298FE-024E-2942-B36F-27DF31C79881}"/>
              </a:ext>
            </a:extLst>
          </p:cNvPr>
          <p:cNvSpPr/>
          <p:nvPr/>
        </p:nvSpPr>
        <p:spPr>
          <a:xfrm>
            <a:off x="7998328" y="1977712"/>
            <a:ext cx="1775202" cy="498108"/>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Navigate to Draft Song </a:t>
            </a:r>
          </a:p>
        </p:txBody>
      </p:sp>
      <p:sp>
        <p:nvSpPr>
          <p:cNvPr id="72" name="Rectangle 71">
            <a:extLst>
              <a:ext uri="{FF2B5EF4-FFF2-40B4-BE49-F238E27FC236}">
                <a16:creationId xmlns:a16="http://schemas.microsoft.com/office/drawing/2014/main" id="{76A73FAB-72F1-C346-8211-AE30B30DC289}"/>
              </a:ext>
            </a:extLst>
          </p:cNvPr>
          <p:cNvSpPr/>
          <p:nvPr/>
        </p:nvSpPr>
        <p:spPr>
          <a:xfrm>
            <a:off x="7998328" y="2764184"/>
            <a:ext cx="1775202" cy="462695"/>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bg1"/>
                </a:solidFill>
                <a:latin typeface="Futura PT Book" charset="0"/>
                <a:ea typeface="Futura PT Book" charset="0"/>
                <a:cs typeface="Futura PT Book" charset="0"/>
              </a:rPr>
              <a:t>Select Draft Song</a:t>
            </a:r>
          </a:p>
        </p:txBody>
      </p:sp>
      <p:sp>
        <p:nvSpPr>
          <p:cNvPr id="40" name="Rectangle 39">
            <a:extLst>
              <a:ext uri="{FF2B5EF4-FFF2-40B4-BE49-F238E27FC236}">
                <a16:creationId xmlns:a16="http://schemas.microsoft.com/office/drawing/2014/main" id="{38898E55-EE1E-4CB8-8956-C447D935CFE8}"/>
              </a:ext>
            </a:extLst>
          </p:cNvPr>
          <p:cNvSpPr/>
          <p:nvPr/>
        </p:nvSpPr>
        <p:spPr>
          <a:xfrm>
            <a:off x="6094962" y="4479829"/>
            <a:ext cx="1767124" cy="478720"/>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Song Data</a:t>
            </a:r>
          </a:p>
        </p:txBody>
      </p:sp>
      <p:sp>
        <p:nvSpPr>
          <p:cNvPr id="41" name="Rectangle 40">
            <a:extLst>
              <a:ext uri="{FF2B5EF4-FFF2-40B4-BE49-F238E27FC236}">
                <a16:creationId xmlns:a16="http://schemas.microsoft.com/office/drawing/2014/main" id="{060144F9-219C-45B0-8CCE-2D820972421C}"/>
              </a:ext>
            </a:extLst>
          </p:cNvPr>
          <p:cNvSpPr/>
          <p:nvPr/>
        </p:nvSpPr>
        <p:spPr>
          <a:xfrm>
            <a:off x="6086883" y="5267967"/>
            <a:ext cx="1775202" cy="478720"/>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50" dirty="0">
                <a:solidFill>
                  <a:schemeClr val="bg1"/>
                </a:solidFill>
                <a:latin typeface="Futura PT Book" charset="0"/>
                <a:ea typeface="Futura PT Book" charset="0"/>
                <a:cs typeface="Futura PT Book" charset="0"/>
              </a:rPr>
              <a:t>Usability / </a:t>
            </a:r>
            <a:r>
              <a:rPr lang="en-US" sz="1250" dirty="0" err="1">
                <a:solidFill>
                  <a:schemeClr val="bg1"/>
                </a:solidFill>
                <a:latin typeface="Futura PT Book" charset="0"/>
                <a:ea typeface="Futura PT Book" charset="0"/>
                <a:cs typeface="Futura PT Book" charset="0"/>
              </a:rPr>
              <a:t>Personalizability</a:t>
            </a:r>
            <a:endParaRPr lang="en-US" sz="1250" dirty="0">
              <a:solidFill>
                <a:schemeClr val="bg1"/>
              </a:solidFill>
              <a:latin typeface="Futura PT Book" charset="0"/>
              <a:ea typeface="Futura PT Book" charset="0"/>
              <a:cs typeface="Futura PT Book" charset="0"/>
            </a:endParaRPr>
          </a:p>
        </p:txBody>
      </p:sp>
      <p:sp>
        <p:nvSpPr>
          <p:cNvPr id="42" name="Rectangle 41">
            <a:extLst>
              <a:ext uri="{FF2B5EF4-FFF2-40B4-BE49-F238E27FC236}">
                <a16:creationId xmlns:a16="http://schemas.microsoft.com/office/drawing/2014/main" id="{61E311E1-E7AA-4FA7-B827-AB83635560CE}"/>
              </a:ext>
            </a:extLst>
          </p:cNvPr>
          <p:cNvSpPr/>
          <p:nvPr/>
        </p:nvSpPr>
        <p:spPr>
          <a:xfrm>
            <a:off x="4128527" y="5267967"/>
            <a:ext cx="1822113" cy="478719"/>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Usability</a:t>
            </a:r>
          </a:p>
        </p:txBody>
      </p:sp>
      <p:sp>
        <p:nvSpPr>
          <p:cNvPr id="45" name="Rectangle 44">
            <a:extLst>
              <a:ext uri="{FF2B5EF4-FFF2-40B4-BE49-F238E27FC236}">
                <a16:creationId xmlns:a16="http://schemas.microsoft.com/office/drawing/2014/main" id="{17E79BEE-4A44-4189-9E9C-5902D9D19A32}"/>
              </a:ext>
            </a:extLst>
          </p:cNvPr>
          <p:cNvSpPr/>
          <p:nvPr/>
        </p:nvSpPr>
        <p:spPr>
          <a:xfrm>
            <a:off x="6086883" y="5996877"/>
            <a:ext cx="1775202" cy="754849"/>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Song / Melody information</a:t>
            </a:r>
          </a:p>
        </p:txBody>
      </p:sp>
      <p:sp>
        <p:nvSpPr>
          <p:cNvPr id="46" name="Rectangle 45">
            <a:extLst>
              <a:ext uri="{FF2B5EF4-FFF2-40B4-BE49-F238E27FC236}">
                <a16:creationId xmlns:a16="http://schemas.microsoft.com/office/drawing/2014/main" id="{373AA33B-ECA1-47EA-A8E7-4AF6A05BFA34}"/>
              </a:ext>
            </a:extLst>
          </p:cNvPr>
          <p:cNvSpPr/>
          <p:nvPr/>
        </p:nvSpPr>
        <p:spPr>
          <a:xfrm>
            <a:off x="4128527" y="6002249"/>
            <a:ext cx="1822113" cy="754849"/>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Text Information</a:t>
            </a:r>
          </a:p>
        </p:txBody>
      </p:sp>
      <p:sp>
        <p:nvSpPr>
          <p:cNvPr id="38" name="Rectangle 37">
            <a:extLst>
              <a:ext uri="{FF2B5EF4-FFF2-40B4-BE49-F238E27FC236}">
                <a16:creationId xmlns:a16="http://schemas.microsoft.com/office/drawing/2014/main" id="{BA36C2A1-44BA-446A-B95D-6F8DB8464509}"/>
              </a:ext>
            </a:extLst>
          </p:cNvPr>
          <p:cNvSpPr/>
          <p:nvPr/>
        </p:nvSpPr>
        <p:spPr>
          <a:xfrm>
            <a:off x="4128527" y="2764194"/>
            <a:ext cx="1824923" cy="462685"/>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Read Theme</a:t>
            </a:r>
          </a:p>
        </p:txBody>
      </p:sp>
      <p:sp>
        <p:nvSpPr>
          <p:cNvPr id="49" name="Rectangle 48">
            <a:extLst>
              <a:ext uri="{FF2B5EF4-FFF2-40B4-BE49-F238E27FC236}">
                <a16:creationId xmlns:a16="http://schemas.microsoft.com/office/drawing/2014/main" id="{342E3225-3860-40CE-B6A9-5A8D14541B41}"/>
              </a:ext>
            </a:extLst>
          </p:cNvPr>
          <p:cNvSpPr/>
          <p:nvPr/>
        </p:nvSpPr>
        <p:spPr>
          <a:xfrm>
            <a:off x="6086883" y="3319033"/>
            <a:ext cx="1775202" cy="462694"/>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Futura PT Book" charset="0"/>
                <a:ea typeface="Futura PT Book" charset="0"/>
                <a:cs typeface="Futura PT Book" charset="0"/>
              </a:rPr>
              <a:t>Upload Created Beats / Melody</a:t>
            </a:r>
          </a:p>
        </p:txBody>
      </p:sp>
      <p:sp>
        <p:nvSpPr>
          <p:cNvPr id="51" name="Rectangle 50">
            <a:extLst>
              <a:ext uri="{FF2B5EF4-FFF2-40B4-BE49-F238E27FC236}">
                <a16:creationId xmlns:a16="http://schemas.microsoft.com/office/drawing/2014/main" id="{7DF0EE51-09E6-4526-887B-BD59F2C31188}"/>
              </a:ext>
            </a:extLst>
          </p:cNvPr>
          <p:cNvSpPr/>
          <p:nvPr/>
        </p:nvSpPr>
        <p:spPr>
          <a:xfrm>
            <a:off x="7998328" y="3319033"/>
            <a:ext cx="1775202" cy="462695"/>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bg1"/>
                </a:solidFill>
                <a:latin typeface="Futura PT Book" charset="0"/>
                <a:ea typeface="Futura PT Book" charset="0"/>
                <a:cs typeface="Futura PT Book" charset="0"/>
              </a:rPr>
              <a:t>Listen to Draft Song</a:t>
            </a:r>
          </a:p>
        </p:txBody>
      </p:sp>
      <p:sp>
        <p:nvSpPr>
          <p:cNvPr id="52" name="Rectangle 51">
            <a:extLst>
              <a:ext uri="{FF2B5EF4-FFF2-40B4-BE49-F238E27FC236}">
                <a16:creationId xmlns:a16="http://schemas.microsoft.com/office/drawing/2014/main" id="{B1854278-59D7-4AE8-9CD7-96806FD50A40}"/>
              </a:ext>
            </a:extLst>
          </p:cNvPr>
          <p:cNvSpPr/>
          <p:nvPr/>
        </p:nvSpPr>
        <p:spPr>
          <a:xfrm>
            <a:off x="9909772" y="1122942"/>
            <a:ext cx="1775202" cy="618872"/>
          </a:xfrm>
          <a:prstGeom prst="rect">
            <a:avLst/>
          </a:prstGeom>
          <a:solidFill>
            <a:srgbClr val="138B9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View Final Song</a:t>
            </a:r>
          </a:p>
        </p:txBody>
      </p:sp>
      <p:sp>
        <p:nvSpPr>
          <p:cNvPr id="53" name="Rectangle 52">
            <a:extLst>
              <a:ext uri="{FF2B5EF4-FFF2-40B4-BE49-F238E27FC236}">
                <a16:creationId xmlns:a16="http://schemas.microsoft.com/office/drawing/2014/main" id="{AA67975E-EEE1-491D-993B-823BC5EA78AC}"/>
              </a:ext>
            </a:extLst>
          </p:cNvPr>
          <p:cNvSpPr/>
          <p:nvPr/>
        </p:nvSpPr>
        <p:spPr>
          <a:xfrm>
            <a:off x="9909772" y="1990743"/>
            <a:ext cx="1775202" cy="498108"/>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Navigate to Final Song </a:t>
            </a:r>
          </a:p>
        </p:txBody>
      </p:sp>
      <p:sp>
        <p:nvSpPr>
          <p:cNvPr id="55" name="Rectangle 54">
            <a:extLst>
              <a:ext uri="{FF2B5EF4-FFF2-40B4-BE49-F238E27FC236}">
                <a16:creationId xmlns:a16="http://schemas.microsoft.com/office/drawing/2014/main" id="{0B5051A4-95D2-4171-A3ED-F72E6698A23F}"/>
              </a:ext>
            </a:extLst>
          </p:cNvPr>
          <p:cNvSpPr/>
          <p:nvPr/>
        </p:nvSpPr>
        <p:spPr>
          <a:xfrm>
            <a:off x="9906963" y="2755989"/>
            <a:ext cx="1775202" cy="498108"/>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Select Final Song</a:t>
            </a:r>
          </a:p>
        </p:txBody>
      </p:sp>
      <p:sp>
        <p:nvSpPr>
          <p:cNvPr id="56" name="Rectangle 55">
            <a:extLst>
              <a:ext uri="{FF2B5EF4-FFF2-40B4-BE49-F238E27FC236}">
                <a16:creationId xmlns:a16="http://schemas.microsoft.com/office/drawing/2014/main" id="{0611A5F3-8840-45D0-9157-3159F26440A6}"/>
              </a:ext>
            </a:extLst>
          </p:cNvPr>
          <p:cNvSpPr/>
          <p:nvPr/>
        </p:nvSpPr>
        <p:spPr>
          <a:xfrm>
            <a:off x="9906963" y="3311500"/>
            <a:ext cx="1775202" cy="462695"/>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bg1"/>
                </a:solidFill>
                <a:latin typeface="Futura PT Book" charset="0"/>
                <a:ea typeface="Futura PT Book" charset="0"/>
                <a:cs typeface="Futura PT Book" charset="0"/>
              </a:rPr>
              <a:t>Listen to Draft Song</a:t>
            </a:r>
          </a:p>
        </p:txBody>
      </p:sp>
      <p:sp>
        <p:nvSpPr>
          <p:cNvPr id="57" name="Rectangle 56">
            <a:extLst>
              <a:ext uri="{FF2B5EF4-FFF2-40B4-BE49-F238E27FC236}">
                <a16:creationId xmlns:a16="http://schemas.microsoft.com/office/drawing/2014/main" id="{91624674-91E2-472B-A43D-17611B77ADA4}"/>
              </a:ext>
            </a:extLst>
          </p:cNvPr>
          <p:cNvSpPr/>
          <p:nvPr/>
        </p:nvSpPr>
        <p:spPr>
          <a:xfrm>
            <a:off x="7998329" y="5254486"/>
            <a:ext cx="1767124" cy="478719"/>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Usability</a:t>
            </a:r>
          </a:p>
        </p:txBody>
      </p:sp>
      <p:sp>
        <p:nvSpPr>
          <p:cNvPr id="58" name="Rectangle 57">
            <a:extLst>
              <a:ext uri="{FF2B5EF4-FFF2-40B4-BE49-F238E27FC236}">
                <a16:creationId xmlns:a16="http://schemas.microsoft.com/office/drawing/2014/main" id="{463BBF10-A624-49A3-84AA-130E52042F80}"/>
              </a:ext>
            </a:extLst>
          </p:cNvPr>
          <p:cNvSpPr/>
          <p:nvPr/>
        </p:nvSpPr>
        <p:spPr>
          <a:xfrm>
            <a:off x="9906963" y="5241005"/>
            <a:ext cx="1778011" cy="478719"/>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Usability</a:t>
            </a:r>
          </a:p>
        </p:txBody>
      </p:sp>
      <p:sp>
        <p:nvSpPr>
          <p:cNvPr id="59" name="Rectangle 58">
            <a:extLst>
              <a:ext uri="{FF2B5EF4-FFF2-40B4-BE49-F238E27FC236}">
                <a16:creationId xmlns:a16="http://schemas.microsoft.com/office/drawing/2014/main" id="{27ED8976-5FC5-43E3-A06A-2601B2FDB0D0}"/>
              </a:ext>
            </a:extLst>
          </p:cNvPr>
          <p:cNvSpPr/>
          <p:nvPr/>
        </p:nvSpPr>
        <p:spPr>
          <a:xfrm>
            <a:off x="7998328" y="4487548"/>
            <a:ext cx="1767124" cy="478720"/>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Draft Song Data</a:t>
            </a:r>
          </a:p>
        </p:txBody>
      </p:sp>
      <p:sp>
        <p:nvSpPr>
          <p:cNvPr id="60" name="Rectangle 59">
            <a:extLst>
              <a:ext uri="{FF2B5EF4-FFF2-40B4-BE49-F238E27FC236}">
                <a16:creationId xmlns:a16="http://schemas.microsoft.com/office/drawing/2014/main" id="{D24A3637-B78C-4E3E-B6EF-A34DDC8C3B3D}"/>
              </a:ext>
            </a:extLst>
          </p:cNvPr>
          <p:cNvSpPr/>
          <p:nvPr/>
        </p:nvSpPr>
        <p:spPr>
          <a:xfrm>
            <a:off x="9901694" y="4487548"/>
            <a:ext cx="1767124" cy="478720"/>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Final Song Data</a:t>
            </a:r>
          </a:p>
        </p:txBody>
      </p:sp>
      <p:sp>
        <p:nvSpPr>
          <p:cNvPr id="61" name="Rectangle 60">
            <a:extLst>
              <a:ext uri="{FF2B5EF4-FFF2-40B4-BE49-F238E27FC236}">
                <a16:creationId xmlns:a16="http://schemas.microsoft.com/office/drawing/2014/main" id="{A34D02A4-32FE-4183-914D-C1065F833021}"/>
              </a:ext>
            </a:extLst>
          </p:cNvPr>
          <p:cNvSpPr/>
          <p:nvPr/>
        </p:nvSpPr>
        <p:spPr>
          <a:xfrm>
            <a:off x="7994289" y="5996876"/>
            <a:ext cx="1775202" cy="754849"/>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Draft Song information</a:t>
            </a:r>
          </a:p>
        </p:txBody>
      </p:sp>
      <p:sp>
        <p:nvSpPr>
          <p:cNvPr id="62" name="Rectangle 61">
            <a:extLst>
              <a:ext uri="{FF2B5EF4-FFF2-40B4-BE49-F238E27FC236}">
                <a16:creationId xmlns:a16="http://schemas.microsoft.com/office/drawing/2014/main" id="{BE0C1532-F858-4E13-88FF-36CFA965AE96}"/>
              </a:ext>
            </a:extLst>
          </p:cNvPr>
          <p:cNvSpPr/>
          <p:nvPr/>
        </p:nvSpPr>
        <p:spPr>
          <a:xfrm>
            <a:off x="9909772" y="5996875"/>
            <a:ext cx="1775202" cy="754849"/>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Final Song information</a:t>
            </a:r>
          </a:p>
        </p:txBody>
      </p:sp>
      <p:sp>
        <p:nvSpPr>
          <p:cNvPr id="50" name="Rectangle 49">
            <a:extLst>
              <a:ext uri="{FF2B5EF4-FFF2-40B4-BE49-F238E27FC236}">
                <a16:creationId xmlns:a16="http://schemas.microsoft.com/office/drawing/2014/main" id="{FC73ED4A-A892-4A2B-8212-2ACA3F333540}"/>
              </a:ext>
            </a:extLst>
          </p:cNvPr>
          <p:cNvSpPr/>
          <p:nvPr/>
        </p:nvSpPr>
        <p:spPr>
          <a:xfrm>
            <a:off x="4128527" y="4481037"/>
            <a:ext cx="1767124" cy="478720"/>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Text Data</a:t>
            </a:r>
          </a:p>
        </p:txBody>
      </p:sp>
    </p:spTree>
    <p:extLst>
      <p:ext uri="{BB962C8B-B14F-4D97-AF65-F5344CB8AC3E}">
        <p14:creationId xmlns:p14="http://schemas.microsoft.com/office/powerpoint/2010/main" val="3935849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897ECD8D-95D4-8B4A-9D21-D998FD27A81E}"/>
              </a:ext>
            </a:extLst>
          </p:cNvPr>
          <p:cNvSpPr/>
          <p:nvPr/>
        </p:nvSpPr>
        <p:spPr>
          <a:xfrm>
            <a:off x="2126431" y="5117522"/>
            <a:ext cx="9791701" cy="7576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095CDF60-E9BB-8F4A-9A74-224059C1A45F}"/>
              </a:ext>
            </a:extLst>
          </p:cNvPr>
          <p:cNvSpPr/>
          <p:nvPr/>
        </p:nvSpPr>
        <p:spPr>
          <a:xfrm>
            <a:off x="333436" y="129538"/>
            <a:ext cx="1376437" cy="663881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200926" y="129538"/>
            <a:ext cx="1775202" cy="817915"/>
          </a:xfrm>
          <a:prstGeom prst="rect">
            <a:avLst/>
          </a:prstGeom>
          <a:solidFill>
            <a:srgbClr val="00009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Futura PT Book" charset="0"/>
                <a:ea typeface="Futura PT Book" charset="0"/>
                <a:cs typeface="Futura PT Book" charset="0"/>
              </a:rPr>
              <a:t>Make Suggestions</a:t>
            </a:r>
          </a:p>
        </p:txBody>
      </p:sp>
      <p:sp>
        <p:nvSpPr>
          <p:cNvPr id="32" name="Rectangle 31"/>
          <p:cNvSpPr/>
          <p:nvPr/>
        </p:nvSpPr>
        <p:spPr>
          <a:xfrm>
            <a:off x="6024128" y="1111313"/>
            <a:ext cx="1775202" cy="656527"/>
          </a:xfrm>
          <a:prstGeom prst="rect">
            <a:avLst/>
          </a:prstGeom>
          <a:solidFill>
            <a:srgbClr val="138B9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Futura PT Book" charset="0"/>
                <a:ea typeface="Futura PT Book" charset="0"/>
                <a:cs typeface="Futura PT Book" charset="0"/>
              </a:rPr>
              <a:t>Write Suggestions</a:t>
            </a:r>
          </a:p>
        </p:txBody>
      </p:sp>
      <p:sp>
        <p:nvSpPr>
          <p:cNvPr id="33" name="Rectangle 32"/>
          <p:cNvSpPr/>
          <p:nvPr/>
        </p:nvSpPr>
        <p:spPr>
          <a:xfrm>
            <a:off x="2200926" y="1111313"/>
            <a:ext cx="1775202" cy="656527"/>
          </a:xfrm>
          <a:prstGeom prst="rect">
            <a:avLst/>
          </a:prstGeom>
          <a:solidFill>
            <a:srgbClr val="138B91"/>
          </a:solidFill>
          <a:ln>
            <a:no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Futura PT Book" charset="0"/>
                <a:ea typeface="Futura PT Book" charset="0"/>
                <a:cs typeface="Futura PT Book" charset="0"/>
              </a:rPr>
              <a:t>Visit Website</a:t>
            </a:r>
          </a:p>
        </p:txBody>
      </p:sp>
      <p:sp>
        <p:nvSpPr>
          <p:cNvPr id="34" name="Rectangle 33"/>
          <p:cNvSpPr/>
          <p:nvPr/>
        </p:nvSpPr>
        <p:spPr>
          <a:xfrm>
            <a:off x="4112371" y="1111314"/>
            <a:ext cx="1775202" cy="656526"/>
          </a:xfrm>
          <a:prstGeom prst="rect">
            <a:avLst/>
          </a:prstGeom>
          <a:solidFill>
            <a:srgbClr val="138B91"/>
          </a:solidFill>
          <a:ln>
            <a:no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Futura PT Book" charset="0"/>
                <a:ea typeface="Futura PT Book" charset="0"/>
                <a:cs typeface="Futura PT Book" charset="0"/>
              </a:rPr>
              <a:t>Browse All Suggestions</a:t>
            </a:r>
          </a:p>
        </p:txBody>
      </p:sp>
      <p:sp>
        <p:nvSpPr>
          <p:cNvPr id="35" name="Rectangle 34"/>
          <p:cNvSpPr/>
          <p:nvPr/>
        </p:nvSpPr>
        <p:spPr>
          <a:xfrm>
            <a:off x="4125717" y="2107287"/>
            <a:ext cx="1775202" cy="704638"/>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solidFill>
                  <a:schemeClr val="bg1"/>
                </a:solidFill>
                <a:latin typeface="Futura PT Book" charset="0"/>
                <a:ea typeface="Futura PT Book" charset="0"/>
                <a:cs typeface="Futura PT Book" charset="0"/>
              </a:rPr>
              <a:t>Scroll Down to View Suggestions by other Fans</a:t>
            </a:r>
          </a:p>
        </p:txBody>
      </p:sp>
      <p:cxnSp>
        <p:nvCxnSpPr>
          <p:cNvPr id="37" name="Straight Arrow Connector 36"/>
          <p:cNvCxnSpPr>
            <a:cxnSpLocks/>
          </p:cNvCxnSpPr>
          <p:nvPr/>
        </p:nvCxnSpPr>
        <p:spPr>
          <a:xfrm>
            <a:off x="2126431" y="1928292"/>
            <a:ext cx="9791701" cy="0"/>
          </a:xfrm>
          <a:prstGeom prst="straightConnector1">
            <a:avLst/>
          </a:prstGeom>
          <a:ln w="38100" cmpd="sng">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416416" y="421590"/>
            <a:ext cx="1362664" cy="369332"/>
          </a:xfrm>
          <a:prstGeom prst="rect">
            <a:avLst/>
          </a:prstGeom>
          <a:noFill/>
        </p:spPr>
        <p:txBody>
          <a:bodyPr wrap="square" rtlCol="0">
            <a:spAutoFit/>
          </a:bodyPr>
          <a:lstStyle/>
          <a:p>
            <a:r>
              <a:rPr lang="en-US" b="1" dirty="0">
                <a:solidFill>
                  <a:schemeClr val="bg1"/>
                </a:solidFill>
                <a:latin typeface="Futura PT Book" charset="0"/>
                <a:ea typeface="Futura PT Book" charset="0"/>
                <a:cs typeface="Futura PT Book" charset="0"/>
              </a:rPr>
              <a:t>Capability</a:t>
            </a:r>
          </a:p>
        </p:txBody>
      </p:sp>
      <p:sp>
        <p:nvSpPr>
          <p:cNvPr id="44" name="TextBox 43"/>
          <p:cNvSpPr txBox="1"/>
          <p:nvPr/>
        </p:nvSpPr>
        <p:spPr>
          <a:xfrm>
            <a:off x="416416" y="2459386"/>
            <a:ext cx="1336226" cy="369332"/>
          </a:xfrm>
          <a:prstGeom prst="rect">
            <a:avLst/>
          </a:prstGeom>
          <a:noFill/>
        </p:spPr>
        <p:txBody>
          <a:bodyPr wrap="square" rtlCol="0">
            <a:spAutoFit/>
          </a:bodyPr>
          <a:lstStyle/>
          <a:p>
            <a:r>
              <a:rPr lang="en-US" b="1" dirty="0">
                <a:solidFill>
                  <a:schemeClr val="bg1"/>
                </a:solidFill>
                <a:latin typeface="Futura PT Book" charset="0"/>
                <a:ea typeface="Futura PT Book" charset="0"/>
                <a:cs typeface="Futura PT Book" charset="0"/>
              </a:rPr>
              <a:t>Features</a:t>
            </a:r>
          </a:p>
        </p:txBody>
      </p:sp>
      <p:sp>
        <p:nvSpPr>
          <p:cNvPr id="48" name="Rectangle 47"/>
          <p:cNvSpPr/>
          <p:nvPr/>
        </p:nvSpPr>
        <p:spPr>
          <a:xfrm>
            <a:off x="6024128" y="2094256"/>
            <a:ext cx="1775202" cy="704627"/>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Select suggestion section</a:t>
            </a:r>
          </a:p>
        </p:txBody>
      </p:sp>
      <p:sp>
        <p:nvSpPr>
          <p:cNvPr id="22" name="Rectangle 21">
            <a:extLst>
              <a:ext uri="{FF2B5EF4-FFF2-40B4-BE49-F238E27FC236}">
                <a16:creationId xmlns:a16="http://schemas.microsoft.com/office/drawing/2014/main" id="{A0608C0E-99C4-5241-A98B-309110387A32}"/>
              </a:ext>
            </a:extLst>
          </p:cNvPr>
          <p:cNvSpPr/>
          <p:nvPr/>
        </p:nvSpPr>
        <p:spPr>
          <a:xfrm>
            <a:off x="6024128" y="2980331"/>
            <a:ext cx="1775202" cy="462694"/>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Write Suggestions</a:t>
            </a:r>
          </a:p>
        </p:txBody>
      </p:sp>
      <p:sp>
        <p:nvSpPr>
          <p:cNvPr id="26" name="Rectangle 25">
            <a:extLst>
              <a:ext uri="{FF2B5EF4-FFF2-40B4-BE49-F238E27FC236}">
                <a16:creationId xmlns:a16="http://schemas.microsoft.com/office/drawing/2014/main" id="{411DBEFC-F76E-4E48-A6A3-A3B905A5C287}"/>
              </a:ext>
            </a:extLst>
          </p:cNvPr>
          <p:cNvSpPr/>
          <p:nvPr/>
        </p:nvSpPr>
        <p:spPr>
          <a:xfrm>
            <a:off x="2200926" y="2107288"/>
            <a:ext cx="1775202" cy="485076"/>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Navigate to Suggestion Tab</a:t>
            </a:r>
          </a:p>
        </p:txBody>
      </p:sp>
      <p:sp>
        <p:nvSpPr>
          <p:cNvPr id="27" name="Rectangle 26">
            <a:extLst>
              <a:ext uri="{FF2B5EF4-FFF2-40B4-BE49-F238E27FC236}">
                <a16:creationId xmlns:a16="http://schemas.microsoft.com/office/drawing/2014/main" id="{0EACF597-F2BD-4548-964D-2072A15948AA}"/>
              </a:ext>
            </a:extLst>
          </p:cNvPr>
          <p:cNvSpPr/>
          <p:nvPr/>
        </p:nvSpPr>
        <p:spPr>
          <a:xfrm>
            <a:off x="2200926" y="5267967"/>
            <a:ext cx="1775202" cy="478720"/>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Reliability</a:t>
            </a:r>
          </a:p>
        </p:txBody>
      </p:sp>
      <p:sp>
        <p:nvSpPr>
          <p:cNvPr id="28" name="TextBox 27">
            <a:extLst>
              <a:ext uri="{FF2B5EF4-FFF2-40B4-BE49-F238E27FC236}">
                <a16:creationId xmlns:a16="http://schemas.microsoft.com/office/drawing/2014/main" id="{AF55A2B1-EA2F-6F47-9C0E-401493CD27AB}"/>
              </a:ext>
            </a:extLst>
          </p:cNvPr>
          <p:cNvSpPr txBox="1"/>
          <p:nvPr/>
        </p:nvSpPr>
        <p:spPr>
          <a:xfrm rot="16200000">
            <a:off x="877788" y="1681044"/>
            <a:ext cx="1028053" cy="369332"/>
          </a:xfrm>
          <a:prstGeom prst="rect">
            <a:avLst/>
          </a:prstGeom>
          <a:noFill/>
        </p:spPr>
        <p:txBody>
          <a:bodyPr wrap="square" rtlCol="0">
            <a:spAutoFit/>
          </a:bodyPr>
          <a:lstStyle/>
          <a:p>
            <a:pPr algn="ctr"/>
            <a:r>
              <a:rPr lang="en-US" dirty="0">
                <a:solidFill>
                  <a:schemeClr val="bg1"/>
                </a:solidFill>
                <a:latin typeface="Futura PT Book" charset="0"/>
                <a:ea typeface="Futura PT Book" charset="0"/>
                <a:cs typeface="Futura PT Book" charset="0"/>
              </a:rPr>
              <a:t>Steps</a:t>
            </a:r>
          </a:p>
        </p:txBody>
      </p:sp>
      <p:sp>
        <p:nvSpPr>
          <p:cNvPr id="29" name="TextBox 28">
            <a:extLst>
              <a:ext uri="{FF2B5EF4-FFF2-40B4-BE49-F238E27FC236}">
                <a16:creationId xmlns:a16="http://schemas.microsoft.com/office/drawing/2014/main" id="{C379A817-D123-0D44-9F99-D3885D1B8216}"/>
              </a:ext>
            </a:extLst>
          </p:cNvPr>
          <p:cNvSpPr txBox="1"/>
          <p:nvPr/>
        </p:nvSpPr>
        <p:spPr>
          <a:xfrm rot="16200000">
            <a:off x="808014" y="3244334"/>
            <a:ext cx="1167600" cy="369332"/>
          </a:xfrm>
          <a:prstGeom prst="rect">
            <a:avLst/>
          </a:prstGeom>
          <a:noFill/>
        </p:spPr>
        <p:txBody>
          <a:bodyPr wrap="square" rtlCol="0">
            <a:spAutoFit/>
          </a:bodyPr>
          <a:lstStyle/>
          <a:p>
            <a:pPr algn="ctr"/>
            <a:r>
              <a:rPr lang="en-US" dirty="0">
                <a:solidFill>
                  <a:schemeClr val="bg1"/>
                </a:solidFill>
                <a:latin typeface="Futura PT Book" charset="0"/>
                <a:ea typeface="Futura PT Book" charset="0"/>
                <a:cs typeface="Futura PT Book" charset="0"/>
              </a:rPr>
              <a:t>Activities</a:t>
            </a:r>
          </a:p>
        </p:txBody>
      </p:sp>
      <p:sp>
        <p:nvSpPr>
          <p:cNvPr id="31" name="TextBox 30">
            <a:extLst>
              <a:ext uri="{FF2B5EF4-FFF2-40B4-BE49-F238E27FC236}">
                <a16:creationId xmlns:a16="http://schemas.microsoft.com/office/drawing/2014/main" id="{AB6EB774-F699-9D4C-9A94-B38EED8483A3}"/>
              </a:ext>
            </a:extLst>
          </p:cNvPr>
          <p:cNvSpPr txBox="1"/>
          <p:nvPr/>
        </p:nvSpPr>
        <p:spPr>
          <a:xfrm>
            <a:off x="416416" y="4487548"/>
            <a:ext cx="1336226" cy="369332"/>
          </a:xfrm>
          <a:prstGeom prst="rect">
            <a:avLst/>
          </a:prstGeom>
          <a:noFill/>
        </p:spPr>
        <p:txBody>
          <a:bodyPr wrap="square" rtlCol="0">
            <a:spAutoFit/>
          </a:bodyPr>
          <a:lstStyle/>
          <a:p>
            <a:r>
              <a:rPr lang="en-US" b="1" dirty="0">
                <a:solidFill>
                  <a:schemeClr val="bg1"/>
                </a:solidFill>
                <a:latin typeface="Futura PT Book" charset="0"/>
                <a:ea typeface="Futura PT Book" charset="0"/>
                <a:cs typeface="Futura PT Book" charset="0"/>
              </a:rPr>
              <a:t>Enablers</a:t>
            </a:r>
          </a:p>
        </p:txBody>
      </p:sp>
      <p:sp>
        <p:nvSpPr>
          <p:cNvPr id="3" name="Rectangle 2">
            <a:extLst>
              <a:ext uri="{FF2B5EF4-FFF2-40B4-BE49-F238E27FC236}">
                <a16:creationId xmlns:a16="http://schemas.microsoft.com/office/drawing/2014/main" id="{D6A130C0-8348-2E4B-A14F-364D098E5BFD}"/>
              </a:ext>
            </a:extLst>
          </p:cNvPr>
          <p:cNvSpPr/>
          <p:nvPr/>
        </p:nvSpPr>
        <p:spPr>
          <a:xfrm>
            <a:off x="2126430" y="4274990"/>
            <a:ext cx="9791702" cy="7806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C14C73E-C9E8-5341-B99F-6FF5A8708216}"/>
              </a:ext>
            </a:extLst>
          </p:cNvPr>
          <p:cNvSpPr txBox="1"/>
          <p:nvPr/>
        </p:nvSpPr>
        <p:spPr>
          <a:xfrm>
            <a:off x="416416" y="5311696"/>
            <a:ext cx="1336226" cy="369332"/>
          </a:xfrm>
          <a:prstGeom prst="rect">
            <a:avLst/>
          </a:prstGeom>
          <a:noFill/>
        </p:spPr>
        <p:txBody>
          <a:bodyPr wrap="square" rtlCol="0">
            <a:spAutoFit/>
          </a:bodyPr>
          <a:lstStyle/>
          <a:p>
            <a:r>
              <a:rPr lang="en-US" b="1" dirty="0">
                <a:solidFill>
                  <a:schemeClr val="bg1"/>
                </a:solidFill>
                <a:latin typeface="Futura PT Book" charset="0"/>
                <a:ea typeface="Futura PT Book" charset="0"/>
                <a:cs typeface="Futura PT Book" charset="0"/>
              </a:rPr>
              <a:t>NFRs</a:t>
            </a:r>
          </a:p>
        </p:txBody>
      </p:sp>
      <p:sp>
        <p:nvSpPr>
          <p:cNvPr id="4" name="Rectangle 3">
            <a:extLst>
              <a:ext uri="{FF2B5EF4-FFF2-40B4-BE49-F238E27FC236}">
                <a16:creationId xmlns:a16="http://schemas.microsoft.com/office/drawing/2014/main" id="{079F5711-B3F3-8B4A-857A-A3E1A174EB3E}"/>
              </a:ext>
            </a:extLst>
          </p:cNvPr>
          <p:cNvSpPr/>
          <p:nvPr/>
        </p:nvSpPr>
        <p:spPr>
          <a:xfrm>
            <a:off x="2126432" y="1056235"/>
            <a:ext cx="9791700" cy="3157740"/>
          </a:xfrm>
          <a:prstGeom prst="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Brace 6">
            <a:extLst>
              <a:ext uri="{FF2B5EF4-FFF2-40B4-BE49-F238E27FC236}">
                <a16:creationId xmlns:a16="http://schemas.microsoft.com/office/drawing/2014/main" id="{42C9BAFF-37E7-B44A-AC05-60612127B267}"/>
              </a:ext>
            </a:extLst>
          </p:cNvPr>
          <p:cNvSpPr/>
          <p:nvPr/>
        </p:nvSpPr>
        <p:spPr>
          <a:xfrm>
            <a:off x="1862060" y="1059483"/>
            <a:ext cx="209873" cy="3147775"/>
          </a:xfrm>
          <a:prstGeom prst="leftBrace">
            <a:avLst/>
          </a:prstGeom>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a:extLst>
              <a:ext uri="{FF2B5EF4-FFF2-40B4-BE49-F238E27FC236}">
                <a16:creationId xmlns:a16="http://schemas.microsoft.com/office/drawing/2014/main" id="{ABE757EF-8489-C248-A66D-1FE4B8F41EB5}"/>
              </a:ext>
            </a:extLst>
          </p:cNvPr>
          <p:cNvSpPr txBox="1"/>
          <p:nvPr/>
        </p:nvSpPr>
        <p:spPr>
          <a:xfrm>
            <a:off x="416416" y="6134561"/>
            <a:ext cx="1336226" cy="369332"/>
          </a:xfrm>
          <a:prstGeom prst="rect">
            <a:avLst/>
          </a:prstGeom>
          <a:noFill/>
        </p:spPr>
        <p:txBody>
          <a:bodyPr wrap="square" rtlCol="0">
            <a:spAutoFit/>
          </a:bodyPr>
          <a:lstStyle/>
          <a:p>
            <a:r>
              <a:rPr lang="en-US" b="1" dirty="0">
                <a:solidFill>
                  <a:schemeClr val="bg1"/>
                </a:solidFill>
                <a:latin typeface="Futura PT Book" charset="0"/>
                <a:ea typeface="Futura PT Book" charset="0"/>
                <a:cs typeface="Futura PT Book" charset="0"/>
              </a:rPr>
              <a:t>Data</a:t>
            </a:r>
          </a:p>
        </p:txBody>
      </p:sp>
      <p:sp>
        <p:nvSpPr>
          <p:cNvPr id="54" name="Rectangle 53">
            <a:extLst>
              <a:ext uri="{FF2B5EF4-FFF2-40B4-BE49-F238E27FC236}">
                <a16:creationId xmlns:a16="http://schemas.microsoft.com/office/drawing/2014/main" id="{CDE5790D-172E-ED4F-8936-9C171798B879}"/>
              </a:ext>
            </a:extLst>
          </p:cNvPr>
          <p:cNvSpPr/>
          <p:nvPr/>
        </p:nvSpPr>
        <p:spPr>
          <a:xfrm>
            <a:off x="2126431" y="5940387"/>
            <a:ext cx="9791701" cy="8279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8898E55-EE1E-4CB8-8956-C447D935CFE8}"/>
              </a:ext>
            </a:extLst>
          </p:cNvPr>
          <p:cNvSpPr/>
          <p:nvPr/>
        </p:nvSpPr>
        <p:spPr>
          <a:xfrm>
            <a:off x="4128528" y="4420601"/>
            <a:ext cx="1775202" cy="478720"/>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Suggestion Data</a:t>
            </a:r>
          </a:p>
        </p:txBody>
      </p:sp>
      <p:sp>
        <p:nvSpPr>
          <p:cNvPr id="41" name="Rectangle 40">
            <a:extLst>
              <a:ext uri="{FF2B5EF4-FFF2-40B4-BE49-F238E27FC236}">
                <a16:creationId xmlns:a16="http://schemas.microsoft.com/office/drawing/2014/main" id="{060144F9-219C-45B0-8CCE-2D820972421C}"/>
              </a:ext>
            </a:extLst>
          </p:cNvPr>
          <p:cNvSpPr/>
          <p:nvPr/>
        </p:nvSpPr>
        <p:spPr>
          <a:xfrm>
            <a:off x="6024128" y="5267967"/>
            <a:ext cx="1775202" cy="478720"/>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a:solidFill>
                  <a:schemeClr val="bg1"/>
                </a:solidFill>
                <a:latin typeface="Futura PT Book" charset="0"/>
                <a:ea typeface="Futura PT Book" charset="0"/>
                <a:cs typeface="Futura PT Book" charset="0"/>
              </a:rPr>
              <a:t>Personalizability</a:t>
            </a:r>
            <a:endParaRPr lang="en-US" sz="1600" dirty="0">
              <a:solidFill>
                <a:schemeClr val="bg1"/>
              </a:solidFill>
              <a:latin typeface="Futura PT Book" charset="0"/>
              <a:ea typeface="Futura PT Book" charset="0"/>
              <a:cs typeface="Futura PT Book" charset="0"/>
            </a:endParaRPr>
          </a:p>
        </p:txBody>
      </p:sp>
      <p:sp>
        <p:nvSpPr>
          <p:cNvPr id="42" name="Rectangle 41">
            <a:extLst>
              <a:ext uri="{FF2B5EF4-FFF2-40B4-BE49-F238E27FC236}">
                <a16:creationId xmlns:a16="http://schemas.microsoft.com/office/drawing/2014/main" id="{61E311E1-E7AA-4FA7-B827-AB83635560CE}"/>
              </a:ext>
            </a:extLst>
          </p:cNvPr>
          <p:cNvSpPr/>
          <p:nvPr/>
        </p:nvSpPr>
        <p:spPr>
          <a:xfrm>
            <a:off x="4128528" y="5223659"/>
            <a:ext cx="1775202" cy="548705"/>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Usability</a:t>
            </a:r>
          </a:p>
        </p:txBody>
      </p:sp>
      <p:sp>
        <p:nvSpPr>
          <p:cNvPr id="46" name="Rectangle 45">
            <a:extLst>
              <a:ext uri="{FF2B5EF4-FFF2-40B4-BE49-F238E27FC236}">
                <a16:creationId xmlns:a16="http://schemas.microsoft.com/office/drawing/2014/main" id="{373AA33B-ECA1-47EA-A8E7-4AF6A05BFA34}"/>
              </a:ext>
            </a:extLst>
          </p:cNvPr>
          <p:cNvSpPr/>
          <p:nvPr/>
        </p:nvSpPr>
        <p:spPr>
          <a:xfrm>
            <a:off x="4128528" y="6002249"/>
            <a:ext cx="1775202" cy="754849"/>
          </a:xfrm>
          <a:prstGeom prst="rect">
            <a:avLst/>
          </a:prstGeom>
          <a:solidFill>
            <a:srgbClr val="28AC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Futura PT Book" charset="0"/>
                <a:ea typeface="Futura PT Book" charset="0"/>
                <a:cs typeface="Futura PT Book" charset="0"/>
              </a:rPr>
              <a:t>Suggestion Information</a:t>
            </a:r>
          </a:p>
        </p:txBody>
      </p:sp>
    </p:spTree>
    <p:extLst>
      <p:ext uri="{BB962C8B-B14F-4D97-AF65-F5344CB8AC3E}">
        <p14:creationId xmlns:p14="http://schemas.microsoft.com/office/powerpoint/2010/main" val="2883393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2489</TotalTime>
  <Words>746</Words>
  <Application>Microsoft Office PowerPoint</Application>
  <PresentationFormat>Widescreen</PresentationFormat>
  <Paragraphs>189</Paragraphs>
  <Slides>11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7" baseType="lpstr">
      <vt:lpstr>Futura PT Book</vt:lpstr>
      <vt:lpstr>Arial</vt:lpstr>
      <vt:lpstr>Calibri</vt:lpstr>
      <vt:lpstr>Calibri Light</vt:lpstr>
      <vt:lpstr>Office Theme</vt:lpstr>
      <vt:lpstr>Adobe Acrobat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Alt-Simmons, Rachel</dc:creator>
  <cp:lastModifiedBy>태원 윤</cp:lastModifiedBy>
  <cp:revision>68</cp:revision>
  <cp:lastPrinted>2019-11-13T18:14:48Z</cp:lastPrinted>
  <dcterms:created xsi:type="dcterms:W3CDTF">2019-11-12T20:26:49Z</dcterms:created>
  <dcterms:modified xsi:type="dcterms:W3CDTF">2019-11-19T08:16:47Z</dcterms:modified>
</cp:coreProperties>
</file>