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3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80845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375648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1637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1268018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58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281454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1418181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388215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301455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0D6868-C68D-4BF0-B0C5-60925E1FEEEE}"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173106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D6868-C68D-4BF0-B0C5-60925E1FEEEE}" type="datetimeFigureOut">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352421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D6868-C68D-4BF0-B0C5-60925E1FEEEE}" type="datetimeFigureOut">
              <a:rPr lang="en-US" smtClean="0"/>
              <a:t>6/30/2018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339642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D6868-C68D-4BF0-B0C5-60925E1FEEEE}" type="datetimeFigureOut">
              <a:rPr lang="en-US" smtClean="0"/>
              <a:t>6/30/2018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95272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D6868-C68D-4BF0-B0C5-60925E1FEEEE}" type="datetimeFigureOut">
              <a:rPr lang="en-US" smtClean="0"/>
              <a:t>6/30/2018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95333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0D6868-C68D-4BF0-B0C5-60925E1FEEEE}" type="datetimeFigureOut">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1737B-9E28-41F0-A060-BCD0BFEDE36C}" type="slidenum">
              <a:rPr lang="en-US" smtClean="0"/>
              <a:t>‹#›</a:t>
            </a:fld>
            <a:endParaRPr lang="en-US"/>
          </a:p>
        </p:txBody>
      </p:sp>
    </p:spTree>
    <p:extLst>
      <p:ext uri="{BB962C8B-B14F-4D97-AF65-F5344CB8AC3E}">
        <p14:creationId xmlns:p14="http://schemas.microsoft.com/office/powerpoint/2010/main" val="77813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1737B-9E28-41F0-A060-BCD0BFEDE36C}" type="slidenum">
              <a:rPr lang="en-US" smtClean="0"/>
              <a:t>‹#›</a:t>
            </a:fld>
            <a:endParaRPr lang="en-US"/>
          </a:p>
        </p:txBody>
      </p:sp>
      <p:sp>
        <p:nvSpPr>
          <p:cNvPr id="5" name="Date Placeholder 4"/>
          <p:cNvSpPr>
            <a:spLocks noGrp="1"/>
          </p:cNvSpPr>
          <p:nvPr>
            <p:ph type="dt" sz="half" idx="10"/>
          </p:nvPr>
        </p:nvSpPr>
        <p:spPr/>
        <p:txBody>
          <a:bodyPr/>
          <a:lstStyle/>
          <a:p>
            <a:fld id="{C70D6868-C68D-4BF0-B0C5-60925E1FEEEE}" type="datetimeFigureOut">
              <a:rPr lang="en-US" smtClean="0"/>
              <a:t>6/30/2018</a:t>
            </a:fld>
            <a:endParaRPr lang="en-US"/>
          </a:p>
        </p:txBody>
      </p:sp>
    </p:spTree>
    <p:extLst>
      <p:ext uri="{BB962C8B-B14F-4D97-AF65-F5344CB8AC3E}">
        <p14:creationId xmlns:p14="http://schemas.microsoft.com/office/powerpoint/2010/main" val="191603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0D6868-C68D-4BF0-B0C5-60925E1FEEEE}" type="datetimeFigureOut">
              <a:rPr lang="en-US" smtClean="0"/>
              <a:t>6/30/2018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D1737B-9E28-41F0-A060-BCD0BFEDE36C}" type="slidenum">
              <a:rPr lang="en-US" smtClean="0"/>
              <a:t>‹#›</a:t>
            </a:fld>
            <a:endParaRPr lang="en-US"/>
          </a:p>
        </p:txBody>
      </p:sp>
    </p:spTree>
    <p:extLst>
      <p:ext uri="{BB962C8B-B14F-4D97-AF65-F5344CB8AC3E}">
        <p14:creationId xmlns:p14="http://schemas.microsoft.com/office/powerpoint/2010/main" val="103069222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7CDA-EC71-4348-A65B-2A669B4D8ED4}"/>
              </a:ext>
            </a:extLst>
          </p:cNvPr>
          <p:cNvSpPr>
            <a:spLocks noGrp="1"/>
          </p:cNvSpPr>
          <p:nvPr>
            <p:ph type="ctrTitle"/>
          </p:nvPr>
        </p:nvSpPr>
        <p:spPr/>
        <p:txBody>
          <a:bodyPr>
            <a:normAutofit/>
          </a:bodyPr>
          <a:lstStyle/>
          <a:p>
            <a:r>
              <a:rPr lang="en-US" sz="5000" b="1" dirty="0"/>
              <a:t>Analyzing the American Electorate</a:t>
            </a:r>
          </a:p>
        </p:txBody>
      </p:sp>
      <p:sp>
        <p:nvSpPr>
          <p:cNvPr id="3" name="Subtitle 2">
            <a:extLst>
              <a:ext uri="{FF2B5EF4-FFF2-40B4-BE49-F238E27FC236}">
                <a16:creationId xmlns:a16="http://schemas.microsoft.com/office/drawing/2014/main" id="{6EBD31DF-F442-4DCB-AA0D-E1AC17E216CF}"/>
              </a:ext>
            </a:extLst>
          </p:cNvPr>
          <p:cNvSpPr>
            <a:spLocks noGrp="1"/>
          </p:cNvSpPr>
          <p:nvPr>
            <p:ph type="subTitle" idx="1"/>
          </p:nvPr>
        </p:nvSpPr>
        <p:spPr/>
        <p:txBody>
          <a:bodyPr>
            <a:normAutofit/>
          </a:bodyPr>
          <a:lstStyle/>
          <a:p>
            <a:endParaRPr lang="en-US" dirty="0"/>
          </a:p>
          <a:p>
            <a:r>
              <a:rPr lang="en-US" sz="3000" dirty="0"/>
              <a:t>Josh You</a:t>
            </a:r>
          </a:p>
        </p:txBody>
      </p:sp>
    </p:spTree>
    <p:extLst>
      <p:ext uri="{BB962C8B-B14F-4D97-AF65-F5344CB8AC3E}">
        <p14:creationId xmlns:p14="http://schemas.microsoft.com/office/powerpoint/2010/main" val="266038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DDA7-39F3-441C-99C8-2CA4153CD456}"/>
              </a:ext>
            </a:extLst>
          </p:cNvPr>
          <p:cNvSpPr>
            <a:spLocks noGrp="1"/>
          </p:cNvSpPr>
          <p:nvPr>
            <p:ph type="title"/>
          </p:nvPr>
        </p:nvSpPr>
        <p:spPr/>
        <p:txBody>
          <a:bodyPr/>
          <a:lstStyle/>
          <a:p>
            <a:r>
              <a:rPr lang="en-US" dirty="0"/>
              <a:t>Cluster classification</a:t>
            </a:r>
          </a:p>
        </p:txBody>
      </p:sp>
      <p:sp>
        <p:nvSpPr>
          <p:cNvPr id="3" name="Content Placeholder 2">
            <a:extLst>
              <a:ext uri="{FF2B5EF4-FFF2-40B4-BE49-F238E27FC236}">
                <a16:creationId xmlns:a16="http://schemas.microsoft.com/office/drawing/2014/main" id="{1E75C6A8-1382-4EB8-9651-4AF770CF377F}"/>
              </a:ext>
            </a:extLst>
          </p:cNvPr>
          <p:cNvSpPr>
            <a:spLocks noGrp="1"/>
          </p:cNvSpPr>
          <p:nvPr>
            <p:ph idx="1"/>
          </p:nvPr>
        </p:nvSpPr>
        <p:spPr/>
        <p:txBody>
          <a:bodyPr>
            <a:normAutofit/>
          </a:bodyPr>
          <a:lstStyle/>
          <a:p>
            <a:r>
              <a:rPr lang="en-US" sz="2200" dirty="0"/>
              <a:t>Supervised learning to predict cluster label shows which features best predict cluster label, and therefore how the clusters are divided.</a:t>
            </a:r>
          </a:p>
          <a:p>
            <a:r>
              <a:rPr lang="en-US" sz="2200" dirty="0"/>
              <a:t>Random forest model achieved 84% cross-validated accuracy</a:t>
            </a:r>
          </a:p>
          <a:p>
            <a:r>
              <a:rPr lang="en-US" sz="2200" dirty="0"/>
              <a:t>Logistic regression achieved 90% cross-validated accuracy</a:t>
            </a:r>
          </a:p>
          <a:p>
            <a:endParaRPr lang="en-US" sz="2200" dirty="0"/>
          </a:p>
        </p:txBody>
      </p:sp>
    </p:spTree>
    <p:extLst>
      <p:ext uri="{BB962C8B-B14F-4D97-AF65-F5344CB8AC3E}">
        <p14:creationId xmlns:p14="http://schemas.microsoft.com/office/powerpoint/2010/main" val="378163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DCF1-A94B-42A0-AB92-FC7508991154}"/>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C105B0AF-0B65-406D-94C2-3C5575AAE704}"/>
              </a:ext>
            </a:extLst>
          </p:cNvPr>
          <p:cNvSpPr>
            <a:spLocks noGrp="1"/>
          </p:cNvSpPr>
          <p:nvPr>
            <p:ph idx="1"/>
          </p:nvPr>
        </p:nvSpPr>
        <p:spPr/>
        <p:txBody>
          <a:bodyPr>
            <a:normAutofit/>
          </a:bodyPr>
          <a:lstStyle/>
          <a:p>
            <a:r>
              <a:rPr lang="en-US" sz="2200" dirty="0"/>
              <a:t>Most important features in the random forest model included presidential vote, supporting for repealing ACA, support for EPA regulating CO2, important of religion, agreement with the view that white people have an advantage in the US, and raising the minimum wage</a:t>
            </a:r>
          </a:p>
        </p:txBody>
      </p:sp>
    </p:spTree>
    <p:extLst>
      <p:ext uri="{BB962C8B-B14F-4D97-AF65-F5344CB8AC3E}">
        <p14:creationId xmlns:p14="http://schemas.microsoft.com/office/powerpoint/2010/main" val="216252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1E3A-3C76-4966-95E9-169933BB5B3A}"/>
              </a:ext>
            </a:extLst>
          </p:cNvPr>
          <p:cNvSpPr>
            <a:spLocks noGrp="1"/>
          </p:cNvSpPr>
          <p:nvPr>
            <p:ph type="title"/>
          </p:nvPr>
        </p:nvSpPr>
        <p:spPr/>
        <p:txBody>
          <a:bodyPr/>
          <a:lstStyle/>
          <a:p>
            <a:r>
              <a:rPr lang="en-US" dirty="0"/>
              <a:t>Logistic Regression coefficients</a:t>
            </a:r>
          </a:p>
        </p:txBody>
      </p:sp>
      <p:sp>
        <p:nvSpPr>
          <p:cNvPr id="3" name="Content Placeholder 2">
            <a:extLst>
              <a:ext uri="{FF2B5EF4-FFF2-40B4-BE49-F238E27FC236}">
                <a16:creationId xmlns:a16="http://schemas.microsoft.com/office/drawing/2014/main" id="{49EC42D9-A5DB-4108-A1BD-2318EDAE84EC}"/>
              </a:ext>
            </a:extLst>
          </p:cNvPr>
          <p:cNvSpPr>
            <a:spLocks noGrp="1"/>
          </p:cNvSpPr>
          <p:nvPr>
            <p:ph idx="1"/>
          </p:nvPr>
        </p:nvSpPr>
        <p:spPr/>
        <p:txBody>
          <a:bodyPr/>
          <a:lstStyle/>
          <a:p>
            <a:r>
              <a:rPr lang="en-US" sz="2200" dirty="0"/>
              <a:t>The feature with the highest coefficient (in absolute value) for each cluster:</a:t>
            </a:r>
          </a:p>
          <a:p>
            <a:pPr lvl="1"/>
            <a:r>
              <a:rPr lang="en-US" sz="1800" dirty="0"/>
              <a:t>Cluster 0: Born-again Christian</a:t>
            </a:r>
          </a:p>
          <a:p>
            <a:pPr lvl="1"/>
            <a:r>
              <a:rPr lang="en-US" sz="1800" dirty="0"/>
              <a:t>Cluster 1: Voted for Evan McMullin</a:t>
            </a:r>
          </a:p>
          <a:p>
            <a:pPr lvl="1"/>
            <a:r>
              <a:rPr lang="en-US" sz="1800" dirty="0"/>
              <a:t>Cluster 2: Opposes allowing EPA to regulate CO2</a:t>
            </a:r>
          </a:p>
          <a:p>
            <a:pPr lvl="1"/>
            <a:r>
              <a:rPr lang="en-US" sz="1800" dirty="0"/>
              <a:t>Cluster 3: Opposes repealing the ACA</a:t>
            </a:r>
          </a:p>
          <a:p>
            <a:pPr lvl="1"/>
            <a:r>
              <a:rPr lang="en-US" sz="1800" dirty="0"/>
              <a:t>Cluster 4: Views religion as very important in their life</a:t>
            </a:r>
          </a:p>
        </p:txBody>
      </p:sp>
    </p:spTree>
    <p:extLst>
      <p:ext uri="{BB962C8B-B14F-4D97-AF65-F5344CB8AC3E}">
        <p14:creationId xmlns:p14="http://schemas.microsoft.com/office/powerpoint/2010/main" val="395375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FE8F-1C17-408B-80F2-BB8BED27A609}"/>
              </a:ext>
            </a:extLst>
          </p:cNvPr>
          <p:cNvSpPr>
            <a:spLocks noGrp="1"/>
          </p:cNvSpPr>
          <p:nvPr>
            <p:ph type="title"/>
          </p:nvPr>
        </p:nvSpPr>
        <p:spPr/>
        <p:txBody>
          <a:bodyPr/>
          <a:lstStyle/>
          <a:p>
            <a:r>
              <a:rPr lang="en-US" dirty="0"/>
              <a:t>EDA for clusters – presidential vote</a:t>
            </a:r>
          </a:p>
        </p:txBody>
      </p:sp>
      <p:pic>
        <p:nvPicPr>
          <p:cNvPr id="4" name="image29.png">
            <a:extLst>
              <a:ext uri="{FF2B5EF4-FFF2-40B4-BE49-F238E27FC236}">
                <a16:creationId xmlns:a16="http://schemas.microsoft.com/office/drawing/2014/main" id="{127F1C92-5F5E-4319-BBE6-35229AEA9DA2}"/>
              </a:ext>
            </a:extLst>
          </p:cNvPr>
          <p:cNvPicPr>
            <a:picLocks noGrp="1"/>
          </p:cNvPicPr>
          <p:nvPr>
            <p:ph idx="1"/>
          </p:nvPr>
        </p:nvPicPr>
        <p:blipFill>
          <a:blip r:embed="rId2"/>
          <a:srcRect/>
          <a:stretch>
            <a:fillRect/>
          </a:stretch>
        </p:blipFill>
        <p:spPr>
          <a:xfrm>
            <a:off x="2471809" y="1758732"/>
            <a:ext cx="6903100" cy="4752903"/>
          </a:xfrm>
          <a:prstGeom prst="rect">
            <a:avLst/>
          </a:prstGeom>
          <a:ln/>
        </p:spPr>
      </p:pic>
    </p:spTree>
    <p:extLst>
      <p:ext uri="{BB962C8B-B14F-4D97-AF65-F5344CB8AC3E}">
        <p14:creationId xmlns:p14="http://schemas.microsoft.com/office/powerpoint/2010/main" val="351875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7D8D-0F0C-4D4D-B6DA-36ED94AE49B3}"/>
              </a:ext>
            </a:extLst>
          </p:cNvPr>
          <p:cNvSpPr>
            <a:spLocks noGrp="1"/>
          </p:cNvSpPr>
          <p:nvPr>
            <p:ph type="title"/>
          </p:nvPr>
        </p:nvSpPr>
        <p:spPr/>
        <p:txBody>
          <a:bodyPr/>
          <a:lstStyle/>
          <a:p>
            <a:r>
              <a:rPr lang="en-US" dirty="0"/>
              <a:t>Cluster EDA - Ideology</a:t>
            </a:r>
          </a:p>
        </p:txBody>
      </p:sp>
      <p:pic>
        <p:nvPicPr>
          <p:cNvPr id="4" name="image10.png">
            <a:extLst>
              <a:ext uri="{FF2B5EF4-FFF2-40B4-BE49-F238E27FC236}">
                <a16:creationId xmlns:a16="http://schemas.microsoft.com/office/drawing/2014/main" id="{DCFEF02F-3516-4989-A201-65FAC8C0714F}"/>
              </a:ext>
            </a:extLst>
          </p:cNvPr>
          <p:cNvPicPr>
            <a:picLocks noGrp="1"/>
          </p:cNvPicPr>
          <p:nvPr>
            <p:ph idx="1"/>
          </p:nvPr>
        </p:nvPicPr>
        <p:blipFill>
          <a:blip r:embed="rId2"/>
          <a:srcRect/>
          <a:stretch>
            <a:fillRect/>
          </a:stretch>
        </p:blipFill>
        <p:spPr>
          <a:xfrm>
            <a:off x="2036256" y="1712551"/>
            <a:ext cx="7514144" cy="4891449"/>
          </a:xfrm>
          <a:prstGeom prst="rect">
            <a:avLst/>
          </a:prstGeom>
          <a:ln/>
        </p:spPr>
      </p:pic>
    </p:spTree>
    <p:extLst>
      <p:ext uri="{BB962C8B-B14F-4D97-AF65-F5344CB8AC3E}">
        <p14:creationId xmlns:p14="http://schemas.microsoft.com/office/powerpoint/2010/main" val="246646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6725-3B82-4553-9425-64F3A3B61AD5}"/>
              </a:ext>
            </a:extLst>
          </p:cNvPr>
          <p:cNvSpPr>
            <a:spLocks noGrp="1"/>
          </p:cNvSpPr>
          <p:nvPr>
            <p:ph type="title"/>
          </p:nvPr>
        </p:nvSpPr>
        <p:spPr/>
        <p:txBody>
          <a:bodyPr/>
          <a:lstStyle/>
          <a:p>
            <a:r>
              <a:rPr lang="en-US" dirty="0"/>
              <a:t>Cluster EDA – allow abortion</a:t>
            </a:r>
          </a:p>
        </p:txBody>
      </p:sp>
      <p:pic>
        <p:nvPicPr>
          <p:cNvPr id="4" name="image34.png">
            <a:extLst>
              <a:ext uri="{FF2B5EF4-FFF2-40B4-BE49-F238E27FC236}">
                <a16:creationId xmlns:a16="http://schemas.microsoft.com/office/drawing/2014/main" id="{966C2F6B-0428-4B96-B952-C8804BAC8A49}"/>
              </a:ext>
            </a:extLst>
          </p:cNvPr>
          <p:cNvPicPr>
            <a:picLocks noGrp="1"/>
          </p:cNvPicPr>
          <p:nvPr>
            <p:ph idx="1"/>
          </p:nvPr>
        </p:nvPicPr>
        <p:blipFill>
          <a:blip r:embed="rId2"/>
          <a:srcRect/>
          <a:stretch>
            <a:fillRect/>
          </a:stretch>
        </p:blipFill>
        <p:spPr>
          <a:xfrm>
            <a:off x="2120827" y="1874187"/>
            <a:ext cx="6829209" cy="4692867"/>
          </a:xfrm>
          <a:prstGeom prst="rect">
            <a:avLst/>
          </a:prstGeom>
          <a:ln/>
        </p:spPr>
      </p:pic>
    </p:spTree>
    <p:extLst>
      <p:ext uri="{BB962C8B-B14F-4D97-AF65-F5344CB8AC3E}">
        <p14:creationId xmlns:p14="http://schemas.microsoft.com/office/powerpoint/2010/main" val="54407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4507-AD8B-48CF-A27B-2BA7C0C9E4B9}"/>
              </a:ext>
            </a:extLst>
          </p:cNvPr>
          <p:cNvSpPr>
            <a:spLocks noGrp="1"/>
          </p:cNvSpPr>
          <p:nvPr>
            <p:ph type="title"/>
          </p:nvPr>
        </p:nvSpPr>
        <p:spPr/>
        <p:txBody>
          <a:bodyPr/>
          <a:lstStyle/>
          <a:p>
            <a:r>
              <a:rPr lang="en-US" dirty="0"/>
              <a:t>Cluster EDA – important of religion</a:t>
            </a:r>
          </a:p>
        </p:txBody>
      </p:sp>
      <p:pic>
        <p:nvPicPr>
          <p:cNvPr id="4" name="Content Placeholder 3">
            <a:extLst>
              <a:ext uri="{FF2B5EF4-FFF2-40B4-BE49-F238E27FC236}">
                <a16:creationId xmlns:a16="http://schemas.microsoft.com/office/drawing/2014/main" id="{FAAFDB00-40DC-44A7-BEC6-955D389FA13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9225" y="2160587"/>
            <a:ext cx="7290884" cy="4424939"/>
          </a:xfrm>
          <a:prstGeom prst="rect">
            <a:avLst/>
          </a:prstGeom>
          <a:noFill/>
          <a:ln>
            <a:noFill/>
          </a:ln>
        </p:spPr>
      </p:pic>
    </p:spTree>
    <p:extLst>
      <p:ext uri="{BB962C8B-B14F-4D97-AF65-F5344CB8AC3E}">
        <p14:creationId xmlns:p14="http://schemas.microsoft.com/office/powerpoint/2010/main" val="232939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4072-DF51-43E5-B99D-A6A28037EC80}"/>
              </a:ext>
            </a:extLst>
          </p:cNvPr>
          <p:cNvSpPr>
            <a:spLocks noGrp="1"/>
          </p:cNvSpPr>
          <p:nvPr>
            <p:ph type="title"/>
          </p:nvPr>
        </p:nvSpPr>
        <p:spPr/>
        <p:txBody>
          <a:bodyPr/>
          <a:lstStyle/>
          <a:p>
            <a:r>
              <a:rPr lang="en-US" dirty="0"/>
              <a:t>Cluster EDA - Race</a:t>
            </a:r>
          </a:p>
        </p:txBody>
      </p:sp>
      <p:pic>
        <p:nvPicPr>
          <p:cNvPr id="4" name="image38.png">
            <a:extLst>
              <a:ext uri="{FF2B5EF4-FFF2-40B4-BE49-F238E27FC236}">
                <a16:creationId xmlns:a16="http://schemas.microsoft.com/office/drawing/2014/main" id="{BA1AF643-89C5-460A-B9CD-EF1000BE1B91}"/>
              </a:ext>
            </a:extLst>
          </p:cNvPr>
          <p:cNvPicPr>
            <a:picLocks noGrp="1"/>
          </p:cNvPicPr>
          <p:nvPr>
            <p:ph idx="1"/>
          </p:nvPr>
        </p:nvPicPr>
        <p:blipFill>
          <a:blip r:embed="rId2"/>
          <a:srcRect/>
          <a:stretch>
            <a:fillRect/>
          </a:stretch>
        </p:blipFill>
        <p:spPr>
          <a:xfrm>
            <a:off x="1568928" y="1684841"/>
            <a:ext cx="7705073" cy="5057703"/>
          </a:xfrm>
          <a:prstGeom prst="rect">
            <a:avLst/>
          </a:prstGeom>
          <a:ln/>
        </p:spPr>
      </p:pic>
    </p:spTree>
    <p:extLst>
      <p:ext uri="{BB962C8B-B14F-4D97-AF65-F5344CB8AC3E}">
        <p14:creationId xmlns:p14="http://schemas.microsoft.com/office/powerpoint/2010/main" val="149889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06A7-9DD9-4B7A-BE3B-354F03287192}"/>
              </a:ext>
            </a:extLst>
          </p:cNvPr>
          <p:cNvSpPr>
            <a:spLocks noGrp="1"/>
          </p:cNvSpPr>
          <p:nvPr>
            <p:ph type="title"/>
          </p:nvPr>
        </p:nvSpPr>
        <p:spPr/>
        <p:txBody>
          <a:bodyPr/>
          <a:lstStyle/>
          <a:p>
            <a:r>
              <a:rPr lang="en-US" dirty="0"/>
              <a:t>Cluster EDA – four year degree</a:t>
            </a:r>
          </a:p>
        </p:txBody>
      </p:sp>
      <p:pic>
        <p:nvPicPr>
          <p:cNvPr id="4" name="image30.png">
            <a:extLst>
              <a:ext uri="{FF2B5EF4-FFF2-40B4-BE49-F238E27FC236}">
                <a16:creationId xmlns:a16="http://schemas.microsoft.com/office/drawing/2014/main" id="{72289942-A8ED-47F4-A3A1-B95EF1D0F8E0}"/>
              </a:ext>
            </a:extLst>
          </p:cNvPr>
          <p:cNvPicPr>
            <a:picLocks noGrp="1"/>
          </p:cNvPicPr>
          <p:nvPr>
            <p:ph idx="1"/>
          </p:nvPr>
        </p:nvPicPr>
        <p:blipFill>
          <a:blip r:embed="rId2"/>
          <a:srcRect/>
          <a:stretch>
            <a:fillRect/>
          </a:stretch>
        </p:blipFill>
        <p:spPr>
          <a:xfrm>
            <a:off x="2176246" y="1454727"/>
            <a:ext cx="6940045" cy="5029200"/>
          </a:xfrm>
          <a:prstGeom prst="rect">
            <a:avLst/>
          </a:prstGeom>
          <a:ln/>
        </p:spPr>
      </p:pic>
    </p:spTree>
    <p:extLst>
      <p:ext uri="{BB962C8B-B14F-4D97-AF65-F5344CB8AC3E}">
        <p14:creationId xmlns:p14="http://schemas.microsoft.com/office/powerpoint/2010/main" val="2443779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2785-3CE1-44ED-934F-18399A4EE5D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8C09D2E-9D23-48D8-996E-C4BF1A1D369C}"/>
              </a:ext>
            </a:extLst>
          </p:cNvPr>
          <p:cNvSpPr>
            <a:spLocks noGrp="1"/>
          </p:cNvSpPr>
          <p:nvPr>
            <p:ph idx="1"/>
          </p:nvPr>
        </p:nvSpPr>
        <p:spPr/>
        <p:txBody>
          <a:bodyPr>
            <a:normAutofit/>
          </a:bodyPr>
          <a:lstStyle/>
          <a:p>
            <a:r>
              <a:rPr lang="en-US" sz="2200" dirty="0"/>
              <a:t>Two clusters that are largely Clinton voters, two that are largely Trump, one with lots of non-voters, rest mostly Clinton voters</a:t>
            </a:r>
          </a:p>
          <a:p>
            <a:r>
              <a:rPr lang="en-US" sz="2200" dirty="0"/>
              <a:t>Two Clinton clusters divided along education, religiosity, race, ideology. One cluster is more educated, more white, more liberal, less religious than the other</a:t>
            </a:r>
          </a:p>
          <a:p>
            <a:r>
              <a:rPr lang="en-US" sz="2200" dirty="0"/>
              <a:t>Trump clusters divided along education and ideology. One is more educated and more conservative than the other</a:t>
            </a:r>
          </a:p>
        </p:txBody>
      </p:sp>
    </p:spTree>
    <p:extLst>
      <p:ext uri="{BB962C8B-B14F-4D97-AF65-F5344CB8AC3E}">
        <p14:creationId xmlns:p14="http://schemas.microsoft.com/office/powerpoint/2010/main" val="268723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127B-DEDA-4A6F-9883-4D7E767537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A1AEDD-4C23-4788-8C5A-BE5520F88311}"/>
              </a:ext>
            </a:extLst>
          </p:cNvPr>
          <p:cNvSpPr>
            <a:spLocks noGrp="1"/>
          </p:cNvSpPr>
          <p:nvPr>
            <p:ph idx="1"/>
          </p:nvPr>
        </p:nvSpPr>
        <p:spPr/>
        <p:txBody>
          <a:bodyPr>
            <a:normAutofit/>
          </a:bodyPr>
          <a:lstStyle/>
          <a:p>
            <a:r>
              <a:rPr lang="en-US" sz="2400" dirty="0"/>
              <a:t>This project seeks to determine how Americans are clustered in their political views, and along which features those clusters are divided.</a:t>
            </a:r>
          </a:p>
        </p:txBody>
      </p:sp>
    </p:spTree>
    <p:extLst>
      <p:ext uri="{BB962C8B-B14F-4D97-AF65-F5344CB8AC3E}">
        <p14:creationId xmlns:p14="http://schemas.microsoft.com/office/powerpoint/2010/main" val="375995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895F-FB53-4529-B86F-9E751B1915A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43941C0-9CF4-484E-906C-714DB9B23B04}"/>
              </a:ext>
            </a:extLst>
          </p:cNvPr>
          <p:cNvSpPr>
            <a:spLocks noGrp="1"/>
          </p:cNvSpPr>
          <p:nvPr>
            <p:ph idx="1"/>
          </p:nvPr>
        </p:nvSpPr>
        <p:spPr/>
        <p:txBody>
          <a:bodyPr>
            <a:normAutofit/>
          </a:bodyPr>
          <a:lstStyle/>
          <a:p>
            <a:r>
              <a:rPr lang="en-US" sz="2200" dirty="0"/>
              <a:t>Campaigns should recognize correlations between issues and demographics</a:t>
            </a:r>
          </a:p>
          <a:p>
            <a:r>
              <a:rPr lang="en-US" sz="2200" dirty="0"/>
              <a:t>More educated voters are more ideological</a:t>
            </a:r>
          </a:p>
          <a:p>
            <a:r>
              <a:rPr lang="en-US" sz="2200" dirty="0"/>
              <a:t>Minority Clinton voters are more religious and less liberal than </a:t>
            </a:r>
            <a:r>
              <a:rPr lang="en-US" sz="2200"/>
              <a:t>white Clinton voters</a:t>
            </a:r>
            <a:endParaRPr lang="en-US" sz="2200" dirty="0"/>
          </a:p>
          <a:p>
            <a:r>
              <a:rPr lang="en-US" sz="2200" dirty="0"/>
              <a:t>The typical non-voter is more similar to Clinton voters and has views closer to the Democratic party than the Republican party</a:t>
            </a:r>
          </a:p>
        </p:txBody>
      </p:sp>
    </p:spTree>
    <p:extLst>
      <p:ext uri="{BB962C8B-B14F-4D97-AF65-F5344CB8AC3E}">
        <p14:creationId xmlns:p14="http://schemas.microsoft.com/office/powerpoint/2010/main" val="342483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F36B-340E-4C5E-A07B-792CA8540AF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8B86275-4A81-4367-B04D-DCE8D1222DFE}"/>
              </a:ext>
            </a:extLst>
          </p:cNvPr>
          <p:cNvSpPr>
            <a:spLocks noGrp="1"/>
          </p:cNvSpPr>
          <p:nvPr>
            <p:ph idx="1"/>
          </p:nvPr>
        </p:nvSpPr>
        <p:spPr/>
        <p:txBody>
          <a:bodyPr>
            <a:normAutofit/>
          </a:bodyPr>
          <a:lstStyle/>
          <a:p>
            <a:r>
              <a:rPr lang="en-US" sz="2200" dirty="0"/>
              <a:t>The Cooperative Congressional Election survey, conducted annually as a collaborative project between universities around the US</a:t>
            </a:r>
          </a:p>
          <a:p>
            <a:r>
              <a:rPr lang="en-US" sz="2200" dirty="0"/>
              <a:t>The 2016 survey had 64,600 respondents</a:t>
            </a:r>
          </a:p>
          <a:p>
            <a:r>
              <a:rPr lang="en-US" sz="2200" dirty="0"/>
              <a:t>Around 500 questions, including how they voted for various races, their demographics (e.g. race, income, gender, religion), their opinions on various political issues.</a:t>
            </a:r>
          </a:p>
        </p:txBody>
      </p:sp>
    </p:spTree>
    <p:extLst>
      <p:ext uri="{BB962C8B-B14F-4D97-AF65-F5344CB8AC3E}">
        <p14:creationId xmlns:p14="http://schemas.microsoft.com/office/powerpoint/2010/main" val="197447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4231-BF9C-40F0-AA31-2B890FA62A2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B85C1E6-3559-4969-A9A4-D829B998B18F}"/>
              </a:ext>
            </a:extLst>
          </p:cNvPr>
          <p:cNvSpPr>
            <a:spLocks noGrp="1"/>
          </p:cNvSpPr>
          <p:nvPr>
            <p:ph idx="1"/>
          </p:nvPr>
        </p:nvSpPr>
        <p:spPr/>
        <p:txBody>
          <a:bodyPr>
            <a:normAutofit/>
          </a:bodyPr>
          <a:lstStyle/>
          <a:p>
            <a:r>
              <a:rPr lang="en-US" sz="2200" dirty="0"/>
              <a:t>Selected a subset of columns of interest, due to the high number of total columns</a:t>
            </a:r>
          </a:p>
          <a:p>
            <a:r>
              <a:rPr lang="en-US" sz="2200" dirty="0"/>
              <a:t>Restricted rows to those who answered the post-election survey</a:t>
            </a:r>
          </a:p>
          <a:p>
            <a:r>
              <a:rPr lang="en-US" sz="2200" dirty="0"/>
              <a:t>Imputed missing values with the modal response for a few questions where most people chose one option</a:t>
            </a:r>
          </a:p>
          <a:p>
            <a:r>
              <a:rPr lang="en-US" sz="2200" dirty="0"/>
              <a:t>Converted categorical variables to binary dummy variables, while collapsing the number of categories to reduce the total number of columns</a:t>
            </a:r>
          </a:p>
          <a:p>
            <a:r>
              <a:rPr lang="en-US" sz="2200" dirty="0"/>
              <a:t>48,144 data points and 129 columns remained</a:t>
            </a:r>
          </a:p>
        </p:txBody>
      </p:sp>
    </p:spTree>
    <p:extLst>
      <p:ext uri="{BB962C8B-B14F-4D97-AF65-F5344CB8AC3E}">
        <p14:creationId xmlns:p14="http://schemas.microsoft.com/office/powerpoint/2010/main" val="274206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74D0-A7CE-4D66-8276-940DB94E53D2}"/>
              </a:ext>
            </a:extLst>
          </p:cNvPr>
          <p:cNvSpPr>
            <a:spLocks noGrp="1"/>
          </p:cNvSpPr>
          <p:nvPr>
            <p:ph type="title"/>
          </p:nvPr>
        </p:nvSpPr>
        <p:spPr/>
        <p:txBody>
          <a:bodyPr/>
          <a:lstStyle/>
          <a:p>
            <a:r>
              <a:rPr lang="en-US" dirty="0"/>
              <a:t>Exploratory Data Analysis – vote by age</a:t>
            </a:r>
          </a:p>
        </p:txBody>
      </p:sp>
      <p:pic>
        <p:nvPicPr>
          <p:cNvPr id="4" name="image18.png">
            <a:extLst>
              <a:ext uri="{FF2B5EF4-FFF2-40B4-BE49-F238E27FC236}">
                <a16:creationId xmlns:a16="http://schemas.microsoft.com/office/drawing/2014/main" id="{142AA06F-F83F-41CD-9FE7-2359BACFFD21}"/>
              </a:ext>
            </a:extLst>
          </p:cNvPr>
          <p:cNvPicPr>
            <a:picLocks noGrp="1"/>
          </p:cNvPicPr>
          <p:nvPr>
            <p:ph idx="1"/>
          </p:nvPr>
        </p:nvPicPr>
        <p:blipFill>
          <a:blip r:embed="rId2"/>
          <a:srcRect/>
          <a:stretch>
            <a:fillRect/>
          </a:stretch>
        </p:blipFill>
        <p:spPr>
          <a:xfrm>
            <a:off x="2789021" y="2053576"/>
            <a:ext cx="4997233" cy="3733006"/>
          </a:xfrm>
          <a:prstGeom prst="rect">
            <a:avLst/>
          </a:prstGeom>
          <a:ln/>
        </p:spPr>
      </p:pic>
    </p:spTree>
    <p:extLst>
      <p:ext uri="{BB962C8B-B14F-4D97-AF65-F5344CB8AC3E}">
        <p14:creationId xmlns:p14="http://schemas.microsoft.com/office/powerpoint/2010/main" val="390699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011C-F629-4DD5-9219-351E81CB0A6F}"/>
              </a:ext>
            </a:extLst>
          </p:cNvPr>
          <p:cNvSpPr>
            <a:spLocks noGrp="1"/>
          </p:cNvSpPr>
          <p:nvPr>
            <p:ph type="title"/>
          </p:nvPr>
        </p:nvSpPr>
        <p:spPr/>
        <p:txBody>
          <a:bodyPr/>
          <a:lstStyle/>
          <a:p>
            <a:r>
              <a:rPr lang="en-US" dirty="0"/>
              <a:t>EDA – views on minimum wage by vote</a:t>
            </a:r>
          </a:p>
        </p:txBody>
      </p:sp>
      <p:pic>
        <p:nvPicPr>
          <p:cNvPr id="4" name="image40.png">
            <a:extLst>
              <a:ext uri="{FF2B5EF4-FFF2-40B4-BE49-F238E27FC236}">
                <a16:creationId xmlns:a16="http://schemas.microsoft.com/office/drawing/2014/main" id="{13559232-9414-4DB6-983F-D6860AB33FB9}"/>
              </a:ext>
            </a:extLst>
          </p:cNvPr>
          <p:cNvPicPr>
            <a:picLocks noGrp="1"/>
          </p:cNvPicPr>
          <p:nvPr>
            <p:ph idx="1"/>
          </p:nvPr>
        </p:nvPicPr>
        <p:blipFill>
          <a:blip r:embed="rId2"/>
          <a:srcRect/>
          <a:stretch>
            <a:fillRect/>
          </a:stretch>
        </p:blipFill>
        <p:spPr>
          <a:xfrm>
            <a:off x="2825822" y="1715438"/>
            <a:ext cx="5191342" cy="4121944"/>
          </a:xfrm>
          <a:prstGeom prst="rect">
            <a:avLst/>
          </a:prstGeom>
          <a:ln/>
        </p:spPr>
      </p:pic>
    </p:spTree>
    <p:extLst>
      <p:ext uri="{BB962C8B-B14F-4D97-AF65-F5344CB8AC3E}">
        <p14:creationId xmlns:p14="http://schemas.microsoft.com/office/powerpoint/2010/main" val="328210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361D-33E5-471F-B330-AC5A22DC10DF}"/>
              </a:ext>
            </a:extLst>
          </p:cNvPr>
          <p:cNvSpPr>
            <a:spLocks noGrp="1"/>
          </p:cNvSpPr>
          <p:nvPr>
            <p:ph type="title"/>
          </p:nvPr>
        </p:nvSpPr>
        <p:spPr/>
        <p:txBody>
          <a:bodyPr/>
          <a:lstStyle/>
          <a:p>
            <a:r>
              <a:rPr lang="en-US" dirty="0"/>
              <a:t>EDA – support for EPA regulating CO2</a:t>
            </a:r>
          </a:p>
        </p:txBody>
      </p:sp>
      <p:pic>
        <p:nvPicPr>
          <p:cNvPr id="4" name="image32.png">
            <a:extLst>
              <a:ext uri="{FF2B5EF4-FFF2-40B4-BE49-F238E27FC236}">
                <a16:creationId xmlns:a16="http://schemas.microsoft.com/office/drawing/2014/main" id="{4134E058-FA9B-42A0-BA61-C281803F8A1B}"/>
              </a:ext>
            </a:extLst>
          </p:cNvPr>
          <p:cNvPicPr>
            <a:picLocks noGrp="1"/>
          </p:cNvPicPr>
          <p:nvPr>
            <p:ph idx="1"/>
          </p:nvPr>
        </p:nvPicPr>
        <p:blipFill>
          <a:blip r:embed="rId2"/>
          <a:srcRect/>
          <a:stretch>
            <a:fillRect/>
          </a:stretch>
        </p:blipFill>
        <p:spPr>
          <a:xfrm>
            <a:off x="2569342" y="1770855"/>
            <a:ext cx="5336985" cy="4556054"/>
          </a:xfrm>
          <a:prstGeom prst="rect">
            <a:avLst/>
          </a:prstGeom>
          <a:ln/>
        </p:spPr>
      </p:pic>
    </p:spTree>
    <p:extLst>
      <p:ext uri="{BB962C8B-B14F-4D97-AF65-F5344CB8AC3E}">
        <p14:creationId xmlns:p14="http://schemas.microsoft.com/office/powerpoint/2010/main" val="176869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F2E-40AE-4F34-946F-31ED0676EDBC}"/>
              </a:ext>
            </a:extLst>
          </p:cNvPr>
          <p:cNvSpPr>
            <a:spLocks noGrp="1"/>
          </p:cNvSpPr>
          <p:nvPr>
            <p:ph type="title"/>
          </p:nvPr>
        </p:nvSpPr>
        <p:spPr/>
        <p:txBody>
          <a:bodyPr/>
          <a:lstStyle/>
          <a:p>
            <a:r>
              <a:rPr lang="en-US" dirty="0"/>
              <a:t>EDA - summary</a:t>
            </a:r>
          </a:p>
        </p:txBody>
      </p:sp>
      <p:sp>
        <p:nvSpPr>
          <p:cNvPr id="3" name="Content Placeholder 2">
            <a:extLst>
              <a:ext uri="{FF2B5EF4-FFF2-40B4-BE49-F238E27FC236}">
                <a16:creationId xmlns:a16="http://schemas.microsoft.com/office/drawing/2014/main" id="{E8A404FF-613E-4E51-84F2-328D1257929A}"/>
              </a:ext>
            </a:extLst>
          </p:cNvPr>
          <p:cNvSpPr>
            <a:spLocks noGrp="1"/>
          </p:cNvSpPr>
          <p:nvPr>
            <p:ph idx="1"/>
          </p:nvPr>
        </p:nvSpPr>
        <p:spPr/>
        <p:txBody>
          <a:bodyPr/>
          <a:lstStyle/>
          <a:p>
            <a:r>
              <a:rPr lang="en-US" sz="2200" dirty="0"/>
              <a:t>Overall, voters mostly agree with the views of the candidate and party they support.</a:t>
            </a:r>
          </a:p>
          <a:p>
            <a:r>
              <a:rPr lang="en-US" sz="2200" dirty="0"/>
              <a:t>Third party voters (e.g. Stein, McMullin, Johnson voters) may be more moderate than the candidates themselves</a:t>
            </a:r>
          </a:p>
          <a:p>
            <a:r>
              <a:rPr lang="en-US" sz="2200" dirty="0"/>
              <a:t>Non-voters are perhaps more similar to Democrats than Republicans</a:t>
            </a:r>
          </a:p>
        </p:txBody>
      </p:sp>
    </p:spTree>
    <p:extLst>
      <p:ext uri="{BB962C8B-B14F-4D97-AF65-F5344CB8AC3E}">
        <p14:creationId xmlns:p14="http://schemas.microsoft.com/office/powerpoint/2010/main" val="169147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629-99DE-4B57-9E5B-341BDF66BE7A}"/>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BF86E021-4A1A-42DE-955C-8B42F38822A8}"/>
              </a:ext>
            </a:extLst>
          </p:cNvPr>
          <p:cNvSpPr>
            <a:spLocks noGrp="1"/>
          </p:cNvSpPr>
          <p:nvPr>
            <p:ph idx="1"/>
          </p:nvPr>
        </p:nvSpPr>
        <p:spPr/>
        <p:txBody>
          <a:bodyPr>
            <a:normAutofit/>
          </a:bodyPr>
          <a:lstStyle/>
          <a:p>
            <a:r>
              <a:rPr lang="en-US" sz="2200" dirty="0"/>
              <a:t>Used k-means to cluster data, chose k = 5</a:t>
            </a:r>
          </a:p>
        </p:txBody>
      </p:sp>
      <p:pic>
        <p:nvPicPr>
          <p:cNvPr id="4" name="image15.png">
            <a:extLst>
              <a:ext uri="{FF2B5EF4-FFF2-40B4-BE49-F238E27FC236}">
                <a16:creationId xmlns:a16="http://schemas.microsoft.com/office/drawing/2014/main" id="{8D50BF9E-F87D-4E3F-91C7-297D817B9820}"/>
              </a:ext>
            </a:extLst>
          </p:cNvPr>
          <p:cNvPicPr/>
          <p:nvPr/>
        </p:nvPicPr>
        <p:blipFill>
          <a:blip r:embed="rId2"/>
          <a:srcRect/>
          <a:stretch>
            <a:fillRect/>
          </a:stretch>
        </p:blipFill>
        <p:spPr>
          <a:xfrm>
            <a:off x="2917998" y="2855683"/>
            <a:ext cx="4914438" cy="3392717"/>
          </a:xfrm>
          <a:prstGeom prst="rect">
            <a:avLst/>
          </a:prstGeom>
          <a:ln/>
        </p:spPr>
      </p:pic>
    </p:spTree>
    <p:extLst>
      <p:ext uri="{BB962C8B-B14F-4D97-AF65-F5344CB8AC3E}">
        <p14:creationId xmlns:p14="http://schemas.microsoft.com/office/powerpoint/2010/main" val="1377281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98</TotalTime>
  <Words>541</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Analyzing the American Electorate</vt:lpstr>
      <vt:lpstr>Introduction</vt:lpstr>
      <vt:lpstr>Dataset</vt:lpstr>
      <vt:lpstr>Data Cleaning</vt:lpstr>
      <vt:lpstr>Exploratory Data Analysis – vote by age</vt:lpstr>
      <vt:lpstr>EDA – views on minimum wage by vote</vt:lpstr>
      <vt:lpstr>EDA – support for EPA regulating CO2</vt:lpstr>
      <vt:lpstr>EDA - summary</vt:lpstr>
      <vt:lpstr>Clustering</vt:lpstr>
      <vt:lpstr>Cluster classification</vt:lpstr>
      <vt:lpstr>Feature importance</vt:lpstr>
      <vt:lpstr>Logistic Regression coefficients</vt:lpstr>
      <vt:lpstr>EDA for clusters – presidential vote</vt:lpstr>
      <vt:lpstr>Cluster EDA - Ideology</vt:lpstr>
      <vt:lpstr>Cluster EDA – allow abortion</vt:lpstr>
      <vt:lpstr>Cluster EDA – important of religion</vt:lpstr>
      <vt:lpstr>Cluster EDA - Race</vt:lpstr>
      <vt:lpstr>Cluster EDA – four year degree</vt:lpstr>
      <vt:lpstr>Summary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American Electorate</dc:title>
  <dc:creator>Josh You</dc:creator>
  <cp:lastModifiedBy>Josh You</cp:lastModifiedBy>
  <cp:revision>8</cp:revision>
  <dcterms:created xsi:type="dcterms:W3CDTF">2018-06-30T22:21:42Z</dcterms:created>
  <dcterms:modified xsi:type="dcterms:W3CDTF">2018-06-30T23:59:43Z</dcterms:modified>
</cp:coreProperties>
</file>