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44"/>
  </p:notesMasterIdLst>
  <p:sldIdLst>
    <p:sldId id="493" r:id="rId5"/>
    <p:sldId id="590" r:id="rId6"/>
    <p:sldId id="536" r:id="rId7"/>
    <p:sldId id="539" r:id="rId8"/>
    <p:sldId id="494" r:id="rId9"/>
    <p:sldId id="537" r:id="rId10"/>
    <p:sldId id="495" r:id="rId11"/>
    <p:sldId id="540" r:id="rId12"/>
    <p:sldId id="496" r:id="rId13"/>
    <p:sldId id="497" r:id="rId14"/>
    <p:sldId id="501" r:id="rId15"/>
    <p:sldId id="502" r:id="rId16"/>
    <p:sldId id="503" r:id="rId17"/>
    <p:sldId id="504" r:id="rId18"/>
    <p:sldId id="505" r:id="rId19"/>
    <p:sldId id="507" r:id="rId20"/>
    <p:sldId id="508" r:id="rId21"/>
    <p:sldId id="509" r:id="rId22"/>
    <p:sldId id="510" r:id="rId23"/>
    <p:sldId id="511" r:id="rId24"/>
    <p:sldId id="531" r:id="rId25"/>
    <p:sldId id="513" r:id="rId26"/>
    <p:sldId id="515" r:id="rId27"/>
    <p:sldId id="547" r:id="rId28"/>
    <p:sldId id="548" r:id="rId29"/>
    <p:sldId id="550" r:id="rId30"/>
    <p:sldId id="521" r:id="rId31"/>
    <p:sldId id="627" r:id="rId32"/>
    <p:sldId id="614" r:id="rId33"/>
    <p:sldId id="623" r:id="rId34"/>
    <p:sldId id="615" r:id="rId35"/>
    <p:sldId id="625" r:id="rId36"/>
    <p:sldId id="626" r:id="rId37"/>
    <p:sldId id="498" r:id="rId38"/>
    <p:sldId id="499" r:id="rId39"/>
    <p:sldId id="500" r:id="rId40"/>
    <p:sldId id="613" r:id="rId41"/>
    <p:sldId id="530" r:id="rId42"/>
    <p:sldId id="62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88" autoAdjust="0"/>
    <p:restoredTop sz="76719" autoAdjust="0"/>
  </p:normalViewPr>
  <p:slideViewPr>
    <p:cSldViewPr snapToGrid="0">
      <p:cViewPr varScale="1">
        <p:scale>
          <a:sx n="72" d="100"/>
          <a:sy n="72" d="100"/>
        </p:scale>
        <p:origin x="15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Kathryn" userId="e82d455b-8178-43a2-b28f-e12ccb35dbdc" providerId="ADAL" clId="{CC697073-1F47-4567-9CCF-4DF680E67B45}"/>
    <pc:docChg chg="delSld modSld">
      <pc:chgData name="Zhao, Kathryn" userId="e82d455b-8178-43a2-b28f-e12ccb35dbdc" providerId="ADAL" clId="{CC697073-1F47-4567-9CCF-4DF680E67B45}" dt="2024-09-03T14:27:30.152" v="61" actId="6549"/>
      <pc:docMkLst>
        <pc:docMk/>
      </pc:docMkLst>
      <pc:sldChg chg="modSp mod modNotesTx">
        <pc:chgData name="Zhao, Kathryn" userId="e82d455b-8178-43a2-b28f-e12ccb35dbdc" providerId="ADAL" clId="{CC697073-1F47-4567-9CCF-4DF680E67B45}" dt="2024-09-03T14:26:13.747" v="55" actId="6549"/>
        <pc:sldMkLst>
          <pc:docMk/>
          <pc:sldMk cId="994087998" sldId="493"/>
        </pc:sldMkLst>
        <pc:spChg chg="mod">
          <ac:chgData name="Zhao, Kathryn" userId="e82d455b-8178-43a2-b28f-e12ccb35dbdc" providerId="ADAL" clId="{CC697073-1F47-4567-9CCF-4DF680E67B45}" dt="2024-09-03T14:26:13.747" v="55" actId="6549"/>
          <ac:spMkLst>
            <pc:docMk/>
            <pc:sldMk cId="994087998" sldId="493"/>
            <ac:spMk id="3" creationId="{00000000-0000-0000-0000-000000000000}"/>
          </ac:spMkLst>
        </pc:spChg>
      </pc:sldChg>
      <pc:sldChg chg="modNotesTx">
        <pc:chgData name="Zhao, Kathryn" userId="e82d455b-8178-43a2-b28f-e12ccb35dbdc" providerId="ADAL" clId="{CC697073-1F47-4567-9CCF-4DF680E67B45}" dt="2024-09-03T14:24:11.458" v="4" actId="6549"/>
        <pc:sldMkLst>
          <pc:docMk/>
          <pc:sldMk cId="188871753" sldId="494"/>
        </pc:sldMkLst>
      </pc:sldChg>
      <pc:sldChg chg="modNotesTx">
        <pc:chgData name="Zhao, Kathryn" userId="e82d455b-8178-43a2-b28f-e12ccb35dbdc" providerId="ADAL" clId="{CC697073-1F47-4567-9CCF-4DF680E67B45}" dt="2024-09-03T14:24:19.654" v="6" actId="6549"/>
        <pc:sldMkLst>
          <pc:docMk/>
          <pc:sldMk cId="4237630687" sldId="495"/>
        </pc:sldMkLst>
      </pc:sldChg>
      <pc:sldChg chg="modNotesTx">
        <pc:chgData name="Zhao, Kathryn" userId="e82d455b-8178-43a2-b28f-e12ccb35dbdc" providerId="ADAL" clId="{CC697073-1F47-4567-9CCF-4DF680E67B45}" dt="2024-09-03T14:24:35.318" v="27" actId="6549"/>
        <pc:sldMkLst>
          <pc:docMk/>
          <pc:sldMk cId="1763675784" sldId="496"/>
        </pc:sldMkLst>
      </pc:sldChg>
      <pc:sldChg chg="modNotesTx">
        <pc:chgData name="Zhao, Kathryn" userId="e82d455b-8178-43a2-b28f-e12ccb35dbdc" providerId="ADAL" clId="{CC697073-1F47-4567-9CCF-4DF680E67B45}" dt="2024-09-03T14:24:40.781" v="28" actId="6549"/>
        <pc:sldMkLst>
          <pc:docMk/>
          <pc:sldMk cId="1174174919" sldId="497"/>
        </pc:sldMkLst>
      </pc:sldChg>
      <pc:sldChg chg="modNotesTx">
        <pc:chgData name="Zhao, Kathryn" userId="e82d455b-8178-43a2-b28f-e12ccb35dbdc" providerId="ADAL" clId="{CC697073-1F47-4567-9CCF-4DF680E67B45}" dt="2024-09-03T14:25:51.405" v="51" actId="6549"/>
        <pc:sldMkLst>
          <pc:docMk/>
          <pc:sldMk cId="1391640066" sldId="498"/>
        </pc:sldMkLst>
      </pc:sldChg>
      <pc:sldChg chg="modNotesTx">
        <pc:chgData name="Zhao, Kathryn" userId="e82d455b-8178-43a2-b28f-e12ccb35dbdc" providerId="ADAL" clId="{CC697073-1F47-4567-9CCF-4DF680E67B45}" dt="2024-09-03T14:25:55.830" v="52" actId="6549"/>
        <pc:sldMkLst>
          <pc:docMk/>
          <pc:sldMk cId="235149210" sldId="499"/>
        </pc:sldMkLst>
      </pc:sldChg>
      <pc:sldChg chg="modNotesTx">
        <pc:chgData name="Zhao, Kathryn" userId="e82d455b-8178-43a2-b28f-e12ccb35dbdc" providerId="ADAL" clId="{CC697073-1F47-4567-9CCF-4DF680E67B45}" dt="2024-09-03T14:27:10.275" v="59" actId="20577"/>
        <pc:sldMkLst>
          <pc:docMk/>
          <pc:sldMk cId="1470675380" sldId="500"/>
        </pc:sldMkLst>
      </pc:sldChg>
      <pc:sldChg chg="modNotesTx">
        <pc:chgData name="Zhao, Kathryn" userId="e82d455b-8178-43a2-b28f-e12ccb35dbdc" providerId="ADAL" clId="{CC697073-1F47-4567-9CCF-4DF680E67B45}" dt="2024-09-03T14:24:46.087" v="29" actId="6549"/>
        <pc:sldMkLst>
          <pc:docMk/>
          <pc:sldMk cId="1270856148" sldId="501"/>
        </pc:sldMkLst>
      </pc:sldChg>
      <pc:sldChg chg="modNotesTx">
        <pc:chgData name="Zhao, Kathryn" userId="e82d455b-8178-43a2-b28f-e12ccb35dbdc" providerId="ADAL" clId="{CC697073-1F47-4567-9CCF-4DF680E67B45}" dt="2024-09-03T14:27:30.152" v="61" actId="6549"/>
        <pc:sldMkLst>
          <pc:docMk/>
          <pc:sldMk cId="304249866" sldId="502"/>
        </pc:sldMkLst>
      </pc:sldChg>
      <pc:sldChg chg="modNotesTx">
        <pc:chgData name="Zhao, Kathryn" userId="e82d455b-8178-43a2-b28f-e12ccb35dbdc" providerId="ADAL" clId="{CC697073-1F47-4567-9CCF-4DF680E67B45}" dt="2024-09-03T14:24:53.648" v="31" actId="6549"/>
        <pc:sldMkLst>
          <pc:docMk/>
          <pc:sldMk cId="3506900220" sldId="503"/>
        </pc:sldMkLst>
      </pc:sldChg>
      <pc:sldChg chg="modNotesTx">
        <pc:chgData name="Zhao, Kathryn" userId="e82d455b-8178-43a2-b28f-e12ccb35dbdc" providerId="ADAL" clId="{CC697073-1F47-4567-9CCF-4DF680E67B45}" dt="2024-09-03T14:24:56.720" v="32" actId="6549"/>
        <pc:sldMkLst>
          <pc:docMk/>
          <pc:sldMk cId="3685262874" sldId="504"/>
        </pc:sldMkLst>
      </pc:sldChg>
      <pc:sldChg chg="modNotesTx">
        <pc:chgData name="Zhao, Kathryn" userId="e82d455b-8178-43a2-b28f-e12ccb35dbdc" providerId="ADAL" clId="{CC697073-1F47-4567-9CCF-4DF680E67B45}" dt="2024-09-03T14:25:00.217" v="33" actId="6549"/>
        <pc:sldMkLst>
          <pc:docMk/>
          <pc:sldMk cId="2128993674" sldId="505"/>
        </pc:sldMkLst>
      </pc:sldChg>
      <pc:sldChg chg="modNotesTx">
        <pc:chgData name="Zhao, Kathryn" userId="e82d455b-8178-43a2-b28f-e12ccb35dbdc" providerId="ADAL" clId="{CC697073-1F47-4567-9CCF-4DF680E67B45}" dt="2024-09-03T14:26:46.841" v="57" actId="6549"/>
        <pc:sldMkLst>
          <pc:docMk/>
          <pc:sldMk cId="3713763804" sldId="507"/>
        </pc:sldMkLst>
      </pc:sldChg>
      <pc:sldChg chg="modNotesTx">
        <pc:chgData name="Zhao, Kathryn" userId="e82d455b-8178-43a2-b28f-e12ccb35dbdc" providerId="ADAL" clId="{CC697073-1F47-4567-9CCF-4DF680E67B45}" dt="2024-09-03T14:25:03.680" v="34" actId="6549"/>
        <pc:sldMkLst>
          <pc:docMk/>
          <pc:sldMk cId="4138315187" sldId="508"/>
        </pc:sldMkLst>
      </pc:sldChg>
      <pc:sldChg chg="modNotesTx">
        <pc:chgData name="Zhao, Kathryn" userId="e82d455b-8178-43a2-b28f-e12ccb35dbdc" providerId="ADAL" clId="{CC697073-1F47-4567-9CCF-4DF680E67B45}" dt="2024-09-03T14:25:06.169" v="35" actId="6549"/>
        <pc:sldMkLst>
          <pc:docMk/>
          <pc:sldMk cId="1939884892" sldId="509"/>
        </pc:sldMkLst>
      </pc:sldChg>
      <pc:sldChg chg="modNotesTx">
        <pc:chgData name="Zhao, Kathryn" userId="e82d455b-8178-43a2-b28f-e12ccb35dbdc" providerId="ADAL" clId="{CC697073-1F47-4567-9CCF-4DF680E67B45}" dt="2024-09-03T14:26:53.855" v="58" actId="6549"/>
        <pc:sldMkLst>
          <pc:docMk/>
          <pc:sldMk cId="685294031" sldId="510"/>
        </pc:sldMkLst>
      </pc:sldChg>
      <pc:sldChg chg="modNotesTx">
        <pc:chgData name="Zhao, Kathryn" userId="e82d455b-8178-43a2-b28f-e12ccb35dbdc" providerId="ADAL" clId="{CC697073-1F47-4567-9CCF-4DF680E67B45}" dt="2024-09-03T14:25:11.541" v="37" actId="6549"/>
        <pc:sldMkLst>
          <pc:docMk/>
          <pc:sldMk cId="2763614014" sldId="511"/>
        </pc:sldMkLst>
      </pc:sldChg>
      <pc:sldChg chg="modNotesTx">
        <pc:chgData name="Zhao, Kathryn" userId="e82d455b-8178-43a2-b28f-e12ccb35dbdc" providerId="ADAL" clId="{CC697073-1F47-4567-9CCF-4DF680E67B45}" dt="2024-09-03T14:25:17.844" v="39" actId="6549"/>
        <pc:sldMkLst>
          <pc:docMk/>
          <pc:sldMk cId="786525745" sldId="513"/>
        </pc:sldMkLst>
      </pc:sldChg>
      <pc:sldChg chg="modNotesTx">
        <pc:chgData name="Zhao, Kathryn" userId="e82d455b-8178-43a2-b28f-e12ccb35dbdc" providerId="ADAL" clId="{CC697073-1F47-4567-9CCF-4DF680E67B45}" dt="2024-09-03T14:25:20.449" v="40" actId="6549"/>
        <pc:sldMkLst>
          <pc:docMk/>
          <pc:sldMk cId="1079680637" sldId="515"/>
        </pc:sldMkLst>
      </pc:sldChg>
      <pc:sldChg chg="modNotesTx">
        <pc:chgData name="Zhao, Kathryn" userId="e82d455b-8178-43a2-b28f-e12ccb35dbdc" providerId="ADAL" clId="{CC697073-1F47-4567-9CCF-4DF680E67B45}" dt="2024-09-03T14:25:31.629" v="44" actId="6549"/>
        <pc:sldMkLst>
          <pc:docMk/>
          <pc:sldMk cId="3597851666" sldId="521"/>
        </pc:sldMkLst>
      </pc:sldChg>
      <pc:sldChg chg="modNotesTx">
        <pc:chgData name="Zhao, Kathryn" userId="e82d455b-8178-43a2-b28f-e12ccb35dbdc" providerId="ADAL" clId="{CC697073-1F47-4567-9CCF-4DF680E67B45}" dt="2024-09-03T14:26:00.397" v="53" actId="6549"/>
        <pc:sldMkLst>
          <pc:docMk/>
          <pc:sldMk cId="499387932" sldId="530"/>
        </pc:sldMkLst>
      </pc:sldChg>
      <pc:sldChg chg="modNotesTx">
        <pc:chgData name="Zhao, Kathryn" userId="e82d455b-8178-43a2-b28f-e12ccb35dbdc" providerId="ADAL" clId="{CC697073-1F47-4567-9CCF-4DF680E67B45}" dt="2024-09-03T14:25:14.070" v="38" actId="6549"/>
        <pc:sldMkLst>
          <pc:docMk/>
          <pc:sldMk cId="4066352235" sldId="531"/>
        </pc:sldMkLst>
      </pc:sldChg>
      <pc:sldChg chg="modNotesTx">
        <pc:chgData name="Zhao, Kathryn" userId="e82d455b-8178-43a2-b28f-e12ccb35dbdc" providerId="ADAL" clId="{CC697073-1F47-4567-9CCF-4DF680E67B45}" dt="2024-09-03T14:24:05.195" v="2" actId="6549"/>
        <pc:sldMkLst>
          <pc:docMk/>
          <pc:sldMk cId="3358797326" sldId="536"/>
        </pc:sldMkLst>
      </pc:sldChg>
      <pc:sldChg chg="modNotesTx">
        <pc:chgData name="Zhao, Kathryn" userId="e82d455b-8178-43a2-b28f-e12ccb35dbdc" providerId="ADAL" clId="{CC697073-1F47-4567-9CCF-4DF680E67B45}" dt="2024-09-03T14:24:14.879" v="5" actId="6549"/>
        <pc:sldMkLst>
          <pc:docMk/>
          <pc:sldMk cId="3114463439" sldId="537"/>
        </pc:sldMkLst>
      </pc:sldChg>
      <pc:sldChg chg="modNotesTx">
        <pc:chgData name="Zhao, Kathryn" userId="e82d455b-8178-43a2-b28f-e12ccb35dbdc" providerId="ADAL" clId="{CC697073-1F47-4567-9CCF-4DF680E67B45}" dt="2024-09-03T14:24:07.316" v="3" actId="6549"/>
        <pc:sldMkLst>
          <pc:docMk/>
          <pc:sldMk cId="3250917366" sldId="539"/>
        </pc:sldMkLst>
      </pc:sldChg>
      <pc:sldChg chg="modNotesTx">
        <pc:chgData name="Zhao, Kathryn" userId="e82d455b-8178-43a2-b28f-e12ccb35dbdc" providerId="ADAL" clId="{CC697073-1F47-4567-9CCF-4DF680E67B45}" dt="2024-09-03T14:24:29.991" v="26" actId="20577"/>
        <pc:sldMkLst>
          <pc:docMk/>
          <pc:sldMk cId="493431674" sldId="540"/>
        </pc:sldMkLst>
      </pc:sldChg>
      <pc:sldChg chg="modNotesTx">
        <pc:chgData name="Zhao, Kathryn" userId="e82d455b-8178-43a2-b28f-e12ccb35dbdc" providerId="ADAL" clId="{CC697073-1F47-4567-9CCF-4DF680E67B45}" dt="2024-09-03T14:25:22.715" v="41" actId="6549"/>
        <pc:sldMkLst>
          <pc:docMk/>
          <pc:sldMk cId="1129864400" sldId="547"/>
        </pc:sldMkLst>
      </pc:sldChg>
      <pc:sldChg chg="modNotesTx">
        <pc:chgData name="Zhao, Kathryn" userId="e82d455b-8178-43a2-b28f-e12ccb35dbdc" providerId="ADAL" clId="{CC697073-1F47-4567-9CCF-4DF680E67B45}" dt="2024-09-03T14:25:24.705" v="42" actId="6549"/>
        <pc:sldMkLst>
          <pc:docMk/>
          <pc:sldMk cId="1308862118" sldId="548"/>
        </pc:sldMkLst>
      </pc:sldChg>
      <pc:sldChg chg="modNotesTx">
        <pc:chgData name="Zhao, Kathryn" userId="e82d455b-8178-43a2-b28f-e12ccb35dbdc" providerId="ADAL" clId="{CC697073-1F47-4567-9CCF-4DF680E67B45}" dt="2024-09-03T14:25:27.399" v="43" actId="6549"/>
        <pc:sldMkLst>
          <pc:docMk/>
          <pc:sldMk cId="906291759" sldId="550"/>
        </pc:sldMkLst>
      </pc:sldChg>
      <pc:sldChg chg="modNotesTx">
        <pc:chgData name="Zhao, Kathryn" userId="e82d455b-8178-43a2-b28f-e12ccb35dbdc" providerId="ADAL" clId="{CC697073-1F47-4567-9CCF-4DF680E67B45}" dt="2024-09-03T14:24:02.444" v="1" actId="6549"/>
        <pc:sldMkLst>
          <pc:docMk/>
          <pc:sldMk cId="1972682305" sldId="590"/>
        </pc:sldMkLst>
      </pc:sldChg>
      <pc:sldChg chg="del modNotesTx">
        <pc:chgData name="Zhao, Kathryn" userId="e82d455b-8178-43a2-b28f-e12ccb35dbdc" providerId="ADAL" clId="{CC697073-1F47-4567-9CCF-4DF680E67B45}" dt="2024-09-03T14:26:37.388" v="56" actId="47"/>
        <pc:sldMkLst>
          <pc:docMk/>
          <pc:sldMk cId="2269102300" sldId="591"/>
        </pc:sldMkLst>
      </pc:sldChg>
      <pc:sldChg chg="modNotesTx">
        <pc:chgData name="Zhao, Kathryn" userId="e82d455b-8178-43a2-b28f-e12ccb35dbdc" providerId="ADAL" clId="{CC697073-1F47-4567-9CCF-4DF680E67B45}" dt="2024-09-03T14:27:14.787" v="60" actId="6549"/>
        <pc:sldMkLst>
          <pc:docMk/>
          <pc:sldMk cId="1357214299" sldId="613"/>
        </pc:sldMkLst>
      </pc:sldChg>
      <pc:sldChg chg="modNotesTx">
        <pc:chgData name="Zhao, Kathryn" userId="e82d455b-8178-43a2-b28f-e12ccb35dbdc" providerId="ADAL" clId="{CC697073-1F47-4567-9CCF-4DF680E67B45}" dt="2024-09-03T14:25:37.381" v="46" actId="6549"/>
        <pc:sldMkLst>
          <pc:docMk/>
          <pc:sldMk cId="2038078382" sldId="614"/>
        </pc:sldMkLst>
      </pc:sldChg>
      <pc:sldChg chg="modNotesTx">
        <pc:chgData name="Zhao, Kathryn" userId="e82d455b-8178-43a2-b28f-e12ccb35dbdc" providerId="ADAL" clId="{CC697073-1F47-4567-9CCF-4DF680E67B45}" dt="2024-09-03T14:25:43.035" v="48" actId="6549"/>
        <pc:sldMkLst>
          <pc:docMk/>
          <pc:sldMk cId="2301700090" sldId="615"/>
        </pc:sldMkLst>
      </pc:sldChg>
      <pc:sldChg chg="modNotesTx">
        <pc:chgData name="Zhao, Kathryn" userId="e82d455b-8178-43a2-b28f-e12ccb35dbdc" providerId="ADAL" clId="{CC697073-1F47-4567-9CCF-4DF680E67B45}" dt="2024-09-03T14:25:39.984" v="47" actId="6549"/>
        <pc:sldMkLst>
          <pc:docMk/>
          <pc:sldMk cId="3359889382" sldId="623"/>
        </pc:sldMkLst>
      </pc:sldChg>
      <pc:sldChg chg="modNotesTx">
        <pc:chgData name="Zhao, Kathryn" userId="e82d455b-8178-43a2-b28f-e12ccb35dbdc" providerId="ADAL" clId="{CC697073-1F47-4567-9CCF-4DF680E67B45}" dt="2024-09-03T14:25:45.556" v="49" actId="6549"/>
        <pc:sldMkLst>
          <pc:docMk/>
          <pc:sldMk cId="4137523927" sldId="625"/>
        </pc:sldMkLst>
      </pc:sldChg>
      <pc:sldChg chg="modNotesTx">
        <pc:chgData name="Zhao, Kathryn" userId="e82d455b-8178-43a2-b28f-e12ccb35dbdc" providerId="ADAL" clId="{CC697073-1F47-4567-9CCF-4DF680E67B45}" dt="2024-09-03T14:25:48.478" v="50" actId="6549"/>
        <pc:sldMkLst>
          <pc:docMk/>
          <pc:sldMk cId="264381365" sldId="626"/>
        </pc:sldMkLst>
      </pc:sldChg>
      <pc:sldChg chg="modNotesTx">
        <pc:chgData name="Zhao, Kathryn" userId="e82d455b-8178-43a2-b28f-e12ccb35dbdc" providerId="ADAL" clId="{CC697073-1F47-4567-9CCF-4DF680E67B45}" dt="2024-09-03T14:25:34.522" v="45" actId="6549"/>
        <pc:sldMkLst>
          <pc:docMk/>
          <pc:sldMk cId="3823976868" sldId="627"/>
        </pc:sldMkLst>
      </pc:sldChg>
      <pc:sldChg chg="modNotesTx">
        <pc:chgData name="Zhao, Kathryn" userId="e82d455b-8178-43a2-b28f-e12ccb35dbdc" providerId="ADAL" clId="{CC697073-1F47-4567-9CCF-4DF680E67B45}" dt="2024-09-03T14:26:05.499" v="54" actId="6549"/>
        <pc:sldMkLst>
          <pc:docMk/>
          <pc:sldMk cId="3356529433" sldId="6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B3D9A9-723F-4A2B-AE62-D204C208DEE4}" type="datetimeFigureOut">
              <a:rPr lang="en-US" smtClean="0"/>
              <a:t>9/3/2024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EC715-1382-40EB-A4A0-506E9287526C}" type="slidenum">
              <a:rPr lang="en-US" smtClean="0"/>
              <a:t>‹#›</a:t>
            </a:fld>
            <a:endParaRPr lang="en-US"/>
          </a:p>
        </p:txBody>
      </p:sp>
    </p:spTree>
    <p:extLst>
      <p:ext uri="{BB962C8B-B14F-4D97-AF65-F5344CB8AC3E}">
        <p14:creationId xmlns:p14="http://schemas.microsoft.com/office/powerpoint/2010/main" val="127112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5C66EEC-7952-4CDE-BA7C-696105BD46E7}" type="slidenum">
              <a:rPr lang="en-US" smtClean="0"/>
              <a:pPr>
                <a:defRPr/>
              </a:pPr>
              <a:t>1</a:t>
            </a:fld>
            <a:endParaRPr lang="en-US" dirty="0"/>
          </a:p>
        </p:txBody>
      </p:sp>
    </p:spTree>
    <p:extLst>
      <p:ext uri="{BB962C8B-B14F-4D97-AF65-F5344CB8AC3E}">
        <p14:creationId xmlns:p14="http://schemas.microsoft.com/office/powerpoint/2010/main" val="3860780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900"/>
              </a:spcAft>
            </a:pPr>
            <a:endParaRPr lang="en-US" sz="1400" b="1"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124025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600" baseline="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600" baseline="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0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302855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900"/>
              </a:spcAft>
            </a:pPr>
            <a:endParaRPr lang="en-US" sz="18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697478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900"/>
              </a:spcAft>
            </a:pPr>
            <a:endParaRPr lang="en-US" sz="18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60347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8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935669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800" b="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06777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8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593608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400" b="1"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058078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8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789466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800" dirty="0">
              <a:solidFill>
                <a:srgbClr val="000000"/>
              </a:solidFill>
              <a:effectLst/>
              <a:latin typeface="Gill Sans Nova Light" panose="020B0302020104020203" pitchFamily="34" charset="0"/>
              <a:ea typeface="Gill Sans Nova Light" panose="020B0302020104020203" pitchFamily="34" charset="0"/>
              <a:cs typeface="Gill Sans Nova Light" panose="020B0302020104020203" pitchFamily="34"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103813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15000"/>
              </a:lnSpc>
              <a:spcBef>
                <a:spcPts val="0"/>
              </a:spcBef>
              <a:spcAft>
                <a:spcPts val="900"/>
              </a:spcAft>
              <a:buNone/>
            </a:pPr>
            <a:endParaRPr lang="en-US" sz="18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75105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400" b="1"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726036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8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932041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8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262543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900"/>
              </a:spcAft>
            </a:pPr>
            <a:endParaRPr lang="en-US" sz="1400" b="1" baseline="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a:defRPr/>
            </a:pPr>
            <a:fld id="{55C66EEC-7952-4CDE-BA7C-696105BD46E7}" type="slidenum">
              <a:rPr lang="en-US" smtClean="0"/>
              <a:pPr>
                <a:defRPr/>
              </a:pPr>
              <a:t>23</a:t>
            </a:fld>
            <a:endParaRPr lang="en-US" dirty="0"/>
          </a:p>
        </p:txBody>
      </p:sp>
    </p:spTree>
    <p:extLst>
      <p:ext uri="{BB962C8B-B14F-4D97-AF65-F5344CB8AC3E}">
        <p14:creationId xmlns:p14="http://schemas.microsoft.com/office/powerpoint/2010/main" val="1367372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8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76575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6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409370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4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176395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471864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900"/>
              </a:spcAft>
            </a:pPr>
            <a:endParaRPr lang="en-US" sz="14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57943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44763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900"/>
              </a:spcAft>
            </a:pPr>
            <a:endParaRPr lang="en-US" sz="18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548500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NewAtten-Book"/>
            </a:endParaRPr>
          </a:p>
        </p:txBody>
      </p:sp>
      <p:sp>
        <p:nvSpPr>
          <p:cNvPr id="4" name="Slide Number Placeholder 3"/>
          <p:cNvSpPr>
            <a:spLocks noGrp="1"/>
          </p:cNvSpPr>
          <p:nvPr>
            <p:ph type="sldNum" sz="quarter" idx="5"/>
          </p:nvPr>
        </p:nvSpPr>
        <p:spPr/>
        <p:txBody>
          <a:bodyPr/>
          <a:lstStyle/>
          <a:p>
            <a:fld id="{4D4EC715-1382-40EB-A4A0-506E9287526C}" type="slidenum">
              <a:rPr lang="en-US" smtClean="0"/>
              <a:t>30</a:t>
            </a:fld>
            <a:endParaRPr lang="en-US"/>
          </a:p>
        </p:txBody>
      </p:sp>
    </p:spTree>
    <p:extLst>
      <p:ext uri="{BB962C8B-B14F-4D97-AF65-F5344CB8AC3E}">
        <p14:creationId xmlns:p14="http://schemas.microsoft.com/office/powerpoint/2010/main" val="3268445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0386198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NewAtten-Book"/>
            </a:endParaRPr>
          </a:p>
        </p:txBody>
      </p:sp>
      <p:sp>
        <p:nvSpPr>
          <p:cNvPr id="4" name="Slide Number Placeholder 3"/>
          <p:cNvSpPr>
            <a:spLocks noGrp="1"/>
          </p:cNvSpPr>
          <p:nvPr>
            <p:ph type="sldNum" sz="quarter" idx="5"/>
          </p:nvPr>
        </p:nvSpPr>
        <p:spPr/>
        <p:txBody>
          <a:bodyPr/>
          <a:lstStyle/>
          <a:p>
            <a:fld id="{4D4EC715-1382-40EB-A4A0-506E9287526C}" type="slidenum">
              <a:rPr lang="en-US" smtClean="0"/>
              <a:t>32</a:t>
            </a:fld>
            <a:endParaRPr lang="en-US"/>
          </a:p>
        </p:txBody>
      </p:sp>
    </p:spTree>
    <p:extLst>
      <p:ext uri="{BB962C8B-B14F-4D97-AF65-F5344CB8AC3E}">
        <p14:creationId xmlns:p14="http://schemas.microsoft.com/office/powerpoint/2010/main" val="10618070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NewAtten-Book"/>
            </a:endParaRPr>
          </a:p>
        </p:txBody>
      </p:sp>
      <p:sp>
        <p:nvSpPr>
          <p:cNvPr id="4" name="Slide Number Placeholder 3"/>
          <p:cNvSpPr>
            <a:spLocks noGrp="1"/>
          </p:cNvSpPr>
          <p:nvPr>
            <p:ph type="sldNum" sz="quarter" idx="5"/>
          </p:nvPr>
        </p:nvSpPr>
        <p:spPr/>
        <p:txBody>
          <a:bodyPr/>
          <a:lstStyle/>
          <a:p>
            <a:fld id="{4D4EC715-1382-40EB-A4A0-506E9287526C}" type="slidenum">
              <a:rPr lang="en-US" smtClean="0"/>
              <a:t>33</a:t>
            </a:fld>
            <a:endParaRPr lang="en-US"/>
          </a:p>
        </p:txBody>
      </p:sp>
    </p:spTree>
    <p:extLst>
      <p:ext uri="{BB962C8B-B14F-4D97-AF65-F5344CB8AC3E}">
        <p14:creationId xmlns:p14="http://schemas.microsoft.com/office/powerpoint/2010/main" val="2736393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900"/>
              </a:spcAft>
            </a:pPr>
            <a:endParaRPr lang="en-US" sz="20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339207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0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54034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0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716480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dirty="0"/>
          </a:p>
        </p:txBody>
      </p:sp>
      <p:sp>
        <p:nvSpPr>
          <p:cNvPr id="4" name="Slide Number Placeholder 3"/>
          <p:cNvSpPr>
            <a:spLocks noGrp="1"/>
          </p:cNvSpPr>
          <p:nvPr>
            <p:ph type="sldNum" sz="quarter" idx="5"/>
          </p:nvPr>
        </p:nvSpPr>
        <p:spPr/>
        <p:txBody>
          <a:bodyPr/>
          <a:lstStyle/>
          <a:p>
            <a:fld id="{4D4EC715-1382-40EB-A4A0-506E9287526C}" type="slidenum">
              <a:rPr lang="en-US" smtClean="0"/>
              <a:t>37</a:t>
            </a:fld>
            <a:endParaRPr lang="en-US"/>
          </a:p>
        </p:txBody>
      </p:sp>
    </p:spTree>
    <p:extLst>
      <p:ext uri="{BB962C8B-B14F-4D97-AF65-F5344CB8AC3E}">
        <p14:creationId xmlns:p14="http://schemas.microsoft.com/office/powerpoint/2010/main" val="29932201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15000"/>
              </a:lnSpc>
              <a:spcBef>
                <a:spcPts val="0"/>
              </a:spcBef>
              <a:spcAft>
                <a:spcPts val="900"/>
              </a:spcAft>
              <a:buClrTx/>
              <a:buSzTx/>
              <a:buFontTx/>
              <a:buNone/>
              <a:tabLst/>
              <a:defRPr/>
            </a:pPr>
            <a:endParaRPr lang="en-US" sz="10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38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865183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900"/>
              </a:spcAft>
            </a:pPr>
            <a:endParaRPr lang="en-US" sz="1400" b="1"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39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6497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900"/>
              </a:spcAft>
            </a:pPr>
            <a:endParaRPr lang="en-US" sz="18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48274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900"/>
              </a:spcAft>
            </a:pPr>
            <a:endParaRPr lang="en-US" sz="10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751190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900"/>
              </a:spcAft>
            </a:pPr>
            <a:endParaRPr lang="en-US" sz="1000" b="1"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63860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900"/>
              </a:spcAft>
            </a:pPr>
            <a:endParaRPr lang="en-US" sz="10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205198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900"/>
              </a:spcAft>
            </a:pPr>
            <a:endParaRPr lang="en-US" sz="10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873709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900"/>
              </a:spcAft>
            </a:pPr>
            <a:endParaRPr lang="en-US" sz="1400" dirty="0">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25023" rtl="0" eaLnBrk="1" fontAlgn="base" latinLnBrk="0" hangingPunct="1">
              <a:lnSpc>
                <a:spcPct val="100000"/>
              </a:lnSpc>
              <a:spcBef>
                <a:spcPct val="0"/>
              </a:spcBef>
              <a:spcAft>
                <a:spcPct val="0"/>
              </a:spcAft>
              <a:buClrTx/>
              <a:buSzTx/>
              <a:buFontTx/>
              <a:buNone/>
              <a:tabLst/>
              <a:defRPr/>
            </a:pPr>
            <a:fld id="{55C66EEC-7952-4CDE-BA7C-696105BD46E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5023"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675876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8565" y="1112976"/>
            <a:ext cx="7772400" cy="1470025"/>
          </a:xfrm>
          <a:prstGeom prst="rect">
            <a:avLst/>
          </a:prstGeom>
        </p:spPr>
        <p:txBody>
          <a:bodyPr/>
          <a:lstStyle>
            <a:lvl1pPr>
              <a:defRPr sz="3600" b="1" i="0" baseline="0">
                <a:solidFill>
                  <a:srgbClr val="C00000"/>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49473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2A4A57F-0025-4BA5-AC58-24DC9A54D2B3}" type="datetimeFigureOut">
              <a:rPr lang="en-US" smtClean="0"/>
              <a:t>9/3/2024</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235AE9FE-F616-4051-9F9E-F0490CE3FA2C}" type="slidenum">
              <a:rPr lang="en-US" smtClean="0"/>
              <a:t>‹#›</a:t>
            </a:fld>
            <a:endParaRPr lang="en-US"/>
          </a:p>
        </p:txBody>
      </p:sp>
    </p:spTree>
    <p:extLst>
      <p:ext uri="{BB962C8B-B14F-4D97-AF65-F5344CB8AC3E}">
        <p14:creationId xmlns:p14="http://schemas.microsoft.com/office/powerpoint/2010/main" val="337709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2A4A57F-0025-4BA5-AC58-24DC9A54D2B3}" type="datetimeFigureOut">
              <a:rPr lang="en-US" smtClean="0"/>
              <a:t>9/3/2024</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235AE9FE-F616-4051-9F9E-F0490CE3FA2C}" type="slidenum">
              <a:rPr lang="en-US" smtClean="0"/>
              <a:t>‹#›</a:t>
            </a:fld>
            <a:endParaRPr lang="en-US"/>
          </a:p>
        </p:txBody>
      </p:sp>
    </p:spTree>
    <p:extLst>
      <p:ext uri="{BB962C8B-B14F-4D97-AF65-F5344CB8AC3E}">
        <p14:creationId xmlns:p14="http://schemas.microsoft.com/office/powerpoint/2010/main" val="793884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0AAB-26F2-AFDF-9769-54711C35243A}"/>
              </a:ext>
            </a:extLst>
          </p:cNvPr>
          <p:cNvSpPr>
            <a:spLocks noGrp="1"/>
          </p:cNvSpPr>
          <p:nvPr>
            <p:ph type="ctrTitle"/>
          </p:nvPr>
        </p:nvSpPr>
        <p:spPr>
          <a:xfrm>
            <a:off x="1143000" y="1122363"/>
            <a:ext cx="6858000" cy="2387600"/>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7EC299C5-A74A-4567-C8B5-3A66A087F2C4}"/>
              </a:ext>
            </a:extLst>
          </p:cNvPr>
          <p:cNvSpPr>
            <a:spLocks noGrp="1"/>
          </p:cNvSpPr>
          <p:nvPr>
            <p:ph type="subTitle" idx="1"/>
          </p:nvPr>
        </p:nvSpPr>
        <p:spPr>
          <a:xfrm>
            <a:off x="1143000" y="3602038"/>
            <a:ext cx="6858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FFF19ECD-D1DC-9513-BED9-30AF1F7369CB}"/>
              </a:ext>
            </a:extLst>
          </p:cNvPr>
          <p:cNvSpPr>
            <a:spLocks noGrp="1"/>
          </p:cNvSpPr>
          <p:nvPr>
            <p:ph type="dt" sz="half" idx="10"/>
          </p:nvPr>
        </p:nvSpPr>
        <p:spPr/>
        <p:txBody>
          <a:bodyPr/>
          <a:lstStyle/>
          <a:p>
            <a:fld id="{60D5FD46-5FB1-4724-B973-7811F67483EA}" type="datetimeFigureOut">
              <a:rPr lang="en-US" smtClean="0"/>
              <a:t>9/3/2024</a:t>
            </a:fld>
            <a:endParaRPr lang="en-US"/>
          </a:p>
        </p:txBody>
      </p:sp>
      <p:sp>
        <p:nvSpPr>
          <p:cNvPr id="5" name="Footer Placeholder 4">
            <a:extLst>
              <a:ext uri="{FF2B5EF4-FFF2-40B4-BE49-F238E27FC236}">
                <a16:creationId xmlns:a16="http://schemas.microsoft.com/office/drawing/2014/main" id="{48E853C8-32A9-DADB-F824-1BE765248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B2960-CB1E-9092-1F97-473111CC5CAE}"/>
              </a:ext>
            </a:extLst>
          </p:cNvPr>
          <p:cNvSpPr>
            <a:spLocks noGrp="1"/>
          </p:cNvSpPr>
          <p:nvPr>
            <p:ph type="sldNum" sz="quarter" idx="12"/>
          </p:nvPr>
        </p:nvSpPr>
        <p:spPr/>
        <p:txBody>
          <a:bodyPr/>
          <a:lstStyle/>
          <a:p>
            <a:fld id="{F93FE640-3532-4232-AD6C-C01A32094689}" type="slidenum">
              <a:rPr lang="en-US" smtClean="0"/>
              <a:t>‹#›</a:t>
            </a:fld>
            <a:endParaRPr lang="en-US"/>
          </a:p>
        </p:txBody>
      </p:sp>
    </p:spTree>
    <p:extLst>
      <p:ext uri="{BB962C8B-B14F-4D97-AF65-F5344CB8AC3E}">
        <p14:creationId xmlns:p14="http://schemas.microsoft.com/office/powerpoint/2010/main" val="935999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7CA5-746A-75B7-3853-4A9E353DA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AD1F1D-C34F-BA9B-6035-C48FA5C780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ADDEE-AE55-1CA3-57DE-88200360742C}"/>
              </a:ext>
            </a:extLst>
          </p:cNvPr>
          <p:cNvSpPr>
            <a:spLocks noGrp="1"/>
          </p:cNvSpPr>
          <p:nvPr>
            <p:ph type="dt" sz="half" idx="10"/>
          </p:nvPr>
        </p:nvSpPr>
        <p:spPr/>
        <p:txBody>
          <a:bodyPr/>
          <a:lstStyle/>
          <a:p>
            <a:fld id="{60D5FD46-5FB1-4724-B973-7811F67483EA}" type="datetimeFigureOut">
              <a:rPr lang="en-US" smtClean="0"/>
              <a:t>9/3/2024</a:t>
            </a:fld>
            <a:endParaRPr lang="en-US"/>
          </a:p>
        </p:txBody>
      </p:sp>
      <p:sp>
        <p:nvSpPr>
          <p:cNvPr id="5" name="Footer Placeholder 4">
            <a:extLst>
              <a:ext uri="{FF2B5EF4-FFF2-40B4-BE49-F238E27FC236}">
                <a16:creationId xmlns:a16="http://schemas.microsoft.com/office/drawing/2014/main" id="{EA335058-5F24-3582-5B70-E38DF6E23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9355F-4F87-DBCF-FF30-7C17003B413C}"/>
              </a:ext>
            </a:extLst>
          </p:cNvPr>
          <p:cNvSpPr>
            <a:spLocks noGrp="1"/>
          </p:cNvSpPr>
          <p:nvPr>
            <p:ph type="sldNum" sz="quarter" idx="12"/>
          </p:nvPr>
        </p:nvSpPr>
        <p:spPr/>
        <p:txBody>
          <a:bodyPr/>
          <a:lstStyle/>
          <a:p>
            <a:fld id="{F93FE640-3532-4232-AD6C-C01A32094689}" type="slidenum">
              <a:rPr lang="en-US" smtClean="0"/>
              <a:t>‹#›</a:t>
            </a:fld>
            <a:endParaRPr lang="en-US"/>
          </a:p>
        </p:txBody>
      </p:sp>
    </p:spTree>
    <p:extLst>
      <p:ext uri="{BB962C8B-B14F-4D97-AF65-F5344CB8AC3E}">
        <p14:creationId xmlns:p14="http://schemas.microsoft.com/office/powerpoint/2010/main" val="913895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E9EE-5F40-DBF3-3BF4-6827EE33DAFB}"/>
              </a:ext>
            </a:extLst>
          </p:cNvPr>
          <p:cNvSpPr>
            <a:spLocks noGrp="1"/>
          </p:cNvSpPr>
          <p:nvPr>
            <p:ph type="title"/>
          </p:nvPr>
        </p:nvSpPr>
        <p:spPr>
          <a:xfrm>
            <a:off x="623888" y="1709741"/>
            <a:ext cx="7886700" cy="2852737"/>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FDBD5B8C-E514-D03A-7DBA-C8F9B530A8CA}"/>
              </a:ext>
            </a:extLst>
          </p:cNvPr>
          <p:cNvSpPr>
            <a:spLocks noGrp="1"/>
          </p:cNvSpPr>
          <p:nvPr>
            <p:ph type="body" idx="1"/>
          </p:nvPr>
        </p:nvSpPr>
        <p:spPr>
          <a:xfrm>
            <a:off x="623888" y="4589466"/>
            <a:ext cx="7886700" cy="1500187"/>
          </a:xfrm>
        </p:spPr>
        <p:txBody>
          <a:bodyPr/>
          <a:lstStyle>
            <a:lvl1pPr marL="0" indent="0">
              <a:buNone/>
              <a:defRPr sz="1350">
                <a:solidFill>
                  <a:schemeClr val="tx1">
                    <a:tint val="82000"/>
                  </a:schemeClr>
                </a:solidFill>
              </a:defRPr>
            </a:lvl1pPr>
            <a:lvl2pPr marL="257175" indent="0">
              <a:buNone/>
              <a:defRPr sz="1125">
                <a:solidFill>
                  <a:schemeClr val="tx1">
                    <a:tint val="82000"/>
                  </a:schemeClr>
                </a:solidFill>
              </a:defRPr>
            </a:lvl2pPr>
            <a:lvl3pPr marL="514350" indent="0">
              <a:buNone/>
              <a:defRPr sz="1013">
                <a:solidFill>
                  <a:schemeClr val="tx1">
                    <a:tint val="82000"/>
                  </a:schemeClr>
                </a:solidFill>
              </a:defRPr>
            </a:lvl3pPr>
            <a:lvl4pPr marL="771525" indent="0">
              <a:buNone/>
              <a:defRPr sz="900">
                <a:solidFill>
                  <a:schemeClr val="tx1">
                    <a:tint val="82000"/>
                  </a:schemeClr>
                </a:solidFill>
              </a:defRPr>
            </a:lvl4pPr>
            <a:lvl5pPr marL="1028700" indent="0">
              <a:buNone/>
              <a:defRPr sz="900">
                <a:solidFill>
                  <a:schemeClr val="tx1">
                    <a:tint val="82000"/>
                  </a:schemeClr>
                </a:solidFill>
              </a:defRPr>
            </a:lvl5pPr>
            <a:lvl6pPr marL="1285875" indent="0">
              <a:buNone/>
              <a:defRPr sz="900">
                <a:solidFill>
                  <a:schemeClr val="tx1">
                    <a:tint val="82000"/>
                  </a:schemeClr>
                </a:solidFill>
              </a:defRPr>
            </a:lvl6pPr>
            <a:lvl7pPr marL="1543050" indent="0">
              <a:buNone/>
              <a:defRPr sz="900">
                <a:solidFill>
                  <a:schemeClr val="tx1">
                    <a:tint val="82000"/>
                  </a:schemeClr>
                </a:solidFill>
              </a:defRPr>
            </a:lvl7pPr>
            <a:lvl8pPr marL="1800225" indent="0">
              <a:buNone/>
              <a:defRPr sz="900">
                <a:solidFill>
                  <a:schemeClr val="tx1">
                    <a:tint val="82000"/>
                  </a:schemeClr>
                </a:solidFill>
              </a:defRPr>
            </a:lvl8pPr>
            <a:lvl9pPr marL="2057400" indent="0">
              <a:buNone/>
              <a:defRPr sz="9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A1B364-45B4-D6D7-5B6E-5D22F4195A1A}"/>
              </a:ext>
            </a:extLst>
          </p:cNvPr>
          <p:cNvSpPr>
            <a:spLocks noGrp="1"/>
          </p:cNvSpPr>
          <p:nvPr>
            <p:ph type="dt" sz="half" idx="10"/>
          </p:nvPr>
        </p:nvSpPr>
        <p:spPr/>
        <p:txBody>
          <a:bodyPr/>
          <a:lstStyle/>
          <a:p>
            <a:fld id="{60D5FD46-5FB1-4724-B973-7811F67483EA}" type="datetimeFigureOut">
              <a:rPr lang="en-US" smtClean="0"/>
              <a:t>9/3/2024</a:t>
            </a:fld>
            <a:endParaRPr lang="en-US"/>
          </a:p>
        </p:txBody>
      </p:sp>
      <p:sp>
        <p:nvSpPr>
          <p:cNvPr id="5" name="Footer Placeholder 4">
            <a:extLst>
              <a:ext uri="{FF2B5EF4-FFF2-40B4-BE49-F238E27FC236}">
                <a16:creationId xmlns:a16="http://schemas.microsoft.com/office/drawing/2014/main" id="{0D87EAE9-C050-40C3-CD3B-938F1BB814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4EB76-72D0-02EA-E72C-02536D5CBD16}"/>
              </a:ext>
            </a:extLst>
          </p:cNvPr>
          <p:cNvSpPr>
            <a:spLocks noGrp="1"/>
          </p:cNvSpPr>
          <p:nvPr>
            <p:ph type="sldNum" sz="quarter" idx="12"/>
          </p:nvPr>
        </p:nvSpPr>
        <p:spPr/>
        <p:txBody>
          <a:bodyPr/>
          <a:lstStyle/>
          <a:p>
            <a:fld id="{F93FE640-3532-4232-AD6C-C01A32094689}" type="slidenum">
              <a:rPr lang="en-US" smtClean="0"/>
              <a:t>‹#›</a:t>
            </a:fld>
            <a:endParaRPr lang="en-US"/>
          </a:p>
        </p:txBody>
      </p:sp>
    </p:spTree>
    <p:extLst>
      <p:ext uri="{BB962C8B-B14F-4D97-AF65-F5344CB8AC3E}">
        <p14:creationId xmlns:p14="http://schemas.microsoft.com/office/powerpoint/2010/main" val="72382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8F00-F3CE-5906-426C-59DF0402E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B6A60-C197-3EC9-2374-B2C52F1290C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C79D03-0E3C-D4F8-377E-DDFE66A5255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80FD8-DBBC-C596-0AE9-0410E97403E2}"/>
              </a:ext>
            </a:extLst>
          </p:cNvPr>
          <p:cNvSpPr>
            <a:spLocks noGrp="1"/>
          </p:cNvSpPr>
          <p:nvPr>
            <p:ph type="dt" sz="half" idx="10"/>
          </p:nvPr>
        </p:nvSpPr>
        <p:spPr/>
        <p:txBody>
          <a:bodyPr/>
          <a:lstStyle/>
          <a:p>
            <a:fld id="{60D5FD46-5FB1-4724-B973-7811F67483EA}" type="datetimeFigureOut">
              <a:rPr lang="en-US" smtClean="0"/>
              <a:t>9/3/2024</a:t>
            </a:fld>
            <a:endParaRPr lang="en-US"/>
          </a:p>
        </p:txBody>
      </p:sp>
      <p:sp>
        <p:nvSpPr>
          <p:cNvPr id="6" name="Footer Placeholder 5">
            <a:extLst>
              <a:ext uri="{FF2B5EF4-FFF2-40B4-BE49-F238E27FC236}">
                <a16:creationId xmlns:a16="http://schemas.microsoft.com/office/drawing/2014/main" id="{70737467-BEE2-8C0B-AB24-5CCE68F16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0385E-1C57-8E85-FEC0-D412F4AEB025}"/>
              </a:ext>
            </a:extLst>
          </p:cNvPr>
          <p:cNvSpPr>
            <a:spLocks noGrp="1"/>
          </p:cNvSpPr>
          <p:nvPr>
            <p:ph type="sldNum" sz="quarter" idx="12"/>
          </p:nvPr>
        </p:nvSpPr>
        <p:spPr/>
        <p:txBody>
          <a:bodyPr/>
          <a:lstStyle/>
          <a:p>
            <a:fld id="{F93FE640-3532-4232-AD6C-C01A32094689}" type="slidenum">
              <a:rPr lang="en-US" smtClean="0"/>
              <a:t>‹#›</a:t>
            </a:fld>
            <a:endParaRPr lang="en-US"/>
          </a:p>
        </p:txBody>
      </p:sp>
    </p:spTree>
    <p:extLst>
      <p:ext uri="{BB962C8B-B14F-4D97-AF65-F5344CB8AC3E}">
        <p14:creationId xmlns:p14="http://schemas.microsoft.com/office/powerpoint/2010/main" val="3089643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AB1A-951C-530C-5125-E25B45848F9E}"/>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A1ED40-1D0F-B19B-1BF7-D9441962B21B}"/>
              </a:ext>
            </a:extLst>
          </p:cNvPr>
          <p:cNvSpPr>
            <a:spLocks noGrp="1"/>
          </p:cNvSpPr>
          <p:nvPr>
            <p:ph type="body" idx="1"/>
          </p:nvPr>
        </p:nvSpPr>
        <p:spPr>
          <a:xfrm>
            <a:off x="629842" y="1681163"/>
            <a:ext cx="3868340"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11AEE-53E6-0331-4784-2C5282257D6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A2F120-04CA-073B-41BD-AE613C82431F}"/>
              </a:ext>
            </a:extLst>
          </p:cNvPr>
          <p:cNvSpPr>
            <a:spLocks noGrp="1"/>
          </p:cNvSpPr>
          <p:nvPr>
            <p:ph type="body" sz="quarter" idx="3"/>
          </p:nvPr>
        </p:nvSpPr>
        <p:spPr>
          <a:xfrm>
            <a:off x="4629151" y="1681163"/>
            <a:ext cx="388739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60FF40AC-67C2-14F0-40EC-B54D4B4228BF}"/>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F30856-0FA7-7C39-7D6C-7D14DA1B0493}"/>
              </a:ext>
            </a:extLst>
          </p:cNvPr>
          <p:cNvSpPr>
            <a:spLocks noGrp="1"/>
          </p:cNvSpPr>
          <p:nvPr>
            <p:ph type="dt" sz="half" idx="10"/>
          </p:nvPr>
        </p:nvSpPr>
        <p:spPr/>
        <p:txBody>
          <a:bodyPr/>
          <a:lstStyle/>
          <a:p>
            <a:fld id="{60D5FD46-5FB1-4724-B973-7811F67483EA}" type="datetimeFigureOut">
              <a:rPr lang="en-US" smtClean="0"/>
              <a:t>9/3/2024</a:t>
            </a:fld>
            <a:endParaRPr lang="en-US"/>
          </a:p>
        </p:txBody>
      </p:sp>
      <p:sp>
        <p:nvSpPr>
          <p:cNvPr id="8" name="Footer Placeholder 7">
            <a:extLst>
              <a:ext uri="{FF2B5EF4-FFF2-40B4-BE49-F238E27FC236}">
                <a16:creationId xmlns:a16="http://schemas.microsoft.com/office/drawing/2014/main" id="{4CE0F796-E05E-711B-4955-DA054494D9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AB8E85-40A5-0AF7-B929-1BC2D16DC46C}"/>
              </a:ext>
            </a:extLst>
          </p:cNvPr>
          <p:cNvSpPr>
            <a:spLocks noGrp="1"/>
          </p:cNvSpPr>
          <p:nvPr>
            <p:ph type="sldNum" sz="quarter" idx="12"/>
          </p:nvPr>
        </p:nvSpPr>
        <p:spPr/>
        <p:txBody>
          <a:bodyPr/>
          <a:lstStyle/>
          <a:p>
            <a:fld id="{F93FE640-3532-4232-AD6C-C01A32094689}" type="slidenum">
              <a:rPr lang="en-US" smtClean="0"/>
              <a:t>‹#›</a:t>
            </a:fld>
            <a:endParaRPr lang="en-US"/>
          </a:p>
        </p:txBody>
      </p:sp>
    </p:spTree>
    <p:extLst>
      <p:ext uri="{BB962C8B-B14F-4D97-AF65-F5344CB8AC3E}">
        <p14:creationId xmlns:p14="http://schemas.microsoft.com/office/powerpoint/2010/main" val="247055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257A-48A3-61C4-6A80-5C1628C7CF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05476E-B057-C14C-7498-917AAAA3E24D}"/>
              </a:ext>
            </a:extLst>
          </p:cNvPr>
          <p:cNvSpPr>
            <a:spLocks noGrp="1"/>
          </p:cNvSpPr>
          <p:nvPr>
            <p:ph type="dt" sz="half" idx="10"/>
          </p:nvPr>
        </p:nvSpPr>
        <p:spPr/>
        <p:txBody>
          <a:bodyPr/>
          <a:lstStyle/>
          <a:p>
            <a:fld id="{60D5FD46-5FB1-4724-B973-7811F67483EA}" type="datetimeFigureOut">
              <a:rPr lang="en-US" smtClean="0"/>
              <a:t>9/3/2024</a:t>
            </a:fld>
            <a:endParaRPr lang="en-US"/>
          </a:p>
        </p:txBody>
      </p:sp>
      <p:sp>
        <p:nvSpPr>
          <p:cNvPr id="4" name="Footer Placeholder 3">
            <a:extLst>
              <a:ext uri="{FF2B5EF4-FFF2-40B4-BE49-F238E27FC236}">
                <a16:creationId xmlns:a16="http://schemas.microsoft.com/office/drawing/2014/main" id="{D1CB50DB-D323-CB91-5738-8AF217E37E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F61040-A667-58F4-8ABD-954E97F58DA5}"/>
              </a:ext>
            </a:extLst>
          </p:cNvPr>
          <p:cNvSpPr>
            <a:spLocks noGrp="1"/>
          </p:cNvSpPr>
          <p:nvPr>
            <p:ph type="sldNum" sz="quarter" idx="12"/>
          </p:nvPr>
        </p:nvSpPr>
        <p:spPr/>
        <p:txBody>
          <a:bodyPr/>
          <a:lstStyle/>
          <a:p>
            <a:fld id="{F93FE640-3532-4232-AD6C-C01A32094689}" type="slidenum">
              <a:rPr lang="en-US" smtClean="0"/>
              <a:t>‹#›</a:t>
            </a:fld>
            <a:endParaRPr lang="en-US"/>
          </a:p>
        </p:txBody>
      </p:sp>
    </p:spTree>
    <p:extLst>
      <p:ext uri="{BB962C8B-B14F-4D97-AF65-F5344CB8AC3E}">
        <p14:creationId xmlns:p14="http://schemas.microsoft.com/office/powerpoint/2010/main" val="695052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59B1F8-ED18-A65B-C287-E9B86CC977F9}"/>
              </a:ext>
            </a:extLst>
          </p:cNvPr>
          <p:cNvSpPr>
            <a:spLocks noGrp="1"/>
          </p:cNvSpPr>
          <p:nvPr>
            <p:ph type="dt" sz="half" idx="10"/>
          </p:nvPr>
        </p:nvSpPr>
        <p:spPr/>
        <p:txBody>
          <a:bodyPr/>
          <a:lstStyle/>
          <a:p>
            <a:fld id="{60D5FD46-5FB1-4724-B973-7811F67483EA}" type="datetimeFigureOut">
              <a:rPr lang="en-US" smtClean="0"/>
              <a:t>9/3/2024</a:t>
            </a:fld>
            <a:endParaRPr lang="en-US"/>
          </a:p>
        </p:txBody>
      </p:sp>
      <p:sp>
        <p:nvSpPr>
          <p:cNvPr id="3" name="Footer Placeholder 2">
            <a:extLst>
              <a:ext uri="{FF2B5EF4-FFF2-40B4-BE49-F238E27FC236}">
                <a16:creationId xmlns:a16="http://schemas.microsoft.com/office/drawing/2014/main" id="{94A49CC8-99FC-7E7A-0620-BF7FD95181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6A81C-E126-D999-F99D-E9E1F72E0302}"/>
              </a:ext>
            </a:extLst>
          </p:cNvPr>
          <p:cNvSpPr>
            <a:spLocks noGrp="1"/>
          </p:cNvSpPr>
          <p:nvPr>
            <p:ph type="sldNum" sz="quarter" idx="12"/>
          </p:nvPr>
        </p:nvSpPr>
        <p:spPr/>
        <p:txBody>
          <a:bodyPr/>
          <a:lstStyle/>
          <a:p>
            <a:fld id="{F93FE640-3532-4232-AD6C-C01A32094689}" type="slidenum">
              <a:rPr lang="en-US" smtClean="0"/>
              <a:t>‹#›</a:t>
            </a:fld>
            <a:endParaRPr lang="en-US"/>
          </a:p>
        </p:txBody>
      </p:sp>
    </p:spTree>
    <p:extLst>
      <p:ext uri="{BB962C8B-B14F-4D97-AF65-F5344CB8AC3E}">
        <p14:creationId xmlns:p14="http://schemas.microsoft.com/office/powerpoint/2010/main" val="4049311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61D1-9C91-3288-27A1-BE3395EC6E9C}"/>
              </a:ext>
            </a:extLst>
          </p:cNvPr>
          <p:cNvSpPr>
            <a:spLocks noGrp="1"/>
          </p:cNvSpPr>
          <p:nvPr>
            <p:ph type="title"/>
          </p:nvPr>
        </p:nvSpPr>
        <p:spPr>
          <a:xfrm>
            <a:off x="629841" y="457200"/>
            <a:ext cx="2949178" cy="16002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A19D7B97-5238-8E7C-7F64-8C39E56ACD01}"/>
              </a:ext>
            </a:extLst>
          </p:cNvPr>
          <p:cNvSpPr>
            <a:spLocks noGrp="1"/>
          </p:cNvSpPr>
          <p:nvPr>
            <p:ph idx="1"/>
          </p:nvPr>
        </p:nvSpPr>
        <p:spPr>
          <a:xfrm>
            <a:off x="3887391" y="987428"/>
            <a:ext cx="462915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2C7FE0-316B-CAC1-FA72-E9D845D17737}"/>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1D2CF5B3-0104-3585-58BF-783FEF42836F}"/>
              </a:ext>
            </a:extLst>
          </p:cNvPr>
          <p:cNvSpPr>
            <a:spLocks noGrp="1"/>
          </p:cNvSpPr>
          <p:nvPr>
            <p:ph type="dt" sz="half" idx="10"/>
          </p:nvPr>
        </p:nvSpPr>
        <p:spPr/>
        <p:txBody>
          <a:bodyPr/>
          <a:lstStyle/>
          <a:p>
            <a:fld id="{60D5FD46-5FB1-4724-B973-7811F67483EA}" type="datetimeFigureOut">
              <a:rPr lang="en-US" smtClean="0"/>
              <a:t>9/3/2024</a:t>
            </a:fld>
            <a:endParaRPr lang="en-US"/>
          </a:p>
        </p:txBody>
      </p:sp>
      <p:sp>
        <p:nvSpPr>
          <p:cNvPr id="6" name="Footer Placeholder 5">
            <a:extLst>
              <a:ext uri="{FF2B5EF4-FFF2-40B4-BE49-F238E27FC236}">
                <a16:creationId xmlns:a16="http://schemas.microsoft.com/office/drawing/2014/main" id="{E8C74C65-D5B5-883E-EDB9-4D72A0E233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938AA-0902-B4EB-C207-6ACA6F026CD4}"/>
              </a:ext>
            </a:extLst>
          </p:cNvPr>
          <p:cNvSpPr>
            <a:spLocks noGrp="1"/>
          </p:cNvSpPr>
          <p:nvPr>
            <p:ph type="sldNum" sz="quarter" idx="12"/>
          </p:nvPr>
        </p:nvSpPr>
        <p:spPr/>
        <p:txBody>
          <a:bodyPr/>
          <a:lstStyle/>
          <a:p>
            <a:fld id="{F93FE640-3532-4232-AD6C-C01A32094689}" type="slidenum">
              <a:rPr lang="en-US" smtClean="0"/>
              <a:t>‹#›</a:t>
            </a:fld>
            <a:endParaRPr lang="en-US"/>
          </a:p>
        </p:txBody>
      </p:sp>
    </p:spTree>
    <p:extLst>
      <p:ext uri="{BB962C8B-B14F-4D97-AF65-F5344CB8AC3E}">
        <p14:creationId xmlns:p14="http://schemas.microsoft.com/office/powerpoint/2010/main" val="2421448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115612"/>
            <a:ext cx="8229600" cy="1143000"/>
          </a:xfrm>
          <a:prstGeom prst="rect">
            <a:avLst/>
          </a:prstGeom>
        </p:spPr>
        <p:txBody>
          <a:bodyPr/>
          <a:lstStyle>
            <a:lvl1pPr>
              <a:defRPr sz="3000" b="1" i="1" baseline="0">
                <a:solidFill>
                  <a:srgbClr val="C00000"/>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321629"/>
          </a:xfrm>
          <a:prstGeom prst="rect">
            <a:avLst/>
          </a:prstGeom>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
              <a:defRPr sz="21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755627" y="115614"/>
            <a:ext cx="299597" cy="354905"/>
          </a:xfrm>
          <a:prstGeom prst="rect">
            <a:avLst/>
          </a:prstGeom>
        </p:spPr>
        <p:txBody>
          <a:bodyPr/>
          <a:lstStyle>
            <a:lvl1pPr>
              <a:defRPr sz="750">
                <a:latin typeface="+mn-lt"/>
              </a:defRPr>
            </a:lvl1pPr>
          </a:lstStyle>
          <a:p>
            <a:fld id="{235AE9FE-F616-4051-9F9E-F0490CE3FA2C}" type="slidenum">
              <a:rPr lang="en-US" smtClean="0"/>
              <a:t>‹#›</a:t>
            </a:fld>
            <a:endParaRPr lang="en-US"/>
          </a:p>
        </p:txBody>
      </p:sp>
      <p:cxnSp>
        <p:nvCxnSpPr>
          <p:cNvPr id="8" name="Straight Connector 7"/>
          <p:cNvCxnSpPr/>
          <p:nvPr/>
        </p:nvCxnSpPr>
        <p:spPr>
          <a:xfrm flipV="1">
            <a:off x="457200" y="1298368"/>
            <a:ext cx="8229600" cy="0"/>
          </a:xfrm>
          <a:prstGeom prst="line">
            <a:avLst/>
          </a:prstGeom>
          <a:ln w="28575">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654C0D8-78F5-B8E2-8CC0-43C3EEEDC1C3}"/>
              </a:ext>
            </a:extLst>
          </p:cNvPr>
          <p:cNvCxnSpPr/>
          <p:nvPr/>
        </p:nvCxnSpPr>
        <p:spPr>
          <a:xfrm flipV="1">
            <a:off x="457200" y="1298368"/>
            <a:ext cx="8229600" cy="0"/>
          </a:xfrm>
          <a:prstGeom prst="line">
            <a:avLst/>
          </a:prstGeom>
          <a:ln w="28575">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18536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F388-CC07-21F6-AFCD-528953C204A4}"/>
              </a:ext>
            </a:extLst>
          </p:cNvPr>
          <p:cNvSpPr>
            <a:spLocks noGrp="1"/>
          </p:cNvSpPr>
          <p:nvPr>
            <p:ph type="title"/>
          </p:nvPr>
        </p:nvSpPr>
        <p:spPr>
          <a:xfrm>
            <a:off x="629841" y="457200"/>
            <a:ext cx="2949178" cy="16002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22CF015B-DB0E-6546-AB4D-87F08004F6A8}"/>
              </a:ext>
            </a:extLst>
          </p:cNvPr>
          <p:cNvSpPr>
            <a:spLocks noGrp="1"/>
          </p:cNvSpPr>
          <p:nvPr>
            <p:ph type="pic" idx="1"/>
          </p:nvPr>
        </p:nvSpPr>
        <p:spPr>
          <a:xfrm>
            <a:off x="3887391" y="987428"/>
            <a:ext cx="462915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a:extLst>
              <a:ext uri="{FF2B5EF4-FFF2-40B4-BE49-F238E27FC236}">
                <a16:creationId xmlns:a16="http://schemas.microsoft.com/office/drawing/2014/main" id="{A7A59AD8-76AA-6F28-43AC-1913998717B1}"/>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2DFE6C8F-E214-3DFB-25D6-6833B7616D52}"/>
              </a:ext>
            </a:extLst>
          </p:cNvPr>
          <p:cNvSpPr>
            <a:spLocks noGrp="1"/>
          </p:cNvSpPr>
          <p:nvPr>
            <p:ph type="dt" sz="half" idx="10"/>
          </p:nvPr>
        </p:nvSpPr>
        <p:spPr/>
        <p:txBody>
          <a:bodyPr/>
          <a:lstStyle/>
          <a:p>
            <a:fld id="{60D5FD46-5FB1-4724-B973-7811F67483EA}" type="datetimeFigureOut">
              <a:rPr lang="en-US" smtClean="0"/>
              <a:t>9/3/2024</a:t>
            </a:fld>
            <a:endParaRPr lang="en-US"/>
          </a:p>
        </p:txBody>
      </p:sp>
      <p:sp>
        <p:nvSpPr>
          <p:cNvPr id="6" name="Footer Placeholder 5">
            <a:extLst>
              <a:ext uri="{FF2B5EF4-FFF2-40B4-BE49-F238E27FC236}">
                <a16:creationId xmlns:a16="http://schemas.microsoft.com/office/drawing/2014/main" id="{F7E672F5-EED8-5F16-EDE2-EE94F820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07EF6-5A98-3CF4-0746-FF40979B0DB0}"/>
              </a:ext>
            </a:extLst>
          </p:cNvPr>
          <p:cNvSpPr>
            <a:spLocks noGrp="1"/>
          </p:cNvSpPr>
          <p:nvPr>
            <p:ph type="sldNum" sz="quarter" idx="12"/>
          </p:nvPr>
        </p:nvSpPr>
        <p:spPr/>
        <p:txBody>
          <a:bodyPr/>
          <a:lstStyle/>
          <a:p>
            <a:fld id="{F93FE640-3532-4232-AD6C-C01A32094689}" type="slidenum">
              <a:rPr lang="en-US" smtClean="0"/>
              <a:t>‹#›</a:t>
            </a:fld>
            <a:endParaRPr lang="en-US"/>
          </a:p>
        </p:txBody>
      </p:sp>
    </p:spTree>
    <p:extLst>
      <p:ext uri="{BB962C8B-B14F-4D97-AF65-F5344CB8AC3E}">
        <p14:creationId xmlns:p14="http://schemas.microsoft.com/office/powerpoint/2010/main" val="4114965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D855-4CAA-3E7D-C480-3B6337D57C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357490-DF37-9984-9B87-5DA395D567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41337-C14F-88C6-7587-7A9C274A532D}"/>
              </a:ext>
            </a:extLst>
          </p:cNvPr>
          <p:cNvSpPr>
            <a:spLocks noGrp="1"/>
          </p:cNvSpPr>
          <p:nvPr>
            <p:ph type="dt" sz="half" idx="10"/>
          </p:nvPr>
        </p:nvSpPr>
        <p:spPr/>
        <p:txBody>
          <a:bodyPr/>
          <a:lstStyle/>
          <a:p>
            <a:fld id="{60D5FD46-5FB1-4724-B973-7811F67483EA}" type="datetimeFigureOut">
              <a:rPr lang="en-US" smtClean="0"/>
              <a:t>9/3/2024</a:t>
            </a:fld>
            <a:endParaRPr lang="en-US"/>
          </a:p>
        </p:txBody>
      </p:sp>
      <p:sp>
        <p:nvSpPr>
          <p:cNvPr id="5" name="Footer Placeholder 4">
            <a:extLst>
              <a:ext uri="{FF2B5EF4-FFF2-40B4-BE49-F238E27FC236}">
                <a16:creationId xmlns:a16="http://schemas.microsoft.com/office/drawing/2014/main" id="{99CC27CE-6492-4D26-B5F0-93C5F78CB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0154C-C6BC-A5E1-CEFC-762F2F74BDEF}"/>
              </a:ext>
            </a:extLst>
          </p:cNvPr>
          <p:cNvSpPr>
            <a:spLocks noGrp="1"/>
          </p:cNvSpPr>
          <p:nvPr>
            <p:ph type="sldNum" sz="quarter" idx="12"/>
          </p:nvPr>
        </p:nvSpPr>
        <p:spPr/>
        <p:txBody>
          <a:bodyPr/>
          <a:lstStyle/>
          <a:p>
            <a:fld id="{F93FE640-3532-4232-AD6C-C01A32094689}" type="slidenum">
              <a:rPr lang="en-US" smtClean="0"/>
              <a:t>‹#›</a:t>
            </a:fld>
            <a:endParaRPr lang="en-US"/>
          </a:p>
        </p:txBody>
      </p:sp>
    </p:spTree>
    <p:extLst>
      <p:ext uri="{BB962C8B-B14F-4D97-AF65-F5344CB8AC3E}">
        <p14:creationId xmlns:p14="http://schemas.microsoft.com/office/powerpoint/2010/main" val="16320288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100840-31E6-1BF0-1B94-B287204D763A}"/>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F67A7E-2FB1-FA5B-9B37-85A125B8DB5B}"/>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357BF-9B7F-4BD3-7745-D361CA3BFBD1}"/>
              </a:ext>
            </a:extLst>
          </p:cNvPr>
          <p:cNvSpPr>
            <a:spLocks noGrp="1"/>
          </p:cNvSpPr>
          <p:nvPr>
            <p:ph type="dt" sz="half" idx="10"/>
          </p:nvPr>
        </p:nvSpPr>
        <p:spPr/>
        <p:txBody>
          <a:bodyPr/>
          <a:lstStyle/>
          <a:p>
            <a:fld id="{60D5FD46-5FB1-4724-B973-7811F67483EA}" type="datetimeFigureOut">
              <a:rPr lang="en-US" smtClean="0"/>
              <a:t>9/3/2024</a:t>
            </a:fld>
            <a:endParaRPr lang="en-US"/>
          </a:p>
        </p:txBody>
      </p:sp>
      <p:sp>
        <p:nvSpPr>
          <p:cNvPr id="5" name="Footer Placeholder 4">
            <a:extLst>
              <a:ext uri="{FF2B5EF4-FFF2-40B4-BE49-F238E27FC236}">
                <a16:creationId xmlns:a16="http://schemas.microsoft.com/office/drawing/2014/main" id="{649CC5BF-440E-6E80-D55D-600708578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17012-6938-CDB8-8B3E-1562614CCA65}"/>
              </a:ext>
            </a:extLst>
          </p:cNvPr>
          <p:cNvSpPr>
            <a:spLocks noGrp="1"/>
          </p:cNvSpPr>
          <p:nvPr>
            <p:ph type="sldNum" sz="quarter" idx="12"/>
          </p:nvPr>
        </p:nvSpPr>
        <p:spPr/>
        <p:txBody>
          <a:bodyPr/>
          <a:lstStyle/>
          <a:p>
            <a:fld id="{F93FE640-3532-4232-AD6C-C01A32094689}" type="slidenum">
              <a:rPr lang="en-US" smtClean="0"/>
              <a:t>‹#›</a:t>
            </a:fld>
            <a:endParaRPr lang="en-US"/>
          </a:p>
        </p:txBody>
      </p:sp>
    </p:spTree>
    <p:extLst>
      <p:ext uri="{BB962C8B-B14F-4D97-AF65-F5344CB8AC3E}">
        <p14:creationId xmlns:p14="http://schemas.microsoft.com/office/powerpoint/2010/main" val="4080767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8565" y="1112976"/>
            <a:ext cx="7772400" cy="1470025"/>
          </a:xfrm>
          <a:prstGeom prst="rect">
            <a:avLst/>
          </a:prstGeom>
        </p:spPr>
        <p:txBody>
          <a:bodyPr/>
          <a:lstStyle>
            <a:lvl1pPr>
              <a:defRPr sz="2700" b="1" i="0" baseline="0">
                <a:solidFill>
                  <a:srgbClr val="C00000"/>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384497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115612"/>
            <a:ext cx="8229600" cy="1143000"/>
          </a:xfrm>
          <a:prstGeom prst="rect">
            <a:avLst/>
          </a:prstGeom>
        </p:spPr>
        <p:txBody>
          <a:bodyPr/>
          <a:lstStyle>
            <a:lvl1pPr>
              <a:defRPr sz="2250" b="1" i="1" baseline="0">
                <a:solidFill>
                  <a:srgbClr val="C00000"/>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321629"/>
          </a:xfrm>
          <a:prstGeom prst="rect">
            <a:avLst/>
          </a:prstGeom>
        </p:spPr>
        <p:txBody>
          <a:bodyPr/>
          <a:lstStyle>
            <a:lvl1pPr marL="192881" indent="-192881">
              <a:buFont typeface="Wingdings" panose="05000000000000000000" pitchFamily="2" charset="2"/>
              <a:buChar char="Ø"/>
              <a:defRPr sz="1575"/>
            </a:lvl1pPr>
            <a:lvl2pPr marL="417910" indent="-160735">
              <a:buFont typeface="Wingdings" panose="05000000000000000000" pitchFamily="2" charset="2"/>
              <a:buChar char="§"/>
              <a:defRPr sz="1575"/>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755628" y="115616"/>
            <a:ext cx="299597" cy="354905"/>
          </a:xfrm>
          <a:prstGeom prst="rect">
            <a:avLst/>
          </a:prstGeom>
        </p:spPr>
        <p:txBody>
          <a:bodyPr/>
          <a:lstStyle>
            <a:lvl1pPr>
              <a:defRPr sz="563">
                <a:latin typeface="+mn-lt"/>
              </a:defRPr>
            </a:lvl1pPr>
          </a:lstStyle>
          <a:p>
            <a:fld id="{2ABBE6EC-54BD-DB4B-B578-86C0F7FC5F81}" type="slidenum">
              <a:rPr lang="en-US" smtClean="0"/>
              <a:pPr/>
              <a:t>‹#›</a:t>
            </a:fld>
            <a:endParaRPr lang="en-US" dirty="0"/>
          </a:p>
        </p:txBody>
      </p:sp>
      <p:cxnSp>
        <p:nvCxnSpPr>
          <p:cNvPr id="8" name="Straight Connector 7"/>
          <p:cNvCxnSpPr/>
          <p:nvPr userDrawn="1"/>
        </p:nvCxnSpPr>
        <p:spPr>
          <a:xfrm flipV="1">
            <a:off x="457200" y="1298368"/>
            <a:ext cx="8229600" cy="0"/>
          </a:xfrm>
          <a:prstGeom prst="line">
            <a:avLst/>
          </a:prstGeom>
          <a:ln w="28575">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6177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556"/>
            <a:ext cx="7772400" cy="1362075"/>
          </a:xfrm>
          <a:prstGeom prst="rect">
            <a:avLst/>
          </a:prstGeom>
        </p:spPr>
        <p:txBody>
          <a:bodyPr anchor="t"/>
          <a:lstStyle>
            <a:lvl1pPr algn="l">
              <a:defRPr sz="2025" b="1" cap="all">
                <a:solidFill>
                  <a:srgbClr val="C00000"/>
                </a:solidFill>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8620218" y="141985"/>
            <a:ext cx="421690" cy="365125"/>
          </a:xfrm>
          <a:prstGeom prst="rect">
            <a:avLst/>
          </a:prstGeom>
        </p:spPr>
        <p:txBody>
          <a:bodyPr/>
          <a:lstStyle>
            <a:lvl1pPr>
              <a:defRPr sz="563">
                <a:latin typeface="+mn-lt"/>
              </a:defRPr>
            </a:lvl1pPr>
          </a:lstStyle>
          <a:p>
            <a:fld id="{2ABBE6EC-54BD-DB4B-B578-86C0F7FC5F81}" type="slidenum">
              <a:rPr lang="en-US" smtClean="0"/>
              <a:pPr/>
              <a:t>‹#›</a:t>
            </a:fld>
            <a:endParaRPr lang="en-US" dirty="0"/>
          </a:p>
        </p:txBody>
      </p:sp>
      <p:cxnSp>
        <p:nvCxnSpPr>
          <p:cNvPr id="7" name="Straight Connector 6"/>
          <p:cNvCxnSpPr/>
          <p:nvPr userDrawn="1"/>
        </p:nvCxnSpPr>
        <p:spPr>
          <a:xfrm flipV="1">
            <a:off x="457200" y="3663260"/>
            <a:ext cx="8229600" cy="0"/>
          </a:xfrm>
          <a:prstGeom prst="line">
            <a:avLst/>
          </a:prstGeom>
          <a:ln w="28575">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77942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2ABBE6EC-54BD-DB4B-B578-86C0F7FC5F81}" type="slidenum">
              <a:rPr lang="en-US" smtClean="0"/>
              <a:pPr/>
              <a:t>‹#›</a:t>
            </a:fld>
            <a:endParaRPr lang="en-US" dirty="0"/>
          </a:p>
        </p:txBody>
      </p:sp>
    </p:spTree>
    <p:extLst>
      <p:ext uri="{BB962C8B-B14F-4D97-AF65-F5344CB8AC3E}">
        <p14:creationId xmlns:p14="http://schemas.microsoft.com/office/powerpoint/2010/main" val="35464124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marL="192881" indent="-192881">
              <a:buFont typeface="Wingdings" panose="05000000000000000000" pitchFamily="2" charset="2"/>
              <a:buChar char="Ø"/>
              <a:defRPr sz="1350"/>
            </a:lvl1pPr>
            <a:lvl2pPr marL="417910" indent="-160735">
              <a:buFont typeface="Wingdings" panose="05000000000000000000" pitchFamily="2" charset="2"/>
              <a:buChar cha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marL="192881" indent="-192881">
              <a:buFont typeface="Wingdings" panose="05000000000000000000" pitchFamily="2" charset="2"/>
              <a:buChar char="Ø"/>
              <a:defRPr sz="1350"/>
            </a:lvl1pPr>
            <a:lvl2pPr marL="417910" indent="-160735">
              <a:buFont typeface="Wingdings" panose="05000000000000000000" pitchFamily="2" charset="2"/>
              <a:buChar cha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57200" y="6356354"/>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4"/>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4"/>
            <a:ext cx="2133600" cy="365125"/>
          </a:xfrm>
          <a:prstGeom prst="rect">
            <a:avLst/>
          </a:prstGeom>
        </p:spPr>
        <p:txBody>
          <a:bodyPr/>
          <a:lstStyle/>
          <a:p>
            <a:fld id="{2ABBE6EC-54BD-DB4B-B578-86C0F7FC5F81}" type="slidenum">
              <a:rPr lang="en-US" smtClean="0"/>
              <a:pPr/>
              <a:t>‹#›</a:t>
            </a:fld>
            <a:endParaRPr lang="en-US" dirty="0"/>
          </a:p>
        </p:txBody>
      </p:sp>
    </p:spTree>
    <p:extLst>
      <p:ext uri="{BB962C8B-B14F-4D97-AF65-F5344CB8AC3E}">
        <p14:creationId xmlns:p14="http://schemas.microsoft.com/office/powerpoint/2010/main" val="15569161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4"/>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802211" y="274068"/>
            <a:ext cx="266330" cy="365125"/>
          </a:xfrm>
          <a:prstGeom prst="rect">
            <a:avLst/>
          </a:prstGeom>
        </p:spPr>
        <p:txBody>
          <a:bodyPr/>
          <a:lstStyle>
            <a:lvl1pPr>
              <a:defRPr sz="563">
                <a:latin typeface="+mn-lt"/>
              </a:defRPr>
            </a:lvl1pPr>
          </a:lstStyle>
          <a:p>
            <a:fld id="{2ABBE6EC-54BD-DB4B-B578-86C0F7FC5F81}" type="slidenum">
              <a:rPr lang="en-US" smtClean="0"/>
              <a:pPr/>
              <a:t>‹#›</a:t>
            </a:fld>
            <a:endParaRPr lang="en-US" dirty="0"/>
          </a:p>
        </p:txBody>
      </p:sp>
    </p:spTree>
    <p:extLst>
      <p:ext uri="{BB962C8B-B14F-4D97-AF65-F5344CB8AC3E}">
        <p14:creationId xmlns:p14="http://schemas.microsoft.com/office/powerpoint/2010/main" val="7190668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4"/>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4"/>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4"/>
            <a:ext cx="2133600" cy="365125"/>
          </a:xfrm>
          <a:prstGeom prst="rect">
            <a:avLst/>
          </a:prstGeom>
        </p:spPr>
        <p:txBody>
          <a:bodyPr/>
          <a:lstStyle/>
          <a:p>
            <a:fld id="{2ABBE6EC-54BD-DB4B-B578-86C0F7FC5F81}" type="slidenum">
              <a:rPr lang="en-US" smtClean="0"/>
              <a:pPr/>
              <a:t>‹#›</a:t>
            </a:fld>
            <a:endParaRPr lang="en-US" dirty="0"/>
          </a:p>
        </p:txBody>
      </p:sp>
    </p:spTree>
    <p:extLst>
      <p:ext uri="{BB962C8B-B14F-4D97-AF65-F5344CB8AC3E}">
        <p14:creationId xmlns:p14="http://schemas.microsoft.com/office/powerpoint/2010/main" val="295604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554"/>
            <a:ext cx="7772400" cy="1362075"/>
          </a:xfrm>
          <a:prstGeom prst="rect">
            <a:avLst/>
          </a:prstGeom>
        </p:spPr>
        <p:txBody>
          <a:bodyPr anchor="t"/>
          <a:lstStyle>
            <a:lvl1pPr algn="l">
              <a:defRPr sz="2700" b="1" cap="all">
                <a:solidFill>
                  <a:srgbClr val="C00000"/>
                </a:solidFill>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8620218" y="141983"/>
            <a:ext cx="421690" cy="365125"/>
          </a:xfrm>
          <a:prstGeom prst="rect">
            <a:avLst/>
          </a:prstGeom>
        </p:spPr>
        <p:txBody>
          <a:bodyPr/>
          <a:lstStyle>
            <a:lvl1pPr>
              <a:defRPr sz="750">
                <a:latin typeface="+mn-lt"/>
              </a:defRPr>
            </a:lvl1pPr>
          </a:lstStyle>
          <a:p>
            <a:fld id="{235AE9FE-F616-4051-9F9E-F0490CE3FA2C}" type="slidenum">
              <a:rPr lang="en-US" smtClean="0"/>
              <a:t>‹#›</a:t>
            </a:fld>
            <a:endParaRPr lang="en-US"/>
          </a:p>
        </p:txBody>
      </p:sp>
      <p:cxnSp>
        <p:nvCxnSpPr>
          <p:cNvPr id="7" name="Straight Connector 6"/>
          <p:cNvCxnSpPr/>
          <p:nvPr/>
        </p:nvCxnSpPr>
        <p:spPr>
          <a:xfrm flipV="1">
            <a:off x="457200" y="3663260"/>
            <a:ext cx="8229600" cy="0"/>
          </a:xfrm>
          <a:prstGeom prst="line">
            <a:avLst/>
          </a:prstGeom>
          <a:ln w="28575">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24FDF70-E982-9A7B-2DC3-75F4FF20CC61}"/>
              </a:ext>
            </a:extLst>
          </p:cNvPr>
          <p:cNvCxnSpPr/>
          <p:nvPr/>
        </p:nvCxnSpPr>
        <p:spPr>
          <a:xfrm flipV="1">
            <a:off x="457200" y="3663260"/>
            <a:ext cx="8229600" cy="0"/>
          </a:xfrm>
          <a:prstGeom prst="line">
            <a:avLst/>
          </a:prstGeom>
          <a:ln w="28575">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20109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2ABBE6EC-54BD-DB4B-B578-86C0F7FC5F81}" type="slidenum">
              <a:rPr lang="en-US" smtClean="0"/>
              <a:pPr/>
              <a:t>‹#›</a:t>
            </a:fld>
            <a:endParaRPr lang="en-US" dirty="0"/>
          </a:p>
        </p:txBody>
      </p:sp>
    </p:spTree>
    <p:extLst>
      <p:ext uri="{BB962C8B-B14F-4D97-AF65-F5344CB8AC3E}">
        <p14:creationId xmlns:p14="http://schemas.microsoft.com/office/powerpoint/2010/main" val="5164724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2ABBE6EC-54BD-DB4B-B578-86C0F7FC5F81}" type="slidenum">
              <a:rPr lang="en-US" smtClean="0"/>
              <a:pPr/>
              <a:t>‹#›</a:t>
            </a:fld>
            <a:endParaRPr lang="en-US" dirty="0"/>
          </a:p>
        </p:txBody>
      </p:sp>
    </p:spTree>
    <p:extLst>
      <p:ext uri="{BB962C8B-B14F-4D97-AF65-F5344CB8AC3E}">
        <p14:creationId xmlns:p14="http://schemas.microsoft.com/office/powerpoint/2010/main" val="9086857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2ABBE6EC-54BD-DB4B-B578-86C0F7FC5F81}" type="slidenum">
              <a:rPr lang="en-US" smtClean="0"/>
              <a:pPr/>
              <a:t>‹#›</a:t>
            </a:fld>
            <a:endParaRPr lang="en-US" dirty="0"/>
          </a:p>
        </p:txBody>
      </p:sp>
    </p:spTree>
    <p:extLst>
      <p:ext uri="{BB962C8B-B14F-4D97-AF65-F5344CB8AC3E}">
        <p14:creationId xmlns:p14="http://schemas.microsoft.com/office/powerpoint/2010/main" val="2632477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2ABBE6EC-54BD-DB4B-B578-86C0F7FC5F81}" type="slidenum">
              <a:rPr lang="en-US" smtClean="0"/>
              <a:pPr/>
              <a:t>‹#›</a:t>
            </a:fld>
            <a:endParaRPr lang="en-US" dirty="0"/>
          </a:p>
        </p:txBody>
      </p:sp>
    </p:spTree>
    <p:extLst>
      <p:ext uri="{BB962C8B-B14F-4D97-AF65-F5344CB8AC3E}">
        <p14:creationId xmlns:p14="http://schemas.microsoft.com/office/powerpoint/2010/main" val="21989702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B67F-8779-11C0-2D68-A41F2EF6554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D9A2336-05D4-53EC-DE8D-EE7A196FDA5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87824F6-02D5-3E73-C801-2A7BA1F435B3}"/>
              </a:ext>
            </a:extLst>
          </p:cNvPr>
          <p:cNvSpPr>
            <a:spLocks noGrp="1"/>
          </p:cNvSpPr>
          <p:nvPr>
            <p:ph type="dt" sz="half" idx="10"/>
          </p:nvPr>
        </p:nvSpPr>
        <p:spPr/>
        <p:txBody>
          <a:bodyPr/>
          <a:lstStyle/>
          <a:p>
            <a:fld id="{608B72C6-0013-44EF-9334-7F5F498F3DA6}" type="datetimeFigureOut">
              <a:rPr lang="en-US" smtClean="0"/>
              <a:t>9/3/2024</a:t>
            </a:fld>
            <a:endParaRPr lang="en-US"/>
          </a:p>
        </p:txBody>
      </p:sp>
      <p:sp>
        <p:nvSpPr>
          <p:cNvPr id="5" name="Footer Placeholder 4">
            <a:extLst>
              <a:ext uri="{FF2B5EF4-FFF2-40B4-BE49-F238E27FC236}">
                <a16:creationId xmlns:a16="http://schemas.microsoft.com/office/drawing/2014/main" id="{40417161-ED9C-1034-4B67-FEB40587F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28F2C-836A-B7BE-3B58-9766E0F66AB3}"/>
              </a:ext>
            </a:extLst>
          </p:cNvPr>
          <p:cNvSpPr>
            <a:spLocks noGrp="1"/>
          </p:cNvSpPr>
          <p:nvPr>
            <p:ph type="sldNum" sz="quarter" idx="12"/>
          </p:nvPr>
        </p:nvSpPr>
        <p:spPr/>
        <p:txBody>
          <a:bodyPr/>
          <a:lstStyle/>
          <a:p>
            <a:fld id="{A928A0DA-3E62-4E5E-800F-AC956C36CFDE}" type="slidenum">
              <a:rPr lang="en-US" smtClean="0"/>
              <a:t>‹#›</a:t>
            </a:fld>
            <a:endParaRPr lang="en-US"/>
          </a:p>
        </p:txBody>
      </p:sp>
    </p:spTree>
    <p:extLst>
      <p:ext uri="{BB962C8B-B14F-4D97-AF65-F5344CB8AC3E}">
        <p14:creationId xmlns:p14="http://schemas.microsoft.com/office/powerpoint/2010/main" val="19421780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63DD-E88D-851F-9753-709D99BCD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ED7FB-09AF-A0E8-E638-0E6814A12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12F25-65A1-434D-DD9F-6756E5C9C1EE}"/>
              </a:ext>
            </a:extLst>
          </p:cNvPr>
          <p:cNvSpPr>
            <a:spLocks noGrp="1"/>
          </p:cNvSpPr>
          <p:nvPr>
            <p:ph type="dt" sz="half" idx="10"/>
          </p:nvPr>
        </p:nvSpPr>
        <p:spPr/>
        <p:txBody>
          <a:bodyPr/>
          <a:lstStyle/>
          <a:p>
            <a:fld id="{608B72C6-0013-44EF-9334-7F5F498F3DA6}" type="datetimeFigureOut">
              <a:rPr lang="en-US" smtClean="0"/>
              <a:t>9/3/2024</a:t>
            </a:fld>
            <a:endParaRPr lang="en-US"/>
          </a:p>
        </p:txBody>
      </p:sp>
      <p:sp>
        <p:nvSpPr>
          <p:cNvPr id="5" name="Footer Placeholder 4">
            <a:extLst>
              <a:ext uri="{FF2B5EF4-FFF2-40B4-BE49-F238E27FC236}">
                <a16:creationId xmlns:a16="http://schemas.microsoft.com/office/drawing/2014/main" id="{1CF97ED6-205C-FA2A-EEE0-83F5832F6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C95E6-0C73-8F1A-C9B9-D617A6E3CC03}"/>
              </a:ext>
            </a:extLst>
          </p:cNvPr>
          <p:cNvSpPr>
            <a:spLocks noGrp="1"/>
          </p:cNvSpPr>
          <p:nvPr>
            <p:ph type="sldNum" sz="quarter" idx="12"/>
          </p:nvPr>
        </p:nvSpPr>
        <p:spPr/>
        <p:txBody>
          <a:bodyPr/>
          <a:lstStyle/>
          <a:p>
            <a:fld id="{A928A0DA-3E62-4E5E-800F-AC956C36CFDE}" type="slidenum">
              <a:rPr lang="en-US" smtClean="0"/>
              <a:t>‹#›</a:t>
            </a:fld>
            <a:endParaRPr lang="en-US"/>
          </a:p>
        </p:txBody>
      </p:sp>
    </p:spTree>
    <p:extLst>
      <p:ext uri="{BB962C8B-B14F-4D97-AF65-F5344CB8AC3E}">
        <p14:creationId xmlns:p14="http://schemas.microsoft.com/office/powerpoint/2010/main" val="12746131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400-801E-5000-2C95-59DEC4A3FD5F}"/>
              </a:ext>
            </a:extLst>
          </p:cNvPr>
          <p:cNvSpPr>
            <a:spLocks noGrp="1"/>
          </p:cNvSpPr>
          <p:nvPr>
            <p:ph type="title"/>
          </p:nvPr>
        </p:nvSpPr>
        <p:spPr>
          <a:xfrm>
            <a:off x="623888" y="1709740"/>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905F7FA-1329-265C-D9A7-9B086780740C}"/>
              </a:ext>
            </a:extLst>
          </p:cNvPr>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0C0FFA-F912-11C3-E3FA-71CC20862A23}"/>
              </a:ext>
            </a:extLst>
          </p:cNvPr>
          <p:cNvSpPr>
            <a:spLocks noGrp="1"/>
          </p:cNvSpPr>
          <p:nvPr>
            <p:ph type="dt" sz="half" idx="10"/>
          </p:nvPr>
        </p:nvSpPr>
        <p:spPr/>
        <p:txBody>
          <a:bodyPr/>
          <a:lstStyle/>
          <a:p>
            <a:fld id="{608B72C6-0013-44EF-9334-7F5F498F3DA6}" type="datetimeFigureOut">
              <a:rPr lang="en-US" smtClean="0"/>
              <a:t>9/3/2024</a:t>
            </a:fld>
            <a:endParaRPr lang="en-US"/>
          </a:p>
        </p:txBody>
      </p:sp>
      <p:sp>
        <p:nvSpPr>
          <p:cNvPr id="5" name="Footer Placeholder 4">
            <a:extLst>
              <a:ext uri="{FF2B5EF4-FFF2-40B4-BE49-F238E27FC236}">
                <a16:creationId xmlns:a16="http://schemas.microsoft.com/office/drawing/2014/main" id="{D2AA7F03-EDF9-36F0-D329-40235B801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07F55-5591-9CB5-4892-86A0EF947FE1}"/>
              </a:ext>
            </a:extLst>
          </p:cNvPr>
          <p:cNvSpPr>
            <a:spLocks noGrp="1"/>
          </p:cNvSpPr>
          <p:nvPr>
            <p:ph type="sldNum" sz="quarter" idx="12"/>
          </p:nvPr>
        </p:nvSpPr>
        <p:spPr/>
        <p:txBody>
          <a:bodyPr/>
          <a:lstStyle/>
          <a:p>
            <a:fld id="{A928A0DA-3E62-4E5E-800F-AC956C36CFDE}" type="slidenum">
              <a:rPr lang="en-US" smtClean="0"/>
              <a:t>‹#›</a:t>
            </a:fld>
            <a:endParaRPr lang="en-US"/>
          </a:p>
        </p:txBody>
      </p:sp>
    </p:spTree>
    <p:extLst>
      <p:ext uri="{BB962C8B-B14F-4D97-AF65-F5344CB8AC3E}">
        <p14:creationId xmlns:p14="http://schemas.microsoft.com/office/powerpoint/2010/main" val="26357771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81A9-35B0-C8B2-13D0-2DFAFB44E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5B7ADF-1665-AB06-5262-A12AC9C9D49C}"/>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E99899-073B-2FC4-2ED7-B1BD9F646400}"/>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D65542-DE45-429F-4958-A6F240998611}"/>
              </a:ext>
            </a:extLst>
          </p:cNvPr>
          <p:cNvSpPr>
            <a:spLocks noGrp="1"/>
          </p:cNvSpPr>
          <p:nvPr>
            <p:ph type="dt" sz="half" idx="10"/>
          </p:nvPr>
        </p:nvSpPr>
        <p:spPr/>
        <p:txBody>
          <a:bodyPr/>
          <a:lstStyle/>
          <a:p>
            <a:fld id="{608B72C6-0013-44EF-9334-7F5F498F3DA6}" type="datetimeFigureOut">
              <a:rPr lang="en-US" smtClean="0"/>
              <a:t>9/3/2024</a:t>
            </a:fld>
            <a:endParaRPr lang="en-US"/>
          </a:p>
        </p:txBody>
      </p:sp>
      <p:sp>
        <p:nvSpPr>
          <p:cNvPr id="6" name="Footer Placeholder 5">
            <a:extLst>
              <a:ext uri="{FF2B5EF4-FFF2-40B4-BE49-F238E27FC236}">
                <a16:creationId xmlns:a16="http://schemas.microsoft.com/office/drawing/2014/main" id="{A3C37030-3D45-A475-CE22-0225FD537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F2E0D-29CC-8E9C-2F72-C6436045CBDD}"/>
              </a:ext>
            </a:extLst>
          </p:cNvPr>
          <p:cNvSpPr>
            <a:spLocks noGrp="1"/>
          </p:cNvSpPr>
          <p:nvPr>
            <p:ph type="sldNum" sz="quarter" idx="12"/>
          </p:nvPr>
        </p:nvSpPr>
        <p:spPr/>
        <p:txBody>
          <a:bodyPr/>
          <a:lstStyle/>
          <a:p>
            <a:fld id="{A928A0DA-3E62-4E5E-800F-AC956C36CFDE}" type="slidenum">
              <a:rPr lang="en-US" smtClean="0"/>
              <a:t>‹#›</a:t>
            </a:fld>
            <a:endParaRPr lang="en-US"/>
          </a:p>
        </p:txBody>
      </p:sp>
    </p:spTree>
    <p:extLst>
      <p:ext uri="{BB962C8B-B14F-4D97-AF65-F5344CB8AC3E}">
        <p14:creationId xmlns:p14="http://schemas.microsoft.com/office/powerpoint/2010/main" val="36418489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CBCE-D3AA-4654-2D36-6BDAB575189F}"/>
              </a:ext>
            </a:extLst>
          </p:cNvPr>
          <p:cNvSpPr>
            <a:spLocks noGrp="1"/>
          </p:cNvSpPr>
          <p:nvPr>
            <p:ph type="title"/>
          </p:nvPr>
        </p:nvSpPr>
        <p:spPr>
          <a:xfrm>
            <a:off x="630238" y="365127"/>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8D7F6A-F239-D70E-F379-C2678205B3D0}"/>
              </a:ext>
            </a:extLst>
          </p:cNvPr>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B463500-F511-893D-8B4F-C80396A3E037}"/>
              </a:ext>
            </a:extLst>
          </p:cNvPr>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FCAF4A-ACFC-709A-E1DD-CB8F009A0283}"/>
              </a:ext>
            </a:extLst>
          </p:cNvPr>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5AADB-61D9-322A-9B99-0FAC71CEDD4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CABE99-4EED-D019-704C-2D9CC34C1993}"/>
              </a:ext>
            </a:extLst>
          </p:cNvPr>
          <p:cNvSpPr>
            <a:spLocks noGrp="1"/>
          </p:cNvSpPr>
          <p:nvPr>
            <p:ph type="dt" sz="half" idx="10"/>
          </p:nvPr>
        </p:nvSpPr>
        <p:spPr/>
        <p:txBody>
          <a:bodyPr/>
          <a:lstStyle/>
          <a:p>
            <a:fld id="{608B72C6-0013-44EF-9334-7F5F498F3DA6}" type="datetimeFigureOut">
              <a:rPr lang="en-US" smtClean="0"/>
              <a:t>9/3/2024</a:t>
            </a:fld>
            <a:endParaRPr lang="en-US"/>
          </a:p>
        </p:txBody>
      </p:sp>
      <p:sp>
        <p:nvSpPr>
          <p:cNvPr id="8" name="Footer Placeholder 7">
            <a:extLst>
              <a:ext uri="{FF2B5EF4-FFF2-40B4-BE49-F238E27FC236}">
                <a16:creationId xmlns:a16="http://schemas.microsoft.com/office/drawing/2014/main" id="{83B8FFE7-28AB-FB7B-B161-7B6526F7F9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D9B11C-CF1B-DCDA-0BE5-A1CDEE32391B}"/>
              </a:ext>
            </a:extLst>
          </p:cNvPr>
          <p:cNvSpPr>
            <a:spLocks noGrp="1"/>
          </p:cNvSpPr>
          <p:nvPr>
            <p:ph type="sldNum" sz="quarter" idx="12"/>
          </p:nvPr>
        </p:nvSpPr>
        <p:spPr/>
        <p:txBody>
          <a:bodyPr/>
          <a:lstStyle/>
          <a:p>
            <a:fld id="{A928A0DA-3E62-4E5E-800F-AC956C36CFDE}" type="slidenum">
              <a:rPr lang="en-US" smtClean="0"/>
              <a:t>‹#›</a:t>
            </a:fld>
            <a:endParaRPr lang="en-US"/>
          </a:p>
        </p:txBody>
      </p:sp>
    </p:spTree>
    <p:extLst>
      <p:ext uri="{BB962C8B-B14F-4D97-AF65-F5344CB8AC3E}">
        <p14:creationId xmlns:p14="http://schemas.microsoft.com/office/powerpoint/2010/main" val="1102293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EA9D-6542-AB38-BF28-3F99BFE53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2D5463-8EE9-CF7B-B359-39087C7E98A8}"/>
              </a:ext>
            </a:extLst>
          </p:cNvPr>
          <p:cNvSpPr>
            <a:spLocks noGrp="1"/>
          </p:cNvSpPr>
          <p:nvPr>
            <p:ph type="dt" sz="half" idx="10"/>
          </p:nvPr>
        </p:nvSpPr>
        <p:spPr/>
        <p:txBody>
          <a:bodyPr/>
          <a:lstStyle/>
          <a:p>
            <a:fld id="{608B72C6-0013-44EF-9334-7F5F498F3DA6}" type="datetimeFigureOut">
              <a:rPr lang="en-US" smtClean="0"/>
              <a:t>9/3/2024</a:t>
            </a:fld>
            <a:endParaRPr lang="en-US"/>
          </a:p>
        </p:txBody>
      </p:sp>
      <p:sp>
        <p:nvSpPr>
          <p:cNvPr id="4" name="Footer Placeholder 3">
            <a:extLst>
              <a:ext uri="{FF2B5EF4-FFF2-40B4-BE49-F238E27FC236}">
                <a16:creationId xmlns:a16="http://schemas.microsoft.com/office/drawing/2014/main" id="{FEB7BCCD-CAF9-DA46-A71D-ED29737C18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AF95E-04F8-E311-ED5D-49BDAD011F14}"/>
              </a:ext>
            </a:extLst>
          </p:cNvPr>
          <p:cNvSpPr>
            <a:spLocks noGrp="1"/>
          </p:cNvSpPr>
          <p:nvPr>
            <p:ph type="sldNum" sz="quarter" idx="12"/>
          </p:nvPr>
        </p:nvSpPr>
        <p:spPr/>
        <p:txBody>
          <a:bodyPr/>
          <a:lstStyle/>
          <a:p>
            <a:fld id="{A928A0DA-3E62-4E5E-800F-AC956C36CFDE}" type="slidenum">
              <a:rPr lang="en-US" smtClean="0"/>
              <a:t>‹#›</a:t>
            </a:fld>
            <a:endParaRPr lang="en-US"/>
          </a:p>
        </p:txBody>
      </p:sp>
    </p:spTree>
    <p:extLst>
      <p:ext uri="{BB962C8B-B14F-4D97-AF65-F5344CB8AC3E}">
        <p14:creationId xmlns:p14="http://schemas.microsoft.com/office/powerpoint/2010/main" val="69554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2A4A57F-0025-4BA5-AC58-24DC9A54D2B3}" type="datetimeFigureOut">
              <a:rPr lang="en-US" smtClean="0"/>
              <a:t>9/3/2024</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235AE9FE-F616-4051-9F9E-F0490CE3FA2C}" type="slidenum">
              <a:rPr lang="en-US" smtClean="0"/>
              <a:t>‹#›</a:t>
            </a:fld>
            <a:endParaRPr lang="en-US"/>
          </a:p>
        </p:txBody>
      </p:sp>
    </p:spTree>
    <p:extLst>
      <p:ext uri="{BB962C8B-B14F-4D97-AF65-F5344CB8AC3E}">
        <p14:creationId xmlns:p14="http://schemas.microsoft.com/office/powerpoint/2010/main" val="40149002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0CD64C-89E7-9DC2-3EB7-E2E0D1528A01}"/>
              </a:ext>
            </a:extLst>
          </p:cNvPr>
          <p:cNvSpPr>
            <a:spLocks noGrp="1"/>
          </p:cNvSpPr>
          <p:nvPr>
            <p:ph type="dt" sz="half" idx="10"/>
          </p:nvPr>
        </p:nvSpPr>
        <p:spPr/>
        <p:txBody>
          <a:bodyPr/>
          <a:lstStyle/>
          <a:p>
            <a:fld id="{608B72C6-0013-44EF-9334-7F5F498F3DA6}" type="datetimeFigureOut">
              <a:rPr lang="en-US" smtClean="0"/>
              <a:t>9/3/2024</a:t>
            </a:fld>
            <a:endParaRPr lang="en-US"/>
          </a:p>
        </p:txBody>
      </p:sp>
      <p:sp>
        <p:nvSpPr>
          <p:cNvPr id="3" name="Footer Placeholder 2">
            <a:extLst>
              <a:ext uri="{FF2B5EF4-FFF2-40B4-BE49-F238E27FC236}">
                <a16:creationId xmlns:a16="http://schemas.microsoft.com/office/drawing/2014/main" id="{373FAD6B-DB97-CF21-8A37-24FF53116C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CE33B6-5195-844E-9ED1-444C1FEBCB94}"/>
              </a:ext>
            </a:extLst>
          </p:cNvPr>
          <p:cNvSpPr>
            <a:spLocks noGrp="1"/>
          </p:cNvSpPr>
          <p:nvPr>
            <p:ph type="sldNum" sz="quarter" idx="12"/>
          </p:nvPr>
        </p:nvSpPr>
        <p:spPr/>
        <p:txBody>
          <a:bodyPr/>
          <a:lstStyle/>
          <a:p>
            <a:fld id="{A928A0DA-3E62-4E5E-800F-AC956C36CFDE}" type="slidenum">
              <a:rPr lang="en-US" smtClean="0"/>
              <a:t>‹#›</a:t>
            </a:fld>
            <a:endParaRPr lang="en-US"/>
          </a:p>
        </p:txBody>
      </p:sp>
    </p:spTree>
    <p:extLst>
      <p:ext uri="{BB962C8B-B14F-4D97-AF65-F5344CB8AC3E}">
        <p14:creationId xmlns:p14="http://schemas.microsoft.com/office/powerpoint/2010/main" val="12669253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499C-0F9D-DF11-9FBE-95558CB0DC23}"/>
              </a:ext>
            </a:extLst>
          </p:cNvPr>
          <p:cNvSpPr>
            <a:spLocks noGrp="1"/>
          </p:cNvSpPr>
          <p:nvPr>
            <p:ph type="title"/>
          </p:nvPr>
        </p:nvSpPr>
        <p:spPr>
          <a:xfrm>
            <a:off x="630239" y="457200"/>
            <a:ext cx="2949575"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FE07C03-AAF0-AA56-4114-F672B2E942EA}"/>
              </a:ext>
            </a:extLst>
          </p:cNvPr>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E9EA66-3640-5998-2B60-B20ACA48D6F0}"/>
              </a:ext>
            </a:extLst>
          </p:cNvPr>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E07132E-D20E-3ED9-336D-B7B710CFF50A}"/>
              </a:ext>
            </a:extLst>
          </p:cNvPr>
          <p:cNvSpPr>
            <a:spLocks noGrp="1"/>
          </p:cNvSpPr>
          <p:nvPr>
            <p:ph type="dt" sz="half" idx="10"/>
          </p:nvPr>
        </p:nvSpPr>
        <p:spPr/>
        <p:txBody>
          <a:bodyPr/>
          <a:lstStyle/>
          <a:p>
            <a:fld id="{608B72C6-0013-44EF-9334-7F5F498F3DA6}" type="datetimeFigureOut">
              <a:rPr lang="en-US" smtClean="0"/>
              <a:t>9/3/2024</a:t>
            </a:fld>
            <a:endParaRPr lang="en-US"/>
          </a:p>
        </p:txBody>
      </p:sp>
      <p:sp>
        <p:nvSpPr>
          <p:cNvPr id="6" name="Footer Placeholder 5">
            <a:extLst>
              <a:ext uri="{FF2B5EF4-FFF2-40B4-BE49-F238E27FC236}">
                <a16:creationId xmlns:a16="http://schemas.microsoft.com/office/drawing/2014/main" id="{9A9E0B9B-F595-4CE6-17C3-8842280B6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D13E9-BD9E-0856-06B6-FC84F9C23591}"/>
              </a:ext>
            </a:extLst>
          </p:cNvPr>
          <p:cNvSpPr>
            <a:spLocks noGrp="1"/>
          </p:cNvSpPr>
          <p:nvPr>
            <p:ph type="sldNum" sz="quarter" idx="12"/>
          </p:nvPr>
        </p:nvSpPr>
        <p:spPr/>
        <p:txBody>
          <a:bodyPr/>
          <a:lstStyle/>
          <a:p>
            <a:fld id="{A928A0DA-3E62-4E5E-800F-AC956C36CFDE}" type="slidenum">
              <a:rPr lang="en-US" smtClean="0"/>
              <a:t>‹#›</a:t>
            </a:fld>
            <a:endParaRPr lang="en-US"/>
          </a:p>
        </p:txBody>
      </p:sp>
    </p:spTree>
    <p:extLst>
      <p:ext uri="{BB962C8B-B14F-4D97-AF65-F5344CB8AC3E}">
        <p14:creationId xmlns:p14="http://schemas.microsoft.com/office/powerpoint/2010/main" val="29242071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72C6-6A03-7E88-2D34-7D9D00680A87}"/>
              </a:ext>
            </a:extLst>
          </p:cNvPr>
          <p:cNvSpPr>
            <a:spLocks noGrp="1"/>
          </p:cNvSpPr>
          <p:nvPr>
            <p:ph type="title"/>
          </p:nvPr>
        </p:nvSpPr>
        <p:spPr>
          <a:xfrm>
            <a:off x="630239" y="457200"/>
            <a:ext cx="2949575"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41EC86C-77D8-E79C-74FF-71F868003220}"/>
              </a:ext>
            </a:extLst>
          </p:cNvPr>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B8C89DDC-5724-944C-ABF9-6B7CF3A6BCA9}"/>
              </a:ext>
            </a:extLst>
          </p:cNvPr>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229474A-36A3-583C-7067-4220413526C4}"/>
              </a:ext>
            </a:extLst>
          </p:cNvPr>
          <p:cNvSpPr>
            <a:spLocks noGrp="1"/>
          </p:cNvSpPr>
          <p:nvPr>
            <p:ph type="dt" sz="half" idx="10"/>
          </p:nvPr>
        </p:nvSpPr>
        <p:spPr/>
        <p:txBody>
          <a:bodyPr/>
          <a:lstStyle/>
          <a:p>
            <a:fld id="{608B72C6-0013-44EF-9334-7F5F498F3DA6}" type="datetimeFigureOut">
              <a:rPr lang="en-US" smtClean="0"/>
              <a:t>9/3/2024</a:t>
            </a:fld>
            <a:endParaRPr lang="en-US"/>
          </a:p>
        </p:txBody>
      </p:sp>
      <p:sp>
        <p:nvSpPr>
          <p:cNvPr id="6" name="Footer Placeholder 5">
            <a:extLst>
              <a:ext uri="{FF2B5EF4-FFF2-40B4-BE49-F238E27FC236}">
                <a16:creationId xmlns:a16="http://schemas.microsoft.com/office/drawing/2014/main" id="{49E004C5-E8F9-FB1F-7570-207D48E8D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400EC-A5C6-55CC-AE6E-6ECDFAE46BC9}"/>
              </a:ext>
            </a:extLst>
          </p:cNvPr>
          <p:cNvSpPr>
            <a:spLocks noGrp="1"/>
          </p:cNvSpPr>
          <p:nvPr>
            <p:ph type="sldNum" sz="quarter" idx="12"/>
          </p:nvPr>
        </p:nvSpPr>
        <p:spPr/>
        <p:txBody>
          <a:bodyPr/>
          <a:lstStyle/>
          <a:p>
            <a:fld id="{A928A0DA-3E62-4E5E-800F-AC956C36CFDE}" type="slidenum">
              <a:rPr lang="en-US" smtClean="0"/>
              <a:t>‹#›</a:t>
            </a:fld>
            <a:endParaRPr lang="en-US"/>
          </a:p>
        </p:txBody>
      </p:sp>
    </p:spTree>
    <p:extLst>
      <p:ext uri="{BB962C8B-B14F-4D97-AF65-F5344CB8AC3E}">
        <p14:creationId xmlns:p14="http://schemas.microsoft.com/office/powerpoint/2010/main" val="692483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B168-FC45-F6A0-11B5-F2F81621F8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C14344-9652-2AA5-A38F-508B390A40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5EA7F-139A-207A-5CD5-CC49E4C45A41}"/>
              </a:ext>
            </a:extLst>
          </p:cNvPr>
          <p:cNvSpPr>
            <a:spLocks noGrp="1"/>
          </p:cNvSpPr>
          <p:nvPr>
            <p:ph type="dt" sz="half" idx="10"/>
          </p:nvPr>
        </p:nvSpPr>
        <p:spPr/>
        <p:txBody>
          <a:bodyPr/>
          <a:lstStyle/>
          <a:p>
            <a:fld id="{608B72C6-0013-44EF-9334-7F5F498F3DA6}" type="datetimeFigureOut">
              <a:rPr lang="en-US" smtClean="0"/>
              <a:t>9/3/2024</a:t>
            </a:fld>
            <a:endParaRPr lang="en-US"/>
          </a:p>
        </p:txBody>
      </p:sp>
      <p:sp>
        <p:nvSpPr>
          <p:cNvPr id="5" name="Footer Placeholder 4">
            <a:extLst>
              <a:ext uri="{FF2B5EF4-FFF2-40B4-BE49-F238E27FC236}">
                <a16:creationId xmlns:a16="http://schemas.microsoft.com/office/drawing/2014/main" id="{D82093F1-A3D7-2B47-746F-9742CFBDF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408BD-9086-44E1-5A5C-BB2B846DE0D2}"/>
              </a:ext>
            </a:extLst>
          </p:cNvPr>
          <p:cNvSpPr>
            <a:spLocks noGrp="1"/>
          </p:cNvSpPr>
          <p:nvPr>
            <p:ph type="sldNum" sz="quarter" idx="12"/>
          </p:nvPr>
        </p:nvSpPr>
        <p:spPr/>
        <p:txBody>
          <a:bodyPr/>
          <a:lstStyle/>
          <a:p>
            <a:fld id="{A928A0DA-3E62-4E5E-800F-AC956C36CFDE}" type="slidenum">
              <a:rPr lang="en-US" smtClean="0"/>
              <a:t>‹#›</a:t>
            </a:fld>
            <a:endParaRPr lang="en-US"/>
          </a:p>
        </p:txBody>
      </p:sp>
    </p:spTree>
    <p:extLst>
      <p:ext uri="{BB962C8B-B14F-4D97-AF65-F5344CB8AC3E}">
        <p14:creationId xmlns:p14="http://schemas.microsoft.com/office/powerpoint/2010/main" val="14954140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DCEA1C-85FE-2CD5-B90C-73FABE8B6216}"/>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2309B3-BFE7-1B82-1099-D224686A8037}"/>
              </a:ext>
            </a:extLst>
          </p:cNvPr>
          <p:cNvSpPr>
            <a:spLocks noGrp="1"/>
          </p:cNvSpPr>
          <p:nvPr>
            <p:ph type="body" orient="vert" idx="1"/>
          </p:nvPr>
        </p:nvSpPr>
        <p:spPr>
          <a:xfrm>
            <a:off x="628651"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3CAA8-F4E9-4DB4-F871-41C7E56C11F5}"/>
              </a:ext>
            </a:extLst>
          </p:cNvPr>
          <p:cNvSpPr>
            <a:spLocks noGrp="1"/>
          </p:cNvSpPr>
          <p:nvPr>
            <p:ph type="dt" sz="half" idx="10"/>
          </p:nvPr>
        </p:nvSpPr>
        <p:spPr/>
        <p:txBody>
          <a:bodyPr/>
          <a:lstStyle/>
          <a:p>
            <a:fld id="{608B72C6-0013-44EF-9334-7F5F498F3DA6}" type="datetimeFigureOut">
              <a:rPr lang="en-US" smtClean="0"/>
              <a:t>9/3/2024</a:t>
            </a:fld>
            <a:endParaRPr lang="en-US"/>
          </a:p>
        </p:txBody>
      </p:sp>
      <p:sp>
        <p:nvSpPr>
          <p:cNvPr id="5" name="Footer Placeholder 4">
            <a:extLst>
              <a:ext uri="{FF2B5EF4-FFF2-40B4-BE49-F238E27FC236}">
                <a16:creationId xmlns:a16="http://schemas.microsoft.com/office/drawing/2014/main" id="{D2FF7D34-96AF-CC1F-12F2-7775057CD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AE68A-16BB-C52A-5B0E-813ED6ABEA41}"/>
              </a:ext>
            </a:extLst>
          </p:cNvPr>
          <p:cNvSpPr>
            <a:spLocks noGrp="1"/>
          </p:cNvSpPr>
          <p:nvPr>
            <p:ph type="sldNum" sz="quarter" idx="12"/>
          </p:nvPr>
        </p:nvSpPr>
        <p:spPr/>
        <p:txBody>
          <a:bodyPr/>
          <a:lstStyle/>
          <a:p>
            <a:fld id="{A928A0DA-3E62-4E5E-800F-AC956C36CFDE}" type="slidenum">
              <a:rPr lang="en-US" smtClean="0"/>
              <a:t>‹#›</a:t>
            </a:fld>
            <a:endParaRPr lang="en-US"/>
          </a:p>
        </p:txBody>
      </p:sp>
    </p:spTree>
    <p:extLst>
      <p:ext uri="{BB962C8B-B14F-4D97-AF65-F5344CB8AC3E}">
        <p14:creationId xmlns:p14="http://schemas.microsoft.com/office/powerpoint/2010/main" val="19915268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AF36-AB09-0717-2977-4BD6613758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9C4A0B-1FC5-47FB-97CB-8EFAB013A473}"/>
              </a:ext>
            </a:extLst>
          </p:cNvPr>
          <p:cNvSpPr>
            <a:spLocks noGrp="1"/>
          </p:cNvSpPr>
          <p:nvPr>
            <p:ph type="dt" sz="half" idx="10"/>
          </p:nvPr>
        </p:nvSpPr>
        <p:spPr/>
        <p:txBody>
          <a:bodyPr/>
          <a:lstStyle/>
          <a:p>
            <a:fld id="{608B72C6-0013-44EF-9334-7F5F498F3DA6}" type="datetimeFigureOut">
              <a:rPr lang="en-US" smtClean="0"/>
              <a:t>9/3/2024</a:t>
            </a:fld>
            <a:endParaRPr lang="en-US"/>
          </a:p>
        </p:txBody>
      </p:sp>
      <p:sp>
        <p:nvSpPr>
          <p:cNvPr id="4" name="Footer Placeholder 3">
            <a:extLst>
              <a:ext uri="{FF2B5EF4-FFF2-40B4-BE49-F238E27FC236}">
                <a16:creationId xmlns:a16="http://schemas.microsoft.com/office/drawing/2014/main" id="{8A83B1FA-421B-63C5-DBD3-0859C07C5E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297794-441A-9CDA-65AF-7FAF7DDC228D}"/>
              </a:ext>
            </a:extLst>
          </p:cNvPr>
          <p:cNvSpPr>
            <a:spLocks noGrp="1"/>
          </p:cNvSpPr>
          <p:nvPr>
            <p:ph type="sldNum" sz="quarter" idx="12"/>
          </p:nvPr>
        </p:nvSpPr>
        <p:spPr/>
        <p:txBody>
          <a:bodyPr/>
          <a:lstStyle/>
          <a:p>
            <a:fld id="{A928A0DA-3E62-4E5E-800F-AC956C36CFDE}" type="slidenum">
              <a:rPr lang="en-US" smtClean="0"/>
              <a:t>‹#›</a:t>
            </a:fld>
            <a:endParaRPr lang="en-US"/>
          </a:p>
        </p:txBody>
      </p:sp>
    </p:spTree>
    <p:extLst>
      <p:ext uri="{BB962C8B-B14F-4D97-AF65-F5344CB8AC3E}">
        <p14:creationId xmlns:p14="http://schemas.microsoft.com/office/powerpoint/2010/main" val="2120857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marL="257175" indent="-257175">
              <a:buFont typeface="Wingdings" panose="05000000000000000000" pitchFamily="2" charset="2"/>
              <a:buChar char="Ø"/>
              <a:defRPr sz="1800"/>
            </a:lvl1pPr>
            <a:lvl2pPr marL="557213" indent="-214313">
              <a:buFont typeface="Wingdings" panose="05000000000000000000" pitchFamily="2" charset="2"/>
              <a:buChar cha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marL="257175" indent="-257175">
              <a:buFont typeface="Wingdings" panose="05000000000000000000" pitchFamily="2" charset="2"/>
              <a:buChar char="Ø"/>
              <a:defRPr sz="1800"/>
            </a:lvl1pPr>
            <a:lvl2pPr marL="557213" indent="-214313">
              <a:buFont typeface="Wingdings" panose="05000000000000000000" pitchFamily="2" charset="2"/>
              <a:buChar cha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2A4A57F-0025-4BA5-AC58-24DC9A54D2B3}" type="datetimeFigureOut">
              <a:rPr lang="en-US" smtClean="0"/>
              <a:t>9/3/2024</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235AE9FE-F616-4051-9F9E-F0490CE3FA2C}" type="slidenum">
              <a:rPr lang="en-US" smtClean="0"/>
              <a:t>‹#›</a:t>
            </a:fld>
            <a:endParaRPr lang="en-US"/>
          </a:p>
        </p:txBody>
      </p:sp>
    </p:spTree>
    <p:extLst>
      <p:ext uri="{BB962C8B-B14F-4D97-AF65-F5344CB8AC3E}">
        <p14:creationId xmlns:p14="http://schemas.microsoft.com/office/powerpoint/2010/main" val="51915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2A4A57F-0025-4BA5-AC58-24DC9A54D2B3}" type="datetimeFigureOut">
              <a:rPr lang="en-US" smtClean="0"/>
              <a:t>9/3/2024</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802210" y="274068"/>
            <a:ext cx="266330" cy="365125"/>
          </a:xfrm>
          <a:prstGeom prst="rect">
            <a:avLst/>
          </a:prstGeom>
        </p:spPr>
        <p:txBody>
          <a:bodyPr/>
          <a:lstStyle>
            <a:lvl1pPr>
              <a:defRPr sz="750">
                <a:latin typeface="+mn-lt"/>
              </a:defRPr>
            </a:lvl1pPr>
          </a:lstStyle>
          <a:p>
            <a:fld id="{235AE9FE-F616-4051-9F9E-F0490CE3FA2C}" type="slidenum">
              <a:rPr lang="en-US" smtClean="0"/>
              <a:t>‹#›</a:t>
            </a:fld>
            <a:endParaRPr lang="en-US"/>
          </a:p>
        </p:txBody>
      </p:sp>
    </p:spTree>
    <p:extLst>
      <p:ext uri="{BB962C8B-B14F-4D97-AF65-F5344CB8AC3E}">
        <p14:creationId xmlns:p14="http://schemas.microsoft.com/office/powerpoint/2010/main" val="248201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2A4A57F-0025-4BA5-AC58-24DC9A54D2B3}" type="datetimeFigureOut">
              <a:rPr lang="en-US" smtClean="0"/>
              <a:t>9/3/2024</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235AE9FE-F616-4051-9F9E-F0490CE3FA2C}" type="slidenum">
              <a:rPr lang="en-US" smtClean="0"/>
              <a:t>‹#›</a:t>
            </a:fld>
            <a:endParaRPr lang="en-US"/>
          </a:p>
        </p:txBody>
      </p:sp>
    </p:spTree>
    <p:extLst>
      <p:ext uri="{BB962C8B-B14F-4D97-AF65-F5344CB8AC3E}">
        <p14:creationId xmlns:p14="http://schemas.microsoft.com/office/powerpoint/2010/main" val="262625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2A4A57F-0025-4BA5-AC58-24DC9A54D2B3}" type="datetimeFigureOut">
              <a:rPr lang="en-US" smtClean="0"/>
              <a:t>9/3/2024</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235AE9FE-F616-4051-9F9E-F0490CE3FA2C}" type="slidenum">
              <a:rPr lang="en-US" smtClean="0"/>
              <a:t>‹#›</a:t>
            </a:fld>
            <a:endParaRPr lang="en-US"/>
          </a:p>
        </p:txBody>
      </p:sp>
    </p:spTree>
    <p:extLst>
      <p:ext uri="{BB962C8B-B14F-4D97-AF65-F5344CB8AC3E}">
        <p14:creationId xmlns:p14="http://schemas.microsoft.com/office/powerpoint/2010/main" val="155702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2A4A57F-0025-4BA5-AC58-24DC9A54D2B3}" type="datetimeFigureOut">
              <a:rPr lang="en-US" smtClean="0"/>
              <a:t>9/3/2024</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235AE9FE-F616-4051-9F9E-F0490CE3FA2C}" type="slidenum">
              <a:rPr lang="en-US" smtClean="0"/>
              <a:t>‹#›</a:t>
            </a:fld>
            <a:endParaRPr lang="en-US"/>
          </a:p>
        </p:txBody>
      </p:sp>
    </p:spTree>
    <p:extLst>
      <p:ext uri="{BB962C8B-B14F-4D97-AF65-F5344CB8AC3E}">
        <p14:creationId xmlns:p14="http://schemas.microsoft.com/office/powerpoint/2010/main" val="164523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owerPoint Template 2.jpg"/>
          <p:cNvPicPr>
            <a:picLocks/>
          </p:cNvPicPr>
          <p:nvPr/>
        </p:nvPicPr>
        <p:blipFill rotWithShape="1">
          <a:blip r:embed="rId13" cstate="print">
            <a:extLst>
              <a:ext uri="{28A0092B-C50C-407E-A947-70E740481C1C}">
                <a14:useLocalDpi xmlns:a14="http://schemas.microsoft.com/office/drawing/2010/main" val="0"/>
              </a:ext>
            </a:extLst>
          </a:blip>
          <a:srcRect l="87132" t="83218" r="-580"/>
          <a:stretch/>
        </p:blipFill>
        <p:spPr>
          <a:xfrm>
            <a:off x="8046720" y="5757567"/>
            <a:ext cx="1097280" cy="1097280"/>
          </a:xfrm>
          <a:prstGeom prst="rect">
            <a:avLst/>
          </a:prstGeom>
        </p:spPr>
      </p:pic>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78294" y="6018148"/>
            <a:ext cx="4768299" cy="576118"/>
          </a:xfrm>
          <a:prstGeom prst="rect">
            <a:avLst/>
          </a:prstGeom>
        </p:spPr>
      </p:pic>
      <p:sp>
        <p:nvSpPr>
          <p:cNvPr id="4" name="Slide Number Placeholder 5"/>
          <p:cNvSpPr>
            <a:spLocks noGrp="1"/>
          </p:cNvSpPr>
          <p:nvPr>
            <p:ph type="sldNum" sz="quarter" idx="4"/>
          </p:nvPr>
        </p:nvSpPr>
        <p:spPr>
          <a:xfrm>
            <a:off x="8755627" y="160003"/>
            <a:ext cx="299597" cy="354905"/>
          </a:xfrm>
          <a:prstGeom prst="rect">
            <a:avLst/>
          </a:prstGeom>
        </p:spPr>
        <p:txBody>
          <a:bodyPr/>
          <a:lstStyle>
            <a:lvl1pPr>
              <a:defRPr sz="750">
                <a:latin typeface="+mn-lt"/>
              </a:defRPr>
            </a:lvl1pPr>
          </a:lstStyle>
          <a:p>
            <a:fld id="{235AE9FE-F616-4051-9F9E-F0490CE3FA2C}" type="slidenum">
              <a:rPr lang="en-US" smtClean="0"/>
              <a:t>‹#›</a:t>
            </a:fld>
            <a:endParaRPr lang="en-US"/>
          </a:p>
        </p:txBody>
      </p:sp>
      <p:pic>
        <p:nvPicPr>
          <p:cNvPr id="2" name="Picture 1" descr="PowerPoint Template 2.jpg">
            <a:extLst>
              <a:ext uri="{FF2B5EF4-FFF2-40B4-BE49-F238E27FC236}">
                <a16:creationId xmlns:a16="http://schemas.microsoft.com/office/drawing/2014/main" id="{34D16AC4-2E34-E6D8-4D40-BE1457800D62}"/>
              </a:ext>
            </a:extLst>
          </p:cNvPr>
          <p:cNvPicPr>
            <a:picLocks/>
          </p:cNvPicPr>
          <p:nvPr/>
        </p:nvPicPr>
        <p:blipFill rotWithShape="1">
          <a:blip r:embed="rId13" cstate="print">
            <a:extLst>
              <a:ext uri="{28A0092B-C50C-407E-A947-70E740481C1C}">
                <a14:useLocalDpi xmlns:a14="http://schemas.microsoft.com/office/drawing/2010/main" val="0"/>
              </a:ext>
            </a:extLst>
          </a:blip>
          <a:srcRect l="87132" t="83218" r="-580"/>
          <a:stretch/>
        </p:blipFill>
        <p:spPr>
          <a:xfrm>
            <a:off x="8046720" y="5757567"/>
            <a:ext cx="1097280" cy="1097280"/>
          </a:xfrm>
          <a:prstGeom prst="rect">
            <a:avLst/>
          </a:prstGeom>
        </p:spPr>
      </p:pic>
      <p:pic>
        <p:nvPicPr>
          <p:cNvPr id="5" name="Picture 4">
            <a:extLst>
              <a:ext uri="{FF2B5EF4-FFF2-40B4-BE49-F238E27FC236}">
                <a16:creationId xmlns:a16="http://schemas.microsoft.com/office/drawing/2014/main" id="{284F1038-40E9-65F3-8262-259166C16A4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78294" y="6018148"/>
            <a:ext cx="4768299" cy="576118"/>
          </a:xfrm>
          <a:prstGeom prst="rect">
            <a:avLst/>
          </a:prstGeom>
        </p:spPr>
      </p:pic>
    </p:spTree>
    <p:extLst>
      <p:ext uri="{BB962C8B-B14F-4D97-AF65-F5344CB8AC3E}">
        <p14:creationId xmlns:p14="http://schemas.microsoft.com/office/powerpoint/2010/main" val="3092495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5CC139-1DB6-EC88-71C2-9FE7FE9DE88C}"/>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8B07B2-8C19-129B-59DD-BE29F9406E6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9D53A-063C-907A-82E9-62923ED78A45}"/>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675">
                <a:solidFill>
                  <a:schemeClr val="tx1">
                    <a:tint val="82000"/>
                  </a:schemeClr>
                </a:solidFill>
              </a:defRPr>
            </a:lvl1pPr>
          </a:lstStyle>
          <a:p>
            <a:fld id="{60D5FD46-5FB1-4724-B973-7811F67483EA}" type="datetimeFigureOut">
              <a:rPr lang="en-US" smtClean="0"/>
              <a:t>9/3/2024</a:t>
            </a:fld>
            <a:endParaRPr lang="en-US"/>
          </a:p>
        </p:txBody>
      </p:sp>
      <p:sp>
        <p:nvSpPr>
          <p:cNvPr id="5" name="Footer Placeholder 4">
            <a:extLst>
              <a:ext uri="{FF2B5EF4-FFF2-40B4-BE49-F238E27FC236}">
                <a16:creationId xmlns:a16="http://schemas.microsoft.com/office/drawing/2014/main" id="{EA49BD33-B719-07A5-87EC-48150F2952B4}"/>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675">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19F45E8-5483-4D2B-D1F1-792CE5740DDA}"/>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675">
                <a:solidFill>
                  <a:schemeClr val="tx1">
                    <a:tint val="82000"/>
                  </a:schemeClr>
                </a:solidFill>
              </a:defRPr>
            </a:lvl1pPr>
          </a:lstStyle>
          <a:p>
            <a:fld id="{F93FE640-3532-4232-AD6C-C01A32094689}" type="slidenum">
              <a:rPr lang="en-US" smtClean="0"/>
              <a:t>‹#›</a:t>
            </a:fld>
            <a:endParaRPr lang="en-US"/>
          </a:p>
        </p:txBody>
      </p:sp>
    </p:spTree>
    <p:extLst>
      <p:ext uri="{BB962C8B-B14F-4D97-AF65-F5344CB8AC3E}">
        <p14:creationId xmlns:p14="http://schemas.microsoft.com/office/powerpoint/2010/main" val="7503889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owerPoint Template 2.jpg"/>
          <p:cNvPicPr>
            <a:picLocks/>
          </p:cNvPicPr>
          <p:nvPr/>
        </p:nvPicPr>
        <p:blipFill rotWithShape="1">
          <a:blip r:embed="rId13" cstate="print">
            <a:extLst>
              <a:ext uri="{28A0092B-C50C-407E-A947-70E740481C1C}">
                <a14:useLocalDpi xmlns:a14="http://schemas.microsoft.com/office/drawing/2010/main" val="0"/>
              </a:ext>
            </a:extLst>
          </a:blip>
          <a:srcRect l="87132" t="83218" r="-580"/>
          <a:stretch/>
        </p:blipFill>
        <p:spPr>
          <a:xfrm>
            <a:off x="8046720" y="5757567"/>
            <a:ext cx="1097280" cy="1097280"/>
          </a:xfrm>
          <a:prstGeom prst="rect">
            <a:avLst/>
          </a:prstGeom>
        </p:spPr>
      </p:pic>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78294" y="6018148"/>
            <a:ext cx="4768299" cy="576118"/>
          </a:xfrm>
          <a:prstGeom prst="rect">
            <a:avLst/>
          </a:prstGeom>
        </p:spPr>
      </p:pic>
      <p:sp>
        <p:nvSpPr>
          <p:cNvPr id="4" name="Slide Number Placeholder 5"/>
          <p:cNvSpPr>
            <a:spLocks noGrp="1"/>
          </p:cNvSpPr>
          <p:nvPr>
            <p:ph type="sldNum" sz="quarter" idx="4"/>
          </p:nvPr>
        </p:nvSpPr>
        <p:spPr>
          <a:xfrm>
            <a:off x="8755628" y="160005"/>
            <a:ext cx="299597" cy="354905"/>
          </a:xfrm>
          <a:prstGeom prst="rect">
            <a:avLst/>
          </a:prstGeom>
        </p:spPr>
        <p:txBody>
          <a:bodyPr/>
          <a:lstStyle>
            <a:lvl1pPr>
              <a:defRPr sz="563">
                <a:latin typeface="+mn-lt"/>
              </a:defRPr>
            </a:lvl1pPr>
          </a:lstStyle>
          <a:p>
            <a:fld id="{2ABBE6EC-54BD-DB4B-B578-86C0F7FC5F81}" type="slidenum">
              <a:rPr lang="en-US" smtClean="0"/>
              <a:pPr/>
              <a:t>‹#›</a:t>
            </a:fld>
            <a:endParaRPr lang="en-US" dirty="0"/>
          </a:p>
        </p:txBody>
      </p:sp>
    </p:spTree>
    <p:extLst>
      <p:ext uri="{BB962C8B-B14F-4D97-AF65-F5344CB8AC3E}">
        <p14:creationId xmlns:p14="http://schemas.microsoft.com/office/powerpoint/2010/main" val="1588902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257175" rtl="0" eaLnBrk="1" latinLnBrk="0" hangingPunct="1">
        <a:spcBef>
          <a:spcPct val="0"/>
        </a:spcBef>
        <a:buNone/>
        <a:defRPr sz="2475" kern="1200">
          <a:solidFill>
            <a:schemeClr val="tx1"/>
          </a:solidFill>
          <a:latin typeface="+mj-lt"/>
          <a:ea typeface="+mj-ea"/>
          <a:cs typeface="+mj-cs"/>
        </a:defRPr>
      </a:lvl1pPr>
    </p:titleStyle>
    <p:bodyStyle>
      <a:lvl1pPr marL="192881" indent="-192881" algn="l" defTabSz="257175" rtl="0" eaLnBrk="1" latinLnBrk="0" hangingPunct="1">
        <a:spcBef>
          <a:spcPct val="20000"/>
        </a:spcBef>
        <a:buFont typeface="Arial"/>
        <a:buChar char="•"/>
        <a:defRPr sz="1800" kern="1200">
          <a:solidFill>
            <a:schemeClr val="tx1"/>
          </a:solidFill>
          <a:latin typeface="+mn-lt"/>
          <a:ea typeface="+mn-ea"/>
          <a:cs typeface="+mn-cs"/>
        </a:defRPr>
      </a:lvl1pPr>
      <a:lvl2pPr marL="417910" indent="-160735" algn="l" defTabSz="257175" rtl="0" eaLnBrk="1" latinLnBrk="0" hangingPunct="1">
        <a:spcBef>
          <a:spcPct val="20000"/>
        </a:spcBef>
        <a:buFont typeface="Arial"/>
        <a:buChar char="–"/>
        <a:defRPr sz="1575" kern="1200">
          <a:solidFill>
            <a:schemeClr val="tx1"/>
          </a:solidFill>
          <a:latin typeface="+mn-lt"/>
          <a:ea typeface="+mn-ea"/>
          <a:cs typeface="+mn-cs"/>
        </a:defRPr>
      </a:lvl2pPr>
      <a:lvl3pPr marL="642938" indent="-128588" algn="l" defTabSz="257175" rtl="0" eaLnBrk="1" latinLnBrk="0" hangingPunct="1">
        <a:spcBef>
          <a:spcPct val="20000"/>
        </a:spcBef>
        <a:buFont typeface="Arial"/>
        <a:buChar char="•"/>
        <a:defRPr sz="1350" kern="1200">
          <a:solidFill>
            <a:schemeClr val="tx1"/>
          </a:solidFill>
          <a:latin typeface="+mn-lt"/>
          <a:ea typeface="+mn-ea"/>
          <a:cs typeface="+mn-cs"/>
        </a:defRPr>
      </a:lvl3pPr>
      <a:lvl4pPr marL="900113" indent="-128588" algn="l" defTabSz="257175" rtl="0" eaLnBrk="1" latinLnBrk="0" hangingPunct="1">
        <a:spcBef>
          <a:spcPct val="20000"/>
        </a:spcBef>
        <a:buFont typeface="Arial"/>
        <a:buChar char="–"/>
        <a:defRPr sz="1125" kern="1200">
          <a:solidFill>
            <a:schemeClr val="tx1"/>
          </a:solidFill>
          <a:latin typeface="+mn-lt"/>
          <a:ea typeface="+mn-ea"/>
          <a:cs typeface="+mn-cs"/>
        </a:defRPr>
      </a:lvl4pPr>
      <a:lvl5pPr marL="1157288" indent="-128588" algn="l" defTabSz="257175" rtl="0" eaLnBrk="1" latinLnBrk="0" hangingPunct="1">
        <a:spcBef>
          <a:spcPct val="20000"/>
        </a:spcBef>
        <a:buFont typeface="Arial"/>
        <a:buChar char="»"/>
        <a:defRPr sz="1125" kern="1200">
          <a:solidFill>
            <a:schemeClr val="tx1"/>
          </a:solidFill>
          <a:latin typeface="+mn-lt"/>
          <a:ea typeface="+mn-ea"/>
          <a:cs typeface="+mn-cs"/>
        </a:defRPr>
      </a:lvl5pPr>
      <a:lvl6pPr marL="1414463" indent="-128588" algn="l" defTabSz="257175" rtl="0" eaLnBrk="1" latinLnBrk="0" hangingPunct="1">
        <a:spcBef>
          <a:spcPct val="20000"/>
        </a:spcBef>
        <a:buFont typeface="Arial"/>
        <a:buChar char="•"/>
        <a:defRPr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sz="1125" kern="1200">
          <a:solidFill>
            <a:schemeClr val="tx1"/>
          </a:solidFill>
          <a:latin typeface="+mn-lt"/>
          <a:ea typeface="+mn-ea"/>
          <a:cs typeface="+mn-cs"/>
        </a:defRPr>
      </a:lvl9pPr>
    </p:bodyStyle>
    <p:otherStyle>
      <a:defPPr>
        <a:defRPr lang="en-US"/>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7AB2C2-6C71-7C82-DF76-C3064329BBF1}"/>
              </a:ext>
            </a:extLst>
          </p:cNvPr>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EF41AF-7E9F-3BB2-955F-CE2E04022A9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7246F-555E-5413-799B-659800E651A8}"/>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08B72C6-0013-44EF-9334-7F5F498F3DA6}" type="datetimeFigureOut">
              <a:rPr lang="en-US" smtClean="0"/>
              <a:t>9/3/2024</a:t>
            </a:fld>
            <a:endParaRPr lang="en-US"/>
          </a:p>
        </p:txBody>
      </p:sp>
      <p:sp>
        <p:nvSpPr>
          <p:cNvPr id="5" name="Footer Placeholder 4">
            <a:extLst>
              <a:ext uri="{FF2B5EF4-FFF2-40B4-BE49-F238E27FC236}">
                <a16:creationId xmlns:a16="http://schemas.microsoft.com/office/drawing/2014/main" id="{4E2C61AF-460A-5797-1F43-A6D452B83876}"/>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2FF3DC-C859-54A1-967C-94DB7EA81A4E}"/>
              </a:ext>
            </a:extLst>
          </p:cNvPr>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28A0DA-3E62-4E5E-800F-AC956C36CFDE}" type="slidenum">
              <a:rPr lang="en-US" smtClean="0"/>
              <a:t>‹#›</a:t>
            </a:fld>
            <a:endParaRPr lang="en-US"/>
          </a:p>
        </p:txBody>
      </p:sp>
    </p:spTree>
    <p:extLst>
      <p:ext uri="{BB962C8B-B14F-4D97-AF65-F5344CB8AC3E}">
        <p14:creationId xmlns:p14="http://schemas.microsoft.com/office/powerpoint/2010/main" val="9115304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1485900" y="1959266"/>
            <a:ext cx="6172200" cy="3140645"/>
          </a:xfrm>
        </p:spPr>
        <p:txBody>
          <a:bodyPr/>
          <a:lstStyle/>
          <a:p>
            <a:pPr marL="257175" lvl="1" indent="-257175">
              <a:spcBef>
                <a:spcPts val="0"/>
              </a:spcBef>
              <a:buFont typeface="Wingdings" panose="05000000000000000000" pitchFamily="2" charset="2"/>
              <a:buChar char="Ø"/>
            </a:pPr>
            <a:endParaRPr lang="en-US" sz="1500" dirty="0">
              <a:cs typeface="Arial" panose="020B0604020202020204" pitchFamily="34" charset="0"/>
            </a:endParaRPr>
          </a:p>
          <a:p>
            <a:pPr marL="0" indent="0" algn="ctr">
              <a:buNone/>
            </a:pPr>
            <a:endParaRPr lang="en-US" dirty="0">
              <a:cs typeface="Arial" panose="020B0604020202020204" pitchFamily="34" charset="0"/>
            </a:endParaRPr>
          </a:p>
          <a:p>
            <a:pPr marL="0" indent="0" algn="ctr">
              <a:buNone/>
            </a:pPr>
            <a:endParaRPr lang="en-US" dirty="0">
              <a:cs typeface="Arial" panose="020B0604020202020204" pitchFamily="34" charset="0"/>
            </a:endParaRPr>
          </a:p>
          <a:p>
            <a:pPr marL="0" indent="0" algn="ctr">
              <a:buNone/>
            </a:pPr>
            <a:r>
              <a:rPr lang="en-US" sz="2700" b="1" dirty="0">
                <a:solidFill>
                  <a:srgbClr val="000000"/>
                </a:solidFill>
                <a:cs typeface="Times New Roman" panose="02020603050405020304" pitchFamily="18" charset="0"/>
              </a:rPr>
              <a:t>Money, Stablecoins and CBDC</a:t>
            </a:r>
          </a:p>
          <a:p>
            <a:pPr marL="0" indent="0" algn="ctr">
              <a:buNone/>
            </a:pPr>
            <a:endParaRPr lang="en-US" sz="2700" b="1" dirty="0">
              <a:cs typeface="Arial" panose="020B0604020202020204" pitchFamily="34" charset="0"/>
            </a:endParaRPr>
          </a:p>
          <a:p>
            <a:pPr marL="0" indent="0" algn="ctr">
              <a:buNone/>
            </a:pPr>
            <a:r>
              <a:rPr lang="en-US" sz="1800" i="1" dirty="0">
                <a:cs typeface="Arial" panose="020B0604020202020204" pitchFamily="34" charset="0"/>
              </a:rPr>
              <a:t>Kathryn Zhao</a:t>
            </a:r>
          </a:p>
        </p:txBody>
      </p:sp>
      <p:sp>
        <p:nvSpPr>
          <p:cNvPr id="7" name="Slide Number Placeholder 3"/>
          <p:cNvSpPr txBox="1">
            <a:spLocks/>
          </p:cNvSpPr>
          <p:nvPr/>
        </p:nvSpPr>
        <p:spPr>
          <a:xfrm>
            <a:off x="7658101" y="914463"/>
            <a:ext cx="276317" cy="178762"/>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fld id="{2ABBE6EC-54BD-DB4B-B578-86C0F7FC5F81}" type="slidenum">
              <a:rPr lang="en-US" sz="900"/>
              <a:pPr/>
              <a:t>1</a:t>
            </a:fld>
            <a:endParaRPr lang="en-US" sz="900" dirty="0"/>
          </a:p>
        </p:txBody>
      </p:sp>
    </p:spTree>
    <p:extLst>
      <p:ext uri="{BB962C8B-B14F-4D97-AF65-F5344CB8AC3E}">
        <p14:creationId xmlns:p14="http://schemas.microsoft.com/office/powerpoint/2010/main" val="99408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397931"/>
            <a:ext cx="8229600" cy="4348808"/>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Enter stablecoins (continued)</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4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000" b="0"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rPr>
              <a:t>Essential properties of any fiat money</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1.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Medium of exchange</a:t>
            </a: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2.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Store of value</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3.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Units of account </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In addition</a:t>
            </a: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1. </a:t>
            </a: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Backed by and redeemable for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real assets (not any entity’s “promise” or guarantee)</a:t>
            </a: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2.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Interoperability</a:t>
            </a:r>
            <a:endPar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p:txBody>
      </p:sp>
    </p:spTree>
    <p:extLst>
      <p:ext uri="{BB962C8B-B14F-4D97-AF65-F5344CB8AC3E}">
        <p14:creationId xmlns:p14="http://schemas.microsoft.com/office/powerpoint/2010/main" val="1174174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358657"/>
            <a:ext cx="8229600" cy="4600403"/>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What are stablecoins, really?</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34290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AutoNum type="arabicPeriod"/>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Cryptocurrencies</a:t>
            </a:r>
          </a:p>
          <a:p>
            <a:pPr marL="742950" marR="0" lvl="2" indent="-285750" algn="l" defTabSz="9144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rPr>
              <a:t>Tokens on existing blockchains</a:t>
            </a:r>
          </a:p>
          <a:p>
            <a:pPr marL="742950" marR="0" lvl="2" indent="-285750" algn="l" defTabSz="9144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lang="en-US" sz="1800" dirty="0">
                <a:solidFill>
                  <a:srgbClr val="202122"/>
                </a:solidFill>
                <a:latin typeface="Gill Sans Nova Light" panose="020B0302020104020203" pitchFamily="34" charset="0"/>
                <a:ea typeface="Times New Roman" panose="02020603050405020304" pitchFamily="18" charset="0"/>
                <a:cs typeface="Gill Sans Nova Light" panose="020B0302020104020203" pitchFamily="34" charset="0"/>
              </a:rPr>
              <a:t>Can exist on multiple chain at the same time! Important to avoid chain dependency</a:t>
            </a:r>
          </a:p>
          <a:p>
            <a:pPr marL="742950" marR="0" lvl="2" indent="-285750" algn="l" defTabSz="9144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rPr>
              <a:t>All about adoption</a:t>
            </a:r>
            <a:r>
              <a:rPr lang="en-US" sz="1800" dirty="0">
                <a:solidFill>
                  <a:srgbClr val="202122"/>
                </a:solidFill>
                <a:latin typeface="Gill Sans Nova Light" panose="020B0302020104020203" pitchFamily="34" charset="0"/>
                <a:ea typeface="Times New Roman" panose="02020603050405020304" pitchFamily="18" charset="0"/>
                <a:cs typeface="Gill Sans Nova Light" panose="020B0302020104020203" pitchFamily="34" charset="0"/>
              </a:rPr>
              <a:t>, not specific technology</a:t>
            </a:r>
            <a:endParaRPr kumimoji="0" lang="en-US" sz="1800" b="0"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457200" marR="0" lvl="2" indent="0" algn="l" defTabSz="914400" rtl="0" eaLnBrk="1" fontAlgn="auto" latinLnBrk="0" hangingPunct="1">
              <a:lnSpc>
                <a:spcPct val="100000"/>
              </a:lnSpc>
              <a:spcBef>
                <a:spcPts val="0"/>
              </a:spcBef>
              <a:spcAft>
                <a:spcPts val="0"/>
              </a:spcAft>
              <a:buClrTx/>
              <a:buSzTx/>
              <a:buFont typeface="Arial"/>
              <a:buNone/>
              <a:tabLst/>
              <a:defRPr/>
            </a:pPr>
            <a:endParaRPr kumimoji="0" lang="en-US" sz="12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2. Software (open code) regulates their issuance and lifecycle</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mn-ea"/>
                <a:cs typeface="Times New Roman" panose="02020603050405020304" pitchFamily="18" charset="0"/>
              </a:rPr>
              <a:t>Value is governed by logic implemented by smart contracts</a:t>
            </a: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Code is law, logic is open! </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Therefore, no questions of trust </a:t>
            </a:r>
          </a:p>
          <a:p>
            <a:pPr marL="400050" marR="0" lvl="1" indent="0" algn="l" defTabSz="457200" rtl="0" eaLnBrk="1" fontAlgn="base" latinLnBrk="0" hangingPunct="1">
              <a:lnSpc>
                <a:spcPct val="115000"/>
              </a:lnSpc>
              <a:spcBef>
                <a:spcPts val="0"/>
              </a:spcBef>
              <a:spcAft>
                <a:spcPts val="900"/>
              </a:spcAft>
              <a:buClrTx/>
              <a:buSzTx/>
              <a:buNone/>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400050" marR="0" lvl="1"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p:txBody>
      </p:sp>
    </p:spTree>
    <p:extLst>
      <p:ext uri="{BB962C8B-B14F-4D97-AF65-F5344CB8AC3E}">
        <p14:creationId xmlns:p14="http://schemas.microsoft.com/office/powerpoint/2010/main" val="1270856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397931"/>
            <a:ext cx="8229600" cy="442023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400050" marR="0" lvl="1"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pic>
        <p:nvPicPr>
          <p:cNvPr id="5" name="Picture 4" descr="A diagram of a blockchain&#10;&#10;Description automatically generated">
            <a:extLst>
              <a:ext uri="{FF2B5EF4-FFF2-40B4-BE49-F238E27FC236}">
                <a16:creationId xmlns:a16="http://schemas.microsoft.com/office/drawing/2014/main" id="{8A298E80-983B-3627-4CBC-3D765AC3CA8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145" y="1319845"/>
            <a:ext cx="7185461" cy="4348808"/>
          </a:xfrm>
          <a:prstGeom prst="rect">
            <a:avLst/>
          </a:prstGeom>
          <a:noFill/>
          <a:ln>
            <a:noFill/>
          </a:ln>
        </p:spPr>
      </p:pic>
      <p:sp>
        <p:nvSpPr>
          <p:cNvPr id="6" name="TextBox 5">
            <a:extLst>
              <a:ext uri="{FF2B5EF4-FFF2-40B4-BE49-F238E27FC236}">
                <a16:creationId xmlns:a16="http://schemas.microsoft.com/office/drawing/2014/main" id="{DE49F8EC-EA24-564A-D2CC-655E41901D75}"/>
              </a:ext>
            </a:extLst>
          </p:cNvPr>
          <p:cNvSpPr txBox="1"/>
          <p:nvPr/>
        </p:nvSpPr>
        <p:spPr>
          <a:xfrm>
            <a:off x="701749" y="5151935"/>
            <a:ext cx="918431" cy="21544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charset="0"/>
                <a:ea typeface="+mn-ea"/>
                <a:cs typeface="+mn-cs"/>
              </a:rPr>
              <a:t>Source:</a:t>
            </a:r>
          </a:p>
        </p:txBody>
      </p:sp>
    </p:spTree>
    <p:extLst>
      <p:ext uri="{BB962C8B-B14F-4D97-AF65-F5344CB8AC3E}">
        <p14:creationId xmlns:p14="http://schemas.microsoft.com/office/powerpoint/2010/main" val="304249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397931"/>
            <a:ext cx="8229600" cy="4481434"/>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Trilemma</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three properties of stablecoins at odds with each other</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5715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AutoNum type="arabicPeriod"/>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Capital efficiency</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Capital requirements to create and maintain the coin value (the cost of capital) </a:t>
            </a:r>
          </a:p>
          <a:p>
            <a:pPr marL="5715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AutoNum type="arabicPeriod"/>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mn-ea"/>
                <a:cs typeface="Times New Roman" panose="02020603050405020304" pitchFamily="18" charset="0"/>
              </a:rPr>
              <a:t>Stability (volatility) </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How far the unit value deviates from the reference unit </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Close tracking for the currency to perform its intended functions </a:t>
            </a:r>
          </a:p>
          <a:p>
            <a:pPr marL="5715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AutoNum type="arabicPeriod"/>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mn-ea"/>
                <a:cs typeface="Times New Roman" panose="02020603050405020304" pitchFamily="18" charset="0"/>
              </a:rPr>
              <a:t>Decentralization</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How many network participants are “in control” and how easy it is to join</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High level of decentralization: no need to trust a central authority</a:t>
            </a: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2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506900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Fiat-collateralized stablecoins</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These stablecoins are backed by a reserve of fiat currency, such as USD, EUR, or JPY. </a:t>
            </a: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Examples: </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Tether (USDT), with 1:1 peg against the US dollar </a:t>
            </a:r>
          </a:p>
          <a:p>
            <a:pPr marL="0" marR="0" lvl="0" indent="0" algn="l" defTabSz="457200" rtl="0" eaLnBrk="1" fontAlgn="base" latinLnBrk="0" hangingPunct="1">
              <a:lnSpc>
                <a:spcPct val="115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5000"/>
              </a:lnSpc>
              <a:spcBef>
                <a:spcPts val="0"/>
              </a:spcBef>
              <a:spcAft>
                <a:spcPts val="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1.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Deposit</a:t>
            </a:r>
          </a:p>
          <a:p>
            <a:pPr marL="742950" marR="0" lvl="1" indent="-285750" algn="l" defTabSz="457200" rtl="0" eaLnBrk="1" fontAlgn="base" latinLnBrk="0" hangingPunct="1">
              <a:lnSpc>
                <a:spcPct val="115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Users deposit a specific amount of fiat currency (e.g. USD) into a bank account managed by the stablecoin issuer</a:t>
            </a:r>
          </a:p>
          <a:p>
            <a:pPr marL="0" marR="0" lvl="0" indent="0" algn="l" defTabSz="457200" rtl="0" eaLnBrk="1" fontAlgn="base" latinLnBrk="0" hangingPunct="1">
              <a:lnSpc>
                <a:spcPct val="115000"/>
              </a:lnSpc>
              <a:spcBef>
                <a:spcPts val="0"/>
              </a:spcBef>
              <a:spcAft>
                <a:spcPts val="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2.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Issuance</a:t>
            </a:r>
          </a:p>
          <a:p>
            <a:pPr marL="742950" marR="0" lvl="1" indent="-285750" algn="l" defTabSz="457200" rtl="0" eaLnBrk="1" fontAlgn="base" latinLnBrk="0" hangingPunct="1">
              <a:lnSpc>
                <a:spcPct val="115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The stablecoin issuer mints (creates on-chain) an equivalent amount of stablecoins (e.g., USDT) and distributes them to the users</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3.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Redemption</a:t>
            </a:r>
          </a:p>
          <a:p>
            <a:pPr marL="74295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Users return coins to the issuer, who then destroys them and releases the corresponding amount of fiat currency back to the users</a:t>
            </a:r>
          </a:p>
          <a:p>
            <a:pPr marL="400050" marR="0" lvl="1"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8526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Fiat-collateralized stablecoins </a:t>
            </a: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(continued)</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Benefits:</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Fiat-backed stablecoin structure is simple</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Fiat is considered stable, which ensures low volatility</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Disadvantages:</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Comes with counterparty risk: the need to trust the issuer of coins and the centralized organization holding the reserves</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Lack of regulations and the need of independent audits</a:t>
            </a:r>
          </a:p>
          <a:p>
            <a:pPr marL="114300" marR="0" lvl="0" indent="0" algn="l" defTabSz="457200" rtl="0" eaLnBrk="1" fontAlgn="base" latinLnBrk="0" hangingPunct="1">
              <a:lnSpc>
                <a:spcPct val="107000"/>
              </a:lnSpc>
              <a:spcBef>
                <a:spcPts val="0"/>
              </a:spcBef>
              <a:spcAft>
                <a:spcPts val="80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Offer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high levels of capital efficiency and stability</a:t>
            </a:r>
          </a:p>
          <a:p>
            <a:pPr marL="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But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managed by a central entity:</a:t>
            </a:r>
            <a:r>
              <a:rPr kumimoji="0" lang="en-US" sz="1800" b="1" i="1"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relies on trust in the custodian holding the reserves</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2899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Crypto-collateralized stablecoins</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Backed by a basket of other cryptocurrencies </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Examples: </a:t>
            </a:r>
            <a:r>
              <a:rPr kumimoji="0" lang="en-US" sz="1800" b="0" i="0" u="none" strike="noStrike" kern="1200" cap="none" spc="0" normalizeH="0" baseline="0" noProof="0" dirty="0" err="1">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MakerDAO’s</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DAI backed by various cryptos including Ether </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2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5000"/>
              </a:lnSpc>
              <a:spcBef>
                <a:spcPts val="0"/>
              </a:spcBef>
              <a:spcAft>
                <a:spcPts val="0"/>
              </a:spcAft>
              <a:buClrTx/>
              <a:buSzTx/>
              <a:buFont typeface="Wingdings" panose="05000000000000000000" pitchFamily="2" charset="2"/>
              <a:buNone/>
              <a:tabLst/>
              <a:defRPr/>
            </a:pPr>
            <a:r>
              <a:rPr kumimoji="0" lang="en-US" sz="16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1. </a:t>
            </a:r>
            <a:r>
              <a:rPr kumimoji="0" lang="en-US" sz="16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Deposit</a:t>
            </a:r>
          </a:p>
          <a:p>
            <a:pPr marL="742950" marR="0" lvl="1" indent="-285750" algn="l" defTabSz="457200" rtl="0" eaLnBrk="1" fontAlgn="base" latinLnBrk="0" hangingPunct="1">
              <a:lnSpc>
                <a:spcPct val="115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User locks up a certain amount of crypto (e.g., ETH) as collateral in a smart contract</a:t>
            </a:r>
          </a:p>
          <a:p>
            <a:pPr marL="0" marR="0" lvl="0" indent="0" algn="l" defTabSz="457200" rtl="0" eaLnBrk="1" fontAlgn="base" latinLnBrk="0" hangingPunct="1">
              <a:lnSpc>
                <a:spcPct val="115000"/>
              </a:lnSpc>
              <a:spcBef>
                <a:spcPts val="0"/>
              </a:spcBef>
              <a:spcAft>
                <a:spcPts val="0"/>
              </a:spcAft>
              <a:buClrTx/>
              <a:buSzTx/>
              <a:buFont typeface="Wingdings" panose="05000000000000000000" pitchFamily="2" charset="2"/>
              <a:buNone/>
              <a:tabLst/>
              <a:defRPr/>
            </a:pPr>
            <a:r>
              <a:rPr kumimoji="0" lang="en-US" sz="16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2. </a:t>
            </a:r>
            <a:r>
              <a:rPr kumimoji="0" lang="en-US" sz="16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Issuance</a:t>
            </a:r>
          </a:p>
          <a:p>
            <a:pPr marL="742950" marR="0" lvl="1" indent="-285750" algn="l" defTabSz="457200" rtl="0" eaLnBrk="1" fontAlgn="base" latinLnBrk="0" hangingPunct="1">
              <a:lnSpc>
                <a:spcPct val="115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Smart contract mints the stablecoin (e.g., DAI) and sends it to the user </a:t>
            </a:r>
          </a:p>
          <a:p>
            <a:pPr marL="742950" marR="0" lvl="1" indent="-285750" algn="l" defTabSz="457200" rtl="0" eaLnBrk="1" fontAlgn="base" latinLnBrk="0" hangingPunct="1">
              <a:lnSpc>
                <a:spcPct val="115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The amount of stablecoin issued is less than the value of the collateral to account for potential price fluctuations</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6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3. </a:t>
            </a:r>
            <a:r>
              <a:rPr kumimoji="0" lang="en-US" sz="16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Redemption</a:t>
            </a:r>
          </a:p>
          <a:p>
            <a:pPr marL="74295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Users can redeem their collateral by repaying the stablecoin debt, plus any accrued interest or fees. The smart contract then releases the collateral back to the user and burns (destroys) the returned stablecoin units</a:t>
            </a:r>
          </a:p>
          <a:p>
            <a:pPr marL="74295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400050" marR="0" lvl="1"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1376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Crypto-collateralized stablecoins </a:t>
            </a: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(continued)</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Benefits:</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Truly decentralized, as it is based on a blockchain</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Doesn't require a custodian</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No regulations or audits required</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Disadvantages:</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Crypto backed stablecoin's structure is more complex</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Must be over-collateralized to mitigate dependency on the collateral volatility</a:t>
            </a:r>
          </a:p>
          <a:p>
            <a:pPr marL="114300" marR="0" lvl="0" indent="0" algn="l" defTabSz="457200" rtl="0" eaLnBrk="1" fontAlgn="base" latinLnBrk="0" hangingPunct="1">
              <a:lnSpc>
                <a:spcPct val="107000"/>
              </a:lnSpc>
              <a:spcBef>
                <a:spcPts val="0"/>
              </a:spcBef>
              <a:spcAft>
                <a:spcPts val="80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Offer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stability, decentralization</a:t>
            </a:r>
          </a:p>
          <a:p>
            <a:pPr marL="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Not capital efficient</a:t>
            </a: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a:t>
            </a:r>
            <a:r>
              <a:rPr kumimoji="0" lang="en-US" sz="1800" b="1" i="1"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require higher levels of collateral assets</a:t>
            </a:r>
            <a:endParaRPr kumimoji="0" lang="en-US" sz="1800" b="1"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1"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13831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0" indent="0">
              <a:buNone/>
            </a:pPr>
            <a:r>
              <a:rPr lang="en-US" sz="2000" dirty="0">
                <a:cs typeface="Arial" panose="020B0604020202020204" pitchFamily="34" charset="0"/>
              </a:rPr>
              <a:t>	</a:t>
            </a: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42911"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Algorithmic stablecoins</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No association with collateral: algorithms maintain the peg. They adjust the supply of the stablecoin in response to changes in demand, like how central banks manage money supply. Algorithms run on a blockchain in the form of smart contracts. </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6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Examples: </a:t>
            </a:r>
            <a:r>
              <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AMPL</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0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5000"/>
              </a:lnSpc>
              <a:spcBef>
                <a:spcPts val="0"/>
              </a:spcBef>
              <a:spcAft>
                <a:spcPts val="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1.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Price Discovery</a:t>
            </a:r>
          </a:p>
          <a:p>
            <a:pPr marL="742950" marR="0" lvl="1" indent="-285750" algn="l" defTabSz="457200" rtl="0" eaLnBrk="1" fontAlgn="base" latinLnBrk="0" hangingPunct="1">
              <a:lnSpc>
                <a:spcPct val="115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Smart contract monitors the market price, comparing it to the target price</a:t>
            </a:r>
          </a:p>
          <a:p>
            <a:pPr marL="457200" marR="0" lvl="1" indent="0" algn="l" defTabSz="457200" rtl="0" eaLnBrk="1" fontAlgn="base" latinLnBrk="0" hangingPunct="1">
              <a:lnSpc>
                <a:spcPct val="115000"/>
              </a:lnSpc>
              <a:spcBef>
                <a:spcPts val="0"/>
              </a:spcBef>
              <a:spcAft>
                <a:spcPts val="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57150" marR="0" lvl="0" indent="0" algn="l" defTabSz="457200" rtl="0" eaLnBrk="1" fontAlgn="base" latinLnBrk="0" hangingPunct="1">
              <a:lnSpc>
                <a:spcPct val="115000"/>
              </a:lnSpc>
              <a:spcBef>
                <a:spcPts val="0"/>
              </a:spcBef>
              <a:spcAft>
                <a:spcPts val="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2.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Supply Adjustment</a:t>
            </a:r>
          </a:p>
          <a:p>
            <a:pPr marL="742950" marR="0" lvl="1" indent="-285750" algn="l" defTabSz="457200" rtl="0" eaLnBrk="1" fontAlgn="base" latinLnBrk="0" hangingPunct="1">
              <a:lnSpc>
                <a:spcPct val="115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If the market price deviates from the target, smart contract automatically adjusts the stablecoin supply through minting or burning (“rebasing”)</a:t>
            </a:r>
          </a:p>
          <a:p>
            <a:pPr marL="742950" marR="0" lvl="1" indent="-285750" algn="l" defTabSz="457200" rtl="0" eaLnBrk="1" fontAlgn="base" latinLnBrk="0" hangingPunct="1">
              <a:lnSpc>
                <a:spcPct val="115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This incentivizes users to buy or sell the stablecoin to restore its value</a:t>
            </a: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3988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2000" i="0" u="none" strike="noStrike" kern="1200" cap="none" spc="0" normalizeH="0" baseline="0" noProof="0" dirty="0">
                <a:ln>
                  <a:noFill/>
                </a:ln>
                <a:effectLst/>
                <a:uLnTx/>
                <a:uFillTx/>
                <a:ea typeface="Times New Roman" panose="02020603050405020304" pitchFamily="18" charset="0"/>
                <a:cs typeface="Times New Roman" panose="02020603050405020304" pitchFamily="18" charset="0"/>
              </a:rPr>
              <a:t>Algorithmic stablecoins </a:t>
            </a:r>
            <a:r>
              <a:rPr kumimoji="0" lang="en-US" sz="20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(continued)</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Benefits:</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No collateral is required, so extremely capital-efficient</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Fully automated decentralized and trustless system, independent from any central authority action (in theory)</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Disadvantages:</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Complex implementation: often requires a separate governance coin (seigniorage); hard to understand for average investors and consumers</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Relies on its own future demand, and demand is not always guaranteed</a:t>
            </a:r>
          </a:p>
          <a:p>
            <a:pPr marL="400050" marR="0" lvl="1" indent="0" algn="l" defTabSz="457200" rtl="0" eaLnBrk="1" fontAlgn="base" latinLnBrk="0" hangingPunct="1">
              <a:lnSpc>
                <a:spcPct val="107000"/>
              </a:lnSpc>
              <a:spcBef>
                <a:spcPts val="0"/>
              </a:spcBef>
              <a:spcAft>
                <a:spcPts val="800"/>
              </a:spcAft>
              <a:buClrTx/>
              <a:buSzTx/>
              <a:buNone/>
              <a:tabLst/>
              <a:defRPr/>
            </a:pPr>
            <a:endParaRPr kumimoji="0" lang="en-US" sz="8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endParaRPr>
          </a:p>
          <a:p>
            <a:pPr marL="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Offer high level of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decentralization and capital efficiency</a:t>
            </a:r>
          </a:p>
          <a:p>
            <a:pPr marL="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Little stability guarantees </a:t>
            </a: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via complex logic that fails in extreme cases</a:t>
            </a:r>
            <a:endParaRPr kumimoji="0" lang="en-US" sz="20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85294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a:buFont typeface="Wingdings" panose="05000000000000000000" pitchFamily="2" charset="2"/>
              <a:buChar char="v"/>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360967"/>
            <a:ext cx="8229600" cy="4457196"/>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Current State of Affairs: Traditional Finance (</a:t>
            </a:r>
            <a:r>
              <a:rPr kumimoji="0" lang="en-US" sz="2400" b="0" i="0" u="none" strike="noStrike" kern="1200" cap="none" spc="0" normalizeH="0" baseline="0" noProof="0" dirty="0" err="1">
                <a:ln>
                  <a:noFill/>
                </a:ln>
                <a:solidFill>
                  <a:prstClr val="black"/>
                </a:solidFill>
                <a:effectLst/>
                <a:uLnTx/>
                <a:uFillTx/>
                <a:latin typeface="Calibri"/>
                <a:ea typeface="+mn-ea"/>
                <a:cs typeface="Arial" panose="020B0604020202020204" pitchFamily="34" charset="0"/>
              </a:rPr>
              <a:t>TradFi</a:t>
            </a: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1.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Not universally accessible</a:t>
            </a:r>
            <a:endParaRPr kumimoji="0" lang="en-US" sz="1800" b="0"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685800" marR="0" lvl="1"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High entry barriers, KYC</a:t>
            </a:r>
          </a:p>
          <a:p>
            <a:pPr marL="685800" marR="0" lvl="1"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5% of U.S. adults in the bottom 40% of the income distribution are unbanked</a:t>
            </a:r>
          </a:p>
          <a:p>
            <a:pPr marL="685800" marR="0" lvl="1"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Situation is worse outside 1</a:t>
            </a:r>
            <a:r>
              <a:rPr kumimoji="0" lang="en-US" sz="1800" b="0" i="0" u="none" strike="noStrike" kern="1200" cap="none" spc="0" normalizeH="0" baseline="3000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st</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world countries</a:t>
            </a: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2.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Expensive</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a:t>
            </a:r>
          </a:p>
          <a:p>
            <a:pPr marL="685800" marR="0" lvl="1"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Explicit and hidden banking fees</a:t>
            </a:r>
          </a:p>
          <a:p>
            <a:pPr marL="685800" marR="0" lvl="1"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Credit associated fees and penalties</a:t>
            </a:r>
          </a:p>
          <a:p>
            <a:pPr marL="685800" marR="0" lvl="1"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Particularly high for lower income people: in the US, Low-income account holders pay more than $12 a month for basic access to the financial system</a:t>
            </a:r>
          </a:p>
          <a:p>
            <a:pPr marL="400050" marR="0" lvl="1"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72682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2400" i="0" u="none" strike="noStrike" kern="1200" cap="none" spc="0" normalizeH="0" baseline="0" noProof="0" dirty="0">
                <a:ln>
                  <a:noFill/>
                </a:ln>
                <a:effectLst/>
                <a:uLnTx/>
                <a:uFillTx/>
                <a:ea typeface="Times New Roman" panose="02020603050405020304" pitchFamily="18" charset="0"/>
                <a:cs typeface="Times New Roman" panose="02020603050405020304" pitchFamily="18" charset="0"/>
              </a:rPr>
              <a:t>Commodity-backed stablecoins</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Backed by a reserve of commodities: gold, real estate, or oil. The underlying asset is often stored in a vault of a trusted third party. Coins redeemed with the commodity.</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Examples</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a:t>
            </a:r>
            <a:r>
              <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PAX Gold (PAXG), backed by physical gold</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6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Benefits:</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Real assets back each commodity-collateralized stablecoin</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Commodities prices are relatively stable</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Commodities tokenization brings more liquidity to the market</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6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Disadvantages:</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Centralized</a:t>
            </a:r>
          </a:p>
          <a:p>
            <a:pPr marL="742950" marR="0" lvl="1" indent="-342900" algn="l" defTabSz="457200" rtl="0" eaLnBrk="1" fontAlgn="base" latinLnBrk="0" hangingPunct="1">
              <a:lnSpc>
                <a:spcPct val="107000"/>
              </a:lnSpc>
              <a:spcBef>
                <a:spcPts val="0"/>
              </a:spcBef>
              <a:spcAft>
                <a:spcPts val="8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Gill Sans Nova Light" panose="020B0302020104020203" pitchFamily="34" charset="0"/>
                <a:cs typeface="Gill Sans Nova Light" panose="020B0302020104020203" pitchFamily="34" charset="0"/>
              </a:rPr>
              <a:t>Must undergo an audit process to ensure its authenticity</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63614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Example: USDT</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The most popular, wide-spread stablecoin project, managed by Tether</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Backed by long and short term US Treasuries as collateral </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Generate passive income from these bonds</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Available on many different blockchains: Bitcoin, Ethereum, Tron, Solana, Polygon, etc.</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Can blacklist addresses and block transactions</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Tether started publishing its reserve data in real time in 2024</a:t>
            </a:r>
            <a:endParaRPr kumimoji="0" lang="en-US" sz="2000" b="0"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66352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Example: USDC</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Backed by long and short term US Treasuries as collateral </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Generate passive income from these bonds, which is the basis of their business model.</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Debuted on Ethereum, but now available on many different blockchains: Solana, Cosmos, TRON, </a:t>
            </a:r>
            <a:r>
              <a:rPr kumimoji="0" lang="en-US" sz="1800" b="0" i="0" u="none" strike="noStrike" kern="1200" cap="none" spc="0" normalizeH="0" baseline="0" noProof="0" dirty="0" err="1">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Algorand</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etc.</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Collateral is audited regularly.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Strives to be more compliant</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Can blacklist addresses</a:t>
            </a:r>
            <a:endPar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Interoperability: Cross-Chain Transfer Protocol</a:t>
            </a: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The coin is natively supported on multiple chains. When transferred, it is burned on the source chain and minted on the destination chain (no </a:t>
            </a:r>
            <a:r>
              <a:rPr kumimoji="0" lang="en-US" sz="1800" b="0" i="1"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bridges</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86525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Stablecoin</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fld id="{2ABBE6EC-54BD-DB4B-B578-86C0F7FC5F81}" type="slidenum">
              <a:rPr lang="en-US" smtClean="0"/>
              <a:pPr/>
              <a:t>23</a:t>
            </a:fld>
            <a:endParaRPr lang="en-US" dirty="0"/>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fontAlgn="auto">
              <a:spcBef>
                <a:spcPts val="0"/>
              </a:spcBef>
              <a:spcAft>
                <a:spcPts val="0"/>
              </a:spcAft>
              <a:buNone/>
            </a:pPr>
            <a:r>
              <a:rPr lang="en-US" sz="2400" dirty="0">
                <a:cs typeface="Arial" panose="020B0604020202020204" pitchFamily="34" charset="0"/>
              </a:rPr>
              <a:t>UST (based on Terra protocol)</a:t>
            </a:r>
            <a:endParaRPr lang="en-US" sz="1600" dirty="0">
              <a:solidFill>
                <a:srgbClr val="000000"/>
              </a:solidFill>
              <a:latin typeface="Gill Sans Nova Light" panose="020B0302020104020203" pitchFamily="34" charset="0"/>
              <a:cs typeface="Times New Roman" panose="02020603050405020304" pitchFamily="18" charset="0"/>
            </a:endParaRPr>
          </a:p>
          <a:p>
            <a:pPr marL="0" lvl="1" indent="0" fontAlgn="auto">
              <a:spcBef>
                <a:spcPts val="0"/>
              </a:spcBef>
              <a:spcAft>
                <a:spcPts val="0"/>
              </a:spcAft>
              <a:buNone/>
            </a:pPr>
            <a:r>
              <a:rPr lang="en-US" sz="16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 </a:t>
            </a:r>
          </a:p>
          <a:p>
            <a:pPr marL="685800" lvl="1">
              <a:lnSpc>
                <a:spcPct val="115000"/>
              </a:lnSpc>
              <a:spcBef>
                <a:spcPts val="0"/>
              </a:spcBef>
              <a:spcAft>
                <a:spcPts val="900"/>
              </a:spcAft>
              <a:buFont typeface="Wingdings" panose="05000000000000000000" pitchFamily="2" charset="2"/>
              <a:buChar char="Ø"/>
            </a:pPr>
            <a:r>
              <a:rPr lang="en-US" sz="1800" b="1" dirty="0">
                <a:solidFill>
                  <a:srgbClr val="C00000"/>
                </a:solidFill>
                <a:latin typeface="Gill Sans Nova Light" panose="020B0302020104020203" pitchFamily="34" charset="0"/>
                <a:ea typeface="Times New Roman" panose="02020603050405020304" pitchFamily="18" charset="0"/>
                <a:cs typeface="Times New Roman" panose="02020603050405020304" pitchFamily="18" charset="0"/>
              </a:rPr>
              <a:t>Dual-token system</a:t>
            </a:r>
            <a:r>
              <a:rPr lang="en-US" sz="18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a:t>
            </a:r>
          </a:p>
          <a:p>
            <a:pPr marL="400050" lvl="1" indent="0">
              <a:lnSpc>
                <a:spcPct val="115000"/>
              </a:lnSpc>
              <a:spcBef>
                <a:spcPts val="0"/>
              </a:spcBef>
              <a:spcAft>
                <a:spcPts val="900"/>
              </a:spcAft>
              <a:buNone/>
            </a:pPr>
            <a:r>
              <a:rPr lang="en-US" sz="18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 	Stablecoin itself like </a:t>
            </a:r>
            <a:r>
              <a:rPr lang="en-US" sz="1800" dirty="0" err="1">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TerraUSD</a:t>
            </a:r>
            <a:r>
              <a:rPr lang="en-US" sz="18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 (UST) and the </a:t>
            </a:r>
            <a:r>
              <a:rPr lang="en-US" sz="1800" b="1" dirty="0">
                <a:solidFill>
                  <a:srgbClr val="C00000"/>
                </a:solidFill>
                <a:latin typeface="Gill Sans Nova Light" panose="020B0302020104020203" pitchFamily="34" charset="0"/>
                <a:ea typeface="Times New Roman" panose="02020603050405020304" pitchFamily="18" charset="0"/>
                <a:cs typeface="Times New Roman" panose="02020603050405020304" pitchFamily="18" charset="0"/>
              </a:rPr>
              <a:t>governance token </a:t>
            </a:r>
            <a:r>
              <a:rPr lang="en-US" sz="18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LUNA </a:t>
            </a:r>
          </a:p>
          <a:p>
            <a:pPr marL="685800" lvl="1">
              <a:lnSpc>
                <a:spcPct val="115000"/>
              </a:lnSpc>
              <a:spcBef>
                <a:spcPts val="0"/>
              </a:spcBef>
              <a:spcAft>
                <a:spcPts val="900"/>
              </a:spcAft>
              <a:buFont typeface="Wingdings" panose="05000000000000000000" pitchFamily="2" charset="2"/>
              <a:buChar char="Ø"/>
            </a:pPr>
            <a:r>
              <a:rPr lang="en-US" sz="1800" dirty="0">
                <a:latin typeface="Gill Sans Nova Light" panose="020B0302020104020203" pitchFamily="34" charset="0"/>
                <a:ea typeface="Times New Roman" panose="02020603050405020304" pitchFamily="18" charset="0"/>
                <a:cs typeface="Times New Roman" panose="02020603050405020304" pitchFamily="18" charset="0"/>
              </a:rPr>
              <a:t>Demand for UST </a:t>
            </a:r>
            <a:r>
              <a:rPr lang="en-US" sz="18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high, </a:t>
            </a:r>
            <a:r>
              <a:rPr lang="en-US" sz="1800" b="1" dirty="0">
                <a:solidFill>
                  <a:srgbClr val="C00000"/>
                </a:solidFill>
                <a:latin typeface="Gill Sans Nova Light" panose="020B0302020104020203" pitchFamily="34" charset="0"/>
                <a:ea typeface="Times New Roman" panose="02020603050405020304" pitchFamily="18" charset="0"/>
                <a:cs typeface="Times New Roman" panose="02020603050405020304" pitchFamily="18" charset="0"/>
              </a:rPr>
              <a:t>price &gt; $1: </a:t>
            </a:r>
          </a:p>
          <a:p>
            <a:pPr marL="400050" lvl="1" indent="0">
              <a:lnSpc>
                <a:spcPct val="115000"/>
              </a:lnSpc>
              <a:spcBef>
                <a:spcPts val="0"/>
              </a:spcBef>
              <a:spcAft>
                <a:spcPts val="900"/>
              </a:spcAft>
              <a:buNone/>
            </a:pPr>
            <a:r>
              <a:rPr lang="en-US" sz="18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		Burn LUNA / </a:t>
            </a:r>
            <a:r>
              <a:rPr lang="en-US" sz="1800" b="1" dirty="0">
                <a:solidFill>
                  <a:srgbClr val="C00000"/>
                </a:solidFill>
                <a:latin typeface="Gill Sans Nova Light" panose="020B0302020104020203" pitchFamily="34" charset="0"/>
                <a:ea typeface="Times New Roman" panose="02020603050405020304" pitchFamily="18" charset="0"/>
                <a:cs typeface="Times New Roman" panose="02020603050405020304" pitchFamily="18" charset="0"/>
              </a:rPr>
              <a:t>mint some UST, increasing supply</a:t>
            </a:r>
          </a:p>
          <a:p>
            <a:pPr marL="685800" lvl="1">
              <a:lnSpc>
                <a:spcPct val="115000"/>
              </a:lnSpc>
              <a:spcBef>
                <a:spcPts val="0"/>
              </a:spcBef>
              <a:spcAft>
                <a:spcPts val="900"/>
              </a:spcAft>
              <a:buFont typeface="Wingdings" panose="05000000000000000000" pitchFamily="2" charset="2"/>
              <a:buChar char="Ø"/>
            </a:pPr>
            <a:r>
              <a:rPr lang="en-US" sz="18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Demand for UST low, </a:t>
            </a:r>
            <a:r>
              <a:rPr lang="en-US" sz="1800" b="1" dirty="0">
                <a:solidFill>
                  <a:srgbClr val="C00000"/>
                </a:solidFill>
                <a:latin typeface="Gill Sans Nova Light" panose="020B0302020104020203" pitchFamily="34" charset="0"/>
                <a:ea typeface="Times New Roman" panose="02020603050405020304" pitchFamily="18" charset="0"/>
                <a:cs typeface="Times New Roman" panose="02020603050405020304" pitchFamily="18" charset="0"/>
              </a:rPr>
              <a:t>price &lt; $1: </a:t>
            </a:r>
          </a:p>
          <a:p>
            <a:pPr marL="400050" lvl="1" indent="0">
              <a:lnSpc>
                <a:spcPct val="115000"/>
              </a:lnSpc>
              <a:spcBef>
                <a:spcPts val="0"/>
              </a:spcBef>
              <a:spcAft>
                <a:spcPts val="900"/>
              </a:spcAft>
              <a:buNone/>
            </a:pPr>
            <a:r>
              <a:rPr lang="en-US" sz="18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		Buy UST and burn it in exchange for LUNA which is exchanged for $1. 				</a:t>
            </a:r>
            <a:r>
              <a:rPr lang="en-US" sz="1800" b="1" dirty="0">
                <a:solidFill>
                  <a:srgbClr val="C00000"/>
                </a:solidFill>
                <a:latin typeface="Gill Sans Nova Light" panose="020B0302020104020203" pitchFamily="34" charset="0"/>
                <a:ea typeface="Times New Roman" panose="02020603050405020304" pitchFamily="18" charset="0"/>
                <a:cs typeface="Times New Roman" panose="02020603050405020304" pitchFamily="18" charset="0"/>
              </a:rPr>
              <a:t>Increased demand and decreases supply </a:t>
            </a:r>
            <a:r>
              <a:rPr lang="en-US" sz="18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pushes the price back up,</a:t>
            </a:r>
            <a:r>
              <a:rPr lang="en-US" sz="1800" i="1"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 in theory</a:t>
            </a:r>
          </a:p>
          <a:p>
            <a:pPr marL="685800" lvl="1">
              <a:lnSpc>
                <a:spcPct val="115000"/>
              </a:lnSpc>
              <a:spcBef>
                <a:spcPts val="0"/>
              </a:spcBef>
              <a:spcAft>
                <a:spcPts val="900"/>
              </a:spcAft>
              <a:buFont typeface="Wingdings" panose="05000000000000000000" pitchFamily="2" charset="2"/>
              <a:buChar char="Ø"/>
            </a:pPr>
            <a:r>
              <a:rPr lang="en-US" sz="18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All depends on the </a:t>
            </a:r>
            <a:r>
              <a:rPr lang="en-US" sz="1800" b="1" dirty="0">
                <a:solidFill>
                  <a:srgbClr val="C00000"/>
                </a:solidFill>
                <a:latin typeface="Gill Sans Nova Light" panose="020B0302020104020203" pitchFamily="34" charset="0"/>
                <a:ea typeface="Times New Roman" panose="02020603050405020304" pitchFamily="18" charset="0"/>
                <a:cs typeface="Times New Roman" panose="02020603050405020304" pitchFamily="18" charset="0"/>
              </a:rPr>
              <a:t>protocol adoption </a:t>
            </a:r>
            <a:r>
              <a:rPr lang="en-US" sz="18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for market players to be involved!</a:t>
            </a:r>
          </a:p>
        </p:txBody>
      </p:sp>
    </p:spTree>
    <p:extLst>
      <p:ext uri="{BB962C8B-B14F-4D97-AF65-F5344CB8AC3E}">
        <p14:creationId xmlns:p14="http://schemas.microsoft.com/office/powerpoint/2010/main" val="1079680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Stablecoin </a:t>
            </a:r>
            <a:r>
              <a:rPr kumimoji="0" lang="en-US" sz="2400" b="0" i="0" u="none" strike="noStrike" kern="1200" cap="none" spc="0" normalizeH="0" baseline="0" noProof="0" dirty="0" err="1">
                <a:ln>
                  <a:noFill/>
                </a:ln>
                <a:solidFill>
                  <a:prstClr val="black"/>
                </a:solidFill>
                <a:effectLst/>
                <a:uLnTx/>
                <a:uFillTx/>
                <a:latin typeface="Calibri"/>
                <a:ea typeface="+mn-ea"/>
                <a:cs typeface="Arial" panose="020B0604020202020204" pitchFamily="34" charset="0"/>
              </a:rPr>
              <a:t>Depegging</a:t>
            </a: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 </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What happens when stablecoins drift away from their peg?</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err="1">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Depegging</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introduces a layer of volatility and trading opportunities that are unique to the cryptocurrency landscape</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 A </a:t>
            </a:r>
            <a:r>
              <a:rPr kumimoji="0" lang="en-US" sz="1800" b="0" i="0" u="none" strike="noStrike" kern="1200" cap="none" spc="0" normalizeH="0" baseline="0" noProof="0" dirty="0" err="1">
                <a:ln>
                  <a:noFill/>
                </a:ln>
                <a:solidFill>
                  <a:srgbClr val="000000"/>
                </a:solidFill>
                <a:effectLst/>
                <a:uLnTx/>
                <a:uFillTx/>
                <a:latin typeface="Gill Sans Nova Light" panose="020B0302020104020203" pitchFamily="34" charset="0"/>
                <a:ea typeface="+mn-ea"/>
                <a:cs typeface="Times New Roman" panose="02020603050405020304" pitchFamily="18" charset="0"/>
              </a:rPr>
              <a:t>depegging</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 is characterized by a significant deviation of a stablecoin from its normally pegged value</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An example of </a:t>
            </a:r>
            <a:r>
              <a:rPr kumimoji="0" lang="en-US" sz="1800" b="0" i="0" u="none" strike="noStrike" kern="1200" cap="none" spc="0" normalizeH="0" baseline="0" noProof="0" dirty="0" err="1">
                <a:ln>
                  <a:noFill/>
                </a:ln>
                <a:solidFill>
                  <a:srgbClr val="000000"/>
                </a:solidFill>
                <a:effectLst/>
                <a:uLnTx/>
                <a:uFillTx/>
                <a:latin typeface="Gill Sans Nova Light" panose="020B0302020104020203" pitchFamily="34" charset="0"/>
                <a:ea typeface="+mn-ea"/>
                <a:cs typeface="Times New Roman" panose="02020603050405020304" pitchFamily="18" charset="0"/>
              </a:rPr>
              <a:t>depegging</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 event is when USDT is trading at $0.95 while USDC is at $1.01. This divergence represents a </a:t>
            </a:r>
            <a:r>
              <a:rPr kumimoji="0" lang="en-US" sz="1800" b="0" i="0" u="none" strike="noStrike" kern="1200" cap="none" spc="0" normalizeH="0" baseline="0" noProof="0" dirty="0" err="1">
                <a:ln>
                  <a:noFill/>
                </a:ln>
                <a:solidFill>
                  <a:srgbClr val="000000"/>
                </a:solidFill>
                <a:effectLst/>
                <a:uLnTx/>
                <a:uFillTx/>
                <a:latin typeface="Gill Sans Nova Light" panose="020B0302020104020203" pitchFamily="34" charset="0"/>
                <a:ea typeface="+mn-ea"/>
                <a:cs typeface="Times New Roman" panose="02020603050405020304" pitchFamily="18" charset="0"/>
              </a:rPr>
              <a:t>depegging</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 event between the two stablecoins</a:t>
            </a:r>
          </a:p>
          <a:p>
            <a:pPr marL="400050" marR="0" lvl="1"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29864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Stablecoin </a:t>
            </a:r>
            <a:r>
              <a:rPr kumimoji="0" lang="en-US" sz="2400" b="0" i="0" u="none" strike="noStrike" kern="1200" cap="none" spc="0" normalizeH="0" baseline="0" noProof="0" dirty="0" err="1">
                <a:ln>
                  <a:noFill/>
                </a:ln>
                <a:solidFill>
                  <a:prstClr val="black"/>
                </a:solidFill>
                <a:effectLst/>
                <a:uLnTx/>
                <a:uFillTx/>
                <a:latin typeface="Calibri"/>
                <a:ea typeface="+mn-ea"/>
                <a:cs typeface="Arial" panose="020B0604020202020204" pitchFamily="34" charset="0"/>
              </a:rPr>
              <a:t>Depegging</a:t>
            </a: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(continued): </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400050" marR="0" lvl="1"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pic>
        <p:nvPicPr>
          <p:cNvPr id="1026" name="Picture 2" descr="Amberdata API - USDC/USDT Close Prices Over Time (Bitfinex)">
            <a:extLst>
              <a:ext uri="{FF2B5EF4-FFF2-40B4-BE49-F238E27FC236}">
                <a16:creationId xmlns:a16="http://schemas.microsoft.com/office/drawing/2014/main" id="{A51CCC6D-CB52-7382-F6EA-0F59E5848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 y="2027208"/>
            <a:ext cx="7705725" cy="3278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862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Why does </a:t>
            </a:r>
            <a:r>
              <a:rPr kumimoji="0" lang="en-US" sz="2400" b="0" i="0" u="none" strike="noStrike" kern="1200" cap="none" spc="0" normalizeH="0" baseline="0" noProof="0" dirty="0" err="1">
                <a:ln>
                  <a:noFill/>
                </a:ln>
                <a:solidFill>
                  <a:prstClr val="black"/>
                </a:solidFill>
                <a:effectLst/>
                <a:uLnTx/>
                <a:uFillTx/>
                <a:latin typeface="Calibri"/>
                <a:ea typeface="+mn-ea"/>
                <a:cs typeface="Arial" panose="020B0604020202020204" pitchFamily="34" charset="0"/>
              </a:rPr>
              <a:t>depegging</a:t>
            </a: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 occur?</a:t>
            </a:r>
            <a:r>
              <a:rPr kumimoji="0" lang="en-US" sz="24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a:t>
            </a:r>
            <a:endPar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Reserve Inadequacy</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 If traders start doubting the sufficiency of a stablecoin's reserve, they may start selling off, causing a </a:t>
            </a:r>
            <a:r>
              <a:rPr kumimoji="0" lang="en-US" sz="1800" b="0" i="0" u="none" strike="noStrike" kern="1200" cap="none" spc="0" normalizeH="0" baseline="0" noProof="0" dirty="0" err="1">
                <a:ln>
                  <a:noFill/>
                </a:ln>
                <a:solidFill>
                  <a:srgbClr val="000000"/>
                </a:solidFill>
                <a:effectLst/>
                <a:uLnTx/>
                <a:uFillTx/>
                <a:latin typeface="Gill Sans Nova Light" panose="020B0302020104020203" pitchFamily="34" charset="0"/>
                <a:ea typeface="+mn-ea"/>
                <a:cs typeface="Times New Roman" panose="02020603050405020304" pitchFamily="18" charset="0"/>
              </a:rPr>
              <a:t>depeg</a:t>
            </a: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Algorithmic Failures: </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For algorithmic stablecoins, bugs or exploits in the smart contract can lead to </a:t>
            </a:r>
            <a:r>
              <a:rPr kumimoji="0" lang="en-US" sz="1800" b="0" i="0" u="none" strike="noStrike" kern="1200" cap="none" spc="0" normalizeH="0" baseline="0" noProof="0" dirty="0" err="1">
                <a:ln>
                  <a:noFill/>
                </a:ln>
                <a:solidFill>
                  <a:srgbClr val="000000"/>
                </a:solidFill>
                <a:effectLst/>
                <a:uLnTx/>
                <a:uFillTx/>
                <a:latin typeface="Gill Sans Nova Light" panose="020B0302020104020203" pitchFamily="34" charset="0"/>
                <a:ea typeface="+mn-ea"/>
                <a:cs typeface="Times New Roman" panose="02020603050405020304" pitchFamily="18" charset="0"/>
              </a:rPr>
              <a:t>depegging</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 events</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Market Liquidity: </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A sudden surge in demand or supply can overwhelm the mechanisms keeping the coin stable, particularly if there is not enough liquidity in the market to absorb these shocks</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Regulatory News: </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Announcements of regulatory scrutiny can trigger panic selling, temporarily causing a stablecoin to lose its peg</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Macro-Economic Factors: </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Although less common, larger economic trends can also lead to a stablecoin deviating from its peg</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906291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2400" dirty="0">
                <a:solidFill>
                  <a:prstClr val="black"/>
                </a:solidFill>
                <a:latin typeface="Calibri"/>
                <a:cs typeface="Arial" panose="020B0604020202020204" pitchFamily="34" charset="0"/>
              </a:rPr>
              <a:t>S</a:t>
            </a:r>
            <a:r>
              <a:rPr kumimoji="0" lang="en-US" sz="2400" b="0" i="0" u="none" strike="noStrike" kern="1200" cap="none" spc="0" normalizeH="0" baseline="0" noProof="0" dirty="0" err="1">
                <a:ln>
                  <a:noFill/>
                </a:ln>
                <a:solidFill>
                  <a:prstClr val="black"/>
                </a:solidFill>
                <a:effectLst/>
                <a:uLnTx/>
                <a:uFillTx/>
                <a:latin typeface="Calibri"/>
                <a:ea typeface="+mn-ea"/>
                <a:cs typeface="Arial" panose="020B0604020202020204" pitchFamily="34" charset="0"/>
              </a:rPr>
              <a:t>tablecoin</a:t>
            </a: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 use cases</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Remittances / Cross-border transactions</a:t>
            </a:r>
            <a:b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br>
            <a:r>
              <a:rPr kumimoji="0" lang="en-US" sz="20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Cheaper and faster cross-border transactions </a:t>
            </a: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compared to traditional banking systems: no fees and delays of wire transfers. For example, Ethereum-based token is available to PayPal users in the U.S. </a:t>
            </a:r>
            <a:endParaRPr kumimoji="0" lang="en-US" sz="20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Payment solutions for everyday transactions</a:t>
            </a:r>
            <a:endParaRPr lang="en-US" sz="2000" b="1" dirty="0">
              <a:solidFill>
                <a:srgbClr val="C00000"/>
              </a:solidFill>
              <a:latin typeface="Gill Sans Nova Light" panose="020B0302020104020203" pitchFamily="34" charset="0"/>
              <a:ea typeface="Times New Roman" panose="02020603050405020304" pitchFamily="18" charset="0"/>
              <a:cs typeface="Times New Roman" panose="02020603050405020304" pitchFamily="18" charset="0"/>
            </a:endParaRPr>
          </a:p>
          <a:p>
            <a:pPr marL="400050" marR="0" lvl="1" indent="0" algn="l" defTabSz="457200" rtl="0" eaLnBrk="1" fontAlgn="base" latinLnBrk="0" hangingPunct="1">
              <a:lnSpc>
                <a:spcPct val="115000"/>
              </a:lnSpc>
              <a:spcBef>
                <a:spcPts val="0"/>
              </a:spcBef>
              <a:spcAft>
                <a:spcPts val="900"/>
              </a:spcAft>
              <a:buClrTx/>
              <a:buSzTx/>
              <a:buNone/>
              <a:tabLst/>
              <a:defRPr/>
            </a:pPr>
            <a:r>
              <a:rPr kumimoji="0" lang="en-US" sz="20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a:t>
            </a:r>
            <a:r>
              <a:rPr lang="en-US" sz="2000" b="1" dirty="0">
                <a:solidFill>
                  <a:srgbClr val="C00000"/>
                </a:solidFill>
                <a:latin typeface="Gill Sans Nova Light" panose="020B0302020104020203" pitchFamily="34" charset="0"/>
                <a:ea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Stability makes them an attractive </a:t>
            </a: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option for merchants and consumers </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Decentralized finance (DeFi)</a:t>
            </a:r>
            <a:b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b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Provide liquidity for various lending, borrowing, and trading platforms. They can also serve as </a:t>
            </a:r>
            <a:r>
              <a:rPr kumimoji="0" lang="en-US" sz="20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collateral for loans </a:t>
            </a: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or be used </a:t>
            </a:r>
            <a:r>
              <a:rPr kumimoji="0" lang="en-US" sz="20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to earn interest through yield farming</a:t>
            </a: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597851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Stablecoins Can Make The World A Safer Place</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a:t>
            </a:r>
            <a:r>
              <a:rPr kumimoji="0" lang="en-US" sz="2000" b="0" i="0" u="none" strike="noStrike" kern="1200" cap="none" spc="0" normalizeH="0" baseline="0" noProof="0" dirty="0" err="1">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Herstatt</a:t>
            </a: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risk: synonymous with foreign exchange settlement risk</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lang="en-US" sz="20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Basel Committee sets the regulatory capital standards</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The $7.5 trillion a day global FX markets</a:t>
            </a:r>
          </a:p>
          <a:p>
            <a:pPr marL="1085850" lvl="2" indent="-285750" fontAlgn="base">
              <a:lnSpc>
                <a:spcPct val="115000"/>
              </a:lnSpc>
              <a:spcBef>
                <a:spcPts val="0"/>
              </a:spcBef>
              <a:spcAft>
                <a:spcPts val="900"/>
              </a:spcAft>
              <a:buFont typeface="Wingdings" panose="05000000000000000000" pitchFamily="2" charset="2"/>
              <a:buChar char="Ø"/>
              <a:defRPr/>
            </a:pPr>
            <a:r>
              <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Many currencies still take as long as two days to settle</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Breakthroughs in technology have the potential to banish settlement risk to a thing of the past</a:t>
            </a:r>
          </a:p>
          <a:p>
            <a:pPr marL="1085850" lvl="2" indent="-285750" fontAlgn="base">
              <a:lnSpc>
                <a:spcPct val="115000"/>
              </a:lnSpc>
              <a:spcBef>
                <a:spcPts val="0"/>
              </a:spcBef>
              <a:spcAft>
                <a:spcPts val="900"/>
              </a:spcAft>
              <a:buFont typeface="Wingdings" panose="05000000000000000000" pitchFamily="2" charset="2"/>
              <a:buChar char="Ø"/>
              <a:defRPr/>
            </a:pPr>
            <a:r>
              <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St</a:t>
            </a:r>
            <a:r>
              <a:rPr lang="en-US" sz="1600" dirty="0" err="1">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ablecoins</a:t>
            </a:r>
            <a:r>
              <a:rPr lang="en-US" sz="16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 can now reduce currency settlement latency from days to seconds</a:t>
            </a:r>
            <a:endPar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1085850" lvl="2" fontAlgn="base">
              <a:lnSpc>
                <a:spcPct val="115000"/>
              </a:lnSpc>
              <a:spcBef>
                <a:spcPts val="0"/>
              </a:spcBef>
              <a:spcAft>
                <a:spcPts val="900"/>
              </a:spcAft>
              <a:buFont typeface="Wingdings" panose="05000000000000000000" pitchFamily="2" charset="2"/>
              <a:buChar char="Ø"/>
              <a:defRPr/>
            </a:pPr>
            <a:r>
              <a:rPr lang="en-US" sz="1600" dirty="0">
                <a:solidFill>
                  <a:srgbClr val="000000"/>
                </a:solidFill>
                <a:latin typeface="Gill Sans Nova Light" panose="020B0302020104020203" pitchFamily="34" charset="0"/>
                <a:cs typeface="Times New Roman" panose="02020603050405020304" pitchFamily="18" charset="0"/>
              </a:rPr>
              <a:t>Properly regulated and backed by quality reserves, stablecoins — with their instant and simultaneous settlement on blockchains — reduce counterparty risk</a:t>
            </a:r>
          </a:p>
        </p:txBody>
      </p:sp>
    </p:spTree>
    <p:extLst>
      <p:ext uri="{BB962C8B-B14F-4D97-AF65-F5344CB8AC3E}">
        <p14:creationId xmlns:p14="http://schemas.microsoft.com/office/powerpoint/2010/main" val="3823976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2400" dirty="0">
                <a:solidFill>
                  <a:prstClr val="black"/>
                </a:solidFill>
                <a:latin typeface="Calibri"/>
                <a:cs typeface="Arial" panose="020B0604020202020204" pitchFamily="34" charset="0"/>
              </a:rPr>
              <a:t>S</a:t>
            </a:r>
            <a:r>
              <a:rPr kumimoji="0" lang="en-US" sz="2400" b="0" i="0" u="none" strike="noStrike" kern="1200" cap="none" spc="0" normalizeH="0" baseline="0" noProof="0" dirty="0" err="1">
                <a:ln>
                  <a:noFill/>
                </a:ln>
                <a:solidFill>
                  <a:prstClr val="black"/>
                </a:solidFill>
                <a:effectLst/>
                <a:uLnTx/>
                <a:uFillTx/>
                <a:latin typeface="Calibri"/>
                <a:ea typeface="+mn-ea"/>
                <a:cs typeface="Arial" panose="020B0604020202020204" pitchFamily="34" charset="0"/>
              </a:rPr>
              <a:t>tablecoin</a:t>
            </a:r>
            <a:r>
              <a:rPr lang="en-US" sz="2400" dirty="0">
                <a:solidFill>
                  <a:prstClr val="black"/>
                </a:solidFill>
                <a:latin typeface="Calibri"/>
                <a:cs typeface="Arial" panose="020B0604020202020204" pitchFamily="34" charset="0"/>
              </a:rPr>
              <a:t> vs. Fiat</a:t>
            </a:r>
            <a:endPar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pic>
        <p:nvPicPr>
          <p:cNvPr id="6" name="Picture 5">
            <a:extLst>
              <a:ext uri="{FF2B5EF4-FFF2-40B4-BE49-F238E27FC236}">
                <a16:creationId xmlns:a16="http://schemas.microsoft.com/office/drawing/2014/main" id="{F3837410-2D37-B71F-CB6E-8DEF3836B0FD}"/>
              </a:ext>
            </a:extLst>
          </p:cNvPr>
          <p:cNvPicPr>
            <a:picLocks noChangeAspect="1"/>
          </p:cNvPicPr>
          <p:nvPr/>
        </p:nvPicPr>
        <p:blipFill>
          <a:blip r:embed="rId3"/>
          <a:stretch>
            <a:fillRect/>
          </a:stretch>
        </p:blipFill>
        <p:spPr>
          <a:xfrm>
            <a:off x="501457" y="2114549"/>
            <a:ext cx="8071267" cy="3159815"/>
          </a:xfrm>
          <a:prstGeom prst="rect">
            <a:avLst/>
          </a:prstGeom>
        </p:spPr>
      </p:pic>
    </p:spTree>
    <p:extLst>
      <p:ext uri="{BB962C8B-B14F-4D97-AF65-F5344CB8AC3E}">
        <p14:creationId xmlns:p14="http://schemas.microsoft.com/office/powerpoint/2010/main" val="203807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a:buFont typeface="Wingdings" panose="05000000000000000000" pitchFamily="2" charset="2"/>
              <a:buChar char="v"/>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469355"/>
            <a:ext cx="8229600" cy="4348808"/>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Current State of Affairs (continued)</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l" defTabSz="457200" rtl="0" eaLnBrk="1" fontAlgn="base" latinLnBrk="0" hangingPunct="1">
              <a:lnSpc>
                <a:spcPct val="115000"/>
              </a:lnSpc>
              <a:spcBef>
                <a:spcPts val="0"/>
              </a:spcBef>
              <a:spcAft>
                <a:spcPts val="900"/>
              </a:spcAft>
              <a:buClrTx/>
              <a:buSzTx/>
              <a:buNone/>
              <a:tabLst/>
              <a:defRPr/>
            </a:pP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3. </a:t>
            </a: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Technologically </a:t>
            </a:r>
            <a:r>
              <a:rPr kumimoji="0" lang="en-US" sz="20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complex </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Gill Sans Nova Light" panose="020B0302020104020203" pitchFamily="34" charset="0"/>
                <a:ea typeface="+mn-ea"/>
                <a:cs typeface="Times New Roman" panose="02020603050405020304" pitchFamily="18" charset="0"/>
              </a:rPr>
              <a:t>Proprietary legacy protocols</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srgbClr val="C00000"/>
                </a:solidFill>
                <a:effectLst/>
                <a:uLnTx/>
                <a:uFillTx/>
                <a:latin typeface="Gill Sans Nova Light" panose="020B0302020104020203" pitchFamily="34" charset="0"/>
                <a:ea typeface="+mn-ea"/>
                <a:cs typeface="Times New Roman" panose="02020603050405020304" pitchFamily="18" charset="0"/>
              </a:rPr>
              <a:t>Slow</a:t>
            </a:r>
            <a:r>
              <a:rPr lang="en-US" sz="2000" b="1" dirty="0">
                <a:solidFill>
                  <a:srgbClr val="C00000"/>
                </a:solidFill>
                <a:latin typeface="Gill Sans Nova Light" panose="020B0302020104020203" pitchFamily="34" charset="0"/>
                <a:cs typeface="Times New Roman" panose="02020603050405020304" pitchFamily="18" charset="0"/>
              </a:rPr>
              <a:t>:</a:t>
            </a: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 natural throughput limitations</a:t>
            </a:r>
          </a:p>
          <a:p>
            <a:pPr marL="0" marR="0" lvl="0" indent="0" algn="l" defTabSz="457200" rtl="0" eaLnBrk="1" fontAlgn="base" latinLnBrk="0" hangingPunct="1">
              <a:lnSpc>
                <a:spcPct val="115000"/>
              </a:lnSpc>
              <a:spcBef>
                <a:spcPts val="0"/>
              </a:spcBef>
              <a:spcAft>
                <a:spcPts val="900"/>
              </a:spcAft>
              <a:buClrTx/>
              <a:buSzTx/>
              <a:buNone/>
              <a:tabLst/>
              <a:defRPr/>
            </a:pP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4. Other considerations</a:t>
            </a:r>
          </a:p>
          <a:p>
            <a:pPr marR="0" lvl="1"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Cross-border payments: slow and expensive</a:t>
            </a:r>
          </a:p>
          <a:p>
            <a:pPr marR="0" lvl="1"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lang="en-US" sz="2000" b="1" dirty="0">
                <a:solidFill>
                  <a:srgbClr val="C00000"/>
                </a:solidFill>
                <a:latin typeface="Gill Sans Nova Light" panose="020B0302020104020203" pitchFamily="34" charset="0"/>
                <a:cs typeface="Times New Roman" panose="02020603050405020304" pitchFamily="18" charset="0"/>
              </a:rPr>
              <a:t>Exchange rate inefficiencies</a:t>
            </a:r>
          </a:p>
          <a:p>
            <a:pPr marL="400050" marR="0" lvl="1"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58797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5752-2DF9-FB19-D6DC-50F99E0F59C4}"/>
              </a:ext>
            </a:extLst>
          </p:cNvPr>
          <p:cNvSpPr>
            <a:spLocks noGrp="1"/>
          </p:cNvSpPr>
          <p:nvPr>
            <p:ph type="title"/>
          </p:nvPr>
        </p:nvSpPr>
        <p:spPr/>
        <p:txBody>
          <a:bodyPr/>
          <a:lstStyle/>
          <a:p>
            <a:r>
              <a:rPr lang="en-US"/>
              <a:t>Introduction to Crypto</a:t>
            </a:r>
          </a:p>
        </p:txBody>
      </p:sp>
      <p:sp>
        <p:nvSpPr>
          <p:cNvPr id="3" name="Content Placeholder 2">
            <a:extLst>
              <a:ext uri="{FF2B5EF4-FFF2-40B4-BE49-F238E27FC236}">
                <a16:creationId xmlns:a16="http://schemas.microsoft.com/office/drawing/2014/main" id="{D2A49D1C-C301-84CA-F721-7517A9955301}"/>
              </a:ext>
            </a:extLst>
          </p:cNvPr>
          <p:cNvSpPr>
            <a:spLocks noGrp="1"/>
          </p:cNvSpPr>
          <p:nvPr>
            <p:ph idx="1"/>
          </p:nvPr>
        </p:nvSpPr>
        <p:spPr>
          <a:xfrm>
            <a:off x="457200" y="1432560"/>
            <a:ext cx="8229600" cy="4489269"/>
          </a:xfrm>
        </p:spPr>
        <p:txBody>
          <a:bodyPr/>
          <a:lstStyle/>
          <a:p>
            <a:pPr marL="0" indent="0">
              <a:buNone/>
            </a:pPr>
            <a:r>
              <a:rPr lang="en-US" sz="2400" dirty="0">
                <a:solidFill>
                  <a:prstClr val="black"/>
                </a:solidFill>
                <a:latin typeface="Calibri"/>
                <a:cs typeface="Arial" panose="020B0604020202020204" pitchFamily="34" charset="0"/>
              </a:rPr>
              <a:t>Stablecoin’s Evolving Landscape</a:t>
            </a:r>
          </a:p>
          <a:p>
            <a:pPr>
              <a:lnSpc>
                <a:spcPct val="115000"/>
              </a:lnSpc>
              <a:spcBef>
                <a:spcPts val="1200"/>
              </a:spcBef>
            </a:pPr>
            <a:r>
              <a:rPr lang="en-US" sz="2400" dirty="0">
                <a:latin typeface="Gill Sans Nova Light" panose="020B0302020104020203" pitchFamily="34" charset="0"/>
              </a:rPr>
              <a:t>The aggregate market cap of the stablecoin sector, which includes hundreds of coins, jumped to over $164 billion for the first time since the collapse of Terra in May 2022</a:t>
            </a:r>
          </a:p>
          <a:p>
            <a:pPr>
              <a:lnSpc>
                <a:spcPct val="115000"/>
              </a:lnSpc>
              <a:spcBef>
                <a:spcPts val="1200"/>
              </a:spcBef>
            </a:pPr>
            <a:r>
              <a:rPr lang="en-US" sz="2400" dirty="0">
                <a:latin typeface="Gill Sans Nova Light" panose="020B0302020104020203" pitchFamily="34" charset="0"/>
              </a:rPr>
              <a:t>The expansion indicates growing investor optimism, underpinning a bullish outlook</a:t>
            </a:r>
          </a:p>
          <a:p>
            <a:pPr lvl="1">
              <a:lnSpc>
                <a:spcPct val="115000"/>
              </a:lnSpc>
              <a:spcBef>
                <a:spcPts val="1200"/>
              </a:spcBef>
            </a:pPr>
            <a:r>
              <a:rPr lang="en-US" sz="2000" dirty="0">
                <a:latin typeface="Gill Sans Nova Light" panose="020B0302020104020203" pitchFamily="34" charset="0"/>
              </a:rPr>
              <a:t>Money is being deposited into on-chain ecosystem to generate economic activity, either through direct on-chain purchases that can catalyze price appreciation or yield-generation strategies that could improve market liquidity</a:t>
            </a:r>
          </a:p>
        </p:txBody>
      </p:sp>
    </p:spTree>
    <p:extLst>
      <p:ext uri="{BB962C8B-B14F-4D97-AF65-F5344CB8AC3E}">
        <p14:creationId xmlns:p14="http://schemas.microsoft.com/office/powerpoint/2010/main" val="3359889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2400" dirty="0">
                <a:solidFill>
                  <a:prstClr val="black"/>
                </a:solidFill>
                <a:latin typeface="Calibri"/>
                <a:cs typeface="Arial" panose="020B0604020202020204" pitchFamily="34" charset="0"/>
              </a:rPr>
              <a:t>Stablecoins’ Market Share</a:t>
            </a:r>
            <a:endPar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6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pic>
        <p:nvPicPr>
          <p:cNvPr id="8" name="Picture 7">
            <a:extLst>
              <a:ext uri="{FF2B5EF4-FFF2-40B4-BE49-F238E27FC236}">
                <a16:creationId xmlns:a16="http://schemas.microsoft.com/office/drawing/2014/main" id="{94A99CEF-F6DC-F081-2B08-7D8EBA6937F2}"/>
              </a:ext>
            </a:extLst>
          </p:cNvPr>
          <p:cNvPicPr>
            <a:picLocks noChangeAspect="1"/>
          </p:cNvPicPr>
          <p:nvPr/>
        </p:nvPicPr>
        <p:blipFill>
          <a:blip r:embed="rId3"/>
          <a:stretch>
            <a:fillRect/>
          </a:stretch>
        </p:blipFill>
        <p:spPr>
          <a:xfrm>
            <a:off x="450893" y="2090737"/>
            <a:ext cx="7999276" cy="3170376"/>
          </a:xfrm>
          <a:prstGeom prst="rect">
            <a:avLst/>
          </a:prstGeom>
        </p:spPr>
      </p:pic>
    </p:spTree>
    <p:extLst>
      <p:ext uri="{BB962C8B-B14F-4D97-AF65-F5344CB8AC3E}">
        <p14:creationId xmlns:p14="http://schemas.microsoft.com/office/powerpoint/2010/main" val="2301700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5752-2DF9-FB19-D6DC-50F99E0F59C4}"/>
              </a:ext>
            </a:extLst>
          </p:cNvPr>
          <p:cNvSpPr>
            <a:spLocks noGrp="1"/>
          </p:cNvSpPr>
          <p:nvPr>
            <p:ph type="title"/>
          </p:nvPr>
        </p:nvSpPr>
        <p:spPr/>
        <p:txBody>
          <a:bodyPr/>
          <a:lstStyle/>
          <a:p>
            <a:r>
              <a:rPr lang="en-US"/>
              <a:t>Introduction to Crypto</a:t>
            </a:r>
          </a:p>
        </p:txBody>
      </p:sp>
      <p:pic>
        <p:nvPicPr>
          <p:cNvPr id="5" name="Content Placeholder 4">
            <a:extLst>
              <a:ext uri="{FF2B5EF4-FFF2-40B4-BE49-F238E27FC236}">
                <a16:creationId xmlns:a16="http://schemas.microsoft.com/office/drawing/2014/main" id="{F2B3C3E0-9C5A-A7B6-ACA7-FCE9EF618BFA}"/>
              </a:ext>
            </a:extLst>
          </p:cNvPr>
          <p:cNvPicPr>
            <a:picLocks noGrp="1" noChangeAspect="1"/>
          </p:cNvPicPr>
          <p:nvPr>
            <p:ph idx="1"/>
          </p:nvPr>
        </p:nvPicPr>
        <p:blipFill>
          <a:blip r:embed="rId3"/>
          <a:stretch>
            <a:fillRect/>
          </a:stretch>
        </p:blipFill>
        <p:spPr>
          <a:xfrm>
            <a:off x="960688" y="1613043"/>
            <a:ext cx="7196993" cy="4112568"/>
          </a:xfrm>
        </p:spPr>
      </p:pic>
    </p:spTree>
    <p:extLst>
      <p:ext uri="{BB962C8B-B14F-4D97-AF65-F5344CB8AC3E}">
        <p14:creationId xmlns:p14="http://schemas.microsoft.com/office/powerpoint/2010/main" val="4137523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5752-2DF9-FB19-D6DC-50F99E0F59C4}"/>
              </a:ext>
            </a:extLst>
          </p:cNvPr>
          <p:cNvSpPr>
            <a:spLocks noGrp="1"/>
          </p:cNvSpPr>
          <p:nvPr>
            <p:ph type="title"/>
          </p:nvPr>
        </p:nvSpPr>
        <p:spPr/>
        <p:txBody>
          <a:bodyPr/>
          <a:lstStyle/>
          <a:p>
            <a:r>
              <a:rPr lang="en-US"/>
              <a:t>Introduction to Crypto</a:t>
            </a:r>
          </a:p>
        </p:txBody>
      </p:sp>
      <p:sp>
        <p:nvSpPr>
          <p:cNvPr id="3" name="Content Placeholder 2">
            <a:extLst>
              <a:ext uri="{FF2B5EF4-FFF2-40B4-BE49-F238E27FC236}">
                <a16:creationId xmlns:a16="http://schemas.microsoft.com/office/drawing/2014/main" id="{D2A49D1C-C301-84CA-F721-7517A9955301}"/>
              </a:ext>
            </a:extLst>
          </p:cNvPr>
          <p:cNvSpPr>
            <a:spLocks noGrp="1"/>
          </p:cNvSpPr>
          <p:nvPr>
            <p:ph idx="1"/>
          </p:nvPr>
        </p:nvSpPr>
        <p:spPr>
          <a:xfrm>
            <a:off x="457200" y="1432560"/>
            <a:ext cx="8229600" cy="4489269"/>
          </a:xfrm>
        </p:spPr>
        <p:txBody>
          <a:bodyPr/>
          <a:lstStyle/>
          <a:p>
            <a:pPr marL="0" indent="0">
              <a:buNone/>
            </a:pPr>
            <a:r>
              <a:rPr lang="en-US" sz="2800" dirty="0"/>
              <a:t>Tether’s Expansion Plan</a:t>
            </a:r>
          </a:p>
          <a:p>
            <a:pPr>
              <a:lnSpc>
                <a:spcPct val="115000"/>
              </a:lnSpc>
              <a:spcBef>
                <a:spcPts val="1200"/>
              </a:spcBef>
            </a:pPr>
            <a:r>
              <a:rPr lang="en-US" sz="2400" dirty="0">
                <a:latin typeface="Gill Sans Nova Light" panose="020B0302020104020203" pitchFamily="34" charset="0"/>
              </a:rPr>
              <a:t>Tether, the developer of the world’s largest stablecoin, said it plans to introduce a token pegged to the United Arab Emirates' dirham in collaboration with Abu Dhabi-listed crypto conglomerate Phoenix Group </a:t>
            </a:r>
          </a:p>
          <a:p>
            <a:pPr>
              <a:lnSpc>
                <a:spcPct val="115000"/>
              </a:lnSpc>
              <a:spcBef>
                <a:spcPts val="1200"/>
              </a:spcBef>
            </a:pPr>
            <a:r>
              <a:rPr lang="en-US" sz="2400" dirty="0">
                <a:latin typeface="Gill Sans Nova Light" panose="020B0302020104020203" pitchFamily="34" charset="0"/>
              </a:rPr>
              <a:t>Tether plans to seek licensing for the dirham stablecoin under the U.A.E. central bank’s Payment Token Services Regulation announced in June</a:t>
            </a:r>
          </a:p>
        </p:txBody>
      </p:sp>
    </p:spTree>
    <p:extLst>
      <p:ext uri="{BB962C8B-B14F-4D97-AF65-F5344CB8AC3E}">
        <p14:creationId xmlns:p14="http://schemas.microsoft.com/office/powerpoint/2010/main" val="264381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397931"/>
            <a:ext cx="8229600" cy="4348808"/>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What is Central Bank Digital Currencies (CBDC)?</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rPr>
              <a:t> </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Fiat money, tokenized (on chain)</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CBDC are issued and controlled by governments; value fully determined by government monetary policy</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Serve the same purpose as fiat</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Offer advantages: availability, speed, cost savings</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Contrary to cryptos and physical fiat, </a:t>
            </a:r>
            <a:r>
              <a:rPr kumimoji="0" lang="en-US" sz="24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give government more control </a:t>
            </a:r>
            <a:r>
              <a:rPr kumimoji="0" lang="en-US" sz="24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over your finances!</a:t>
            </a:r>
          </a:p>
          <a:p>
            <a:pPr marL="400050" marR="0" lvl="1"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3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400050" marR="0" lvl="1"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91640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39793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Stablecoin vs. CBDC</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342900" marR="0" lvl="1"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rPr>
              <a:t>Easily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rPr>
              <a:t>confused with one another</a:t>
            </a:r>
          </a:p>
          <a:p>
            <a:pPr marL="342900" marR="0" lvl="1"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742950" marR="0" lvl="2"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rPr>
              <a:t>Both are cryptos with value “around” fiat </a:t>
            </a:r>
            <a:endPar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rPr>
              <a:t>2.   Stablecoins are “private money” </a:t>
            </a:r>
            <a:r>
              <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rPr>
              <a:t>not under government control</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742950" marR="0" lvl="2"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Issuance process and value is not determined by government but by external mechanisms </a:t>
            </a:r>
          </a:p>
          <a:p>
            <a:pPr marL="742950" marR="0" lvl="2"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That’s why the price </a:t>
            </a:r>
            <a:r>
              <a:rPr kumimoji="0" lang="en-US" sz="1800" b="0" i="1"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fluctuates</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around fiat unit price and never equal, because control mechanisms are constantly at work</a:t>
            </a:r>
          </a:p>
          <a:p>
            <a:pPr marL="742950" marR="0" lvl="2"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rPr>
              <a:t>Pegging to fiat unit is just for convenience (units of account)</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3. </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While most CBDCs are only in the research phase,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stablecoins exist today</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5149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Stablecoin vs. CBDC (continued)</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A clash between CBDC and Stablecoins is likely to emerge</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CBDC feel more “familiar” and “secure” to public, at least initially </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Stablecoins may have an advantage in innovation and flexibility. As private companies issue stablecoins, they may offer features that CBDCs cannot </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Stablecoins</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can be used in decentralized finance (DeFi) applications, which allow users to </a:t>
            </a: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access financial services without the need for traditional financial institutions</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Both types of currencies can coexist and serve different purposes</a:t>
            </a:r>
          </a:p>
          <a:p>
            <a:pPr marR="0" lvl="0" algn="l" defTabSz="457200" rtl="0" eaLnBrk="1" fontAlgn="base" latinLnBrk="0" hangingPunct="1">
              <a:lnSpc>
                <a:spcPct val="115000"/>
              </a:lnSpc>
              <a:spcBef>
                <a:spcPts val="0"/>
              </a:spcBef>
              <a:spcAft>
                <a:spcPts val="900"/>
              </a:spcAft>
              <a:buClrTx/>
              <a:buSzTx/>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CBDCs</a:t>
            </a:r>
            <a:r>
              <a:rPr kumimoji="0" lang="en-US" sz="1800" b="0"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everyday transactions and payments</a:t>
            </a:r>
            <a:endParaRPr kumimoji="0" lang="en-US" sz="1800" b="0"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R="0" lvl="0" algn="l" defTabSz="457200" rtl="0" eaLnBrk="1" fontAlgn="base" latinLnBrk="0" hangingPunct="1">
              <a:lnSpc>
                <a:spcPct val="115000"/>
              </a:lnSpc>
              <a:spcBef>
                <a:spcPts val="0"/>
              </a:spcBef>
              <a:spcAft>
                <a:spcPts val="900"/>
              </a:spcAft>
              <a:buClrTx/>
              <a:buSzTx/>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Stablecoins: for niche applications such as DeFi</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70675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5752-2DF9-FB19-D6DC-50F99E0F59C4}"/>
              </a:ext>
            </a:extLst>
          </p:cNvPr>
          <p:cNvSpPr>
            <a:spLocks noGrp="1"/>
          </p:cNvSpPr>
          <p:nvPr>
            <p:ph type="title"/>
          </p:nvPr>
        </p:nvSpPr>
        <p:spPr/>
        <p:txBody>
          <a:bodyPr/>
          <a:lstStyle/>
          <a:p>
            <a:r>
              <a:rPr lang="en-US"/>
              <a:t>Introduction to Crypto</a:t>
            </a:r>
          </a:p>
        </p:txBody>
      </p:sp>
      <p:pic>
        <p:nvPicPr>
          <p:cNvPr id="5" name="Content Placeholder 4">
            <a:extLst>
              <a:ext uri="{FF2B5EF4-FFF2-40B4-BE49-F238E27FC236}">
                <a16:creationId xmlns:a16="http://schemas.microsoft.com/office/drawing/2014/main" id="{5BA17A97-AE9D-86F0-F2BE-03FEAD565ED0}"/>
              </a:ext>
            </a:extLst>
          </p:cNvPr>
          <p:cNvPicPr>
            <a:picLocks noGrp="1" noChangeAspect="1"/>
          </p:cNvPicPr>
          <p:nvPr>
            <p:ph idx="1"/>
          </p:nvPr>
        </p:nvPicPr>
        <p:blipFill>
          <a:blip r:embed="rId3"/>
          <a:stretch>
            <a:fillRect/>
          </a:stretch>
        </p:blipFill>
        <p:spPr>
          <a:xfrm>
            <a:off x="457200" y="1566784"/>
            <a:ext cx="8229600" cy="4219731"/>
          </a:xfrm>
        </p:spPr>
      </p:pic>
    </p:spTree>
    <p:extLst>
      <p:ext uri="{BB962C8B-B14F-4D97-AF65-F5344CB8AC3E}">
        <p14:creationId xmlns:p14="http://schemas.microsoft.com/office/powerpoint/2010/main" val="1357214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397931"/>
            <a:ext cx="8229600" cy="4348808"/>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CBDC and Related Development</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rPr>
              <a:t> </a:t>
            </a:r>
          </a:p>
          <a:p>
            <a:pPr marL="685800" lvl="1" fontAlgn="base">
              <a:lnSpc>
                <a:spcPct val="115000"/>
              </a:lnSpc>
              <a:spcBef>
                <a:spcPts val="0"/>
              </a:spcBef>
              <a:spcAft>
                <a:spcPts val="900"/>
              </a:spcAft>
              <a:buFont typeface="Wingdings" panose="05000000000000000000" pitchFamily="2" charset="2"/>
              <a:buChar char="Ø"/>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China: digital yuan (e-CNY)</a:t>
            </a:r>
          </a:p>
          <a:p>
            <a:pPr marL="685800" lvl="1" fontAlgn="base">
              <a:lnSpc>
                <a:spcPct val="115000"/>
              </a:lnSpc>
              <a:spcBef>
                <a:spcPts val="0"/>
              </a:spcBef>
              <a:spcAft>
                <a:spcPts val="900"/>
              </a:spcAft>
              <a:buFont typeface="Wingdings" panose="05000000000000000000" pitchFamily="2" charset="2"/>
              <a:buChar char="Ø"/>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Nigeria: e-Naira  </a:t>
            </a:r>
          </a:p>
          <a:p>
            <a:pPr marL="685800" lvl="1" fontAlgn="base">
              <a:lnSpc>
                <a:spcPct val="115000"/>
              </a:lnSpc>
              <a:spcBef>
                <a:spcPts val="0"/>
              </a:spcBef>
              <a:spcAft>
                <a:spcPts val="900"/>
              </a:spcAft>
              <a:buFont typeface="Wingdings" panose="05000000000000000000" pitchFamily="2" charset="2"/>
              <a:buChar char="Ø"/>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Europe: digital euro</a:t>
            </a:r>
          </a:p>
          <a:p>
            <a:pPr marL="685800" lvl="1" fontAlgn="base">
              <a:lnSpc>
                <a:spcPct val="115000"/>
              </a:lnSpc>
              <a:spcBef>
                <a:spcPts val="0"/>
              </a:spcBef>
              <a:spcAft>
                <a:spcPts val="900"/>
              </a:spcAft>
              <a:buFont typeface="Wingdings" panose="05000000000000000000" pitchFamily="2" charset="2"/>
              <a:buChar char="Ø"/>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USA </a:t>
            </a:r>
            <a:r>
              <a:rPr kumimoji="0" lang="en-US" sz="1800" b="0" i="0" u="none" strike="noStrike" kern="1200" cap="none" spc="0" normalizeH="0" baseline="0" noProof="0" dirty="0" err="1">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FedNow</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real-time payments system: the first step?</a:t>
            </a:r>
          </a:p>
          <a:p>
            <a:pPr marL="685800" lvl="1" fontAlgn="base">
              <a:lnSpc>
                <a:spcPct val="115000"/>
              </a:lnSpc>
              <a:spcBef>
                <a:spcPts val="0"/>
              </a:spcBef>
              <a:spcAft>
                <a:spcPts val="900"/>
              </a:spcAft>
              <a:buFont typeface="Wingdings" panose="05000000000000000000" pitchFamily="2" charset="2"/>
              <a:buChar char="Ø"/>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Australia: use case research</a:t>
            </a:r>
          </a:p>
          <a:p>
            <a:pPr marL="685800" lvl="1" fontAlgn="base">
              <a:lnSpc>
                <a:spcPct val="115000"/>
              </a:lnSpc>
              <a:spcBef>
                <a:spcPts val="0"/>
              </a:spcBef>
              <a:spcAft>
                <a:spcPts val="900"/>
              </a:spcAft>
              <a:buFont typeface="Wingdings" panose="05000000000000000000" pitchFamily="2" charset="2"/>
              <a:buChar char="Ø"/>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Colombia is working on digital peso</a:t>
            </a:r>
          </a:p>
          <a:p>
            <a:pPr marL="400050" marR="0" lvl="1"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400050" marR="0" lvl="1"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Payment institutions will need to differentiate themselves – CBDC or Stablecoins will offer a platform for new services.</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387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570202"/>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Some summary thoughts</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Understanding stablecoins is less about blockchain technology and more about </a:t>
            </a:r>
            <a:r>
              <a:rPr kumimoji="0" lang="en-US" sz="20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how their unit value is maintained</a:t>
            </a:r>
            <a:endPar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We are living in the </a:t>
            </a:r>
            <a:r>
              <a:rPr kumimoji="0" lang="en-US" sz="20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world of multiple chains </a:t>
            </a: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and that will remain the case for the foreseeable future. </a:t>
            </a:r>
          </a:p>
          <a:p>
            <a:pPr marL="400050" marR="0" lvl="1" indent="0" algn="l" defTabSz="457200" rtl="0" eaLnBrk="1" fontAlgn="base" latinLnBrk="0" hangingPunct="1">
              <a:lnSpc>
                <a:spcPct val="115000"/>
              </a:lnSpc>
              <a:spcBef>
                <a:spcPts val="0"/>
              </a:spcBef>
              <a:spcAft>
                <a:spcPts val="900"/>
              </a:spcAft>
              <a:buClrTx/>
              <a:buSzTx/>
              <a:buNone/>
              <a:tabLst/>
              <a:defRPr/>
            </a:pPr>
            <a:r>
              <a:rPr lang="en-US" sz="20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To ensure the coin ubiquity and usability, it needs to be </a:t>
            </a:r>
            <a:r>
              <a:rPr kumimoji="0" lang="en-US" sz="20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present as an 		asset on multiple chains</a:t>
            </a:r>
          </a:p>
          <a:p>
            <a:pPr marL="400050" marR="0" lvl="1" indent="0" algn="l" defTabSz="457200" rtl="0" eaLnBrk="1" fontAlgn="base" latinLnBrk="0" hangingPunct="1">
              <a:lnSpc>
                <a:spcPct val="115000"/>
              </a:lnSpc>
              <a:spcBef>
                <a:spcPts val="0"/>
              </a:spcBef>
              <a:spcAft>
                <a:spcPts val="900"/>
              </a:spcAft>
              <a:buClrTx/>
              <a:buSzTx/>
              <a:buNone/>
              <a:tabLst/>
              <a:defRPr/>
            </a:pPr>
            <a:r>
              <a:rPr lang="en-US" sz="2000" b="1" dirty="0">
                <a:solidFill>
                  <a:srgbClr val="C00000"/>
                </a:solidFill>
                <a:latin typeface="Gill Sans Nova Light" panose="020B0302020104020203" pitchFamily="34" charset="0"/>
                <a:ea typeface="Times New Roman" panose="02020603050405020304" pitchFamily="18" charset="0"/>
                <a:cs typeface="Times New Roman" panose="02020603050405020304" pitchFamily="18" charset="0"/>
              </a:rPr>
              <a:t>		</a:t>
            </a:r>
            <a:r>
              <a:rPr lang="en-US" sz="2000" dirty="0">
                <a:latin typeface="Gill Sans Nova Light" panose="020B0302020104020203" pitchFamily="34" charset="0"/>
                <a:ea typeface="Times New Roman" panose="02020603050405020304" pitchFamily="18" charset="0"/>
                <a:cs typeface="Times New Roman" panose="02020603050405020304" pitchFamily="18" charset="0"/>
              </a:rPr>
              <a:t>Conversely, stablecoins can drive the underlying blockchain adoption!</a:t>
            </a:r>
            <a:endParaRPr kumimoji="0" lang="en-US" sz="2000" i="0" u="none" strike="noStrike" kern="1200" cap="none" spc="0" normalizeH="0" baseline="0" noProof="0" dirty="0">
              <a:ln>
                <a:noFill/>
              </a:ln>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lang="en-US" sz="2000" dirty="0">
                <a:solidFill>
                  <a:srgbClr val="000000"/>
                </a:solidFill>
                <a:latin typeface="Gill Sans Nova Light" panose="020B0302020104020203" pitchFamily="34" charset="0"/>
                <a:cs typeface="Times New Roman" panose="02020603050405020304" pitchFamily="18" charset="0"/>
              </a:rPr>
              <a:t>T</a:t>
            </a:r>
            <a:r>
              <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he processes of stablecoin issuance is essential to understand price dynamics</a:t>
            </a:r>
            <a:endParaRPr kumimoji="0" lang="en-US" sz="20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52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a:buFont typeface="Wingdings" panose="05000000000000000000" pitchFamily="2" charset="2"/>
              <a:buChar char="v"/>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469355"/>
            <a:ext cx="8229600" cy="4348808"/>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Current State of Affairs (continued)</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R="0" lvl="0" algn="l" defTabSz="457200" rtl="0" eaLnBrk="1" fontAlgn="base" latinLnBrk="0" hangingPunct="1">
              <a:lnSpc>
                <a:spcPct val="115000"/>
              </a:lnSpc>
              <a:spcBef>
                <a:spcPts val="0"/>
              </a:spcBef>
              <a:spcAft>
                <a:spcPts val="900"/>
              </a:spcAft>
              <a:buClrTx/>
              <a:buSzTx/>
              <a:tabLst/>
              <a:defRPr/>
            </a:pPr>
            <a:r>
              <a:rPr kumimoji="0" lang="en-US" sz="1800" b="0" i="0" u="none" strike="noStrike" kern="1200" cap="none" spc="0" normalizeH="0" baseline="0" noProof="0" dirty="0" err="1">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TradFi</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is controlled and operated by a relatively small number of third-party intermediaries that facilitate financial transactions using their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closed networks</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like Visa, SWIFT, etc. </a:t>
            </a:r>
          </a:p>
          <a:p>
            <a:pPr marR="0" lvl="0" algn="l" defTabSz="457200" rtl="0" eaLnBrk="1" fontAlgn="base" latinLnBrk="0" hangingPunct="1">
              <a:lnSpc>
                <a:spcPct val="115000"/>
              </a:lnSpc>
              <a:spcBef>
                <a:spcPts val="0"/>
              </a:spcBef>
              <a:spcAft>
                <a:spcPts val="900"/>
              </a:spcAft>
              <a:buClrTx/>
              <a:buSzTx/>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This makes them expensive but also prevents innovation, keeping throughput low and costly</a:t>
            </a:r>
          </a:p>
          <a:p>
            <a:pPr marR="0" lvl="0" algn="l" defTabSz="457200" rtl="0" eaLnBrk="1" fontAlgn="base" latinLnBrk="0" hangingPunct="1">
              <a:lnSpc>
                <a:spcPct val="115000"/>
              </a:lnSpc>
              <a:spcBef>
                <a:spcPts val="0"/>
              </a:spcBef>
              <a:spcAft>
                <a:spcPts val="900"/>
              </a:spcAft>
              <a:buClrTx/>
              <a:buSzTx/>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Issues with accessibility, efficiency and cost are in large part because of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mn-ea"/>
                <a:cs typeface="Times New Roman" panose="02020603050405020304" pitchFamily="18" charset="0"/>
              </a:rPr>
              <a:t>centralized control</a:t>
            </a: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342900" marR="0" lvl="1" indent="-342900" algn="l" defTabSz="457200" rtl="0" eaLnBrk="1" fontAlgn="base" latinLnBrk="0" hangingPunct="1">
              <a:lnSpc>
                <a:spcPct val="115000"/>
              </a:lnSpc>
              <a:spcBef>
                <a:spcPts val="0"/>
              </a:spcBef>
              <a:spcAft>
                <a:spcPts val="90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mn-ea"/>
                <a:cs typeface="Times New Roman" panose="02020603050405020304" pitchFamily="18" charset="0"/>
              </a:rPr>
              <a:t>Does money have to be centralized? </a:t>
            </a:r>
          </a:p>
        </p:txBody>
      </p:sp>
    </p:spTree>
    <p:extLst>
      <p:ext uri="{BB962C8B-B14F-4D97-AF65-F5344CB8AC3E}">
        <p14:creationId xmlns:p14="http://schemas.microsoft.com/office/powerpoint/2010/main" val="325091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397930"/>
            <a:ext cx="8229600" cy="4524405"/>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Private Money</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1.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Not controlled by any centralized entity </a:t>
            </a:r>
            <a:endParaRPr kumimoji="0" lang="en-US" sz="1800" b="0"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400050" marR="0" lvl="1" indent="45720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Centralized entities are prone to manipulate both accessibility and the value of public money they control in their own interest</a:t>
            </a:r>
          </a:p>
          <a:p>
            <a:pPr marL="0" indent="-285750" fontAlgn="base">
              <a:lnSpc>
                <a:spcPct val="115000"/>
              </a:lnSpc>
              <a:spcBef>
                <a:spcPts val="0"/>
              </a:spcBef>
              <a:spcAft>
                <a:spcPts val="900"/>
              </a:spcAft>
              <a:buNone/>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2. Clear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definition of value</a:t>
            </a:r>
            <a:r>
              <a:rPr lang="en-US" sz="1800" b="1" dirty="0">
                <a:solidFill>
                  <a:srgbClr val="C00000"/>
                </a:solidFill>
                <a:latin typeface="Gill Sans Nova Light" panose="020B0302020104020203" pitchFamily="34" charset="0"/>
                <a:cs typeface="Times New Roman" panose="02020603050405020304" pitchFamily="18" charset="0"/>
              </a:rPr>
              <a:t>:</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a:t>
            </a:r>
          </a:p>
          <a:p>
            <a:pPr marL="400050" lvl="1" indent="457200" fontAlgn="base">
              <a:lnSpc>
                <a:spcPct val="115000"/>
              </a:lnSpc>
              <a:spcBef>
                <a:spcPts val="0"/>
              </a:spcBef>
              <a:spcAft>
                <a:spcPts val="900"/>
              </a:spcAft>
              <a:defRPr/>
            </a:pPr>
            <a:r>
              <a:rPr lang="en-US" sz="1800" dirty="0">
                <a:solidFill>
                  <a:srgbClr val="000000"/>
                </a:solidFill>
                <a:latin typeface="Gill Sans Nova Light" panose="020B0302020104020203" pitchFamily="34" charset="0"/>
                <a:cs typeface="Times New Roman" panose="02020603050405020304" pitchFamily="18" charset="0"/>
              </a:rPr>
              <a:t>How is the value of a unit of the currency determined?</a:t>
            </a:r>
          </a:p>
          <a:p>
            <a:pPr marL="0" indent="-285750" fontAlgn="base">
              <a:lnSpc>
                <a:spcPct val="115000"/>
              </a:lnSpc>
              <a:spcBef>
                <a:spcPts val="0"/>
              </a:spcBef>
              <a:spcAft>
                <a:spcPts val="900"/>
              </a:spcAft>
              <a:buNone/>
              <a:defRPr/>
            </a:pPr>
            <a:r>
              <a:rPr lang="en-US" sz="1800" dirty="0">
                <a:solidFill>
                  <a:srgbClr val="000000"/>
                </a:solidFill>
                <a:latin typeface="Gill Sans Nova Light" panose="020B0302020104020203" pitchFamily="34" charset="0"/>
                <a:ea typeface="Times New Roman" panose="02020603050405020304" pitchFamily="18" charset="0"/>
                <a:cs typeface="Times New Roman" panose="02020603050405020304" pitchFamily="18" charset="0"/>
              </a:rPr>
              <a:t>3.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Trustless</a:t>
            </a:r>
          </a:p>
          <a:p>
            <a:pPr marL="400050" marR="0" lvl="1" indent="45720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No need to trust anyone to maintain the value of money </a:t>
            </a:r>
          </a:p>
          <a:p>
            <a:pPr marL="400050" marR="0" lvl="1" indent="45720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Government intervention in the system has led to instability and inflation</a:t>
            </a:r>
          </a:p>
        </p:txBody>
      </p:sp>
    </p:spTree>
    <p:extLst>
      <p:ext uri="{BB962C8B-B14F-4D97-AF65-F5344CB8AC3E}">
        <p14:creationId xmlns:p14="http://schemas.microsoft.com/office/powerpoint/2010/main" val="18887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297941"/>
            <a:ext cx="8229600" cy="4624394"/>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Private Money (continued)</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5715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AutoNum type="arabicPeriod"/>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Free Banking Era </a:t>
            </a: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(1837 – 1866): </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almost anyone could issue paper money</a:t>
            </a:r>
          </a:p>
          <a:p>
            <a:pPr marL="5715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AutoNum type="arabicPeriod"/>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Friedrich Hayek </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“The Denationalization of Money,” (1976): allowing private currencies to compete would create a more stable monetary system</a:t>
            </a:r>
          </a:p>
          <a:p>
            <a:pPr marL="400050" marR="0" lvl="1" indent="45720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Government intervention leads to instability and inflation </a:t>
            </a:r>
          </a:p>
          <a:p>
            <a:pPr marL="400050" marR="0" lvl="1" indent="45720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Value determined by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supply and demand</a:t>
            </a: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400050" marR="0" lvl="1" indent="45720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Multiple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mn-ea"/>
                <a:cs typeface="Times New Roman" panose="02020603050405020304" pitchFamily="18" charset="0"/>
              </a:rPr>
              <a:t>competing moneys: </a:t>
            </a: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mn-ea"/>
                <a:cs typeface="Times New Roman" panose="02020603050405020304" pitchFamily="18" charset="0"/>
              </a:rPr>
              <a:t>competition creates a more stable monetary system, l</a:t>
            </a: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eads to improvements in technology, costs</a:t>
            </a:r>
          </a:p>
          <a:p>
            <a:pPr marL="5715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AutoNum type="arabicPeriod"/>
              <a:tabLst/>
              <a:defRPr/>
            </a:pP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Early attempt </a:t>
            </a: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to create private money were largely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unsuccessful</a:t>
            </a: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a:t>
            </a:r>
          </a:p>
          <a:p>
            <a:pPr marL="400050" marR="0" lvl="1" indent="45720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mn-ea"/>
                <a:cs typeface="Times New Roman" panose="02020603050405020304" pitchFamily="18" charset="0"/>
              </a:rPr>
              <a:t>2007, founder of The United Cities Corporation indicted on one count of conspiracy to defraud the United States.</a:t>
            </a: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14463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397930"/>
            <a:ext cx="8229600" cy="4512539"/>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What do we need from money?</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1.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Wide availability</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Access to financial services for underbanked</a:t>
            </a: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2.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Low to no cost</a:t>
            </a: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3.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Transparency</a:t>
            </a:r>
            <a:endParaRPr kumimoji="0" lang="en-US" sz="1800" b="0"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No fraud is possible, everything is auditable</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4.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Value clearly defined </a:t>
            </a:r>
            <a:r>
              <a:rPr kumimoji="0" lang="en-US" sz="18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through well-known mechanism</a:t>
            </a:r>
          </a:p>
          <a:p>
            <a:pPr marL="74295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Laws of supply and demand</a:t>
            </a:r>
          </a:p>
          <a:p>
            <a:pPr marL="74295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Backing by some “real asset”</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rPr>
              <a:t>Satoshi proposed the concept of Bitcoin based on </a:t>
            </a:r>
            <a:r>
              <a:rPr lang="en-US" sz="1800" b="1" dirty="0">
                <a:solidFill>
                  <a:srgbClr val="C00000"/>
                </a:solidFill>
                <a:latin typeface="Gill Sans Nova Light" panose="020B0302020104020203" pitchFamily="34" charset="0"/>
              </a:rPr>
              <a:t>public</a:t>
            </a:r>
            <a:r>
              <a:rPr kumimoji="0" lang="en-US" sz="1800" b="1"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rPr>
              <a:t>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rPr>
              <a:t>distributed ledger!</a:t>
            </a:r>
            <a:endParaRPr kumimoji="0" lang="en-US" sz="1800" b="0" i="0" u="none" strike="noStrike" kern="1200" cap="none" spc="0" normalizeH="0" baseline="0" noProof="0" dirty="0">
              <a:ln>
                <a:noFill/>
              </a:ln>
              <a:solidFill>
                <a:srgbClr val="C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3763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397930"/>
            <a:ext cx="8229600" cy="4512539"/>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What can blockchains offer?</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5715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AutoNum type="arabicPeriod"/>
              <a:tabLst/>
              <a:defRPr/>
            </a:pPr>
            <a:r>
              <a:rPr kumimoji="0" lang="en-US" sz="24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Availability </a:t>
            </a:r>
          </a:p>
          <a:p>
            <a:pPr marL="57150" marR="0" lvl="0" indent="-342900" algn="l" defTabSz="457200" rtl="0" eaLnBrk="1" fontAlgn="base" latinLnBrk="0" hangingPunct="1">
              <a:lnSpc>
                <a:spcPct val="115000"/>
              </a:lnSpc>
              <a:spcBef>
                <a:spcPts val="0"/>
              </a:spcBef>
              <a:spcAft>
                <a:spcPts val="900"/>
              </a:spcAft>
              <a:buClrTx/>
              <a:buSzTx/>
              <a:buFont typeface="Wingdings" panose="05000000000000000000" pitchFamily="2" charset="2"/>
              <a:buAutoNum type="arabicPeriod"/>
              <a:tabLst/>
              <a:defRPr/>
            </a:pPr>
            <a:r>
              <a:rPr kumimoji="0" lang="en-US" sz="2400" b="0"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Transparency</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All transactions are public</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3. Speed (relative)</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4. Security (i</a:t>
            </a:r>
            <a:r>
              <a:rPr kumimoji="0" lang="en-US" sz="24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mmutability)</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5. Just need to add a solution to the </a:t>
            </a:r>
            <a:r>
              <a:rPr kumimoji="0" lang="en-US" sz="2400" b="0" i="1"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value</a:t>
            </a:r>
            <a:r>
              <a:rPr kumimoji="0" lang="en-US" sz="24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 question</a:t>
            </a:r>
          </a:p>
        </p:txBody>
      </p:sp>
    </p:spTree>
    <p:extLst>
      <p:ext uri="{BB962C8B-B14F-4D97-AF65-F5344CB8AC3E}">
        <p14:creationId xmlns:p14="http://schemas.microsoft.com/office/powerpoint/2010/main" val="493431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Crypto</a:t>
            </a:r>
          </a:p>
        </p:txBody>
      </p:sp>
      <p:sp>
        <p:nvSpPr>
          <p:cNvPr id="3" name="Content Placeholder 2"/>
          <p:cNvSpPr>
            <a:spLocks noGrp="1"/>
          </p:cNvSpPr>
          <p:nvPr>
            <p:ph idx="1"/>
          </p:nvPr>
        </p:nvSpPr>
        <p:spPr>
          <a:xfrm>
            <a:off x="457200" y="1469355"/>
            <a:ext cx="8229600" cy="4348808"/>
          </a:xfrm>
        </p:spPr>
        <p:txBody>
          <a:bodyPr/>
          <a:lstStyle/>
          <a:p>
            <a:pPr marL="342900" lvl="1" indent="-342900">
              <a:spcBef>
                <a:spcPts val="0"/>
              </a:spcBef>
              <a:buFont typeface="Wingdings" panose="05000000000000000000" pitchFamily="2" charset="2"/>
              <a:buChar char="Ø"/>
            </a:pPr>
            <a:endParaRPr lang="en-US" sz="2000" dirty="0">
              <a:cs typeface="Arial" panose="020B0604020202020204" pitchFamily="34" charset="0"/>
            </a:endParaRPr>
          </a:p>
          <a:p>
            <a:pPr marL="0" indent="0">
              <a:buNone/>
            </a:pPr>
            <a:endParaRPr lang="en-US" sz="2000" dirty="0">
              <a:cs typeface="Arial" panose="020B0604020202020204" pitchFamily="34" charset="0"/>
            </a:endParaRPr>
          </a:p>
          <a:p>
            <a:pPr marL="0" indent="0">
              <a:buNone/>
            </a:pPr>
            <a:endParaRPr lang="en-US" sz="2000" dirty="0">
              <a:cs typeface="Arial" panose="020B0604020202020204" pitchFamily="34" charset="0"/>
            </a:endParaRPr>
          </a:p>
        </p:txBody>
      </p:sp>
      <p:sp>
        <p:nvSpPr>
          <p:cNvPr id="7" name="Slide Number Placeholder 3"/>
          <p:cNvSpPr txBox="1">
            <a:spLocks/>
          </p:cNvSpPr>
          <p:nvPr/>
        </p:nvSpPr>
        <p:spPr>
          <a:xfrm>
            <a:off x="8686801" y="76283"/>
            <a:ext cx="368422" cy="238349"/>
          </a:xfrm>
          <a:prstGeom prst="rect">
            <a:avLst/>
          </a:prstGeom>
        </p:spPr>
        <p:txBody>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ABBE6EC-54BD-DB4B-B578-86C0F7FC5F8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Content Placeholder 2">
            <a:extLst>
              <a:ext uri="{FF2B5EF4-FFF2-40B4-BE49-F238E27FC236}">
                <a16:creationId xmlns:a16="http://schemas.microsoft.com/office/drawing/2014/main" id="{0B53C165-FD36-0DF1-7564-D57B9536EE20}"/>
              </a:ext>
            </a:extLst>
          </p:cNvPr>
          <p:cNvSpPr txBox="1">
            <a:spLocks/>
          </p:cNvSpPr>
          <p:nvPr/>
        </p:nvSpPr>
        <p:spPr>
          <a:xfrm>
            <a:off x="457200" y="1397931"/>
            <a:ext cx="8229600" cy="4348808"/>
          </a:xfrm>
          <a:prstGeom prst="rect">
            <a:avLst/>
          </a:prstGeom>
        </p:spPr>
        <p:txBody>
          <a:bodyPr/>
          <a:lstStyle>
            <a:lvl1pPr marL="342900" indent="-342900" algn="l" defTabSz="4572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Enter stablecoins</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1.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Digital Assets (cryptocurrency)</a:t>
            </a: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2.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Designed to maintain a stable value</a:t>
            </a: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In relation to a specific asset, in most cases, a reserve of fiat currency, such as USD or EUR</a:t>
            </a:r>
            <a:endParaRPr kumimoji="0" lang="en-US" sz="8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0" marR="0" lvl="0" indent="-28575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srgbClr val="0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Like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DeFi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sym typeface="Wingdings" panose="05000000000000000000" pitchFamily="2" charset="2"/>
              </a:rPr>
              <a:t></a:t>
            </a:r>
            <a:endParaRPr kumimoji="0" lang="en-US" sz="1800" b="0"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68580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Independent, transparent, low cost, fast, and easily accessible</a:t>
            </a: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prstClr val="black"/>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Like </a:t>
            </a:r>
            <a:r>
              <a:rPr kumimoji="0" lang="en-US" sz="1800" b="1" i="0" u="none" strike="noStrike" kern="1200" cap="none" spc="0" normalizeH="0" baseline="0" noProof="0" dirty="0" err="1">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TradFi</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sym typeface="Wingdings" panose="05000000000000000000" pitchFamily="2" charset="2"/>
              </a:rPr>
              <a:t></a:t>
            </a:r>
            <a:endParaRPr kumimoji="0" lang="en-US" sz="1800" b="1" i="0" u="none" strike="noStrike" kern="1200" cap="none" spc="0" normalizeH="0" baseline="0" noProof="0" dirty="0">
              <a:ln>
                <a:noFill/>
              </a:ln>
              <a:solidFill>
                <a:srgbClr val="C00000"/>
              </a:solidFill>
              <a:effectLst/>
              <a:uLnTx/>
              <a:uFillTx/>
              <a:latin typeface="Gill Sans Nova Light" panose="020B0302020104020203" pitchFamily="34" charset="0"/>
              <a:ea typeface="Times New Roman" panose="02020603050405020304" pitchFamily="18" charset="0"/>
              <a:cs typeface="Times New Roman" panose="02020603050405020304" pitchFamily="18" charset="0"/>
            </a:endParaRPr>
          </a:p>
          <a:p>
            <a:pPr marL="74295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rPr>
              <a:t>Low volatility</a:t>
            </a:r>
          </a:p>
          <a:p>
            <a:pPr marL="742950" marR="0" lvl="1" indent="-285750" algn="l" defTabSz="457200" rtl="0" eaLnBrk="1" fontAlgn="base" latinLnBrk="0" hangingPunct="1">
              <a:lnSpc>
                <a:spcPct val="115000"/>
              </a:lnSpc>
              <a:spcBef>
                <a:spcPts val="0"/>
              </a:spcBef>
              <a:spcAft>
                <a:spcPts val="900"/>
              </a:spcAft>
              <a:buClrTx/>
              <a:buSzTx/>
              <a:buFont typeface="Wingdings" panose="05000000000000000000" pitchFamily="2" charset="2"/>
              <a:buChar char="§"/>
              <a:tabLst/>
              <a:defRPr/>
            </a:pPr>
            <a:r>
              <a:rPr lang="en-US" sz="1800" dirty="0">
                <a:solidFill>
                  <a:srgbClr val="000000"/>
                </a:solidFill>
                <a:latin typeface="Gill Sans Nova Light" panose="020B0302020104020203" pitchFamily="34" charset="0"/>
                <a:cs typeface="Times New Roman" panose="02020603050405020304" pitchFamily="18" charset="0"/>
              </a:rPr>
              <a:t>Familiarity?</a:t>
            </a: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202122"/>
              </a:solidFill>
              <a:effectLst/>
              <a:uLnTx/>
              <a:uFillTx/>
              <a:latin typeface="Gill Sans Nova Light" panose="020B0302020104020203" pitchFamily="34" charset="0"/>
              <a:ea typeface="Times New Roman" panose="02020603050405020304" pitchFamily="18" charset="0"/>
              <a:cs typeface="Gill Sans Nova Light" panose="020B0302020104020203" pitchFamily="34" charset="0"/>
            </a:endParaRPr>
          </a:p>
          <a:p>
            <a:pPr marL="0" marR="0" lvl="0" indent="0" algn="l" defTabSz="457200" rtl="0" eaLnBrk="1" fontAlgn="base" latinLnBrk="0" hangingPunct="1">
              <a:lnSpc>
                <a:spcPct val="115000"/>
              </a:lnSpc>
              <a:spcBef>
                <a:spcPts val="0"/>
              </a:spcBef>
              <a:spcAft>
                <a:spcPts val="90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000000"/>
              </a:solidFill>
              <a:effectLst/>
              <a:uLnTx/>
              <a:uFillTx/>
              <a:latin typeface="Gill Sans Nova Light" panose="020B0302020104020203" pitchFamily="34"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63675784"/>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ln>
          <a:solidFill>
            <a:srgbClr val="C00000"/>
          </a:solidFill>
        </a:ln>
      </a:spPr>
      <a:bodyPr rtlCol="0" anchor="ctr"/>
      <a:lstStyle>
        <a:defPPr algn="ctr">
          <a:defRPr>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ln>
          <a:solidFill>
            <a:srgbClr val="C00000"/>
          </a:solidFill>
        </a:ln>
      </a:spPr>
      <a:bodyPr rtlCol="0" anchor="ctr"/>
      <a:lstStyle>
        <a:defPPr algn="ctr">
          <a:defRPr>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CFEM Crypto Course Lectures 1-3</Template>
  <TotalTime>5228</TotalTime>
  <Words>2804</Words>
  <Application>Microsoft Office PowerPoint</Application>
  <PresentationFormat>On-screen Show (4:3)</PresentationFormat>
  <Paragraphs>544</Paragraphs>
  <Slides>39</Slides>
  <Notes>39</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39</vt:i4>
      </vt:variant>
    </vt:vector>
  </HeadingPairs>
  <TitlesOfParts>
    <vt:vector size="53" baseType="lpstr">
      <vt:lpstr>Aptos</vt:lpstr>
      <vt:lpstr>Aptos Display</vt:lpstr>
      <vt:lpstr>Arial</vt:lpstr>
      <vt:lpstr>Calibri</vt:lpstr>
      <vt:lpstr>Calibri Light</vt:lpstr>
      <vt:lpstr>Gill Sans Nova Light</vt:lpstr>
      <vt:lpstr>NewAtten-Book</vt:lpstr>
      <vt:lpstr>Symbol</vt:lpstr>
      <vt:lpstr>Times New Roman</vt:lpstr>
      <vt:lpstr>Wingdings</vt:lpstr>
      <vt:lpstr>2_Office Theme</vt:lpstr>
      <vt:lpstr>Office Theme</vt:lpstr>
      <vt:lpstr>1_Office Theme</vt:lpstr>
      <vt:lpstr>Custom Design</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Stablecoin</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lpstr>Introduction to Crypto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Imaev, Denis</dc:creator>
  <cp:lastModifiedBy>Zhao, Kathryn</cp:lastModifiedBy>
  <cp:revision>2</cp:revision>
  <dcterms:created xsi:type="dcterms:W3CDTF">2024-07-05T13:43:19Z</dcterms:created>
  <dcterms:modified xsi:type="dcterms:W3CDTF">2024-09-03T14:27:39Z</dcterms:modified>
</cp:coreProperties>
</file>