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9"/>
  </p:notesMasterIdLst>
  <p:sldIdLst>
    <p:sldId id="603" r:id="rId4"/>
    <p:sldId id="600" r:id="rId5"/>
    <p:sldId id="602" r:id="rId6"/>
    <p:sldId id="557" r:id="rId7"/>
    <p:sldId id="601" r:id="rId8"/>
    <p:sldId id="558" r:id="rId9"/>
    <p:sldId id="560" r:id="rId10"/>
    <p:sldId id="561" r:id="rId11"/>
    <p:sldId id="562" r:id="rId12"/>
    <p:sldId id="563" r:id="rId13"/>
    <p:sldId id="567" r:id="rId14"/>
    <p:sldId id="565" r:id="rId15"/>
    <p:sldId id="566" r:id="rId16"/>
    <p:sldId id="605" r:id="rId17"/>
    <p:sldId id="569" r:id="rId18"/>
    <p:sldId id="604" r:id="rId19"/>
    <p:sldId id="607" r:id="rId20"/>
    <p:sldId id="568" r:id="rId21"/>
    <p:sldId id="606" r:id="rId22"/>
    <p:sldId id="570" r:id="rId23"/>
    <p:sldId id="573" r:id="rId24"/>
    <p:sldId id="571" r:id="rId25"/>
    <p:sldId id="572" r:id="rId26"/>
    <p:sldId id="574" r:id="rId27"/>
    <p:sldId id="5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73080" autoAdjust="0"/>
  </p:normalViewPr>
  <p:slideViewPr>
    <p:cSldViewPr snapToGrid="0">
      <p:cViewPr varScale="1">
        <p:scale>
          <a:sx n="108" d="100"/>
          <a:sy n="108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ev, Denis" userId="68511691-b206-4748-8bb9-d2b13f9ab831" providerId="ADAL" clId="{CF9939AF-CBD6-4912-903D-A60A7FB7B40A}"/>
    <pc:docChg chg="undo custSel addSld delSld modSld">
      <pc:chgData name="Imaev, Denis" userId="68511691-b206-4748-8bb9-d2b13f9ab831" providerId="ADAL" clId="{CF9939AF-CBD6-4912-903D-A60A7FB7B40A}" dt="2024-09-17T15:05:37.984" v="32" actId="20577"/>
      <pc:docMkLst>
        <pc:docMk/>
      </pc:docMkLst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994087998" sldId="493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204206849" sldId="494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358797326" sldId="536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355713790" sldId="537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864668531" sldId="538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000578074" sldId="539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910527275" sldId="540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312785190" sldId="541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4015960508" sldId="542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585150479" sldId="543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635852008" sldId="544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241676083" sldId="545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4098783898" sldId="546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777678657" sldId="547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873228466" sldId="548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246361034" sldId="549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590381738" sldId="550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263699688" sldId="551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642007584" sldId="552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362366535" sldId="553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1790789283" sldId="554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795388466" sldId="555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3461133641" sldId="556"/>
        </pc:sldMkLst>
      </pc:sldChg>
      <pc:sldChg chg="modNotesTx">
        <pc:chgData name="Imaev, Denis" userId="68511691-b206-4748-8bb9-d2b13f9ab831" providerId="ADAL" clId="{CF9939AF-CBD6-4912-903D-A60A7FB7B40A}" dt="2024-09-17T15:05:29.638" v="29" actId="20577"/>
        <pc:sldMkLst>
          <pc:docMk/>
          <pc:sldMk cId="2963462820" sldId="557"/>
        </pc:sldMkLst>
      </pc:sldChg>
      <pc:sldChg chg="modNotesTx">
        <pc:chgData name="Imaev, Denis" userId="68511691-b206-4748-8bb9-d2b13f9ab831" providerId="ADAL" clId="{CF9939AF-CBD6-4912-903D-A60A7FB7B40A}" dt="2024-09-17T15:05:22.990" v="27" actId="20577"/>
        <pc:sldMkLst>
          <pc:docMk/>
          <pc:sldMk cId="99585638" sldId="558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823202678" sldId="559"/>
        </pc:sldMkLst>
      </pc:sldChg>
      <pc:sldChg chg="modNotesTx">
        <pc:chgData name="Imaev, Denis" userId="68511691-b206-4748-8bb9-d2b13f9ab831" providerId="ADAL" clId="{CF9939AF-CBD6-4912-903D-A60A7FB7B40A}" dt="2024-09-17T15:05:14.168" v="26" actId="20577"/>
        <pc:sldMkLst>
          <pc:docMk/>
          <pc:sldMk cId="2094999165" sldId="560"/>
        </pc:sldMkLst>
      </pc:sldChg>
      <pc:sldChg chg="modNotesTx">
        <pc:chgData name="Imaev, Denis" userId="68511691-b206-4748-8bb9-d2b13f9ab831" providerId="ADAL" clId="{CF9939AF-CBD6-4912-903D-A60A7FB7B40A}" dt="2024-09-17T15:05:10.426" v="25" actId="20577"/>
        <pc:sldMkLst>
          <pc:docMk/>
          <pc:sldMk cId="2758410382" sldId="561"/>
        </pc:sldMkLst>
      </pc:sldChg>
      <pc:sldChg chg="modNotesTx">
        <pc:chgData name="Imaev, Denis" userId="68511691-b206-4748-8bb9-d2b13f9ab831" providerId="ADAL" clId="{CF9939AF-CBD6-4912-903D-A60A7FB7B40A}" dt="2024-09-17T15:05:07.359" v="24" actId="20577"/>
        <pc:sldMkLst>
          <pc:docMk/>
          <pc:sldMk cId="3680749017" sldId="562"/>
        </pc:sldMkLst>
      </pc:sldChg>
      <pc:sldChg chg="modNotesTx">
        <pc:chgData name="Imaev, Denis" userId="68511691-b206-4748-8bb9-d2b13f9ab831" providerId="ADAL" clId="{CF9939AF-CBD6-4912-903D-A60A7FB7B40A}" dt="2024-09-17T15:05:04.537" v="23" actId="20577"/>
        <pc:sldMkLst>
          <pc:docMk/>
          <pc:sldMk cId="2875757254" sldId="563"/>
        </pc:sldMkLst>
      </pc:sldChg>
      <pc:sldChg chg="modNotesTx">
        <pc:chgData name="Imaev, Denis" userId="68511691-b206-4748-8bb9-d2b13f9ab831" providerId="ADAL" clId="{CF9939AF-CBD6-4912-903D-A60A7FB7B40A}" dt="2024-09-17T15:04:55.414" v="21" actId="20577"/>
        <pc:sldMkLst>
          <pc:docMk/>
          <pc:sldMk cId="1578036171" sldId="565"/>
        </pc:sldMkLst>
      </pc:sldChg>
      <pc:sldChg chg="modNotesTx">
        <pc:chgData name="Imaev, Denis" userId="68511691-b206-4748-8bb9-d2b13f9ab831" providerId="ADAL" clId="{CF9939AF-CBD6-4912-903D-A60A7FB7B40A}" dt="2024-09-17T15:04:52.448" v="20" actId="20577"/>
        <pc:sldMkLst>
          <pc:docMk/>
          <pc:sldMk cId="333720121" sldId="566"/>
        </pc:sldMkLst>
      </pc:sldChg>
      <pc:sldChg chg="modNotesTx">
        <pc:chgData name="Imaev, Denis" userId="68511691-b206-4748-8bb9-d2b13f9ab831" providerId="ADAL" clId="{CF9939AF-CBD6-4912-903D-A60A7FB7B40A}" dt="2024-09-17T15:04:57.959" v="22" actId="20577"/>
        <pc:sldMkLst>
          <pc:docMk/>
          <pc:sldMk cId="1435843212" sldId="567"/>
        </pc:sldMkLst>
      </pc:sldChg>
      <pc:sldChg chg="modNotesTx">
        <pc:chgData name="Imaev, Denis" userId="68511691-b206-4748-8bb9-d2b13f9ab831" providerId="ADAL" clId="{CF9939AF-CBD6-4912-903D-A60A7FB7B40A}" dt="2024-09-17T15:04:36.079" v="15" actId="20577"/>
        <pc:sldMkLst>
          <pc:docMk/>
          <pc:sldMk cId="3936565016" sldId="568"/>
        </pc:sldMkLst>
      </pc:sldChg>
      <pc:sldChg chg="modNotesTx">
        <pc:chgData name="Imaev, Denis" userId="68511691-b206-4748-8bb9-d2b13f9ab831" providerId="ADAL" clId="{CF9939AF-CBD6-4912-903D-A60A7FB7B40A}" dt="2024-09-17T15:04:46.956" v="18" actId="20577"/>
        <pc:sldMkLst>
          <pc:docMk/>
          <pc:sldMk cId="2606855823" sldId="569"/>
        </pc:sldMkLst>
      </pc:sldChg>
      <pc:sldChg chg="modNotesTx">
        <pc:chgData name="Imaev, Denis" userId="68511691-b206-4748-8bb9-d2b13f9ab831" providerId="ADAL" clId="{CF9939AF-CBD6-4912-903D-A60A7FB7B40A}" dt="2024-09-17T15:04:28.557" v="13" actId="20577"/>
        <pc:sldMkLst>
          <pc:docMk/>
          <pc:sldMk cId="774528578" sldId="570"/>
        </pc:sldMkLst>
      </pc:sldChg>
      <pc:sldChg chg="modNotesTx">
        <pc:chgData name="Imaev, Denis" userId="68511691-b206-4748-8bb9-d2b13f9ab831" providerId="ADAL" clId="{CF9939AF-CBD6-4912-903D-A60A7FB7B40A}" dt="2024-09-17T15:04:17.190" v="11" actId="6549"/>
        <pc:sldMkLst>
          <pc:docMk/>
          <pc:sldMk cId="2792540617" sldId="571"/>
        </pc:sldMkLst>
      </pc:sldChg>
      <pc:sldChg chg="modNotesTx">
        <pc:chgData name="Imaev, Denis" userId="68511691-b206-4748-8bb9-d2b13f9ab831" providerId="ADAL" clId="{CF9939AF-CBD6-4912-903D-A60A7FB7B40A}" dt="2024-09-17T15:04:09.822" v="10" actId="6549"/>
        <pc:sldMkLst>
          <pc:docMk/>
          <pc:sldMk cId="3654475704" sldId="572"/>
        </pc:sldMkLst>
      </pc:sldChg>
      <pc:sldChg chg="modNotesTx">
        <pc:chgData name="Imaev, Denis" userId="68511691-b206-4748-8bb9-d2b13f9ab831" providerId="ADAL" clId="{CF9939AF-CBD6-4912-903D-A60A7FB7B40A}" dt="2024-09-17T15:04:24.942" v="12" actId="20577"/>
        <pc:sldMkLst>
          <pc:docMk/>
          <pc:sldMk cId="1705563470" sldId="573"/>
        </pc:sldMkLst>
      </pc:sldChg>
      <pc:sldChg chg="modNotesTx">
        <pc:chgData name="Imaev, Denis" userId="68511691-b206-4748-8bb9-d2b13f9ab831" providerId="ADAL" clId="{CF9939AF-CBD6-4912-903D-A60A7FB7B40A}" dt="2024-09-17T15:03:53.493" v="8" actId="6549"/>
        <pc:sldMkLst>
          <pc:docMk/>
          <pc:sldMk cId="3944171931" sldId="574"/>
        </pc:sldMkLst>
      </pc:sldChg>
      <pc:sldChg chg="modNotesTx">
        <pc:chgData name="Imaev, Denis" userId="68511691-b206-4748-8bb9-d2b13f9ab831" providerId="ADAL" clId="{CF9939AF-CBD6-4912-903D-A60A7FB7B40A}" dt="2024-09-17T15:03:58.808" v="9" actId="6549"/>
        <pc:sldMkLst>
          <pc:docMk/>
          <pc:sldMk cId="3009917778" sldId="575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4209836917" sldId="576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408125627" sldId="577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255352494" sldId="578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4011030259" sldId="579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3913206162" sldId="580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802411818" sldId="581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404406374" sldId="582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443800649" sldId="583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710958514" sldId="584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662213268" sldId="585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977091139" sldId="586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754404120" sldId="587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1354301723" sldId="588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569194204" sldId="589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3670683756" sldId="590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690595136" sldId="591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854350781" sldId="592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771349661" sldId="593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798851371" sldId="594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405678812" sldId="595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8564394" sldId="596"/>
        </pc:sldMkLst>
      </pc:sldChg>
      <pc:sldChg chg="del">
        <pc:chgData name="Imaev, Denis" userId="68511691-b206-4748-8bb9-d2b13f9ab831" providerId="ADAL" clId="{CF9939AF-CBD6-4912-903D-A60A7FB7B40A}" dt="2024-09-17T15:03:46.531" v="4" actId="47"/>
        <pc:sldMkLst>
          <pc:docMk/>
          <pc:sldMk cId="2242322489" sldId="597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900769871" sldId="598"/>
        </pc:sldMkLst>
      </pc:sldChg>
      <pc:sldChg chg="add del">
        <pc:chgData name="Imaev, Denis" userId="68511691-b206-4748-8bb9-d2b13f9ab831" providerId="ADAL" clId="{CF9939AF-CBD6-4912-903D-A60A7FB7B40A}" dt="2024-09-17T15:03:21.560" v="3" actId="47"/>
        <pc:sldMkLst>
          <pc:docMk/>
          <pc:sldMk cId="2773717446" sldId="599"/>
        </pc:sldMkLst>
      </pc:sldChg>
      <pc:sldChg chg="modNotesTx">
        <pc:chgData name="Imaev, Denis" userId="68511691-b206-4748-8bb9-d2b13f9ab831" providerId="ADAL" clId="{CF9939AF-CBD6-4912-903D-A60A7FB7B40A}" dt="2024-09-17T15:05:35.414" v="31" actId="20577"/>
        <pc:sldMkLst>
          <pc:docMk/>
          <pc:sldMk cId="2436661601" sldId="600"/>
        </pc:sldMkLst>
      </pc:sldChg>
      <pc:sldChg chg="modNotesTx">
        <pc:chgData name="Imaev, Denis" userId="68511691-b206-4748-8bb9-d2b13f9ab831" providerId="ADAL" clId="{CF9939AF-CBD6-4912-903D-A60A7FB7B40A}" dt="2024-09-17T15:05:26.374" v="28" actId="20577"/>
        <pc:sldMkLst>
          <pc:docMk/>
          <pc:sldMk cId="354950682" sldId="601"/>
        </pc:sldMkLst>
      </pc:sldChg>
      <pc:sldChg chg="modNotesTx">
        <pc:chgData name="Imaev, Denis" userId="68511691-b206-4748-8bb9-d2b13f9ab831" providerId="ADAL" clId="{CF9939AF-CBD6-4912-903D-A60A7FB7B40A}" dt="2024-09-17T15:05:32.530" v="30" actId="20577"/>
        <pc:sldMkLst>
          <pc:docMk/>
          <pc:sldMk cId="2198702762" sldId="602"/>
        </pc:sldMkLst>
      </pc:sldChg>
      <pc:sldChg chg="modNotesTx">
        <pc:chgData name="Imaev, Denis" userId="68511691-b206-4748-8bb9-d2b13f9ab831" providerId="ADAL" clId="{CF9939AF-CBD6-4912-903D-A60A7FB7B40A}" dt="2024-09-17T15:05:37.984" v="32" actId="20577"/>
        <pc:sldMkLst>
          <pc:docMk/>
          <pc:sldMk cId="3138483774" sldId="603"/>
        </pc:sldMkLst>
      </pc:sldChg>
      <pc:sldChg chg="modSp mod modNotesTx">
        <pc:chgData name="Imaev, Denis" userId="68511691-b206-4748-8bb9-d2b13f9ab831" providerId="ADAL" clId="{CF9939AF-CBD6-4912-903D-A60A7FB7B40A}" dt="2024-09-17T15:04:43.677" v="17" actId="20577"/>
        <pc:sldMkLst>
          <pc:docMk/>
          <pc:sldMk cId="1398099355" sldId="604"/>
        </pc:sldMkLst>
        <pc:spChg chg="mod">
          <ac:chgData name="Imaev, Denis" userId="68511691-b206-4748-8bb9-d2b13f9ab831" providerId="ADAL" clId="{CF9939AF-CBD6-4912-903D-A60A7FB7B40A}" dt="2024-09-17T15:03:03.394" v="2" actId="207"/>
          <ac:spMkLst>
            <pc:docMk/>
            <pc:sldMk cId="1398099355" sldId="604"/>
            <ac:spMk id="3" creationId="{607C537D-CC39-BDBB-8255-075BC656CFE3}"/>
          </ac:spMkLst>
        </pc:spChg>
      </pc:sldChg>
      <pc:sldChg chg="modNotesTx">
        <pc:chgData name="Imaev, Denis" userId="68511691-b206-4748-8bb9-d2b13f9ab831" providerId="ADAL" clId="{CF9939AF-CBD6-4912-903D-A60A7FB7B40A}" dt="2024-09-17T15:04:49.690" v="19" actId="20577"/>
        <pc:sldMkLst>
          <pc:docMk/>
          <pc:sldMk cId="2400514904" sldId="605"/>
        </pc:sldMkLst>
      </pc:sldChg>
      <pc:sldChg chg="modNotesTx">
        <pc:chgData name="Imaev, Denis" userId="68511691-b206-4748-8bb9-d2b13f9ab831" providerId="ADAL" clId="{CF9939AF-CBD6-4912-903D-A60A7FB7B40A}" dt="2024-09-17T15:04:32.141" v="14" actId="20577"/>
        <pc:sldMkLst>
          <pc:docMk/>
          <pc:sldMk cId="2722618579" sldId="606"/>
        </pc:sldMkLst>
      </pc:sldChg>
      <pc:sldChg chg="modNotesTx">
        <pc:chgData name="Imaev, Denis" userId="68511691-b206-4748-8bb9-d2b13f9ab831" providerId="ADAL" clId="{CF9939AF-CBD6-4912-903D-A60A7FB7B40A}" dt="2024-09-17T15:04:40.096" v="16" actId="20577"/>
        <pc:sldMkLst>
          <pc:docMk/>
          <pc:sldMk cId="1659728643" sldId="6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D5B3-A57E-4586-A59F-BEBB0E7FAF0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CB551-20B2-407D-998C-6E806357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C66EEC-7952-4CDE-BA7C-696105BD46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06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2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0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1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10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5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0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2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29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3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CB551-20B2-407D-998C-6E806357FA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5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3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112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800" b="1" i="0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02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 b="1" i="1" baseline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8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6" y="115612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4C0D8-78F5-B8E2-8CC0-43C3EEEDC1C3}"/>
              </a:ext>
            </a:extLst>
          </p:cNvPr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7" y="141981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4FDF70-E982-9A7B-2DC3-75F4FF20CC61}"/>
              </a:ext>
            </a:extLst>
          </p:cNvPr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8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09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2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7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56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000" b="1" i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1629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2100"/>
            </a:lvl1pPr>
            <a:lvl2pPr marL="557213" indent="-214313">
              <a:buFont typeface="Wingdings" panose="05000000000000000000" pitchFamily="2" charset="2"/>
              <a:buChar char="§"/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5627" y="115614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457200" y="1298368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208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11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9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3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B67F-8779-11C0-2D68-A41F2EF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2336-05D4-53EC-DE8D-EE7A196F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24F6-02D5-3E73-C801-2A7BA1F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7161-ED9C-1034-4B67-FEB40587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F2C-836A-B7BE-3B58-9766E0F6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7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3DD-E88D-851F-9753-709D99B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D7FB-09AF-A0E8-E638-0E6814A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2F25-65A1-434D-DD9F-6756E5C9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7ED6-205C-FA2A-EEE0-83F5832F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95E6-0C73-8F1A-C9B9-D617A6E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94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400-801E-5000-2C95-59DEC4A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F7FA-1329-265C-D9A7-9B086780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0FFA-F912-11C3-E3FA-71CC2086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7F03-EDF9-36F0-D329-40235B80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7F55-5591-9CB5-4892-86A0EF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1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1A9-35B0-C8B2-13D0-2DFAFB44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7ADF-1665-AB06-5262-A12AC9C9D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9899-073B-2FC4-2ED7-B1BD9F646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5542-DE45-429F-4958-A6F24099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37030-3D45-A475-CE22-0225FD53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2E0D-29CC-8E9C-2F72-C643604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68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CBCE-D3AA-4654-2D36-6BDAB575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7F6A-F239-D70E-F379-C2678205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63500-F511-893D-8B4F-C80396A3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CAF4A-ACFC-709A-E1DD-CB8F009A0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AADB-61D9-322A-9B99-0FAC71CED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ABE99-4EED-D019-704C-2D9CC34C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8FFE7-28AB-FB7B-B161-7B6526F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9B11C-CF1B-DCDA-0BE5-A1CDEE32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3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A9D-6542-AB38-BF28-3F99BFE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D5463-8EE9-CF7B-B359-39087C7E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7BCCD-CAF9-DA46-A71D-ED29737C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F95E-04F8-E311-ED5D-49BDAD01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46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CD64C-89E7-9DC2-3EB7-E2E0D152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AD6B-DB97-CF21-8A37-24FF5311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E33B6-5195-844E-9ED1-444C1FE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55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2700" b="1" cap="all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0218" y="141983"/>
            <a:ext cx="42169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3663260"/>
            <a:ext cx="8229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25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99C-0F9D-DF11-9FBE-95558CB0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C03-AAF0-AA56-4114-F672B2E9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EA66-3640-5998-2B60-B20ACA48D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7132E-D20E-3ED9-336D-B7B710CF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0B9B-F595-4CE6-17C3-8842280B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13E9-BD9E-0856-06B6-FC84F9C2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9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2C6-6A03-7E88-2D34-7D9D0068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EC86C-77D8-E79C-74FF-71F868003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9DDC-5724-944C-ABF9-6B7CF3A6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474A-36A3-583C-7067-4220413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004C5-E8F9-FB1F-7570-207D48E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00EC-A5C6-55CC-AE6E-6ECDFAE4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7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B168-FC45-F6A0-11B5-F2F81621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14344-9652-2AA5-A38F-508B390A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EA7F-139A-207A-5CD5-CC49E4C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93F1-A3D7-2B47-746F-9742CFBD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408BD-9086-44E1-5A5C-BB2B846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8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CEA1C-85FE-2CD5-B90C-73FABE8B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09B3-BFE7-1B82-1099-D224686A8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AA8-F4E9-4DB4-F871-41C7E56C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7D34-96AF-CC1F-12F2-7775057C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E68A-16BB-C52A-5B0E-813ED6A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F36-AB09-0717-2977-4BD66137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4A0B-1FC5-47FB-97CB-8EFAB01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B1FA-421B-63C5-DBD3-0859C07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7794-441A-9CDA-65AF-7FAF7DDC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Ø"/>
              <a:defRPr sz="1800"/>
            </a:lvl1pPr>
            <a:lvl2pPr marL="557213" indent="-214313">
              <a:buFont typeface="Wingdings" panose="05000000000000000000" pitchFamily="2" charset="2"/>
              <a:buChar char="§"/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02210" y="274068"/>
            <a:ext cx="266330" cy="36512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3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7" y="160003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fld id="{2ABBE6EC-54BD-DB4B-B578-86C0F7FC5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6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2.jpg"/>
          <p:cNvPicPr>
            <a:picLocks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5626" y="160001"/>
            <a:ext cx="299597" cy="35490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F93FE640-3532-4232-AD6C-C01A3209468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owerPoint Template 2.jpg">
            <a:extLst>
              <a:ext uri="{FF2B5EF4-FFF2-40B4-BE49-F238E27FC236}">
                <a16:creationId xmlns:a16="http://schemas.microsoft.com/office/drawing/2014/main" id="{34D16AC4-2E34-E6D8-4D40-BE1457800D62}"/>
              </a:ext>
            </a:extLst>
          </p:cNvPr>
          <p:cNvPicPr>
            <a:picLocks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2" t="83218" r="-580"/>
          <a:stretch/>
        </p:blipFill>
        <p:spPr>
          <a:xfrm>
            <a:off x="8046720" y="5757567"/>
            <a:ext cx="1097280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F1038-40E9-65F3-8262-259166C16A4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4" y="6018148"/>
            <a:ext cx="4768299" cy="5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0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AB2C2-6C71-7C82-DF76-C306432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1AF-7E9F-3BB2-955F-CE2E0402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246F-555E-5413-799B-659800E6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2C6-0013-44EF-9334-7F5F498F3DA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1AF-460A-5797-1F43-A6D452B8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3DC-C859-54A1-967C-94DB7EA81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A0DA-3E62-4E5E-800F-AC956C36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59266"/>
            <a:ext cx="6172200" cy="3140645"/>
          </a:xfrm>
        </p:spPr>
        <p:txBody>
          <a:bodyPr/>
          <a:lstStyle/>
          <a:p>
            <a:pPr marL="257175" lvl="1" indent="-257175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5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700" b="1" dirty="0">
                <a:cs typeface="Arial" panose="020B0604020202020204" pitchFamily="34" charset="0"/>
              </a:rPr>
              <a:t>Blockchain Innovation Continued</a:t>
            </a:r>
          </a:p>
          <a:p>
            <a:pPr marL="0" indent="0" algn="ctr">
              <a:buNone/>
            </a:pPr>
            <a:endParaRPr lang="en-US" sz="2700" b="1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Kathryn Zhao</a:t>
            </a:r>
          </a:p>
          <a:p>
            <a:pPr marL="0" indent="0" algn="ctr">
              <a:buNone/>
            </a:pPr>
            <a:r>
              <a:rPr lang="en-US" sz="1800" i="1" dirty="0">
                <a:cs typeface="Arial" panose="020B0604020202020204" pitchFamily="34" charset="0"/>
              </a:rPr>
              <a:t>Denis Imaev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658101" y="914463"/>
            <a:ext cx="276317" cy="1787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BBE6EC-54BD-DB4B-B578-86C0F7FC5F81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4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0916-43E8-65D6-A6C9-DDAA7D3F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8D67-EBF3-E4E6-E4D6-41975003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026"/>
            <a:ext cx="8229600" cy="4578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Generalize: Transaction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Smart Contracts</a:t>
            </a:r>
          </a:p>
          <a:p>
            <a:pPr marL="0" indent="0">
              <a:buNone/>
            </a:pPr>
            <a:endParaRPr lang="en-US" sz="1200" dirty="0">
              <a:latin typeface="Gill Sans Nova Light" panose="020B0302020104020203" pitchFamily="34" charset="0"/>
            </a:endParaRPr>
          </a:p>
          <a:p>
            <a:r>
              <a:rPr lang="en-US" dirty="0">
                <a:latin typeface="Gill Sans Nova Light" panose="020B0302020104020203" pitchFamily="34" charset="0"/>
              </a:rPr>
              <a:t>Ethereum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 key innovation</a:t>
            </a:r>
            <a:r>
              <a:rPr lang="en-US" dirty="0">
                <a:latin typeface="Gill Sans Nova Light" panose="020B0302020104020203" pitchFamily="34" charset="0"/>
              </a:rPr>
              <a:t>: expand blockchain state to be generic and add programs that manipulate it</a:t>
            </a:r>
          </a:p>
          <a:p>
            <a:endParaRPr lang="en-US" sz="2400" dirty="0">
              <a:latin typeface="Gill Sans Nova Light" panose="020B0302020104020203" pitchFamily="34" charset="0"/>
            </a:endParaRPr>
          </a:p>
          <a:p>
            <a:endParaRPr lang="en-US" sz="2400" dirty="0">
              <a:latin typeface="Gill Sans Nova Light" panose="020B0302020104020203" pitchFamily="34" charset="0"/>
            </a:endParaRPr>
          </a:p>
          <a:p>
            <a:pPr marL="0" indent="0" algn="ctr">
              <a:buNone/>
            </a:pPr>
            <a:endParaRPr lang="en-US" sz="1200" b="1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400" dirty="0">
              <a:latin typeface="Gill Sans Nova Light" panose="020B0302020104020203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37CF977-E285-6E2F-E474-A6CE7B2502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5689" y="3429000"/>
            <a:ext cx="8229600" cy="2120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757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0F14-7A8A-1159-F7B1-A01367D4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4AD6-757F-6977-4533-1E21A4E0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8612"/>
            <a:ext cx="8229600" cy="461672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Smart Contracts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P</a:t>
            </a:r>
            <a:r>
              <a:rPr lang="en-US" sz="2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rograms </a:t>
            </a:r>
            <a:r>
              <a:rPr lang="en-US" sz="2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that operate </a:t>
            </a:r>
            <a:r>
              <a:rPr lang="en-US" sz="2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on </a:t>
            </a:r>
            <a:r>
              <a:rPr lang="en-US" sz="2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distributed state machine of </a:t>
            </a:r>
            <a:r>
              <a:rPr lang="en-US" sz="2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blockchain, </a:t>
            </a:r>
            <a:r>
              <a:rPr lang="en-US" sz="2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causing state transitions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r>
              <a:rPr lang="en-US" sz="2400" dirty="0">
                <a:latin typeface="Gill Sans Nova Light" panose="020B0302020104020203" pitchFamily="34" charset="0"/>
              </a:rPr>
              <a:t>Bitcoin also has “smart contracts” (not so smart)</a:t>
            </a:r>
          </a:p>
          <a:p>
            <a:pPr marL="0" indent="0">
              <a:buNone/>
            </a:pPr>
            <a:r>
              <a:rPr lang="en-US" sz="2400" dirty="0">
                <a:latin typeface="Gill Sans Nova Light" panose="020B0302020104020203" pitchFamily="34" charset="0"/>
              </a:rPr>
              <a:t>	Bitcoin state and contracts are of the simplest kind: funds and scripts that move them. </a:t>
            </a:r>
          </a:p>
          <a:p>
            <a:r>
              <a:rPr lang="en-US" sz="2400" dirty="0">
                <a:latin typeface="Gill Sans Nova Light" panose="020B0302020104020203" pitchFamily="34" charset="0"/>
              </a:rPr>
              <a:t>Bitcoin scripts are kept simple to maximize security.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584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D2A5-8C93-E9EA-7569-FC374539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BA30-6E8C-285F-129B-532E11C4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21629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ea typeface="Arial" panose="020B0604020202020204" pitchFamily="34" charset="0"/>
              </a:rPr>
              <a:t>Smart Contracts: who executes them?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Smart contracts alter the state of blockchain.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N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etwork nodes must maintain the accurate state.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Each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network node executes smart contracts, so they know the next state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3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A5B3-CF00-55FC-C0DB-E96BC288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537D-CC39-BDBB-8255-075BC656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1126"/>
            <a:ext cx="8229600" cy="4540704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Smart Contracts: where do they live?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Contract </a:t>
            </a:r>
            <a:r>
              <a:rPr lang="en-US" sz="32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code resides on the blockchain</a:t>
            </a: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: i</a:t>
            </a:r>
            <a:r>
              <a:rPr lang="en-US" sz="3200" dirty="0">
                <a:latin typeface="Gill Sans Nova Light" panose="020B0302020104020203" pitchFamily="34" charset="0"/>
                <a:ea typeface="Arial" panose="020B0604020202020204" pitchFamily="34" charset="0"/>
              </a:rPr>
              <a:t>t has an address.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Created by a special transaction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A transaction sent to the contract </a:t>
            </a:r>
            <a:r>
              <a:rPr lang="en-US" sz="3200" dirty="0">
                <a:latin typeface="Gill Sans Nova Light" panose="020B0302020104020203" pitchFamily="34" charset="0"/>
                <a:ea typeface="Arial" panose="020B0604020202020204" pitchFamily="34" charset="0"/>
              </a:rPr>
              <a:t>triggers its execution (and serves as the input)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A5B3-CF00-55FC-C0DB-E96BC288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537D-CC39-BDBB-8255-075BC656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1126"/>
            <a:ext cx="8229600" cy="4540704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Smart Contracts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Network nodes run the contract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, change the state and produce new transactions as the output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Nodes are </a:t>
            </a:r>
            <a:r>
              <a:rPr lang="en-US" sz="24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compensated for running the contract through fees </a:t>
            </a:r>
            <a:r>
              <a:rPr lang="en-US" sz="24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in the same way they are compensated for validating and adding transactions to the blockchain.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  <a:sym typeface="Wingdings" panose="05000000000000000000" pitchFamily="2" charset="2"/>
              </a:rPr>
              <a:t>Computation has explicit cost</a:t>
            </a:r>
            <a:r>
              <a:rPr lang="en-US" sz="2400" dirty="0">
                <a:latin typeface="Gill Sans Nova Light" panose="020B0302020104020203" pitchFamily="34" charset="0"/>
                <a:ea typeface="Arial" panose="020B0604020202020204" pitchFamily="34" charset="0"/>
                <a:sym typeface="Wingdings" panose="05000000000000000000" pitchFamily="2" charset="2"/>
              </a:rPr>
              <a:t>. More computation is more expensive.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1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EEFB-56A0-BB63-1403-2AFEAAD9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6D7D-9756-CD68-EE21-C02AD479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Blockchain summary: a </a:t>
            </a:r>
            <a:r>
              <a:rPr lang="en-US" dirty="0">
                <a:solidFill>
                  <a:srgbClr val="FF0000"/>
                </a:solidFill>
              </a:rPr>
              <a:t>global distributed computer</a:t>
            </a: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r>
              <a:rPr lang="en-US" dirty="0">
                <a:latin typeface="Gill Sans Nova Light" panose="020B0302020104020203" pitchFamily="34" charset="0"/>
              </a:rPr>
              <a:t>Public blockchain: a global distributed computer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Secured by trustless consensus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State and programs replicated and shared across the network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Anyone can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join and use the network / computer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Anyone can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program for the network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Anyone can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support the network and get rewarded</a:t>
            </a:r>
          </a:p>
        </p:txBody>
      </p:sp>
    </p:spTree>
    <p:extLst>
      <p:ext uri="{BB962C8B-B14F-4D97-AF65-F5344CB8AC3E}">
        <p14:creationId xmlns:p14="http://schemas.microsoft.com/office/powerpoint/2010/main" val="260685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A5B3-CF00-55FC-C0DB-E96BC288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537D-CC39-BDBB-8255-075BC656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1126"/>
            <a:ext cx="8229600" cy="4540704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Arial" panose="020B0604020202020204" pitchFamily="34" charset="0"/>
              </a:rPr>
              <a:t>Smart Contracts: new computing platform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Software that lives on blockchain and manipulates blockchain data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New computing platform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New platform causes an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emergence of a new industry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		First computers, PC, Smart Phones…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The same will happen with blockchain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9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EEFB-56A0-BB63-1403-2AFEAAD9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6D7D-9756-CD68-EE21-C02AD479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Blockchain software examples today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latin typeface="Gill Sans Nova Light" panose="020B03020201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Tokenization</a:t>
            </a:r>
          </a:p>
          <a:p>
            <a:pPr marL="457200" lvl="1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Contracts that manage ownership records</a:t>
            </a: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Distributed resources </a:t>
            </a:r>
            <a:r>
              <a:rPr lang="en-US" dirty="0">
                <a:latin typeface="Gill Sans Nova Light" panose="020B0302020104020203" pitchFamily="34" charset="0"/>
              </a:rPr>
              <a:t>(storage, computing power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Contracts manage resources and calculate “rent”</a:t>
            </a: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Decentralized Autonomous Organization </a:t>
            </a:r>
            <a:r>
              <a:rPr lang="en-US" dirty="0">
                <a:latin typeface="Gill Sans Nova Light" panose="020B0302020104020203" pitchFamily="34" charset="0"/>
              </a:rPr>
              <a:t>(DAO)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No “killer app” yet (?) 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Or is there… ?  </a:t>
            </a: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B6F6-E292-1106-FF76-7D4330A4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6F94-FB45-45CF-25D2-8F586555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participants: the identity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Every participant in the network has a unique </a:t>
            </a:r>
            <a:r>
              <a:rPr lang="en-US" sz="2800" b="1" u="none" strike="noStrike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Identity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Identity has the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 public part </a:t>
            </a:r>
            <a:r>
              <a:rPr lang="en-US" dirty="0">
                <a:latin typeface="Gill Sans Nova Light" panose="020B0302020104020203" pitchFamily="34" charset="0"/>
              </a:rPr>
              <a:t>visible to all: the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address </a:t>
            </a:r>
            <a:r>
              <a:rPr lang="en-US" dirty="0">
                <a:latin typeface="Gill Sans Nova Light" panose="020B0302020104020203" pitchFamily="34" charset="0"/>
              </a:rPr>
              <a:t>(public key)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 transaction has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a</a:t>
            </a:r>
            <a:r>
              <a:rPr lang="en-US" dirty="0">
                <a:latin typeface="Gill Sans Nova Light" panose="020B03020201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sender and a recipient</a:t>
            </a:r>
            <a:r>
              <a:rPr lang="en-US" dirty="0">
                <a:latin typeface="Gill Sans Nova Light" panose="020B0302020104020203" pitchFamily="34" charset="0"/>
              </a:rPr>
              <a:t>, identified by their addresses</a:t>
            </a:r>
            <a:endParaRPr lang="en-US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  <a:p>
            <a:r>
              <a:rPr lang="en-US" dirty="0">
                <a:latin typeface="Gill Sans Nova Light" panose="020B0302020104020203" pitchFamily="34" charset="0"/>
              </a:rPr>
              <a:t>Identity has the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private part</a:t>
            </a:r>
            <a:r>
              <a:rPr lang="en-US" dirty="0">
                <a:latin typeface="Gill Sans Nova Light" panose="020B0302020104020203" pitchFamily="34" charset="0"/>
              </a:rPr>
              <a:t>, known to the owner only (private key)</a:t>
            </a: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6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B6F6-E292-1106-FF76-7D4330A4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6F94-FB45-45CF-25D2-8F586555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Network participants: the identity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u="none" strike="noStrike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key is YOU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Loss of the key is a loss of the identity</a:t>
            </a:r>
          </a:p>
          <a:p>
            <a:pPr marL="0" indent="0" algn="ctr">
              <a:buNone/>
            </a:pPr>
            <a:r>
              <a:rPr lang="en-US" sz="4000" dirty="0">
                <a:latin typeface="Gill Sans Nova Light" panose="020B0302020104020203" pitchFamily="34" charset="0"/>
              </a:rPr>
              <a:t>Not your key – not your crypto</a:t>
            </a:r>
          </a:p>
          <a:p>
            <a:pPr marL="0" indent="0">
              <a:buNone/>
            </a:pPr>
            <a:endParaRPr lang="en-US" sz="40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1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4806-16A0-BA59-4E69-768DE56A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D2D3-BCFC-1D27-7BFF-0C5BBFEA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538"/>
            <a:ext cx="8229600" cy="4574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Recap: Trust-less is a feature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>
                <a:latin typeface="Gill Sans Nova Light" panose="020B0302020104020203" pitchFamily="34" charset="0"/>
              </a:rPr>
              <a:t>You can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trust</a:t>
            </a:r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But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do not have to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	</a:t>
            </a:r>
            <a:r>
              <a:rPr lang="en-US" dirty="0">
                <a:latin typeface="Gill Sans Nova Light" panose="020B0302020104020203" pitchFamily="34" charset="0"/>
              </a:rPr>
              <a:t>… and you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can choose who to trust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Trusting = Relying on.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Relying on </a:t>
            </a:r>
            <a:r>
              <a:rPr lang="en-US" dirty="0">
                <a:latin typeface="Gill Sans Nova Light" panose="020B0302020104020203" pitchFamily="34" charset="0"/>
              </a:rPr>
              <a:t>an entity to work correctly is a </a:t>
            </a:r>
            <a:r>
              <a:rPr lang="en-US" b="1" i="1" dirty="0">
                <a:solidFill>
                  <a:srgbClr val="FF0000"/>
                </a:solidFill>
                <a:latin typeface="Gill Sans Nova Light" panose="020B0302020104020203" pitchFamily="34" charset="0"/>
              </a:rPr>
              <a:t>technical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 weakness</a:t>
            </a:r>
            <a:r>
              <a:rPr lang="en-US" dirty="0">
                <a:latin typeface="Gill Sans Nova Light" panose="020B0302020104020203" pitchFamily="34" charset="0"/>
              </a:rPr>
              <a:t> That entity can fail for various reasons</a:t>
            </a: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Trust is a liability for all parties</a:t>
            </a:r>
          </a:p>
        </p:txBody>
      </p:sp>
    </p:spTree>
    <p:extLst>
      <p:ext uri="{BB962C8B-B14F-4D97-AF65-F5344CB8AC3E}">
        <p14:creationId xmlns:p14="http://schemas.microsoft.com/office/powerpoint/2010/main" val="243666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D8D8-9AFD-7367-373D-F5CFA11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F9E0-ECA5-2D2C-631C-9C6CC67F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Arial" panose="020B0604020202020204" pitchFamily="34" charset="0"/>
              </a:rPr>
              <a:t>The origins of “crypto”: identities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Cryptography: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 way to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prove the identity 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without revealing it (using the private key)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A way to validate this proof, i.e.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verify the identity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Validation is easy, quick and cheap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	This is at the heart of building reliable networks, and this part is not blockchain specific.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2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92CB-EBB1-57EB-2591-076B3B7C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D4F1-E2C0-3C7F-E1A1-FA9854558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Cryptography: data representation and linking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Means to create 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data representation: hashes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	Small piece of data that “represents” much larger data.</a:t>
            </a:r>
          </a:p>
          <a:p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The original data cannot be recovered from the hash. Any change in the original changes the hash.</a:t>
            </a:r>
            <a:endParaRPr lang="en-US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Way to 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link sequences of data 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(transactions), blocks etc. by mixing bits of data together such that 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link can be verified. </a:t>
            </a: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A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ny attempt to change the data will break the link. </a:t>
            </a:r>
            <a:endParaRPr lang="en-US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6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09B4-4A2D-AD82-DC4B-0ADD43A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EC2E-020A-D8B1-2369-5BBCB2D9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4409268" cy="4584249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Arial" panose="020B0604020202020204" pitchFamily="34" charset="0"/>
              </a:rPr>
              <a:t>Cryptography: data proofs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“P</a:t>
            </a: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roofs”: small piece of data that proves complex states and transitions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Allows making </a:t>
            </a:r>
            <a:r>
              <a:rPr lang="en-US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statements about something without giving access to the data itself.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</p:txBody>
      </p:sp>
      <p:pic>
        <p:nvPicPr>
          <p:cNvPr id="4" name="image4.png" descr="Cartoon of two men standing in front of a house&#10;&#10;Description automatically generated">
            <a:extLst>
              <a:ext uri="{FF2B5EF4-FFF2-40B4-BE49-F238E27FC236}">
                <a16:creationId xmlns:a16="http://schemas.microsoft.com/office/drawing/2014/main" id="{D37205C9-ADC7-A7D2-D941-5B14CB4A705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74956" y="2170844"/>
            <a:ext cx="3675805" cy="29680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9254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928D-DB8C-794F-A402-13881C08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F433-36A0-8D35-218B-FDD3AA82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Cryptography: data compression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Gill Sans Nova Light" panose="020B0302020104020203" pitchFamily="34" charset="0"/>
              </a:rPr>
              <a:t>Blockchain gets larger … </a:t>
            </a:r>
          </a:p>
          <a:p>
            <a:r>
              <a:rPr lang="en-US" sz="2800" dirty="0">
                <a:latin typeface="Gill Sans Nova Light" panose="020B0302020104020203" pitchFamily="34" charset="0"/>
              </a:rPr>
              <a:t>Cryptographic proofs may offer the way to cope!</a:t>
            </a:r>
          </a:p>
          <a:p>
            <a:r>
              <a:rPr lang="en-US" sz="2800" dirty="0">
                <a:latin typeface="Gill Sans Nova Light" panose="020B0302020104020203" pitchFamily="34" charset="0"/>
              </a:rPr>
              <a:t>Way to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compress data (history).</a:t>
            </a:r>
          </a:p>
          <a:p>
            <a:r>
              <a:rPr lang="en-US" sz="2800" dirty="0">
                <a:latin typeface="Gill Sans Nova Light" panose="020B0302020104020203" pitchFamily="34" charset="0"/>
              </a:rPr>
              <a:t>Create the </a:t>
            </a:r>
            <a:r>
              <a:rPr lang="en-US" sz="28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proof that the old data is correct</a:t>
            </a:r>
            <a:r>
              <a:rPr lang="en-US" sz="2800" dirty="0">
                <a:latin typeface="Gill Sans Nova Light" panose="020B0302020104020203" pitchFamily="34" charset="0"/>
              </a:rPr>
              <a:t>, leave the proof, and delete the data itself!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Altered history (fork) will produce a different proof</a:t>
            </a:r>
            <a:endParaRPr lang="en-US" sz="2800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7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E0AB-323F-69F6-087B-9F2DB92C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98AD-DEED-ACD2-BD94-FEF5A48C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Blockchain trilemma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7A220E6F-3528-A137-1A77-B42B2DB8E5B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23269" y="2094410"/>
            <a:ext cx="4813626" cy="33454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4171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56C-BA91-F468-53BB-33F103C2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B4F4-6BC5-C59F-922C-A2FDF6B6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8" y="1351913"/>
            <a:ext cx="8229600" cy="4510748"/>
          </a:xfrm>
        </p:spPr>
        <p:txBody>
          <a:bodyPr/>
          <a:lstStyle/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We want </a:t>
            </a:r>
            <a:r>
              <a:rPr lang="en-US" sz="2800" b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security, scalability, decentralization.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We can only have two.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Which one is easier to do without? 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Which ones are more important (valuable) than others?</a:t>
            </a: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4806-16A0-BA59-4E69-768DE56A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D2D3-BCFC-1D27-7BFF-0C5BBFEA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7538"/>
            <a:ext cx="8229600" cy="4574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Trust to Proof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>
                <a:latin typeface="Gill Sans Nova Light" panose="020B0302020104020203" pitchFamily="34" charset="0"/>
              </a:rPr>
              <a:t>Various decentralized consensus protocols 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Proof 	of Authority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Proof of Resources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Proof of History</a:t>
            </a:r>
          </a:p>
          <a:p>
            <a:pPr marL="0" indent="0">
              <a:buNone/>
            </a:pPr>
            <a:r>
              <a:rPr lang="en-US" dirty="0">
                <a:latin typeface="Gill Sans Nova Light" panose="020B0302020104020203" pitchFamily="34" charset="0"/>
              </a:rPr>
              <a:t>	Proof of … Trust</a:t>
            </a:r>
          </a:p>
          <a:p>
            <a:pPr marL="0" indent="0">
              <a:buNone/>
            </a:pPr>
            <a:endParaRPr lang="en-US" sz="1400" dirty="0">
              <a:latin typeface="Gill Sans Nova Light" panose="020B03020201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TRUST</a:t>
            </a:r>
            <a:r>
              <a:rPr lang="en-US" dirty="0">
                <a:latin typeface="Gill Sans Nova Light" panose="020B0302020104020203" pitchFamily="34" charset="0"/>
              </a:rPr>
              <a:t> </a:t>
            </a:r>
            <a:r>
              <a:rPr lang="en-US" dirty="0">
                <a:latin typeface="Gill Sans Nova Light" panose="020B0302020104020203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PROOF</a:t>
            </a:r>
            <a:r>
              <a:rPr lang="en-US" dirty="0">
                <a:latin typeface="Gill Sans Nova Light" panose="020B0302020104020203" pitchFamily="34" charset="0"/>
                <a:sym typeface="Wingdings" panose="05000000000000000000" pitchFamily="2" charset="2"/>
              </a:rPr>
              <a:t> </a:t>
            </a:r>
            <a:endParaRPr lang="en-US" dirty="0"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0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A9F5-3CDD-F8A0-053C-716C3337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753-A6C5-4B24-1A15-CC0B2028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46632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 to decentralized consensus</a:t>
            </a:r>
          </a:p>
          <a:p>
            <a:pPr marL="0" indent="0" algn="ctr">
              <a:buNone/>
            </a:pPr>
            <a:endParaRPr lang="en-US" i="1" dirty="0"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 general practice of </a:t>
            </a:r>
            <a:r>
              <a:rPr lang="en-US" sz="2800" b="1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decentralized consensus</a:t>
            </a:r>
            <a:r>
              <a:rPr lang="en-US" sz="2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is to </a:t>
            </a:r>
            <a:r>
              <a:rPr lang="en-US" sz="2800" i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make it impractical</a:t>
            </a:r>
            <a:r>
              <a:rPr lang="en-US" sz="2800" i="1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 (infeasible) for any single malicious actor to have enough resources </a:t>
            </a:r>
            <a:r>
              <a:rPr lang="en-US" sz="2800" i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to attack the network. 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Gill Sans Nova Light" panose="020B0302020104020203" pitchFamily="34" charset="0"/>
              </a:rPr>
              <a:t>In a true decentralized network, you cannot force them – but you can incentivize them!</a:t>
            </a:r>
          </a:p>
        </p:txBody>
      </p:sp>
    </p:spTree>
    <p:extLst>
      <p:ext uri="{BB962C8B-B14F-4D97-AF65-F5344CB8AC3E}">
        <p14:creationId xmlns:p14="http://schemas.microsoft.com/office/powerpoint/2010/main" val="296346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A9F5-3CDD-F8A0-053C-716C3337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753-A6C5-4B24-1A15-CC0B2028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162"/>
            <a:ext cx="8229600" cy="4578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“work”?</a:t>
            </a:r>
          </a:p>
          <a:p>
            <a:pPr marL="0" indent="0" algn="ctr">
              <a:buNone/>
            </a:pPr>
            <a:endParaRPr lang="en-US" sz="2800" dirty="0"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If you must work for something, you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value it more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.</a:t>
            </a: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Work done is an incentive to </a:t>
            </a: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protect the result.</a:t>
            </a: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You will work for something that is likely to be accepted by </a:t>
            </a:r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o</a:t>
            </a:r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thers</a:t>
            </a:r>
          </a:p>
          <a:p>
            <a:r>
              <a:rPr lang="en-US" sz="2800" dirty="0"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… And will not work for something that is likely to be discarded. Incentive to 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w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ea typeface="Arial" panose="020B0604020202020204" pitchFamily="34" charset="0"/>
              </a:rPr>
              <a:t>ork t</a:t>
            </a:r>
            <a:r>
              <a:rPr lang="en-US" sz="2800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" panose="020B0604020202020204" pitchFamily="34" charset="0"/>
              </a:rPr>
              <a:t>owards the common goal </a:t>
            </a:r>
          </a:p>
        </p:txBody>
      </p:sp>
    </p:spTree>
    <p:extLst>
      <p:ext uri="{BB962C8B-B14F-4D97-AF65-F5344CB8AC3E}">
        <p14:creationId xmlns:p14="http://schemas.microsoft.com/office/powerpoint/2010/main" val="3549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64E5-8313-CA6F-F7EE-5D64D167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1F94C-DD88-2DD6-BA2F-F4B6F3A4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788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ea typeface="Arial" panose="020B0604020202020204" pitchFamily="34" charset="0"/>
              </a:rPr>
              <a:t>Proof-of-Stake</a:t>
            </a:r>
          </a:p>
          <a:p>
            <a:pPr marL="0" indent="0">
              <a:buNone/>
            </a:pPr>
            <a:endParaRPr lang="en-US" dirty="0">
              <a:effectLst/>
              <a:ea typeface="Arial" panose="020B0604020202020204" pitchFamily="34" charset="0"/>
            </a:endParaRPr>
          </a:p>
          <a:p>
            <a:r>
              <a:rPr lang="en-US" dirty="0">
                <a:latin typeface="Gill Sans Nova Light" panose="020B0302020104020203" pitchFamily="34" charset="0"/>
                <a:ea typeface="Arial" panose="020B0604020202020204" pitchFamily="34" charset="0"/>
              </a:rPr>
              <a:t>Doing “work” for seemingly nothing got some bad rap: “wasted” energy.</a:t>
            </a:r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“work” </a:t>
            </a:r>
            <a:r>
              <a:rPr lang="en-US" dirty="0">
                <a:latin typeface="Gill Sans Nova Light" panose="020B0302020104020203" pitchFamily="34" charset="0"/>
              </a:rPr>
              <a:t>(expenditure of resources)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“stake” </a:t>
            </a:r>
            <a:r>
              <a:rPr lang="en-US" dirty="0">
                <a:latin typeface="Gill Sans Nova Light" panose="020B0302020104020203" pitchFamily="34" charset="0"/>
              </a:rPr>
              <a:t>: committing something else instead of physical resources.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Proof-of-Stake: blocks added by committing money 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Another kind of investment?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51A2-D42C-15CF-32FF-4A71B53F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500A-3BB6-F855-B7FF-66BA07C2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21616"/>
            <a:ext cx="8229600" cy="45457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Shared State 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Transactions change the state of the world</a:t>
            </a:r>
          </a:p>
          <a:p>
            <a:endParaRPr lang="en-US" dirty="0">
              <a:latin typeface="Gill Sans Nova Light" panose="020B0302020104020203" pitchFamily="34" charset="0"/>
            </a:endParaRPr>
          </a:p>
          <a:p>
            <a:endParaRPr lang="en-US" dirty="0">
              <a:latin typeface="Gill Sans Nova Light" panose="020B03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Nova Light" panose="020B0302020104020203" pitchFamily="34" charset="0"/>
            </a:endParaRPr>
          </a:p>
          <a:p>
            <a:endParaRPr lang="en-US" dirty="0">
              <a:latin typeface="Gill Sans Nova Light" panose="020B0302020104020203" pitchFamily="34" charset="0"/>
            </a:endParaRPr>
          </a:p>
          <a:p>
            <a:r>
              <a:rPr lang="en-US" dirty="0">
                <a:latin typeface="Gill Sans Nova Light" panose="020B0302020104020203" pitchFamily="34" charset="0"/>
              </a:rPr>
              <a:t>Consensus: getting everyone agree on transactions and their order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Consensus: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mechanism to share state globally</a:t>
            </a:r>
          </a:p>
          <a:p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BAE72412-3418-9B7F-CC25-0CAAFE20C8D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09624" y="2367280"/>
            <a:ext cx="7877175" cy="21234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499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48FE-370D-F937-FEB4-2921A55F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1707-9148-C1FB-BF4D-E1FADF4D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Blockchain: global shared state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i="1" dirty="0">
              <a:effectLst/>
              <a:latin typeface="Arial Unicode MS"/>
              <a:ea typeface="Arial Unicode MS"/>
              <a:cs typeface="Arial Unicode MS"/>
            </a:endParaRPr>
          </a:p>
          <a:p>
            <a:pPr marL="0" indent="0">
              <a:buNone/>
            </a:pPr>
            <a:endParaRPr lang="en-US" sz="2800" b="1" i="1" dirty="0">
              <a:effectLst/>
              <a:latin typeface="Arial Unicode MS"/>
              <a:ea typeface="Arial Unicode MS"/>
              <a:cs typeface="Arial Unicode MS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  <a:effectLst/>
                <a:latin typeface="Gill Sans Nova Light" panose="020B0302020104020203" pitchFamily="34" charset="0"/>
                <a:ea typeface="Arial Unicode MS"/>
                <a:cs typeface="Arial Unicode MS"/>
              </a:rPr>
              <a:t>Blockchain  → global distributed state machine</a:t>
            </a:r>
            <a:endParaRPr lang="en-US" sz="2800" dirty="0">
              <a:solidFill>
                <a:srgbClr val="FF0000"/>
              </a:solidFill>
              <a:effectLst/>
              <a:latin typeface="Gill Sans Nova Light" panose="020B0302020104020203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47E7-6EAD-D432-9337-B81137E6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56F4-BC05-3EE6-ABEE-770D156A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5692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Distributed Computer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But … a computer is a state machine </a:t>
            </a:r>
            <a:r>
              <a:rPr lang="en-US" dirty="0">
                <a:latin typeface="Gill Sans Nova Light" panose="020B0302020104020203" pitchFamily="34" charset="0"/>
              </a:rPr>
              <a:t>as well!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… </a:t>
            </a:r>
            <a:r>
              <a:rPr lang="en-US" dirty="0">
                <a:solidFill>
                  <a:srgbClr val="FF0000"/>
                </a:solidFill>
                <a:latin typeface="Gill Sans Nova Light" panose="020B0302020104020203" pitchFamily="34" charset="0"/>
              </a:rPr>
              <a:t>plus programs </a:t>
            </a:r>
            <a:r>
              <a:rPr lang="en-US" dirty="0">
                <a:latin typeface="Gill Sans Nova Light" panose="020B0302020104020203" pitchFamily="34" charset="0"/>
              </a:rPr>
              <a:t>that it executes to change the state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If we have a way to “program” transactions …</a:t>
            </a:r>
          </a:p>
          <a:p>
            <a:r>
              <a:rPr lang="en-US" dirty="0">
                <a:latin typeface="Gill Sans Nova Light" panose="020B0302020104020203" pitchFamily="34" charset="0"/>
              </a:rPr>
              <a:t>… blockchain will take care of propagating them everywhere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490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rgbClr val="C0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1132</Words>
  <Application>Microsoft Office PowerPoint</Application>
  <PresentationFormat>On-screen Show (4:3)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Aptos</vt:lpstr>
      <vt:lpstr>Arial</vt:lpstr>
      <vt:lpstr>Arial Unicode MS</vt:lpstr>
      <vt:lpstr>Calibri</vt:lpstr>
      <vt:lpstr>Calibri Light</vt:lpstr>
      <vt:lpstr>Gill Sans Nova Light</vt:lpstr>
      <vt:lpstr>Wingdings</vt:lpstr>
      <vt:lpstr>1_Office Theme</vt:lpstr>
      <vt:lpstr>2_Office Theme</vt:lpstr>
      <vt:lpstr>Custom Design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  <vt:lpstr>Introduction to 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Imaev, Denis</dc:creator>
  <cp:lastModifiedBy>Imaev, Denis</cp:lastModifiedBy>
  <cp:revision>18</cp:revision>
  <dcterms:created xsi:type="dcterms:W3CDTF">2024-07-01T18:03:48Z</dcterms:created>
  <dcterms:modified xsi:type="dcterms:W3CDTF">2024-09-17T15:08:43Z</dcterms:modified>
</cp:coreProperties>
</file>