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5"/>
  </p:notesMasterIdLst>
  <p:sldIdLst>
    <p:sldId id="493" r:id="rId5"/>
    <p:sldId id="589" r:id="rId6"/>
    <p:sldId id="590" r:id="rId7"/>
    <p:sldId id="593" r:id="rId8"/>
    <p:sldId id="594" r:id="rId9"/>
    <p:sldId id="621" r:id="rId10"/>
    <p:sldId id="595" r:id="rId11"/>
    <p:sldId id="596" r:id="rId12"/>
    <p:sldId id="597" r:id="rId13"/>
    <p:sldId id="616" r:id="rId14"/>
    <p:sldId id="634" r:id="rId15"/>
    <p:sldId id="598" r:id="rId16"/>
    <p:sldId id="599" r:id="rId17"/>
    <p:sldId id="600" r:id="rId18"/>
    <p:sldId id="602" r:id="rId19"/>
    <p:sldId id="603" r:id="rId20"/>
    <p:sldId id="601" r:id="rId21"/>
    <p:sldId id="605" r:id="rId22"/>
    <p:sldId id="606" r:id="rId23"/>
    <p:sldId id="604" r:id="rId24"/>
    <p:sldId id="608" r:id="rId25"/>
    <p:sldId id="619" r:id="rId26"/>
    <p:sldId id="620" r:id="rId27"/>
    <p:sldId id="622" r:id="rId28"/>
    <p:sldId id="628" r:id="rId29"/>
    <p:sldId id="629" r:id="rId30"/>
    <p:sldId id="631" r:id="rId31"/>
    <p:sldId id="630" r:id="rId32"/>
    <p:sldId id="632" r:id="rId33"/>
    <p:sldId id="609" r:id="rId34"/>
    <p:sldId id="617" r:id="rId35"/>
    <p:sldId id="611" r:id="rId36"/>
    <p:sldId id="592" r:id="rId37"/>
    <p:sldId id="637" r:id="rId38"/>
    <p:sldId id="612" r:id="rId39"/>
    <p:sldId id="564" r:id="rId40"/>
    <p:sldId id="624" r:id="rId41"/>
    <p:sldId id="633" r:id="rId42"/>
    <p:sldId id="636" r:id="rId43"/>
    <p:sldId id="61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68" autoAdjust="0"/>
  </p:normalViewPr>
  <p:slideViewPr>
    <p:cSldViewPr snapToGrid="0">
      <p:cViewPr varScale="1">
        <p:scale>
          <a:sx n="90" d="100"/>
          <a:sy n="90" d="100"/>
        </p:scale>
        <p:origin x="14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Kathryn" userId="e82d455b-8178-43a2-b28f-e12ccb35dbdc" providerId="ADAL" clId="{7E83408C-A53B-4159-9975-09E46691D13B}"/>
    <pc:docChg chg="modSld">
      <pc:chgData name="Zhao, Kathryn" userId="e82d455b-8178-43a2-b28f-e12ccb35dbdc" providerId="ADAL" clId="{7E83408C-A53B-4159-9975-09E46691D13B}" dt="2024-09-23T21:20:28.538" v="38" actId="6549"/>
      <pc:docMkLst>
        <pc:docMk/>
      </pc:docMkLst>
      <pc:sldChg chg="modNotesTx">
        <pc:chgData name="Zhao, Kathryn" userId="e82d455b-8178-43a2-b28f-e12ccb35dbdc" providerId="ADAL" clId="{7E83408C-A53B-4159-9975-09E46691D13B}" dt="2024-09-23T21:18:26.991" v="4" actId="6549"/>
        <pc:sldMkLst>
          <pc:docMk/>
          <pc:sldMk cId="817058367" sldId="564"/>
        </pc:sldMkLst>
      </pc:sldChg>
      <pc:sldChg chg="modNotesTx">
        <pc:chgData name="Zhao, Kathryn" userId="e82d455b-8178-43a2-b28f-e12ccb35dbdc" providerId="ADAL" clId="{7E83408C-A53B-4159-9975-09E46691D13B}" dt="2024-09-23T21:20:28.538" v="38" actId="6549"/>
        <pc:sldMkLst>
          <pc:docMk/>
          <pc:sldMk cId="2569194204" sldId="589"/>
        </pc:sldMkLst>
      </pc:sldChg>
      <pc:sldChg chg="modNotesTx">
        <pc:chgData name="Zhao, Kathryn" userId="e82d455b-8178-43a2-b28f-e12ccb35dbdc" providerId="ADAL" clId="{7E83408C-A53B-4159-9975-09E46691D13B}" dt="2024-09-23T21:20:24.779" v="37" actId="6549"/>
        <pc:sldMkLst>
          <pc:docMk/>
          <pc:sldMk cId="2348397217" sldId="590"/>
        </pc:sldMkLst>
      </pc:sldChg>
      <pc:sldChg chg="modNotesTx">
        <pc:chgData name="Zhao, Kathryn" userId="e82d455b-8178-43a2-b28f-e12ccb35dbdc" providerId="ADAL" clId="{7E83408C-A53B-4159-9975-09E46691D13B}" dt="2024-09-23T21:18:39.101" v="7" actId="6549"/>
        <pc:sldMkLst>
          <pc:docMk/>
          <pc:sldMk cId="3693853557" sldId="592"/>
        </pc:sldMkLst>
      </pc:sldChg>
      <pc:sldChg chg="modNotesTx">
        <pc:chgData name="Zhao, Kathryn" userId="e82d455b-8178-43a2-b28f-e12ccb35dbdc" providerId="ADAL" clId="{7E83408C-A53B-4159-9975-09E46691D13B}" dt="2024-09-23T21:20:22.108" v="36" actId="6549"/>
        <pc:sldMkLst>
          <pc:docMk/>
          <pc:sldMk cId="3447903895" sldId="593"/>
        </pc:sldMkLst>
      </pc:sldChg>
      <pc:sldChg chg="modNotesTx">
        <pc:chgData name="Zhao, Kathryn" userId="e82d455b-8178-43a2-b28f-e12ccb35dbdc" providerId="ADAL" clId="{7E83408C-A53B-4159-9975-09E46691D13B}" dt="2024-09-23T21:20:20.108" v="35" actId="6549"/>
        <pc:sldMkLst>
          <pc:docMk/>
          <pc:sldMk cId="1762923261" sldId="594"/>
        </pc:sldMkLst>
      </pc:sldChg>
      <pc:sldChg chg="modNotesTx">
        <pc:chgData name="Zhao, Kathryn" userId="e82d455b-8178-43a2-b28f-e12ccb35dbdc" providerId="ADAL" clId="{7E83408C-A53B-4159-9975-09E46691D13B}" dt="2024-09-23T21:20:14.358" v="33" actId="6549"/>
        <pc:sldMkLst>
          <pc:docMk/>
          <pc:sldMk cId="114829090" sldId="595"/>
        </pc:sldMkLst>
      </pc:sldChg>
      <pc:sldChg chg="modNotesTx">
        <pc:chgData name="Zhao, Kathryn" userId="e82d455b-8178-43a2-b28f-e12ccb35dbdc" providerId="ADAL" clId="{7E83408C-A53B-4159-9975-09E46691D13B}" dt="2024-09-23T21:20:11.957" v="32" actId="6549"/>
        <pc:sldMkLst>
          <pc:docMk/>
          <pc:sldMk cId="997847483" sldId="596"/>
        </pc:sldMkLst>
      </pc:sldChg>
      <pc:sldChg chg="modNotesTx">
        <pc:chgData name="Zhao, Kathryn" userId="e82d455b-8178-43a2-b28f-e12ccb35dbdc" providerId="ADAL" clId="{7E83408C-A53B-4159-9975-09E46691D13B}" dt="2024-09-23T21:20:08.237" v="31" actId="6549"/>
        <pc:sldMkLst>
          <pc:docMk/>
          <pc:sldMk cId="2815664623" sldId="597"/>
        </pc:sldMkLst>
      </pc:sldChg>
      <pc:sldChg chg="modNotesTx">
        <pc:chgData name="Zhao, Kathryn" userId="e82d455b-8178-43a2-b28f-e12ccb35dbdc" providerId="ADAL" clId="{7E83408C-A53B-4159-9975-09E46691D13B}" dt="2024-09-23T21:19:59.958" v="28" actId="6549"/>
        <pc:sldMkLst>
          <pc:docMk/>
          <pc:sldMk cId="1477407250" sldId="598"/>
        </pc:sldMkLst>
      </pc:sldChg>
      <pc:sldChg chg="modNotesTx">
        <pc:chgData name="Zhao, Kathryn" userId="e82d455b-8178-43a2-b28f-e12ccb35dbdc" providerId="ADAL" clId="{7E83408C-A53B-4159-9975-09E46691D13B}" dt="2024-09-23T21:19:54.089" v="27" actId="6549"/>
        <pc:sldMkLst>
          <pc:docMk/>
          <pc:sldMk cId="2777217583" sldId="599"/>
        </pc:sldMkLst>
      </pc:sldChg>
      <pc:sldChg chg="modNotesTx">
        <pc:chgData name="Zhao, Kathryn" userId="e82d455b-8178-43a2-b28f-e12ccb35dbdc" providerId="ADAL" clId="{7E83408C-A53B-4159-9975-09E46691D13B}" dt="2024-09-23T21:19:51.461" v="26" actId="6549"/>
        <pc:sldMkLst>
          <pc:docMk/>
          <pc:sldMk cId="56183073" sldId="600"/>
        </pc:sldMkLst>
      </pc:sldChg>
      <pc:sldChg chg="modNotesTx">
        <pc:chgData name="Zhao, Kathryn" userId="e82d455b-8178-43a2-b28f-e12ccb35dbdc" providerId="ADAL" clId="{7E83408C-A53B-4159-9975-09E46691D13B}" dt="2024-09-23T21:19:35.651" v="23" actId="6549"/>
        <pc:sldMkLst>
          <pc:docMk/>
          <pc:sldMk cId="3827897811" sldId="601"/>
        </pc:sldMkLst>
      </pc:sldChg>
      <pc:sldChg chg="modNotesTx">
        <pc:chgData name="Zhao, Kathryn" userId="e82d455b-8178-43a2-b28f-e12ccb35dbdc" providerId="ADAL" clId="{7E83408C-A53B-4159-9975-09E46691D13B}" dt="2024-09-23T21:19:46.637" v="25" actId="6549"/>
        <pc:sldMkLst>
          <pc:docMk/>
          <pc:sldMk cId="2584452921" sldId="602"/>
        </pc:sldMkLst>
      </pc:sldChg>
      <pc:sldChg chg="modNotesTx">
        <pc:chgData name="Zhao, Kathryn" userId="e82d455b-8178-43a2-b28f-e12ccb35dbdc" providerId="ADAL" clId="{7E83408C-A53B-4159-9975-09E46691D13B}" dt="2024-09-23T21:19:40.163" v="24" actId="6549"/>
        <pc:sldMkLst>
          <pc:docMk/>
          <pc:sldMk cId="2648201434" sldId="603"/>
        </pc:sldMkLst>
      </pc:sldChg>
      <pc:sldChg chg="modNotesTx">
        <pc:chgData name="Zhao, Kathryn" userId="e82d455b-8178-43a2-b28f-e12ccb35dbdc" providerId="ADAL" clId="{7E83408C-A53B-4159-9975-09E46691D13B}" dt="2024-09-23T21:19:26.103" v="20" actId="6549"/>
        <pc:sldMkLst>
          <pc:docMk/>
          <pc:sldMk cId="2399559656" sldId="604"/>
        </pc:sldMkLst>
      </pc:sldChg>
      <pc:sldChg chg="modNotesTx">
        <pc:chgData name="Zhao, Kathryn" userId="e82d455b-8178-43a2-b28f-e12ccb35dbdc" providerId="ADAL" clId="{7E83408C-A53B-4159-9975-09E46691D13B}" dt="2024-09-23T21:19:32.777" v="22" actId="6549"/>
        <pc:sldMkLst>
          <pc:docMk/>
          <pc:sldMk cId="247357989" sldId="605"/>
        </pc:sldMkLst>
      </pc:sldChg>
      <pc:sldChg chg="modNotesTx">
        <pc:chgData name="Zhao, Kathryn" userId="e82d455b-8178-43a2-b28f-e12ccb35dbdc" providerId="ADAL" clId="{7E83408C-A53B-4159-9975-09E46691D13B}" dt="2024-09-23T21:19:28.955" v="21" actId="6549"/>
        <pc:sldMkLst>
          <pc:docMk/>
          <pc:sldMk cId="2114139423" sldId="606"/>
        </pc:sldMkLst>
      </pc:sldChg>
      <pc:sldChg chg="modNotesTx">
        <pc:chgData name="Zhao, Kathryn" userId="e82d455b-8178-43a2-b28f-e12ccb35dbdc" providerId="ADAL" clId="{7E83408C-A53B-4159-9975-09E46691D13B}" dt="2024-09-23T21:19:21.954" v="19" actId="6549"/>
        <pc:sldMkLst>
          <pc:docMk/>
          <pc:sldMk cId="923087225" sldId="608"/>
        </pc:sldMkLst>
      </pc:sldChg>
      <pc:sldChg chg="modNotesTx">
        <pc:chgData name="Zhao, Kathryn" userId="e82d455b-8178-43a2-b28f-e12ccb35dbdc" providerId="ADAL" clId="{7E83408C-A53B-4159-9975-09E46691D13B}" dt="2024-09-23T21:18:49.625" v="10" actId="6549"/>
        <pc:sldMkLst>
          <pc:docMk/>
          <pc:sldMk cId="1872217013" sldId="609"/>
        </pc:sldMkLst>
      </pc:sldChg>
      <pc:sldChg chg="modNotesTx">
        <pc:chgData name="Zhao, Kathryn" userId="e82d455b-8178-43a2-b28f-e12ccb35dbdc" providerId="ADAL" clId="{7E83408C-A53B-4159-9975-09E46691D13B}" dt="2024-09-23T21:18:41.816" v="8" actId="6549"/>
        <pc:sldMkLst>
          <pc:docMk/>
          <pc:sldMk cId="2072077960" sldId="611"/>
        </pc:sldMkLst>
      </pc:sldChg>
      <pc:sldChg chg="modNotesTx">
        <pc:chgData name="Zhao, Kathryn" userId="e82d455b-8178-43a2-b28f-e12ccb35dbdc" providerId="ADAL" clId="{7E83408C-A53B-4159-9975-09E46691D13B}" dt="2024-09-23T21:18:31.416" v="5" actId="6549"/>
        <pc:sldMkLst>
          <pc:docMk/>
          <pc:sldMk cId="2451997230" sldId="612"/>
        </pc:sldMkLst>
      </pc:sldChg>
      <pc:sldChg chg="modNotesTx">
        <pc:chgData name="Zhao, Kathryn" userId="e82d455b-8178-43a2-b28f-e12ccb35dbdc" providerId="ADAL" clId="{7E83408C-A53B-4159-9975-09E46691D13B}" dt="2024-09-23T21:18:12.849" v="0" actId="6549"/>
        <pc:sldMkLst>
          <pc:docMk/>
          <pc:sldMk cId="2648521853" sldId="614"/>
        </pc:sldMkLst>
      </pc:sldChg>
      <pc:sldChg chg="modNotesTx">
        <pc:chgData name="Zhao, Kathryn" userId="e82d455b-8178-43a2-b28f-e12ccb35dbdc" providerId="ADAL" clId="{7E83408C-A53B-4159-9975-09E46691D13B}" dt="2024-09-23T21:20:06" v="30" actId="6549"/>
        <pc:sldMkLst>
          <pc:docMk/>
          <pc:sldMk cId="4281193812" sldId="616"/>
        </pc:sldMkLst>
      </pc:sldChg>
      <pc:sldChg chg="modNotesTx">
        <pc:chgData name="Zhao, Kathryn" userId="e82d455b-8178-43a2-b28f-e12ccb35dbdc" providerId="ADAL" clId="{7E83408C-A53B-4159-9975-09E46691D13B}" dt="2024-09-23T21:18:45.438" v="9" actId="6549"/>
        <pc:sldMkLst>
          <pc:docMk/>
          <pc:sldMk cId="3548387631" sldId="617"/>
        </pc:sldMkLst>
      </pc:sldChg>
      <pc:sldChg chg="modNotesTx">
        <pc:chgData name="Zhao, Kathryn" userId="e82d455b-8178-43a2-b28f-e12ccb35dbdc" providerId="ADAL" clId="{7E83408C-A53B-4159-9975-09E46691D13B}" dt="2024-09-23T21:19:18.624" v="18" actId="6549"/>
        <pc:sldMkLst>
          <pc:docMk/>
          <pc:sldMk cId="3818683619" sldId="619"/>
        </pc:sldMkLst>
      </pc:sldChg>
      <pc:sldChg chg="modNotesTx">
        <pc:chgData name="Zhao, Kathryn" userId="e82d455b-8178-43a2-b28f-e12ccb35dbdc" providerId="ADAL" clId="{7E83408C-A53B-4159-9975-09E46691D13B}" dt="2024-09-23T21:19:14.701" v="17" actId="6549"/>
        <pc:sldMkLst>
          <pc:docMk/>
          <pc:sldMk cId="583665763" sldId="620"/>
        </pc:sldMkLst>
      </pc:sldChg>
      <pc:sldChg chg="modNotesTx">
        <pc:chgData name="Zhao, Kathryn" userId="e82d455b-8178-43a2-b28f-e12ccb35dbdc" providerId="ADAL" clId="{7E83408C-A53B-4159-9975-09E46691D13B}" dt="2024-09-23T21:20:17.080" v="34" actId="6549"/>
        <pc:sldMkLst>
          <pc:docMk/>
          <pc:sldMk cId="1008509312" sldId="621"/>
        </pc:sldMkLst>
      </pc:sldChg>
      <pc:sldChg chg="modNotesTx">
        <pc:chgData name="Zhao, Kathryn" userId="e82d455b-8178-43a2-b28f-e12ccb35dbdc" providerId="ADAL" clId="{7E83408C-A53B-4159-9975-09E46691D13B}" dt="2024-09-23T21:19:12.087" v="16" actId="6549"/>
        <pc:sldMkLst>
          <pc:docMk/>
          <pc:sldMk cId="4271305008" sldId="622"/>
        </pc:sldMkLst>
      </pc:sldChg>
      <pc:sldChg chg="modNotesTx">
        <pc:chgData name="Zhao, Kathryn" userId="e82d455b-8178-43a2-b28f-e12ccb35dbdc" providerId="ADAL" clId="{7E83408C-A53B-4159-9975-09E46691D13B}" dt="2024-09-23T21:18:24.204" v="3" actId="6549"/>
        <pc:sldMkLst>
          <pc:docMk/>
          <pc:sldMk cId="1147855002" sldId="624"/>
        </pc:sldMkLst>
      </pc:sldChg>
      <pc:sldChg chg="modNotesTx">
        <pc:chgData name="Zhao, Kathryn" userId="e82d455b-8178-43a2-b28f-e12ccb35dbdc" providerId="ADAL" clId="{7E83408C-A53B-4159-9975-09E46691D13B}" dt="2024-09-23T21:19:09.142" v="15" actId="6549"/>
        <pc:sldMkLst>
          <pc:docMk/>
          <pc:sldMk cId="2820733867" sldId="628"/>
        </pc:sldMkLst>
      </pc:sldChg>
      <pc:sldChg chg="modNotesTx">
        <pc:chgData name="Zhao, Kathryn" userId="e82d455b-8178-43a2-b28f-e12ccb35dbdc" providerId="ADAL" clId="{7E83408C-A53B-4159-9975-09E46691D13B}" dt="2024-09-23T21:19:05.089" v="14" actId="6549"/>
        <pc:sldMkLst>
          <pc:docMk/>
          <pc:sldMk cId="123275115" sldId="629"/>
        </pc:sldMkLst>
      </pc:sldChg>
      <pc:sldChg chg="modNotesTx">
        <pc:chgData name="Zhao, Kathryn" userId="e82d455b-8178-43a2-b28f-e12ccb35dbdc" providerId="ADAL" clId="{7E83408C-A53B-4159-9975-09E46691D13B}" dt="2024-09-23T21:18:56.389" v="12" actId="6549"/>
        <pc:sldMkLst>
          <pc:docMk/>
          <pc:sldMk cId="3910795625" sldId="630"/>
        </pc:sldMkLst>
      </pc:sldChg>
      <pc:sldChg chg="modNotesTx">
        <pc:chgData name="Zhao, Kathryn" userId="e82d455b-8178-43a2-b28f-e12ccb35dbdc" providerId="ADAL" clId="{7E83408C-A53B-4159-9975-09E46691D13B}" dt="2024-09-23T21:19:01.598" v="13" actId="6549"/>
        <pc:sldMkLst>
          <pc:docMk/>
          <pc:sldMk cId="1350963863" sldId="631"/>
        </pc:sldMkLst>
      </pc:sldChg>
      <pc:sldChg chg="modNotesTx">
        <pc:chgData name="Zhao, Kathryn" userId="e82d455b-8178-43a2-b28f-e12ccb35dbdc" providerId="ADAL" clId="{7E83408C-A53B-4159-9975-09E46691D13B}" dt="2024-09-23T21:18:52.953" v="11" actId="6549"/>
        <pc:sldMkLst>
          <pc:docMk/>
          <pc:sldMk cId="3003086000" sldId="632"/>
        </pc:sldMkLst>
      </pc:sldChg>
      <pc:sldChg chg="modNotesTx">
        <pc:chgData name="Zhao, Kathryn" userId="e82d455b-8178-43a2-b28f-e12ccb35dbdc" providerId="ADAL" clId="{7E83408C-A53B-4159-9975-09E46691D13B}" dt="2024-09-23T21:18:20.745" v="2" actId="6549"/>
        <pc:sldMkLst>
          <pc:docMk/>
          <pc:sldMk cId="304027617" sldId="633"/>
        </pc:sldMkLst>
      </pc:sldChg>
      <pc:sldChg chg="modNotesTx">
        <pc:chgData name="Zhao, Kathryn" userId="e82d455b-8178-43a2-b28f-e12ccb35dbdc" providerId="ADAL" clId="{7E83408C-A53B-4159-9975-09E46691D13B}" dt="2024-09-23T21:20:02.479" v="29" actId="6549"/>
        <pc:sldMkLst>
          <pc:docMk/>
          <pc:sldMk cId="4140899573" sldId="634"/>
        </pc:sldMkLst>
      </pc:sldChg>
      <pc:sldChg chg="modNotesTx">
        <pc:chgData name="Zhao, Kathryn" userId="e82d455b-8178-43a2-b28f-e12ccb35dbdc" providerId="ADAL" clId="{7E83408C-A53B-4159-9975-09E46691D13B}" dt="2024-09-23T21:18:17.092" v="1" actId="6549"/>
        <pc:sldMkLst>
          <pc:docMk/>
          <pc:sldMk cId="2990602235" sldId="636"/>
        </pc:sldMkLst>
      </pc:sldChg>
      <pc:sldChg chg="modNotesTx">
        <pc:chgData name="Zhao, Kathryn" userId="e82d455b-8178-43a2-b28f-e12ccb35dbdc" providerId="ADAL" clId="{7E83408C-A53B-4159-9975-09E46691D13B}" dt="2024-09-23T21:18:35.971" v="6" actId="6549"/>
        <pc:sldMkLst>
          <pc:docMk/>
          <pc:sldMk cId="3090682146" sldId="6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D9A9-723F-4A2B-AE62-D204C208DE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C715-1382-40EB-A4A0-506E9287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80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endParaRPr lang="en-US" sz="1000" dirty="0">
              <a:solidFill>
                <a:srgbClr val="000000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marR="0" lvl="1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lang="en-US" sz="1000" dirty="0">
              <a:solidFill>
                <a:srgbClr val="575F66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4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6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8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90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89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6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0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4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4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11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Aft>
                <a:spcPts val="1200"/>
              </a:spcAft>
            </a:pPr>
            <a:endParaRPr lang="en-US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8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Aft>
                <a:spcPts val="1200"/>
              </a:spcAft>
            </a:pP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5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Aft>
                <a:spcPts val="1200"/>
              </a:spcAft>
            </a:pPr>
            <a:endParaRPr lang="en-US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Aft>
                <a:spcPts val="1200"/>
              </a:spcAft>
            </a:pPr>
            <a:endParaRPr lang="en-US" sz="100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7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6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49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6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NewAtten-Boo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38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NewAtten-Boo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5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dirty="0">
              <a:solidFill>
                <a:srgbClr val="262626"/>
              </a:solidFill>
              <a:effectLst/>
              <a:highlight>
                <a:srgbClr val="FFFFFF"/>
              </a:highlight>
              <a:latin typeface="Noto Serif" panose="02020600060500020200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5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0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1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dirty="0">
              <a:solidFill>
                <a:srgbClr val="262626"/>
              </a:solidFill>
              <a:effectLst/>
              <a:latin typeface="Helvetica" panose="020B0604020202020204" pitchFamily="34" charset="0"/>
              <a:ea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7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66EEC-7952-4CDE-BA7C-696105BD46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0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i="0" dirty="0">
              <a:solidFill>
                <a:srgbClr val="262626"/>
              </a:solidFill>
              <a:effectLst/>
              <a:highlight>
                <a:srgbClr val="FFFFFF"/>
              </a:highlight>
              <a:latin typeface="Noto Serif" panose="02020600060500020200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94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u="none" strike="noStrike" baseline="0" dirty="0">
              <a:solidFill>
                <a:srgbClr val="60686F"/>
              </a:solidFill>
              <a:latin typeface="PP Neue Montreal Variab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C715-1382-40EB-A4A0-506E928752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11297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473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0AAB-26F2-AFDF-9769-54711C35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99C5-A74A-4567-C8B5-3A66A087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9ECD-D1DC-9513-BED9-30AF1F73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53C8-32A9-DADB-F824-1BE76524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2960-CB1E-9092-1F97-473111CC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7CA5-746A-75B7-3853-4A9E353D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1F1D-C34F-BA9B-6035-C48FA5C7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DDEE-AE55-1CA3-57DE-88200360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5058-5F24-3582-5B70-E38DF6E2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355F-4F87-DBCF-FF30-7C17003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EE-5F40-DBF3-3BF4-6827EE33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D5B8C-E514-D03A-7DBA-C8F9B530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1B364-45B4-D6D7-5B6E-5D22F419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EAE9-C050-40C3-CD3B-938F1BB8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EB76-72D0-02EA-E72C-02536D5C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8F00-F3CE-5906-426C-59DF0402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6A60-C197-3EC9-2374-B2C52F12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79D03-0E3C-D4F8-377E-DDFE66A5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0FD8-DBBC-C596-0AE9-0410E974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7467-BEE2-8C0B-AB24-5CCE68F1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0385E-1C57-8E85-FEC0-D412F4AE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AB1A-951C-530C-5125-E25B4584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ED40-1D0F-B19B-1BF7-D9441962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1AEE-53E6-0331-4784-2C528225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2F120-04CA-073B-41BD-AE613C824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F40AC-67C2-14F0-40EC-B54D4B422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0856-0FA7-7C39-7D6C-7D14DA1B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0F796-E05E-711B-4955-DA05449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B8E85-40A5-0AF7-B929-1BC2D16D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257A-48A3-61C4-6A80-5C1628C7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5476E-B057-C14C-7498-917AAAA3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B50DB-D323-CB91-5738-8AF217E3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61040-A667-58F4-8ABD-954E97F5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2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9B1F8-ED18-A65B-C287-E9B86CC9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49CC8-99FC-7E7A-0620-BF7FD951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6A81C-E126-D999-F99D-E9E1F72E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1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61D1-9C91-3288-27A1-BE3395EC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7B97-5238-8E7C-7F64-8C39E56A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C7FE0-316B-CAC1-FA72-E9D845D1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CF5B3-0104-3585-58BF-783FEF42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74C65-D5B5-883E-EDB9-4D72A0E2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38AA-0902-B4EB-C207-6ACA6F02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56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000" b="1" i="1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629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2100"/>
            </a:lvl1pPr>
            <a:lvl2pPr marL="557213" indent="-214313">
              <a:buFont typeface="Wingdings" panose="05000000000000000000" pitchFamily="2" charset="2"/>
              <a:buChar char="§"/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627" y="115614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4C0D8-78F5-B8E2-8CC0-43C3EEEDC1C3}"/>
              </a:ext>
            </a:extLst>
          </p:cNvPr>
          <p:cNvCxnSpPr/>
          <p:nvPr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53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F388-CC07-21F6-AFCD-528953C2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F015B-DB0E-6546-AB4D-87F08004F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59AD8-76AA-6F28-43AC-19139987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E6C8F-E214-3DFB-25D6-6833B761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72F5-EED8-5F16-EDE2-EE94F820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7EF6-5A98-3CF4-0746-FF40979B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5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D855-4CAA-3E7D-C480-3B6337D5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57490-DF37-9984-9B87-5DA395D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1337-C14F-88C6-7587-7A9C274A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27CE-6492-4D26-B5F0-93C5F78C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154C-C6BC-A5E1-CEFC-762F2F74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8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00840-31E6-1BF0-1B94-B287204D7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67A7E-2FB1-FA5B-9B37-85A125B8D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57BF-9B7F-4BD3-7745-D361CA3B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C5BF-440E-6E80-D55D-60070857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012-6938-CDB8-8B3E-1562614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7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11297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7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449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56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250" b="1" i="1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629"/>
          </a:xfrm>
          <a:prstGeom prst="rect">
            <a:avLst/>
          </a:prstGeom>
        </p:spPr>
        <p:txBody>
          <a:bodyPr/>
          <a:lstStyle>
            <a:lvl1pPr marL="192881" indent="-192881">
              <a:buFont typeface="Wingdings" panose="05000000000000000000" pitchFamily="2" charset="2"/>
              <a:buChar char="Ø"/>
              <a:defRPr sz="1575"/>
            </a:lvl1pPr>
            <a:lvl2pPr marL="417910" indent="-160735">
              <a:buFont typeface="Wingdings" panose="05000000000000000000" pitchFamily="2" charset="2"/>
              <a:buChar char="§"/>
              <a:defRPr sz="1575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628" y="115616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563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77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55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025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18" y="141985"/>
            <a:ext cx="421690" cy="365125"/>
          </a:xfrm>
          <a:prstGeom prst="rect">
            <a:avLst/>
          </a:prstGeom>
        </p:spPr>
        <p:txBody>
          <a:bodyPr/>
          <a:lstStyle>
            <a:lvl1pPr>
              <a:defRPr sz="563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94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12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192881" indent="-192881">
              <a:buFont typeface="Wingdings" panose="05000000000000000000" pitchFamily="2" charset="2"/>
              <a:buChar char="Ø"/>
              <a:defRPr sz="1350"/>
            </a:lvl1pPr>
            <a:lvl2pPr marL="417910" indent="-160735">
              <a:buFont typeface="Wingdings" panose="05000000000000000000" pitchFamily="2" charset="2"/>
              <a:buChar char="§"/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 marL="192881" indent="-192881">
              <a:buFont typeface="Wingdings" panose="05000000000000000000" pitchFamily="2" charset="2"/>
              <a:buChar char="Ø"/>
              <a:defRPr sz="1350"/>
            </a:lvl1pPr>
            <a:lvl2pPr marL="417910" indent="-160735">
              <a:buFont typeface="Wingdings" panose="05000000000000000000" pitchFamily="2" charset="2"/>
              <a:buChar char="§"/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16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2211" y="274068"/>
            <a:ext cx="266330" cy="365125"/>
          </a:xfrm>
          <a:prstGeom prst="rect">
            <a:avLst/>
          </a:prstGeom>
        </p:spPr>
        <p:txBody>
          <a:bodyPr/>
          <a:lstStyle>
            <a:lvl1pPr>
              <a:defRPr sz="563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6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55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700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18" y="141983"/>
            <a:ext cx="421690" cy="36512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4FDF70-E982-9A7B-2DC3-75F4FF20CC61}"/>
              </a:ext>
            </a:extLst>
          </p:cNvPr>
          <p:cNvCxnSpPr/>
          <p:nvPr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0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2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5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7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0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B67F-8779-11C0-2D68-A41F2EF65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2336-05D4-53EC-DE8D-EE7A196F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24F6-02D5-3E73-C801-2A7BA1F4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7161-ED9C-1034-4B67-FEB40587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8F2C-836A-B7BE-3B58-9766E0F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8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3DD-E88D-851F-9753-709D99BC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D7FB-09AF-A0E8-E638-0E6814A1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2F25-65A1-434D-DD9F-6756E5C9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ED6-205C-FA2A-EEE0-83F5832F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95E6-0C73-8F1A-C9B9-D617A6E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3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4400-801E-5000-2C95-59DEC4A3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F7FA-1329-265C-D9A7-9B086780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0FFA-F912-11C3-E3FA-71CC2086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7F03-EDF9-36F0-D329-40235B80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F55-5591-9CB5-4892-86A0EF94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7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1A9-35B0-C8B2-13D0-2DFAFB44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7ADF-1665-AB06-5262-A12AC9C9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9899-073B-2FC4-2ED7-B1BD9F64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5542-DE45-429F-4958-A6F24099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7030-3D45-A475-CE22-0225FD53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2E0D-29CC-8E9C-2F72-C6436045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8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CBCE-D3AA-4654-2D36-6BDAB57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7F6A-F239-D70E-F379-C2678205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63500-F511-893D-8B4F-C80396A3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CAF4A-ACFC-709A-E1DD-CB8F009A0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AADB-61D9-322A-9B99-0FAC71CED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ABE99-4EED-D019-704C-2D9CC34C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8FFE7-28AB-FB7B-B161-7B6526F7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9B11C-CF1B-DCDA-0BE5-A1CDEE32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93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A9D-6542-AB38-BF28-3F99BFE5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D5463-8EE9-CF7B-B359-39087C7E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7BCCD-CAF9-DA46-A71D-ED29737C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F95E-04F8-E311-ED5D-49BDAD01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0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D64C-89E7-9DC2-3EB7-E2E0D152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AD6B-DB97-CF21-8A37-24FF5311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33B6-5195-844E-9ED1-444C1FEB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53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499C-0F9D-DF11-9FBE-95558CB0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7C03-AAF0-AA56-4114-F672B2E9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EA66-3640-5998-2B60-B20ACA48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132E-D20E-3ED9-336D-B7B710CF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0B9B-F595-4CE6-17C3-8842280B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D13E9-BD9E-0856-06B6-FC84F9C2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71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72C6-6A03-7E88-2D34-7D9D0068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EC86C-77D8-E79C-74FF-71F86800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9DDC-5724-944C-ABF9-6B7CF3A6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474A-36A3-583C-7067-42204135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04C5-E8F9-FB1F-7570-207D48E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00EC-A5C6-55CC-AE6E-6ECDFAE4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3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B168-FC45-F6A0-11B5-F2F8162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14344-9652-2AA5-A38F-508B390A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EA7F-139A-207A-5CD5-CC49E4C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93F1-A3D7-2B47-746F-9742CFB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08BD-9086-44E1-5A5C-BB2B846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4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CEA1C-85FE-2CD5-B90C-73FABE8B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309B3-BFE7-1B82-1099-D224686A8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CAA8-F4E9-4DB4-F871-41C7E56C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7D34-96AF-CC1F-12F2-7775057C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E68A-16BB-C52A-5B0E-813ED6A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68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AF36-AB09-0717-2977-4BD66137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4A0B-1FC5-47FB-97CB-8EFAB013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B1FA-421B-63C5-DBD3-0859C07C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97794-441A-9CDA-65AF-7FAF7DD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800"/>
            </a:lvl1pPr>
            <a:lvl2pPr marL="557213" indent="-214313">
              <a:buFont typeface="Wingdings" panose="05000000000000000000" pitchFamily="2" charset="2"/>
              <a:buChar char="§"/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800"/>
            </a:lvl1pPr>
            <a:lvl2pPr marL="557213" indent="-214313">
              <a:buFont typeface="Wingdings" panose="05000000000000000000" pitchFamily="2" charset="2"/>
              <a:buChar char="§"/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2210" y="274068"/>
            <a:ext cx="266330" cy="36512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2A4A57F-0025-4BA5-AC58-24DC9A54D2B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2.jpg"/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5627" y="160003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35AE9FE-F616-4051-9F9E-F0490CE3FA2C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owerPoint Template 2.jpg">
            <a:extLst>
              <a:ext uri="{FF2B5EF4-FFF2-40B4-BE49-F238E27FC236}">
                <a16:creationId xmlns:a16="http://schemas.microsoft.com/office/drawing/2014/main" id="{34D16AC4-2E34-E6D8-4D40-BE1457800D62}"/>
              </a:ext>
            </a:extLst>
          </p:cNvPr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F1038-40E9-65F3-8262-259166C16A4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CC139-1DB6-EC88-71C2-9FE7FE9D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07B2-8C19-129B-59DD-BE29F940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D53A-063C-907A-82E9-62923ED7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5FD46-5FB1-4724-B973-7811F67483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9BD33-B719-07A5-87EC-48150F29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45E8-5483-4D2B-D1F1-792CE5740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2.jpg"/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5628" y="160005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563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257175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25717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257175" rtl="0" eaLnBrk="1" latinLnBrk="0" hangingPunct="1">
        <a:spcBef>
          <a:spcPct val="20000"/>
        </a:spcBef>
        <a:buFont typeface="Arial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257175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257175" rtl="0" eaLnBrk="1" latinLnBrk="0" hangingPunct="1">
        <a:spcBef>
          <a:spcPct val="20000"/>
        </a:spcBef>
        <a:buFont typeface="Arial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257175" rtl="0" eaLnBrk="1" latinLnBrk="0" hangingPunct="1">
        <a:spcBef>
          <a:spcPct val="20000"/>
        </a:spcBef>
        <a:buFont typeface="Arial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B2C2-6C71-7C82-DF76-C3064329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41AF-7E9F-3BB2-955F-CE2E0402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246F-555E-5413-799B-659800E65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2C6-0013-44EF-9334-7F5F498F3DA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61AF-460A-5797-1F43-A6D452B8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F3DC-C859-54A1-967C-94DB7EA81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marketing.kaiko.com/hs-fs/hubfs/Screenshot%202024-08-14%20at%2015.42.53.png?width=1120&amp;upscale=true&amp;name=Screenshot%202024-08-14%20at%2015.42.53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59266"/>
            <a:ext cx="6172200" cy="3140645"/>
          </a:xfrm>
        </p:spPr>
        <p:txBody>
          <a:bodyPr/>
          <a:lstStyle/>
          <a:p>
            <a:pPr marL="257175" lvl="1" indent="-257175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50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700" b="1">
                <a:solidFill>
                  <a:srgbClr val="000000"/>
                </a:solidFill>
                <a:cs typeface="Times New Roman" panose="02020603050405020304" pitchFamily="18" charset="0"/>
              </a:rPr>
              <a:t>Asset Tokenization</a:t>
            </a:r>
          </a:p>
          <a:p>
            <a:pPr marL="0" indent="0" algn="ctr">
              <a:buNone/>
            </a:pPr>
            <a:endParaRPr lang="en-US" sz="2700" b="1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i="1">
                <a:cs typeface="Arial" panose="020B0604020202020204" pitchFamily="34" charset="0"/>
              </a:rPr>
              <a:t>Kathryn Zhao</a:t>
            </a:r>
          </a:p>
          <a:p>
            <a:pPr marL="0" indent="0" algn="ctr">
              <a:buNone/>
            </a:pPr>
            <a:r>
              <a:rPr lang="en-US" sz="1800" i="1">
                <a:cs typeface="Arial" panose="020B0604020202020204" pitchFamily="34" charset="0"/>
              </a:rPr>
              <a:t>Denis Imaev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658101" y="914463"/>
            <a:ext cx="276317" cy="1787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z="900"/>
              <a:pPr/>
              <a:t>1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408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800" b="1">
              <a:solidFill>
                <a:srgbClr val="202122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800" b="1">
              <a:solidFill>
                <a:srgbClr val="202122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indent="-2857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b="1">
              <a:solidFill>
                <a:srgbClr val="000000"/>
              </a:solidFill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>
              <a:cs typeface="Arial" panose="020B0604020202020204" pitchFamily="34" charset="0"/>
            </a:endParaRPr>
          </a:p>
        </p:txBody>
      </p:sp>
      <p:pic>
        <p:nvPicPr>
          <p:cNvPr id="5" name="Picture 4" descr="Screenshot 2024-02-02 at 11.24.58 AM">
            <a:extLst>
              <a:ext uri="{FF2B5EF4-FFF2-40B4-BE49-F238E27FC236}">
                <a16:creationId xmlns:a16="http://schemas.microsoft.com/office/drawing/2014/main" id="{DD721EF4-CC65-6CFA-C29F-DCA236046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4" y="1691641"/>
            <a:ext cx="7579045" cy="4126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19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800" b="1">
              <a:solidFill>
                <a:srgbClr val="202122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800" b="1">
              <a:solidFill>
                <a:srgbClr val="202122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indent="-2857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b="1">
              <a:solidFill>
                <a:srgbClr val="000000"/>
              </a:solidFill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>
              <a:cs typeface="Arial" panose="020B0604020202020204" pitchFamily="34" charset="0"/>
            </a:endParaRPr>
          </a:p>
        </p:txBody>
      </p:sp>
      <p:pic>
        <p:nvPicPr>
          <p:cNvPr id="2050" name="Picture 2" descr="Screenshot 2024-08-14 at 15.42.53">
            <a:extLst>
              <a:ext uri="{FF2B5EF4-FFF2-40B4-BE49-F238E27FC236}">
                <a16:creationId xmlns:a16="http://schemas.microsoft.com/office/drawing/2014/main" id="{5BDD0199-7F71-601F-1412-A89B63EEC288}"/>
              </a:ext>
            </a:extLst>
          </p:cNvPr>
          <p:cNvPicPr>
            <a:picLocks noChangeAspect="1" noChangeArrowheads="1"/>
          </p:cNvPicPr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1566427"/>
            <a:ext cx="7471381" cy="39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89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7803D-36FF-2AE2-E1BC-80B019AE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442" y="1431925"/>
            <a:ext cx="7297115" cy="4489450"/>
          </a:xfrm>
        </p:spPr>
      </p:pic>
    </p:spTree>
    <p:extLst>
      <p:ext uri="{BB962C8B-B14F-4D97-AF65-F5344CB8AC3E}">
        <p14:creationId xmlns:p14="http://schemas.microsoft.com/office/powerpoint/2010/main" val="147740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How does tokenization of RWA work?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The representation of an asset encompasses the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essential and specific properties</a:t>
            </a:r>
            <a:r>
              <a:rPr lang="en-US" sz="2400" dirty="0">
                <a:latin typeface="Gill Sans Nova Light" panose="020B0302020104020203" pitchFamily="34" charset="0"/>
              </a:rPr>
              <a:t> of an asset, such as measurements, expiration date, underlying price, entitlements, reserves, physical and transfer conditions, rights, and more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Tokenized assets can take two primary forms: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“off-chain”, representing ownership of a physical asset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“on-chain” token, solely existing within the digital realm</a:t>
            </a:r>
          </a:p>
        </p:txBody>
      </p:sp>
    </p:spTree>
    <p:extLst>
      <p:ext uri="{BB962C8B-B14F-4D97-AF65-F5344CB8AC3E}">
        <p14:creationId xmlns:p14="http://schemas.microsoft.com/office/powerpoint/2010/main" val="277721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/>
              <a:t>RWA Tokenization Infrastructure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615DD-C812-7117-CAA4-4B8D7DE6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07" y="1982780"/>
            <a:ext cx="7710986" cy="39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RWA Tokenization Infrastructure (cont.)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 Blockchain Technology 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…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Smart Contracts!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Legal and Regulatory Frameworks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Security and Identification: onboarding, KYC/AML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Blockchain Network Data: on-chain data, analytics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Oracles: provide off-chain data to smart contracts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5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Tokenization Process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Identification and Verification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Identify the asset(s) that will be tokenized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Tokenizable assets can be transferred or sold with a set or variable price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To determine prices and worth, assets are appraised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0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Tokenization Process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Legal Structuring and Compliance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Legal agreements must be established to define the terms of tokenization, including ownership rights, revenue sharing, and any other contractual obligations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These agreements can be encoded into self-executing smart contracts, ensuring automated and transparent enforcement of the agree-upon rules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Compliance with relevant regulations is also crucial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9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Tokenization Process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Token and Smart Contract Creation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Choose the blockchain</a:t>
            </a:r>
          </a:p>
          <a:p>
            <a:pPr lvl="2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Ethereum, Solana, Avalanche, Stellar, etc.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Smart contracts underlying the digital tokens representing ownership are created on the blockchain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Tokenization Process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Distribution and Trading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The created RWA tokens are distributed to investors or participants who can then trade them on secondary markets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This introduces liquidity to traditionally illiquid assets, allowing for easier transfer of ownership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Ongoing management of the tokenized assets</a:t>
            </a:r>
          </a:p>
        </p:txBody>
      </p:sp>
    </p:spTree>
    <p:extLst>
      <p:ext uri="{BB962C8B-B14F-4D97-AF65-F5344CB8AC3E}">
        <p14:creationId xmlns:p14="http://schemas.microsoft.com/office/powerpoint/2010/main" val="21141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27E6-BE9D-F693-2E65-5FF092B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5026-E558-B453-07D8-497D1B6C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107"/>
            <a:ext cx="8229600" cy="4444721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>
                <a:ea typeface="Arial" panose="020B0604020202020204" pitchFamily="34" charset="0"/>
              </a:rPr>
              <a:t>Everything is an Asset</a:t>
            </a:r>
            <a:endParaRPr lang="en-US" sz="2800" dirty="0">
              <a:effectLst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 Buildings, cars, music in your phone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How is asset ownership recorded?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	Records must be secure, accessible, provable etc.</a:t>
            </a: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 Stock ownership: recorded digitally by specialized corporations (custodians)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 Real estate: some old-fashioned way… </a:t>
            </a:r>
          </a:p>
        </p:txBody>
      </p:sp>
    </p:spTree>
    <p:extLst>
      <p:ext uri="{BB962C8B-B14F-4D97-AF65-F5344CB8AC3E}">
        <p14:creationId xmlns:p14="http://schemas.microsoft.com/office/powerpoint/2010/main" val="256919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Case: Fungible Tokens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Interchangeable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Powered by Ethereum token standards like ERC-20 or Bitcoin Runes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Examples: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Stablecoins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Commodities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Treasuries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5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Case: Non-Fungible Tokens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Smart contracts powered by Ethereum token standard ERC-721 or Bitcoin Ordinals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Examples: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Art and Collectibles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Real Estate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Intellectual Property and Royalties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Luxury Assets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8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Case: </a:t>
            </a:r>
            <a:r>
              <a:rPr lang="en-US" sz="2800" dirty="0" err="1"/>
              <a:t>DePINs</a:t>
            </a:r>
            <a:r>
              <a:rPr lang="en-US" sz="2800" dirty="0"/>
              <a:t> Take Off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Helium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By using Web3 incentives, it built a decentralized network of hotspots that together provide connectivity to IoT sensors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It incentivized people who don't know each other to work together and create the largest telecom network in history by combining their home Wi-Fi networks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It did this successfully by proving that the problem is in how the profit is distributed among the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3818683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Case: </a:t>
            </a:r>
            <a:r>
              <a:rPr lang="en-US" sz="2800" dirty="0" err="1"/>
              <a:t>DePINs</a:t>
            </a:r>
            <a:r>
              <a:rPr lang="en-US" sz="2800" dirty="0"/>
              <a:t> Take Off (Cont.)</a:t>
            </a:r>
          </a:p>
          <a:p>
            <a:pPr marL="257175" lvl="1" indent="-257175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ill Sans Nova Light" panose="020B0302020104020203" pitchFamily="34" charset="0"/>
              </a:rPr>
              <a:t>Wingbits</a:t>
            </a:r>
            <a:endParaRPr lang="en-US" sz="2400" dirty="0">
              <a:latin typeface="Gill Sans Nova Light" panose="020B0302020104020203" pitchFamily="34" charset="0"/>
            </a:endParaRP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By applying a </a:t>
            </a:r>
            <a:r>
              <a:rPr lang="en-US" sz="2400" dirty="0" err="1">
                <a:latin typeface="Gill Sans Nova Light" panose="020B0302020104020203" pitchFamily="34" charset="0"/>
              </a:rPr>
              <a:t>DePIN</a:t>
            </a:r>
            <a:r>
              <a:rPr lang="en-US" sz="2400" dirty="0">
                <a:latin typeface="Gill Sans Nova Light" panose="020B0302020104020203" pitchFamily="34" charset="0"/>
              </a:rPr>
              <a:t> model to flight tracking, </a:t>
            </a:r>
            <a:r>
              <a:rPr lang="en-US" sz="2400" dirty="0" err="1">
                <a:latin typeface="Gill Sans Nova Light" panose="020B0302020104020203" pitchFamily="34" charset="0"/>
              </a:rPr>
              <a:t>Wingbits</a:t>
            </a:r>
            <a:r>
              <a:rPr lang="en-US" sz="2400" dirty="0">
                <a:latin typeface="Gill Sans Nova Light" panose="020B0302020104020203" pitchFamily="34" charset="0"/>
              </a:rPr>
              <a:t> is building a much fairer and more performant network where the data providers will get a share of the profits that their data generates, based on their performance and uptime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 err="1">
                <a:latin typeface="Gill Sans Nova Light" panose="020B0302020104020203" pitchFamily="34" charset="0"/>
              </a:rPr>
              <a:t>Wingbits</a:t>
            </a:r>
            <a:r>
              <a:rPr lang="en-US" sz="2400" dirty="0">
                <a:latin typeface="Gill Sans Nova Light" panose="020B0302020104020203" pitchFamily="34" charset="0"/>
              </a:rPr>
              <a:t> rewards model makes sure that the best participants earn the most</a:t>
            </a:r>
          </a:p>
        </p:txBody>
      </p:sp>
    </p:spTree>
    <p:extLst>
      <p:ext uri="{BB962C8B-B14F-4D97-AF65-F5344CB8AC3E}">
        <p14:creationId xmlns:p14="http://schemas.microsoft.com/office/powerpoint/2010/main" val="58366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Case: </a:t>
            </a:r>
            <a:r>
              <a:rPr lang="en-US" sz="2800" dirty="0" err="1"/>
              <a:t>DePINs</a:t>
            </a:r>
            <a:r>
              <a:rPr lang="en-US" sz="2800" dirty="0"/>
              <a:t> Take Off (Cont.)</a:t>
            </a:r>
          </a:p>
          <a:p>
            <a:pPr marL="257175" lvl="1" indent="-257175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Nova Light" panose="020B0302020104020203" pitchFamily="34" charset="0"/>
              </a:rPr>
              <a:t>Akash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Project Akash specifically allows you to rent tokenized physical computing resources for your AI model training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Market share: $50 billion in revenue by 2032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Akash offers GPUs resources at significantly lower costs, such as H100 GPUs at $1.50 per hour compared to Amazon's $12 per hour</a:t>
            </a:r>
          </a:p>
          <a:p>
            <a:pPr marL="342900" lvl="1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0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DePIN</a:t>
            </a:r>
            <a:r>
              <a:rPr lang="en-US" sz="2800" dirty="0"/>
              <a:t>: The New Industrial Evolution</a:t>
            </a:r>
          </a:p>
          <a:p>
            <a:pPr marL="257175" lvl="1" indent="-257175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Nova Light" panose="020B0302020104020203" pitchFamily="34" charset="0"/>
              </a:rPr>
              <a:t>Decentralized physical infrastructure networks (</a:t>
            </a:r>
            <a:r>
              <a:rPr lang="en-US" sz="2800" dirty="0" err="1">
                <a:latin typeface="Gill Sans Nova Light" panose="020B0302020104020203" pitchFamily="34" charset="0"/>
              </a:rPr>
              <a:t>DePINs</a:t>
            </a:r>
            <a:r>
              <a:rPr lang="en-US" sz="2800" dirty="0">
                <a:latin typeface="Gill Sans Nova Light" panose="020B0302020104020203" pitchFamily="34" charset="0"/>
              </a:rPr>
              <a:t>) use token rewards to incentivize the deployment of hardware-based networks and the completion of real-world tasks</a:t>
            </a:r>
          </a:p>
          <a:p>
            <a:pPr marL="585787" lvl="2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Nova Light" panose="020B0302020104020203" pitchFamily="34" charset="0"/>
              </a:rPr>
              <a:t>At their core, </a:t>
            </a:r>
            <a:r>
              <a:rPr lang="en-US" sz="2400" dirty="0" err="1">
                <a:latin typeface="Gill Sans Nova Light" panose="020B0302020104020203" pitchFamily="34" charset="0"/>
              </a:rPr>
              <a:t>DePINs</a:t>
            </a:r>
            <a:r>
              <a:rPr lang="en-US" sz="2400" dirty="0">
                <a:latin typeface="Gill Sans Nova Light" panose="020B0302020104020203" pitchFamily="34" charset="0"/>
              </a:rPr>
              <a:t> are decentralized marketplaces that connect suppliers of a resource with buyers</a:t>
            </a:r>
          </a:p>
          <a:p>
            <a:pPr marL="585787" lvl="2" indent="-28575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Nova Light" panose="020B0302020104020203" pitchFamily="34" charset="0"/>
              </a:rPr>
              <a:t>Key difference: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who the stakeholders are?</a:t>
            </a:r>
          </a:p>
        </p:txBody>
      </p:sp>
    </p:spTree>
    <p:extLst>
      <p:ext uri="{BB962C8B-B14F-4D97-AF65-F5344CB8AC3E}">
        <p14:creationId xmlns:p14="http://schemas.microsoft.com/office/powerpoint/2010/main" val="282073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Benefits of </a:t>
            </a:r>
            <a:r>
              <a:rPr lang="en-US" sz="2800" dirty="0" err="1"/>
              <a:t>DePINs</a:t>
            </a:r>
            <a:r>
              <a:rPr lang="en-US" sz="2800" dirty="0"/>
              <a:t>?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latin typeface="Gill Sans Nova Light" panose="020B0302020104020203" pitchFamily="34" charset="0"/>
              </a:rPr>
              <a:t>Robust, resilient, and secure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latin typeface="Gill Sans Nova Light" panose="020B0302020104020203" pitchFamily="34" charset="0"/>
              </a:rPr>
              <a:t>Affordability for users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latin typeface="Gill Sans Nova Light" panose="020B0302020104020203" pitchFamily="34" charset="0"/>
              </a:rPr>
              <a:t>Community-driven decision making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latin typeface="Gill Sans Nova Light" panose="020B0302020104020203" pitchFamily="34" charset="0"/>
              </a:rPr>
              <a:t>Growing the gig economy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latin typeface="Gill Sans Nova Light" panose="020B0302020104020203" pitchFamily="34" charset="0"/>
              </a:rPr>
              <a:t>Better products and services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27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DePIN</a:t>
            </a:r>
            <a:r>
              <a:rPr lang="en-US" sz="2800" dirty="0"/>
              <a:t> Flywheel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E55F4-E746-95B4-FDDE-7D4723CD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99" y="2000250"/>
            <a:ext cx="608736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Case Studies of </a:t>
            </a:r>
            <a:r>
              <a:rPr lang="en-US" sz="2800" dirty="0" err="1"/>
              <a:t>DePINs</a:t>
            </a:r>
            <a:endParaRPr lang="en-US" sz="2800" dirty="0"/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latin typeface="Gill Sans Nova Light" panose="020B0302020104020203" pitchFamily="34" charset="0"/>
              </a:rPr>
              <a:t>GEODNET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The world’s largest decentralized Real Time Kinematics (RTK) network powered by a community of satellite miners to enable IoT at scale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800" dirty="0" err="1">
                <a:latin typeface="Gill Sans Nova Light" panose="020B0302020104020203" pitchFamily="34" charset="0"/>
              </a:rPr>
              <a:t>Hivemapper</a:t>
            </a:r>
            <a:endParaRPr lang="en-US" sz="2800" dirty="0">
              <a:latin typeface="Gill Sans Nova Light" panose="020B0302020104020203" pitchFamily="34" charset="0"/>
            </a:endParaRP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A decentralized mapping network that uses cryptocurrency incentives to crowdsource high-quality, up-to-date global map data</a:t>
            </a:r>
          </a:p>
        </p:txBody>
      </p:sp>
    </p:spTree>
    <p:extLst>
      <p:ext uri="{BB962C8B-B14F-4D97-AF65-F5344CB8AC3E}">
        <p14:creationId xmlns:p14="http://schemas.microsoft.com/office/powerpoint/2010/main" val="3910795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Challenges of </a:t>
            </a:r>
            <a:r>
              <a:rPr lang="en-US" sz="2800" dirty="0" err="1"/>
              <a:t>DePINs</a:t>
            </a:r>
            <a:r>
              <a:rPr lang="en-US" sz="2800" dirty="0"/>
              <a:t>?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500" dirty="0">
                <a:latin typeface="Gill Sans Nova Light" panose="020B0302020104020203" pitchFamily="34" charset="0"/>
              </a:rPr>
              <a:t>Balancing supply and demand through targeted incentives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500" dirty="0">
                <a:latin typeface="Gill Sans Nova Light" panose="020B0302020104020203" pitchFamily="34" charset="0"/>
              </a:rPr>
              <a:t>Network scalability and stability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500" dirty="0">
                <a:latin typeface="Gill Sans Nova Light" panose="020B0302020104020203" pitchFamily="34" charset="0"/>
              </a:rPr>
              <a:t>Competition from large established players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500" dirty="0">
                <a:latin typeface="Gill Sans Nova Light" panose="020B0302020104020203" pitchFamily="34" charset="0"/>
              </a:rPr>
              <a:t>Regulatory challenges cross jurisdictions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500" dirty="0">
                <a:latin typeface="Gill Sans Nova Light" panose="020B0302020104020203" pitchFamily="34" charset="0"/>
              </a:rPr>
              <a:t>High upfront costs for contributors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500" dirty="0">
                <a:latin typeface="Gill Sans Nova Light" panose="020B0302020104020203" pitchFamily="34" charset="0"/>
              </a:rPr>
              <a:t>Execution risk in managing a complex token reward system</a:t>
            </a:r>
          </a:p>
        </p:txBody>
      </p:sp>
    </p:spTree>
    <p:extLst>
      <p:ext uri="{BB962C8B-B14F-4D97-AF65-F5344CB8AC3E}">
        <p14:creationId xmlns:p14="http://schemas.microsoft.com/office/powerpoint/2010/main" val="300308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5470-EA68-8CC8-9DA1-95994000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6420-318F-ED35-4CA1-8479E3D8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520"/>
            <a:ext cx="8229600" cy="4428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Asset Ownership</a:t>
            </a:r>
          </a:p>
          <a:p>
            <a:endParaRPr lang="en-US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 Many middlemen involved: notaries, lawyers…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Lots of paperwork!!!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latin typeface="Gill Sans Nova Light" panose="020B0302020104020203" pitchFamily="34" charset="0"/>
                <a:ea typeface="Arial" panose="020B0604020202020204" pitchFamily="34" charset="0"/>
              </a:rPr>
              <a:t> Ownership </a:t>
            </a: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transfer is complex and costly</a:t>
            </a: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 Ownership is not divisible</a:t>
            </a:r>
            <a:r>
              <a:rPr lang="en-US" sz="2800" dirty="0">
                <a:latin typeface="Gill Sans Nova Light" panose="020B0302020104020203" pitchFamily="34" charset="0"/>
              </a:rPr>
              <a:t>: large and high value assets can only be owned by one entity </a:t>
            </a:r>
          </a:p>
          <a:p>
            <a:r>
              <a:rPr lang="en-US" sz="2800" dirty="0">
                <a:latin typeface="Gill Sans Nova Light" panose="020B0302020104020203" pitchFamily="34" charset="0"/>
              </a:rPr>
              <a:t> Prime assets are only accessible to the very wealthy</a:t>
            </a:r>
          </a:p>
        </p:txBody>
      </p:sp>
    </p:spTree>
    <p:extLst>
      <p:ext uri="{BB962C8B-B14F-4D97-AF65-F5344CB8AC3E}">
        <p14:creationId xmlns:p14="http://schemas.microsoft.com/office/powerpoint/2010/main" val="234839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Recap: Advantages of Tokenization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200" dirty="0">
                <a:latin typeface="Gill Sans Nova Light" panose="020B0302020104020203" pitchFamily="34" charset="0"/>
              </a:rPr>
              <a:t>Tokenizing RWA creates opportunities for both asset managers and investors by offering cost savings, expediting transaction processes, and creating a more equitable market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200" dirty="0">
                <a:latin typeface="Gill Sans Nova Light" panose="020B0302020104020203" pitchFamily="34" charset="0"/>
              </a:rPr>
              <a:t>Efficient transactions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200" dirty="0">
                <a:latin typeface="Gill Sans Nova Light" panose="020B0302020104020203" pitchFamily="34" charset="0"/>
              </a:rPr>
              <a:t>Greater liquidity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200" dirty="0">
                <a:latin typeface="Gill Sans Nova Light" panose="020B0302020104020203" pitchFamily="34" charset="0"/>
              </a:rPr>
              <a:t>Lowered costs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200" dirty="0">
                <a:latin typeface="Gill Sans Nova Light" panose="020B0302020104020203" pitchFamily="34" charset="0"/>
              </a:rPr>
              <a:t>Transparent environment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200" dirty="0">
                <a:latin typeface="Gill Sans Nova Light" panose="020B0302020104020203" pitchFamily="34" charset="0"/>
              </a:rPr>
              <a:t>New financial products</a:t>
            </a:r>
          </a:p>
          <a:p>
            <a:pPr lvl="1"/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17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0CAE5-E8A6-D37E-F22D-E6B6EB1CA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662" y="1431925"/>
            <a:ext cx="7634675" cy="4489450"/>
          </a:xfrm>
        </p:spPr>
      </p:pic>
    </p:spTree>
    <p:extLst>
      <p:ext uri="{BB962C8B-B14F-4D97-AF65-F5344CB8AC3E}">
        <p14:creationId xmlns:p14="http://schemas.microsoft.com/office/powerpoint/2010/main" val="354838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Who is in?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72% of global finance professionals expect to explore tokenization as a means of driving innovation by 2026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Large banks and other institutions have started tokenizing financial products they already trade, such as gold, stocks, and commodities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Different initiatives and proof of concepts are being conducted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2072077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DF881-A2D1-4B53-57D4-8F6CBAFAF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1991441"/>
            <a:ext cx="7609751" cy="39299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2C5F6-8B2D-6147-B8F7-0572F8FC920B}"/>
              </a:ext>
            </a:extLst>
          </p:cNvPr>
          <p:cNvSpPr txBox="1"/>
          <p:nvPr/>
        </p:nvSpPr>
        <p:spPr>
          <a:xfrm>
            <a:off x="457201" y="1468221"/>
            <a:ext cx="5910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/>
              <a:t>Crypto</a:t>
            </a:r>
            <a:r>
              <a:rPr lang="en-US"/>
              <a:t> </a:t>
            </a:r>
            <a:r>
              <a:rPr lang="en-US" sz="2800"/>
              <a:t>Adoption by Institutions</a:t>
            </a:r>
          </a:p>
        </p:txBody>
      </p:sp>
    </p:spTree>
    <p:extLst>
      <p:ext uri="{BB962C8B-B14F-4D97-AF65-F5344CB8AC3E}">
        <p14:creationId xmlns:p14="http://schemas.microsoft.com/office/powerpoint/2010/main" val="3693853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Who is in?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HKMA Opened its tokenization "Project Ensemble“ sandbox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The project is meant to future-proof the financial system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Major institutions, including HSBC, Global Shipping Business Network, and </a:t>
            </a:r>
            <a:r>
              <a:rPr lang="en-US" sz="2400" dirty="0" err="1">
                <a:latin typeface="Gill Sans Nova Light" panose="020B0302020104020203" pitchFamily="34" charset="0"/>
              </a:rPr>
              <a:t>HashKey</a:t>
            </a:r>
            <a:r>
              <a:rPr lang="en-US" sz="2400" dirty="0">
                <a:latin typeface="Gill Sans Nova Light" panose="020B0302020104020203" pitchFamily="34" charset="0"/>
              </a:rPr>
              <a:t>, rushed in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HSBC bank completed three proof of concepts</a:t>
            </a:r>
          </a:p>
        </p:txBody>
      </p:sp>
    </p:spTree>
    <p:extLst>
      <p:ext uri="{BB962C8B-B14F-4D97-AF65-F5344CB8AC3E}">
        <p14:creationId xmlns:p14="http://schemas.microsoft.com/office/powerpoint/2010/main" val="3090682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Who is in?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EIB issued its first digital bond on the public Ethereum network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Franklin Templeton launched Franklin </a:t>
            </a:r>
            <a:r>
              <a:rPr lang="en-US" sz="2400" dirty="0" err="1">
                <a:latin typeface="Gill Sans Nova Light" panose="020B0302020104020203" pitchFamily="34" charset="0"/>
              </a:rPr>
              <a:t>OnChain</a:t>
            </a:r>
            <a:r>
              <a:rPr lang="en-US" sz="2400" dirty="0">
                <a:latin typeface="Gill Sans Nova Light" panose="020B0302020104020203" pitchFamily="34" charset="0"/>
              </a:rPr>
              <a:t> US Government Money Fund on Stellar and Polygon blockchains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KKR tokenized a healthcare fund on Avalanche with Securitize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JPMorgan’s Onyx Digital Assets Network enables the tokenization of deposits for settlements of assets such as US Treasuries and money market products</a:t>
            </a:r>
          </a:p>
        </p:txBody>
      </p:sp>
    </p:spTree>
    <p:extLst>
      <p:ext uri="{BB962C8B-B14F-4D97-AF65-F5344CB8AC3E}">
        <p14:creationId xmlns:p14="http://schemas.microsoft.com/office/powerpoint/2010/main" val="2451997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342900" fontAlgn="auto">
              <a:spcAft>
                <a:spcPts val="0"/>
              </a:spcAft>
              <a:buNone/>
            </a:pPr>
            <a:r>
              <a:rPr lang="en-US" dirty="0"/>
              <a:t>Who is in?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lvl="1" indent="-257175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Nova Light" panose="020B0302020104020203" pitchFamily="34" charset="0"/>
              </a:rPr>
              <a:t>HSBC Holdings Plc launched a new system to tokenize ownership of physical gold held in its London vaults</a:t>
            </a:r>
          </a:p>
          <a:p>
            <a:pPr marL="257175" lvl="1" indent="-257175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Nova Light" panose="020B0302020104020203" pitchFamily="34" charset="0"/>
              </a:rPr>
              <a:t>Euroclear switched on a blockchain platform for issuing traditional securities</a:t>
            </a:r>
          </a:p>
          <a:p>
            <a:pPr marL="257175" lvl="1" indent="-257175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Nova Light" panose="020B0302020104020203" pitchFamily="34" charset="0"/>
              </a:rPr>
              <a:t>Fidelity International launched a money market fund on chain</a:t>
            </a:r>
            <a:endParaRPr lang="en-US" sz="800" b="1" dirty="0">
              <a:solidFill>
                <a:srgbClr val="202122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202122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indent="-2857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b="1" dirty="0">
              <a:solidFill>
                <a:srgbClr val="000000"/>
              </a:solidFill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8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342900" fontAlgn="auto">
              <a:spcAft>
                <a:spcPts val="0"/>
              </a:spcAft>
              <a:buNone/>
            </a:pPr>
            <a:r>
              <a:rPr lang="en-US" dirty="0"/>
              <a:t>Who is in?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lvl="1" indent="-257175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Goldman Sachs is launching 3 tokenization projects by EOY 2024</a:t>
            </a:r>
          </a:p>
          <a:p>
            <a:pPr marL="742950" lvl="2" indent="-342900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Gill Sans Nova Light" panose="020B0302020104020203" pitchFamily="34" charset="0"/>
              </a:rPr>
              <a:t>One will target the U.S. fund sector while the others on European debt markets</a:t>
            </a:r>
          </a:p>
          <a:p>
            <a:pPr marL="257175" lvl="1" indent="-257175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Coinbase Asset Management is creating a tokenized money market fund</a:t>
            </a:r>
          </a:p>
          <a:p>
            <a:pPr marL="742950" lvl="2" indent="-342900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Gill Sans Nova Light" panose="020B0302020104020203" pitchFamily="34" charset="0"/>
              </a:rPr>
              <a:t>It will start tokenizing traditional assets on Base, the exchange’s Ethereum scaling network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800" b="1" dirty="0">
              <a:solidFill>
                <a:srgbClr val="202122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202122"/>
              </a:solidFill>
              <a:effectLst/>
              <a:latin typeface="Gill Sans Nova Light" panose="020B0302020104020203" pitchFamily="34" charset="0"/>
              <a:ea typeface="Times New Roman" panose="02020603050405020304" pitchFamily="18" charset="0"/>
              <a:cs typeface="Gill Sans Nova Light" panose="020B0302020104020203" pitchFamily="34" charset="0"/>
            </a:endParaRPr>
          </a:p>
          <a:p>
            <a:pPr marL="0" indent="-28575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800" b="1" dirty="0">
              <a:solidFill>
                <a:srgbClr val="000000"/>
              </a:solidFill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55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55"/>
            <a:ext cx="8229600" cy="4348808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1" y="76283"/>
            <a:ext cx="368422" cy="2383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ABBE6EC-54BD-DB4B-B578-86C0F7FC5F8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C165-FD36-0DF1-7564-D57B9536EE20}"/>
              </a:ext>
            </a:extLst>
          </p:cNvPr>
          <p:cNvSpPr txBox="1">
            <a:spLocks/>
          </p:cNvSpPr>
          <p:nvPr/>
        </p:nvSpPr>
        <p:spPr>
          <a:xfrm>
            <a:off x="457200" y="1297941"/>
            <a:ext cx="8229600" cy="45702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342900" fontAlgn="auto">
              <a:spcAft>
                <a:spcPts val="0"/>
              </a:spcAft>
              <a:buNone/>
            </a:pPr>
            <a:r>
              <a:rPr lang="en-US" dirty="0"/>
              <a:t>Who is in?</a:t>
            </a:r>
          </a:p>
          <a:p>
            <a:pPr marL="0" lvl="1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Gill Sans Nova Light" panose="020B03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lvl="1" indent="-257175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Ripple will allocate $10mm to a tokenized version of US treasury bills available on the XRP ledger by the tokenization platform </a:t>
            </a:r>
            <a:r>
              <a:rPr lang="en-US" sz="2400" dirty="0" err="1">
                <a:latin typeface="Gill Sans Nova Light" panose="020B0302020104020203" pitchFamily="34" charset="0"/>
                <a:cs typeface="Times New Roman" panose="02020603050405020304" pitchFamily="18" charset="0"/>
              </a:rPr>
              <a:t>OpenEden</a:t>
            </a:r>
            <a:endParaRPr lang="en-US" sz="2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257175" lvl="1" indent="-257175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Nova Light" panose="020B0302020104020203" pitchFamily="34" charset="0"/>
                <a:cs typeface="Times New Roman" panose="02020603050405020304" pitchFamily="18" charset="0"/>
              </a:rPr>
              <a:t>State Street is partnering with digital asset custodian Taurus for its tokenization plans with the intention of extending to crypto custody once the US regulatory environment improves</a:t>
            </a:r>
          </a:p>
          <a:p>
            <a:pPr marL="257175" lvl="1" indent="-257175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257175" lvl="1" indent="-257175" defTabSz="342900" fontAlgn="auto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257175" lvl="1" indent="-257175" defTabSz="342900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Gill Sans Nova Light" panose="020B0302020104020203" pitchFamily="34" charset="0"/>
              <a:cs typeface="Times New Roman" panose="02020603050405020304" pitchFamily="18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7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Trustless or Not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Intermediaries take on new dimensions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Sandbox regimes (Central Securities Depositories)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Efficiency is not always the endgame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Current blockchain technologies for tokenization of RWAs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Limited scale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Lack of interoperability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Absence of privacy</a:t>
            </a:r>
          </a:p>
        </p:txBody>
      </p:sp>
    </p:spTree>
    <p:extLst>
      <p:ext uri="{BB962C8B-B14F-4D97-AF65-F5344CB8AC3E}">
        <p14:creationId xmlns:p14="http://schemas.microsoft.com/office/powerpoint/2010/main" val="299060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Asset</a:t>
            </a:r>
            <a:r>
              <a:rPr lang="en-US" dirty="0"/>
              <a:t> </a:t>
            </a:r>
            <a:r>
              <a:rPr lang="en-US" sz="2800" dirty="0"/>
              <a:t>ownership records: Blockchain</a:t>
            </a:r>
          </a:p>
          <a:p>
            <a:pPr marL="0" indent="0">
              <a:buNone/>
            </a:pPr>
            <a:endParaRPr lang="en-US" sz="1200" dirty="0"/>
          </a:p>
          <a:p>
            <a:pPr marR="0" lv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</a:rPr>
              <a:t> T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ransparent, provable and reliable</a:t>
            </a:r>
          </a:p>
          <a:p>
            <a:pPr marR="0" lv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The owner can prove the rights by using private key</a:t>
            </a:r>
          </a:p>
          <a:p>
            <a:pPr marR="0" lv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Easy transfer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, just like funds (same transaction)</a:t>
            </a:r>
          </a:p>
          <a:p>
            <a:pPr marR="0" lv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Access control: the </a:t>
            </a: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record is visible </a:t>
            </a: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to anyone, but </a:t>
            </a:r>
            <a:r>
              <a:rPr lang="en-US" sz="2400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only the owner can manipulate</a:t>
            </a:r>
          </a:p>
          <a:p>
            <a:pPr marR="0" lv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Multiple owners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03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Conclusion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RWA tokenization is poised to drive greater efficiency, accessibility, and transparency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Revolutionizing how we perceive, access, and interact with financial system and currency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Reshaping traditional investment practices and paving the way for innovative financial products and services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Market cap and utilization projections suggest significant growth</a:t>
            </a:r>
          </a:p>
        </p:txBody>
      </p:sp>
    </p:spTree>
    <p:extLst>
      <p:ext uri="{BB962C8B-B14F-4D97-AF65-F5344CB8AC3E}">
        <p14:creationId xmlns:p14="http://schemas.microsoft.com/office/powerpoint/2010/main" val="264852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What is tokenization of RWA?</a:t>
            </a:r>
          </a:p>
          <a:p>
            <a:pPr marR="0" lv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latin typeface="Gill Sans Nova Light" panose="020B0302020104020203" pitchFamily="34" charset="0"/>
              </a:rPr>
              <a:t>Through tokenization and blockchain technology,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virtual counterparts</a:t>
            </a:r>
            <a:r>
              <a:rPr lang="en-US" sz="2400" dirty="0">
                <a:latin typeface="Gill Sans Nova Light" panose="020B0302020104020203" pitchFamily="34" charset="0"/>
              </a:rPr>
              <a:t> of physical assets such as property, art, treasuries, and even luxury items like watches and jewelry can be created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This transformative process, known as asset tokenization or digitization, entails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converting rights to assets into digital tokens </a:t>
            </a:r>
            <a:r>
              <a:rPr lang="en-US" sz="2400" dirty="0">
                <a:latin typeface="Gill Sans Nova Light" panose="020B0302020104020203" pitchFamily="34" charset="0"/>
              </a:rPr>
              <a:t>—the act of connecting a product or asset to a digital token that is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tradeable on a blockchain</a:t>
            </a:r>
          </a:p>
        </p:txBody>
      </p:sp>
    </p:spTree>
    <p:extLst>
      <p:ext uri="{BB962C8B-B14F-4D97-AF65-F5344CB8AC3E}">
        <p14:creationId xmlns:p14="http://schemas.microsoft.com/office/powerpoint/2010/main" val="176292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Benefits of tokenization of RWA </a:t>
            </a:r>
          </a:p>
          <a:p>
            <a:pPr algn="l"/>
            <a:r>
              <a:rPr lang="en-US" sz="2400" dirty="0">
                <a:latin typeface="Gill Sans Nova Light" panose="020B0302020104020203" pitchFamily="34" charset="0"/>
              </a:rPr>
              <a:t>These tokens can be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securely and reliably </a:t>
            </a:r>
            <a:r>
              <a:rPr lang="en-US" sz="2400" dirty="0">
                <a:latin typeface="Gill Sans Nova Light" panose="020B0302020104020203" pitchFamily="34" charset="0"/>
              </a:rPr>
              <a:t>bought, sold, and traded using blockchain technology</a:t>
            </a:r>
          </a:p>
          <a:p>
            <a:pPr algn="l"/>
            <a:r>
              <a:rPr lang="en-US" sz="2400" dirty="0">
                <a:latin typeface="Gill Sans Nova Light" panose="020B0302020104020203" pitchFamily="34" charset="0"/>
              </a:rPr>
              <a:t>Effectively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increase liquidity </a:t>
            </a:r>
            <a:r>
              <a:rPr lang="en-US" sz="2400" dirty="0">
                <a:latin typeface="Gill Sans Nova Light" panose="020B0302020104020203" pitchFamily="34" charset="0"/>
              </a:rPr>
              <a:t>as well as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lower costs and transaction times </a:t>
            </a:r>
            <a:r>
              <a:rPr lang="en-US" sz="2400" dirty="0">
                <a:latin typeface="Gill Sans Nova Light" panose="020B0302020104020203" pitchFamily="34" charset="0"/>
              </a:rPr>
              <a:t>across markets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Operate with a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speed and efficiency </a:t>
            </a:r>
            <a:r>
              <a:rPr lang="en-US" sz="2400" dirty="0">
                <a:latin typeface="Gill Sans Nova Light" panose="020B0302020104020203" pitchFamily="34" charset="0"/>
              </a:rPr>
              <a:t>that a traditional bank or intermediary could only dream of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Other benefits include </a:t>
            </a:r>
            <a:r>
              <a:rPr lang="en-US" sz="2400" b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democratized ownership, better transparency, and global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00850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Tokenomics</a:t>
            </a:r>
          </a:p>
          <a:p>
            <a:pPr marR="0" lv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latin typeface="Gill Sans Nova Light" panose="020B0302020104020203" pitchFamily="34" charset="0"/>
              </a:rPr>
              <a:t>Tokenization of RWAs is one of the fastest-growing segments of DeFi, with more than $120 billion of real-world assets having been tokenized on blockchains 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Ondo, </a:t>
            </a:r>
            <a:r>
              <a:rPr lang="en-US" sz="2400" dirty="0" err="1">
                <a:latin typeface="Gill Sans Nova Light" panose="020B0302020104020203" pitchFamily="34" charset="0"/>
              </a:rPr>
              <a:t>Matrixdock</a:t>
            </a:r>
            <a:r>
              <a:rPr lang="en-US" sz="2400" dirty="0">
                <a:latin typeface="Gill Sans Nova Light" panose="020B0302020104020203" pitchFamily="34" charset="0"/>
              </a:rPr>
              <a:t> and Mountain Protocol offer a suite of tokenized RWA products, ranging from short-term government bonds to higher risk corporate bonds</a:t>
            </a:r>
          </a:p>
          <a:p>
            <a:pPr marL="0" indent="0"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D856E-3868-5344-9C96-8DD12CF89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2269" y="1431925"/>
            <a:ext cx="6399462" cy="4489450"/>
          </a:xfrm>
        </p:spPr>
      </p:pic>
    </p:spTree>
    <p:extLst>
      <p:ext uri="{BB962C8B-B14F-4D97-AF65-F5344CB8AC3E}">
        <p14:creationId xmlns:p14="http://schemas.microsoft.com/office/powerpoint/2010/main" val="99784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752-2DF9-FB19-D6DC-50F99E0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9D1C-C301-84CA-F721-7517A995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448926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Tokenomics (cont.)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Superstate is another DeFi asset manager that issues tokenized RWA products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Asset management giants like Franklin Templeton launch a tokenized money market fund, FOBXX, which has gathered more than $430 million of assets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latin typeface="Gill Sans Nova Light" panose="020B0302020104020203" pitchFamily="34" charset="0"/>
              </a:rPr>
              <a:t>Blackrock issued BUIDL (Blackrock USD Institutional Digital Liquidity Fund) has amassed more than $550 million assets since launch</a:t>
            </a:r>
          </a:p>
        </p:txBody>
      </p:sp>
    </p:spTree>
    <p:extLst>
      <p:ext uri="{BB962C8B-B14F-4D97-AF65-F5344CB8AC3E}">
        <p14:creationId xmlns:p14="http://schemas.microsoft.com/office/powerpoint/2010/main" val="28156646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CFEM Crypto Course Lectures 1-3</Template>
  <TotalTime>705</TotalTime>
  <Words>1713</Words>
  <Application>Microsoft Office PowerPoint</Application>
  <PresentationFormat>On-screen Show (4:3)</PresentationFormat>
  <Paragraphs>295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Aptos</vt:lpstr>
      <vt:lpstr>Aptos Display</vt:lpstr>
      <vt:lpstr>Arial</vt:lpstr>
      <vt:lpstr>Calibri</vt:lpstr>
      <vt:lpstr>Calibri Light</vt:lpstr>
      <vt:lpstr>Gill Sans Nova Light</vt:lpstr>
      <vt:lpstr>Helvetica</vt:lpstr>
      <vt:lpstr>NewAtten-Book</vt:lpstr>
      <vt:lpstr>Noto Serif</vt:lpstr>
      <vt:lpstr>PP Neue Montreal Variable</vt:lpstr>
      <vt:lpstr>Times New Roman</vt:lpstr>
      <vt:lpstr>Wingdings</vt:lpstr>
      <vt:lpstr>2_Office Theme</vt:lpstr>
      <vt:lpstr>Office Theme</vt:lpstr>
      <vt:lpstr>1_Office Theme</vt:lpstr>
      <vt:lpstr>Custom Design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Crypto</dc:title>
  <dc:creator>Imaev, Denis</dc:creator>
  <cp:lastModifiedBy>Zhao, Kathryn</cp:lastModifiedBy>
  <cp:revision>2</cp:revision>
  <dcterms:created xsi:type="dcterms:W3CDTF">2024-07-05T13:43:19Z</dcterms:created>
  <dcterms:modified xsi:type="dcterms:W3CDTF">2024-09-23T21:20:33Z</dcterms:modified>
</cp:coreProperties>
</file>