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0"/>
  </p:notesMasterIdLst>
  <p:sldIdLst>
    <p:sldId id="609" r:id="rId4"/>
    <p:sldId id="580" r:id="rId5"/>
    <p:sldId id="582" r:id="rId6"/>
    <p:sldId id="583" r:id="rId7"/>
    <p:sldId id="584" r:id="rId8"/>
    <p:sldId id="577" r:id="rId9"/>
    <p:sldId id="578" r:id="rId10"/>
    <p:sldId id="579" r:id="rId11"/>
    <p:sldId id="581" r:id="rId12"/>
    <p:sldId id="611" r:id="rId13"/>
    <p:sldId id="576" r:id="rId14"/>
    <p:sldId id="596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7" r:id="rId25"/>
    <p:sldId id="594" r:id="rId26"/>
    <p:sldId id="610" r:id="rId27"/>
    <p:sldId id="613" r:id="rId28"/>
    <p:sldId id="61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3080" autoAdjust="0"/>
  </p:normalViewPr>
  <p:slideViewPr>
    <p:cSldViewPr snapToGrid="0">
      <p:cViewPr varScale="1">
        <p:scale>
          <a:sx n="97" d="100"/>
          <a:sy n="97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ev, Denis" userId="68511691-b206-4748-8bb9-d2b13f9ab831" providerId="ADAL" clId="{269FBBCC-66B3-4839-8340-775CAF7B2CA4}"/>
    <pc:docChg chg="undo custSel modSld">
      <pc:chgData name="Imaev, Denis" userId="68511691-b206-4748-8bb9-d2b13f9ab831" providerId="ADAL" clId="{269FBBCC-66B3-4839-8340-775CAF7B2CA4}" dt="2024-10-01T15:38:53.818" v="37" actId="5793"/>
      <pc:docMkLst>
        <pc:docMk/>
      </pc:docMkLst>
      <pc:sldChg chg="modNotesTx">
        <pc:chgData name="Imaev, Denis" userId="68511691-b206-4748-8bb9-d2b13f9ab831" providerId="ADAL" clId="{269FBBCC-66B3-4839-8340-775CAF7B2CA4}" dt="2024-10-01T15:38:28.919" v="35" actId="20577"/>
        <pc:sldMkLst>
          <pc:docMk/>
          <pc:sldMk cId="4209836917" sldId="576"/>
        </pc:sldMkLst>
      </pc:sldChg>
      <pc:sldChg chg="modNotesTx">
        <pc:chgData name="Imaev, Denis" userId="68511691-b206-4748-8bb9-d2b13f9ab831" providerId="ADAL" clId="{269FBBCC-66B3-4839-8340-775CAF7B2CA4}" dt="2024-10-01T15:34:47.044" v="6" actId="6549"/>
        <pc:sldMkLst>
          <pc:docMk/>
          <pc:sldMk cId="1408125627" sldId="577"/>
        </pc:sldMkLst>
      </pc:sldChg>
      <pc:sldChg chg="modNotesTx">
        <pc:chgData name="Imaev, Denis" userId="68511691-b206-4748-8bb9-d2b13f9ab831" providerId="ADAL" clId="{269FBBCC-66B3-4839-8340-775CAF7B2CA4}" dt="2024-10-01T15:34:53.628" v="7" actId="6549"/>
        <pc:sldMkLst>
          <pc:docMk/>
          <pc:sldMk cId="1255352494" sldId="578"/>
        </pc:sldMkLst>
      </pc:sldChg>
      <pc:sldChg chg="modNotesTx">
        <pc:chgData name="Imaev, Denis" userId="68511691-b206-4748-8bb9-d2b13f9ab831" providerId="ADAL" clId="{269FBBCC-66B3-4839-8340-775CAF7B2CA4}" dt="2024-10-01T15:35:25.018" v="10" actId="20577"/>
        <pc:sldMkLst>
          <pc:docMk/>
          <pc:sldMk cId="4011030259" sldId="579"/>
        </pc:sldMkLst>
      </pc:sldChg>
      <pc:sldChg chg="modNotesTx">
        <pc:chgData name="Imaev, Denis" userId="68511691-b206-4748-8bb9-d2b13f9ab831" providerId="ADAL" clId="{269FBBCC-66B3-4839-8340-775CAF7B2CA4}" dt="2024-10-01T15:34:35.593" v="2" actId="6549"/>
        <pc:sldMkLst>
          <pc:docMk/>
          <pc:sldMk cId="3913206162" sldId="580"/>
        </pc:sldMkLst>
      </pc:sldChg>
      <pc:sldChg chg="modNotesTx">
        <pc:chgData name="Imaev, Denis" userId="68511691-b206-4748-8bb9-d2b13f9ab831" providerId="ADAL" clId="{269FBBCC-66B3-4839-8340-775CAF7B2CA4}" dt="2024-10-01T15:35:34.361" v="11" actId="6549"/>
        <pc:sldMkLst>
          <pc:docMk/>
          <pc:sldMk cId="2802411818" sldId="581"/>
        </pc:sldMkLst>
      </pc:sldChg>
      <pc:sldChg chg="modNotesTx">
        <pc:chgData name="Imaev, Denis" userId="68511691-b206-4748-8bb9-d2b13f9ab831" providerId="ADAL" clId="{269FBBCC-66B3-4839-8340-775CAF7B2CA4}" dt="2024-10-01T15:34:38.168" v="3" actId="6549"/>
        <pc:sldMkLst>
          <pc:docMk/>
          <pc:sldMk cId="1404406374" sldId="582"/>
        </pc:sldMkLst>
      </pc:sldChg>
      <pc:sldChg chg="modNotesTx">
        <pc:chgData name="Imaev, Denis" userId="68511691-b206-4748-8bb9-d2b13f9ab831" providerId="ADAL" clId="{269FBBCC-66B3-4839-8340-775CAF7B2CA4}" dt="2024-10-01T15:38:39.526" v="36" actId="20577"/>
        <pc:sldMkLst>
          <pc:docMk/>
          <pc:sldMk cId="1443800649" sldId="583"/>
        </pc:sldMkLst>
      </pc:sldChg>
      <pc:sldChg chg="modNotesTx">
        <pc:chgData name="Imaev, Denis" userId="68511691-b206-4748-8bb9-d2b13f9ab831" providerId="ADAL" clId="{269FBBCC-66B3-4839-8340-775CAF7B2CA4}" dt="2024-10-01T15:38:53.818" v="37" actId="5793"/>
        <pc:sldMkLst>
          <pc:docMk/>
          <pc:sldMk cId="1710958514" sldId="584"/>
        </pc:sldMkLst>
      </pc:sldChg>
      <pc:sldChg chg="modNotesTx">
        <pc:chgData name="Imaev, Denis" userId="68511691-b206-4748-8bb9-d2b13f9ab831" providerId="ADAL" clId="{269FBBCC-66B3-4839-8340-775CAF7B2CA4}" dt="2024-10-01T15:38:20.895" v="33" actId="20577"/>
        <pc:sldMkLst>
          <pc:docMk/>
          <pc:sldMk cId="2662213268" sldId="585"/>
        </pc:sldMkLst>
      </pc:sldChg>
      <pc:sldChg chg="modNotesTx">
        <pc:chgData name="Imaev, Denis" userId="68511691-b206-4748-8bb9-d2b13f9ab831" providerId="ADAL" clId="{269FBBCC-66B3-4839-8340-775CAF7B2CA4}" dt="2024-10-01T15:38:18.114" v="32" actId="20577"/>
        <pc:sldMkLst>
          <pc:docMk/>
          <pc:sldMk cId="977091139" sldId="586"/>
        </pc:sldMkLst>
      </pc:sldChg>
      <pc:sldChg chg="modNotesTx">
        <pc:chgData name="Imaev, Denis" userId="68511691-b206-4748-8bb9-d2b13f9ab831" providerId="ADAL" clId="{269FBBCC-66B3-4839-8340-775CAF7B2CA4}" dt="2024-10-01T15:38:14.934" v="31" actId="20577"/>
        <pc:sldMkLst>
          <pc:docMk/>
          <pc:sldMk cId="2754404120" sldId="587"/>
        </pc:sldMkLst>
      </pc:sldChg>
      <pc:sldChg chg="modNotesTx">
        <pc:chgData name="Imaev, Denis" userId="68511691-b206-4748-8bb9-d2b13f9ab831" providerId="ADAL" clId="{269FBBCC-66B3-4839-8340-775CAF7B2CA4}" dt="2024-10-01T15:38:11.893" v="30" actId="20577"/>
        <pc:sldMkLst>
          <pc:docMk/>
          <pc:sldMk cId="1354301723" sldId="588"/>
        </pc:sldMkLst>
      </pc:sldChg>
      <pc:sldChg chg="modNotesTx">
        <pc:chgData name="Imaev, Denis" userId="68511691-b206-4748-8bb9-d2b13f9ab831" providerId="ADAL" clId="{269FBBCC-66B3-4839-8340-775CAF7B2CA4}" dt="2024-10-01T15:38:08.930" v="29" actId="20577"/>
        <pc:sldMkLst>
          <pc:docMk/>
          <pc:sldMk cId="2569194204" sldId="589"/>
        </pc:sldMkLst>
      </pc:sldChg>
      <pc:sldChg chg="modNotesTx">
        <pc:chgData name="Imaev, Denis" userId="68511691-b206-4748-8bb9-d2b13f9ab831" providerId="ADAL" clId="{269FBBCC-66B3-4839-8340-775CAF7B2CA4}" dt="2024-10-01T15:38:06.013" v="28" actId="20577"/>
        <pc:sldMkLst>
          <pc:docMk/>
          <pc:sldMk cId="3670683756" sldId="590"/>
        </pc:sldMkLst>
      </pc:sldChg>
      <pc:sldChg chg="modSp mod modNotesTx">
        <pc:chgData name="Imaev, Denis" userId="68511691-b206-4748-8bb9-d2b13f9ab831" providerId="ADAL" clId="{269FBBCC-66B3-4839-8340-775CAF7B2CA4}" dt="2024-10-01T15:37:40.668" v="24" actId="255"/>
        <pc:sldMkLst>
          <pc:docMk/>
          <pc:sldMk cId="2690595136" sldId="591"/>
        </pc:sldMkLst>
        <pc:spChg chg="mod">
          <ac:chgData name="Imaev, Denis" userId="68511691-b206-4748-8bb9-d2b13f9ab831" providerId="ADAL" clId="{269FBBCC-66B3-4839-8340-775CAF7B2CA4}" dt="2024-10-01T15:37:40.668" v="24" actId="255"/>
          <ac:spMkLst>
            <pc:docMk/>
            <pc:sldMk cId="2690595136" sldId="591"/>
            <ac:spMk id="3" creationId="{3C5C24F7-48F2-FD23-C9A2-6559A2E2CBA6}"/>
          </ac:spMkLst>
        </pc:spChg>
      </pc:sldChg>
      <pc:sldChg chg="modSp mod">
        <pc:chgData name="Imaev, Denis" userId="68511691-b206-4748-8bb9-d2b13f9ab831" providerId="ADAL" clId="{269FBBCC-66B3-4839-8340-775CAF7B2CA4}" dt="2024-10-01T15:37:57.673" v="27" actId="255"/>
        <pc:sldMkLst>
          <pc:docMk/>
          <pc:sldMk cId="2854350781" sldId="592"/>
        </pc:sldMkLst>
        <pc:spChg chg="mod">
          <ac:chgData name="Imaev, Denis" userId="68511691-b206-4748-8bb9-d2b13f9ab831" providerId="ADAL" clId="{269FBBCC-66B3-4839-8340-775CAF7B2CA4}" dt="2024-10-01T15:37:57.673" v="27" actId="255"/>
          <ac:spMkLst>
            <pc:docMk/>
            <pc:sldMk cId="2854350781" sldId="592"/>
            <ac:spMk id="3" creationId="{6C87DD7C-6791-AF81-93E0-28C9EE389190}"/>
          </ac:spMkLst>
        </pc:spChg>
      </pc:sldChg>
      <pc:sldChg chg="modNotesTx">
        <pc:chgData name="Imaev, Denis" userId="68511691-b206-4748-8bb9-d2b13f9ab831" providerId="ADAL" clId="{269FBBCC-66B3-4839-8340-775CAF7B2CA4}" dt="2024-10-01T15:37:21.625" v="21" actId="20577"/>
        <pc:sldMkLst>
          <pc:docMk/>
          <pc:sldMk cId="771349661" sldId="593"/>
        </pc:sldMkLst>
      </pc:sldChg>
      <pc:sldChg chg="modNotesTx">
        <pc:chgData name="Imaev, Denis" userId="68511691-b206-4748-8bb9-d2b13f9ab831" providerId="ADAL" clId="{269FBBCC-66B3-4839-8340-775CAF7B2CA4}" dt="2024-10-01T15:36:45.941" v="16" actId="20577"/>
        <pc:sldMkLst>
          <pc:docMk/>
          <pc:sldMk cId="2798851371" sldId="594"/>
        </pc:sldMkLst>
      </pc:sldChg>
      <pc:sldChg chg="modNotesTx">
        <pc:chgData name="Imaev, Denis" userId="68511691-b206-4748-8bb9-d2b13f9ab831" providerId="ADAL" clId="{269FBBCC-66B3-4839-8340-775CAF7B2CA4}" dt="2024-10-01T15:38:24.158" v="34" actId="20577"/>
        <pc:sldMkLst>
          <pc:docMk/>
          <pc:sldMk cId="8564394" sldId="596"/>
        </pc:sldMkLst>
      </pc:sldChg>
      <pc:sldChg chg="modNotesTx">
        <pc:chgData name="Imaev, Denis" userId="68511691-b206-4748-8bb9-d2b13f9ab831" providerId="ADAL" clId="{269FBBCC-66B3-4839-8340-775CAF7B2CA4}" dt="2024-10-01T15:37:02.261" v="19" actId="20577"/>
        <pc:sldMkLst>
          <pc:docMk/>
          <pc:sldMk cId="2242322489" sldId="597"/>
        </pc:sldMkLst>
      </pc:sldChg>
      <pc:sldChg chg="modNotesTx">
        <pc:chgData name="Imaev, Denis" userId="68511691-b206-4748-8bb9-d2b13f9ab831" providerId="ADAL" clId="{269FBBCC-66B3-4839-8340-775CAF7B2CA4}" dt="2024-10-01T15:34:32.956" v="1" actId="6549"/>
        <pc:sldMkLst>
          <pc:docMk/>
          <pc:sldMk cId="1106181203" sldId="609"/>
        </pc:sldMkLst>
      </pc:sldChg>
      <pc:sldChg chg="modNotesTx">
        <pc:chgData name="Imaev, Denis" userId="68511691-b206-4748-8bb9-d2b13f9ab831" providerId="ADAL" clId="{269FBBCC-66B3-4839-8340-775CAF7B2CA4}" dt="2024-10-01T15:36:35.569" v="15" actId="20577"/>
        <pc:sldMkLst>
          <pc:docMk/>
          <pc:sldMk cId="696599943" sldId="610"/>
        </pc:sldMkLst>
      </pc:sldChg>
      <pc:sldChg chg="modNotesTx">
        <pc:chgData name="Imaev, Denis" userId="68511691-b206-4748-8bb9-d2b13f9ab831" providerId="ADAL" clId="{269FBBCC-66B3-4839-8340-775CAF7B2CA4}" dt="2024-10-01T15:35:37.103" v="12" actId="6549"/>
        <pc:sldMkLst>
          <pc:docMk/>
          <pc:sldMk cId="3599614133" sldId="611"/>
        </pc:sldMkLst>
      </pc:sldChg>
      <pc:sldChg chg="modNotesTx">
        <pc:chgData name="Imaev, Denis" userId="68511691-b206-4748-8bb9-d2b13f9ab831" providerId="ADAL" clId="{269FBBCC-66B3-4839-8340-775CAF7B2CA4}" dt="2024-10-01T15:35:43.102" v="13" actId="20577"/>
        <pc:sldMkLst>
          <pc:docMk/>
          <pc:sldMk cId="1458571567" sldId="612"/>
        </pc:sldMkLst>
      </pc:sldChg>
      <pc:sldChg chg="modNotesTx">
        <pc:chgData name="Imaev, Denis" userId="68511691-b206-4748-8bb9-d2b13f9ab831" providerId="ADAL" clId="{269FBBCC-66B3-4839-8340-775CAF7B2CA4}" dt="2024-10-01T15:35:45.326" v="14" actId="20577"/>
        <pc:sldMkLst>
          <pc:docMk/>
          <pc:sldMk cId="1812105135" sldId="6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D5B3-A57E-4586-A59F-BEBB0E7FAF0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CB551-20B2-407D-998C-6E806357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1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8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04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4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8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0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2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4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7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9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0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1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6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7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39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8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023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 b="1" i="1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6" y="115612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4C0D8-78F5-B8E2-8CC0-43C3EEEDC1C3}"/>
              </a:ext>
            </a:extLst>
          </p:cNvPr>
          <p:cNvCxnSpPr/>
          <p:nvPr userDrawn="1"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1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7" y="141981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4FDF70-E982-9A7B-2DC3-75F4FF20CC61}"/>
              </a:ext>
            </a:extLst>
          </p:cNvPr>
          <p:cNvCxnSpPr/>
          <p:nvPr userDrawn="1"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6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09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6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7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000" b="1" i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2100"/>
            </a:lvl1pPr>
            <a:lvl2pPr marL="557213" indent="-214313">
              <a:buFont typeface="Wingdings" panose="05000000000000000000" pitchFamily="2" charset="2"/>
              <a:buChar char="§"/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7" y="115614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08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11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9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3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B67F-8779-11C0-2D68-A41F2EF6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2336-05D4-53EC-DE8D-EE7A196F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24F6-02D5-3E73-C801-2A7BA1F4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7161-ED9C-1034-4B67-FEB40587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8F2C-836A-B7BE-3B58-9766E0F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7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3DD-E88D-851F-9753-709D99B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D7FB-09AF-A0E8-E638-0E6814A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2F25-65A1-434D-DD9F-6756E5C9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ED6-205C-FA2A-EEE0-83F5832F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95E6-0C73-8F1A-C9B9-D617A6E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94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4400-801E-5000-2C95-59DEC4A3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F7FA-1329-265C-D9A7-9B086780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0FFA-F912-11C3-E3FA-71CC2086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7F03-EDF9-36F0-D329-40235B80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F55-5591-9CB5-4892-86A0EF94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1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1A9-35B0-C8B2-13D0-2DFAFB44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7ADF-1665-AB06-5262-A12AC9C9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9899-073B-2FC4-2ED7-B1BD9F64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5542-DE45-429F-4958-A6F24099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7030-3D45-A475-CE22-0225FD53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2E0D-29CC-8E9C-2F72-C6436045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8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CBCE-D3AA-4654-2D36-6BDAB57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7F6A-F239-D70E-F379-C2678205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3500-F511-893D-8B4F-C80396A3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CAF4A-ACFC-709A-E1DD-CB8F009A0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AADB-61D9-322A-9B99-0FAC71CED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ABE99-4EED-D019-704C-2D9CC34C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8FFE7-28AB-FB7B-B161-7B6526F7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9B11C-CF1B-DCDA-0BE5-A1CDEE32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3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A9D-6542-AB38-BF28-3F99BFE5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D5463-8EE9-CF7B-B359-39087C7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BCCD-CAF9-DA46-A71D-ED29737C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F95E-04F8-E311-ED5D-49BDAD01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46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D64C-89E7-9DC2-3EB7-E2E0D152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AD6B-DB97-CF21-8A37-24FF5311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33B6-5195-844E-9ED1-444C1FEB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700" b="1" cap="all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8" y="141983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2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499C-0F9D-DF11-9FBE-95558CB0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7C03-AAF0-AA56-4114-F672B2E9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EA66-3640-5998-2B60-B20ACA48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32E-D20E-3ED9-336D-B7B710CF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0B9B-F595-4CE6-17C3-8842280B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13E9-BD9E-0856-06B6-FC84F9C2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9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2C6-6A03-7E88-2D34-7D9D0068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EC86C-77D8-E79C-74FF-71F86800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9DDC-5724-944C-ABF9-6B7CF3A6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474A-36A3-583C-7067-42204135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04C5-E8F9-FB1F-7570-207D48E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00EC-A5C6-55CC-AE6E-6ECDFAE4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7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168-FC45-F6A0-11B5-F2F8162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4344-9652-2AA5-A38F-508B390A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EA7F-139A-207A-5CD5-CC49E4C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93F1-A3D7-2B47-746F-9742CFB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08BD-9086-44E1-5A5C-BB2B846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8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CEA1C-85FE-2CD5-B90C-73FABE8B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09B3-BFE7-1B82-1099-D224686A8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CAA8-F4E9-4DB4-F871-41C7E56C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7D34-96AF-CC1F-12F2-7775057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E68A-16BB-C52A-5B0E-813ED6A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3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AF36-AB09-0717-2977-4BD66137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4A0B-1FC5-47FB-97CB-8EFAB013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B1FA-421B-63C5-DBD3-0859C07C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7794-441A-9CDA-65AF-7FAF7DD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800"/>
            </a:lvl1pPr>
            <a:lvl2pPr marL="557213" indent="-214313">
              <a:buFont typeface="Wingdings" panose="05000000000000000000" pitchFamily="2" charset="2"/>
              <a:buChar char="§"/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800"/>
            </a:lvl1pPr>
            <a:lvl2pPr marL="557213" indent="-214313">
              <a:buFont typeface="Wingdings" panose="05000000000000000000" pitchFamily="2" charset="2"/>
              <a:buChar char="§"/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10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7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7" y="160003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6" y="160001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owerPoint Template 2.jpg">
            <a:extLst>
              <a:ext uri="{FF2B5EF4-FFF2-40B4-BE49-F238E27FC236}">
                <a16:creationId xmlns:a16="http://schemas.microsoft.com/office/drawing/2014/main" id="{34D16AC4-2E34-E6D8-4D40-BE1457800D62}"/>
              </a:ext>
            </a:extLst>
          </p:cNvPr>
          <p:cNvPicPr>
            <a:picLocks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F1038-40E9-65F3-8262-259166C16A4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B2C2-6C71-7C82-DF76-C3064329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41AF-7E9F-3BB2-955F-CE2E0402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246F-555E-5413-799B-659800E65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2C6-0013-44EF-9334-7F5F498F3DA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61AF-460A-5797-1F43-A6D452B8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F3DC-C859-54A1-967C-94DB7EA8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398" y="1946387"/>
            <a:ext cx="6619204" cy="3140645"/>
          </a:xfrm>
        </p:spPr>
        <p:txBody>
          <a:bodyPr/>
          <a:lstStyle/>
          <a:p>
            <a:pPr marL="257175" lvl="1" indent="-257175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5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700" b="1" dirty="0">
                <a:cs typeface="Arial" panose="020B0604020202020204" pitchFamily="34" charset="0"/>
              </a:rPr>
              <a:t>Cryptos: Chain Properties and Value</a:t>
            </a:r>
          </a:p>
          <a:p>
            <a:pPr marL="0" indent="0" algn="ctr">
              <a:buNone/>
            </a:pPr>
            <a:endParaRPr lang="en-US" sz="2700" b="1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i="1" dirty="0">
                <a:cs typeface="Arial" panose="020B0604020202020204" pitchFamily="34" charset="0"/>
              </a:rPr>
              <a:t>Kathryn Zhao</a:t>
            </a:r>
          </a:p>
          <a:p>
            <a:pPr marL="0" indent="0" algn="ctr">
              <a:buNone/>
            </a:pPr>
            <a:r>
              <a:rPr lang="en-US" sz="1800" i="1" dirty="0">
                <a:cs typeface="Arial" panose="020B0604020202020204" pitchFamily="34" charset="0"/>
              </a:rPr>
              <a:t>Denis Imaev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658101" y="914463"/>
            <a:ext cx="276317" cy="1787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z="900"/>
              <a:pPr/>
              <a:t>1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0618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0CD7-2D85-991B-0667-87BC188D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0B8F-7C45-55F2-1793-69342487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6776"/>
            <a:ext cx="8229600" cy="4595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Chains, one Security!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3200" dirty="0">
                <a:latin typeface="Gill Sans Nova Light" panose="020B0302020104020203" pitchFamily="34" charset="0"/>
              </a:rPr>
              <a:t> Merge mining: use the same “work” to mine several chains</a:t>
            </a:r>
          </a:p>
          <a:p>
            <a:r>
              <a:rPr lang="en-US" sz="3200" dirty="0">
                <a:latin typeface="Gill Sans Nova Light" panose="020B0302020104020203" pitchFamily="34" charset="0"/>
              </a:rPr>
              <a:t> “Anchor” the 2</a:t>
            </a:r>
            <a:r>
              <a:rPr lang="en-US" sz="3200" baseline="30000" dirty="0">
                <a:latin typeface="Gill Sans Nova Light" panose="020B0302020104020203" pitchFamily="34" charset="0"/>
              </a:rPr>
              <a:t>nd</a:t>
            </a:r>
            <a:r>
              <a:rPr lang="en-US" sz="3200" dirty="0">
                <a:latin typeface="Gill Sans Nova Light" panose="020B0302020104020203" pitchFamily="34" charset="0"/>
              </a:rPr>
              <a:t> chain by embedding its blocks in the main chain</a:t>
            </a:r>
          </a:p>
          <a:p>
            <a:r>
              <a:rPr lang="en-US" sz="3200" dirty="0">
                <a:latin typeface="Gill Sans Nova Light" panose="020B0302020104020203" pitchFamily="34" charset="0"/>
              </a:rPr>
              <a:t> Piggyback on the existing security model</a:t>
            </a:r>
            <a:br>
              <a:rPr lang="en-US" sz="3200" dirty="0">
                <a:latin typeface="Gill Sans Nova Light" panose="020B0302020104020203" pitchFamily="34" charset="0"/>
              </a:rPr>
            </a:br>
            <a:endParaRPr lang="en-US" sz="32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A6FA-50C2-1629-6AD9-725E5AE1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FE87-1749-C277-CEBE-57F024D3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19" y="1566249"/>
            <a:ext cx="4042372" cy="414648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Gill Sans Nova Light" panose="020B0302020104020203" pitchFamily="34" charset="0"/>
              </a:rPr>
              <a:t>Decentralization?</a:t>
            </a:r>
          </a:p>
          <a:p>
            <a:pPr marL="0" indent="0" algn="ctr">
              <a:buNone/>
            </a:pPr>
            <a:r>
              <a:rPr lang="en-US" dirty="0">
                <a:latin typeface="Gill Sans Nova Light" panose="020B0302020104020203" pitchFamily="34" charset="0"/>
              </a:rPr>
              <a:t>Security?</a:t>
            </a:r>
          </a:p>
          <a:p>
            <a:pPr marL="0" indent="0" algn="ctr">
              <a:buNone/>
            </a:pPr>
            <a:r>
              <a:rPr lang="en-US" dirty="0">
                <a:latin typeface="Gill Sans Nova Light" panose="020B0302020104020203" pitchFamily="34" charset="0"/>
              </a:rPr>
              <a:t>Scalability?</a:t>
            </a:r>
          </a:p>
          <a:p>
            <a:endParaRPr lang="en-US" dirty="0">
              <a:latin typeface="Gill Sans Nova Light" panose="020B03020201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Gill Sans Nova Light" panose="020B0302020104020203" pitchFamily="34" charset="0"/>
              </a:rPr>
              <a:t>Debate is on-going…. 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E3A80AE7-D758-9C59-2318-7DDC585CE98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1465" y="2292056"/>
            <a:ext cx="3922091" cy="29046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0983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1B0D-759A-5883-F739-A0A71B9D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811B-549B-D4A0-FCE5-8B876389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830"/>
            <a:ext cx="8229600" cy="4529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so many blockchains??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>
                <a:latin typeface="Gill Sans Nova Light" panose="020B0302020104020203" pitchFamily="34" charset="0"/>
              </a:rPr>
              <a:t>Any innovation goes through this stage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Projects in the thousands… 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Some are nothing more than a white paper!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Fragmentation, multiple teams and enthusiasts trying new things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We are not sure yet what works and how well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Often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acceptance/popularity wins over quality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  <a:p>
            <a:endParaRPr lang="en-US" sz="24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25CA-D877-C30F-ABFF-38C6A3C6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A1A8-91E2-1AFE-120C-B34C099ED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8634"/>
            <a:ext cx="8229600" cy="45431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assets (blockchain) value</a:t>
            </a:r>
          </a:p>
          <a:p>
            <a:pPr marL="0" indent="0">
              <a:buNone/>
            </a:pPr>
            <a:endParaRPr lang="en-US" sz="1400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Distributed incorruptible state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	G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overned by open code, not arbitrary laws made by 3rd parties outside of public control.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2. </a:t>
            </a: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Distributed computer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on top of that shared, distributed, incorruptible state.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3. Specific tasks (</a:t>
            </a: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applications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) that this computer runs.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1EF3-FC99-9CED-93DB-A0BA80EF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1273-76FE-F6E5-1D0C-4BB1D3B5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03252"/>
            <a:ext cx="8229600" cy="432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assets (blockchain) value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Implications in the age of AI: AI needs massive computational resources that are hard to maintain centrally. 		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Blockchains solve these problems!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9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F0B9-A546-4209-721C-B348A3E9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86BD-E5D0-C34E-D827-0CFB9514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2702"/>
            <a:ext cx="8229600" cy="4529127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Digital assets’ value factors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Specific purpose it serves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 widely adopted, fast and secure payment system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 utility coin is used as payment for some service.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Smart contract (an app on a chain) performs some service. You pay for using it by sending the token to that Smart contract.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Example: </a:t>
            </a:r>
            <a:r>
              <a:rPr lang="en-US" sz="20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an AI agent running a task, a trading app, distributed storage, a game etc. </a:t>
            </a:r>
          </a:p>
        </p:txBody>
      </p:sp>
    </p:spTree>
    <p:extLst>
      <p:ext uri="{BB962C8B-B14F-4D97-AF65-F5344CB8AC3E}">
        <p14:creationId xmlns:p14="http://schemas.microsoft.com/office/powerpoint/2010/main" val="275440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8A8B-AC8C-7865-D752-554B70AF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AAD2-9718-3A1C-FDF4-A3A0C875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assets’ value factors</a:t>
            </a:r>
          </a:p>
          <a:p>
            <a:pPr marL="0" indent="0">
              <a:buNone/>
            </a:pPr>
            <a:endParaRPr lang="en-US" sz="1400" dirty="0">
              <a:latin typeface="Gill Sans Nova Light" panose="020B0302020104020203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Consensus</a:t>
            </a: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Is it hard to break? Any vulnerabilities?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Is it expensive to run?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How decentralized is it?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</a:b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Example:</a:t>
            </a: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projects with solid technical foundations, rich smart contract programming paradigm etc. but only few super potentially under control of some centralized 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0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27E6-BE9D-F693-2E65-5FF092B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5026-E558-B453-07D8-497D1B6C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107"/>
            <a:ext cx="8229600" cy="4444721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effectLst/>
                <a:ea typeface="Arial" panose="020B0604020202020204" pitchFamily="34" charset="0"/>
              </a:rPr>
              <a:t>Adoption rate, usage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 lot of coins are nothing more than just a white paper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How many active addresses? How geographically widespread are they?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Strength of the ecosystem: support by exchanges, wallets, browsers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Interoperability: ability to interact with other networks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Existence and success of Level 2 chains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Gill Sans Nova Light" panose="020B0302020104020203" pitchFamily="34" charset="0"/>
                <a:ea typeface="Arial" panose="020B0604020202020204" pitchFamily="34" charset="0"/>
              </a:rPr>
              <a:t>U</a:t>
            </a:r>
            <a:r>
              <a:rPr lang="en-US" sz="22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sage in a large scale, commercial or high-profile project.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 </a:t>
            </a:r>
            <a:r>
              <a:rPr lang="en-US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“killer app”: </a:t>
            </a:r>
            <a:r>
              <a:rPr lang="en-US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something that is lacking at the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9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FC0F-0314-1982-A96D-0A427BC6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99FD-7B13-D15C-559D-648C6A03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8634"/>
            <a:ext cx="8229600" cy="4543195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ea typeface="Arial" panose="020B0604020202020204" pitchFamily="34" charset="0"/>
              </a:rPr>
              <a:t>Technical strength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Speed, cost</a:t>
            </a:r>
            <a:endParaRPr lang="en-US" sz="2000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History of downtime, attacks, stolen funds, etc.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Strength and size of the engineering team actively working on the project.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BTC core dev team: several hundred, maybe a thousand. Should we be worried?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ETH core dev team: several thousand of developers actively working.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Quality of implementation. Are there any independent reviews?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Quality and maturity of the smart contract virtual machine, if applicable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Academic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8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36B0-6338-10F5-85F3-EF7E4690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24F7-48F2-FD23-C9A2-6559A2E2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7020"/>
            <a:ext cx="8229600" cy="457481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ea typeface="Arial" panose="020B0604020202020204" pitchFamily="34" charset="0"/>
              </a:rPr>
              <a:t>Governance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How easy is it to make a change to code (everything is code!)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How does the change process work and how does the community come to agreements?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ill Sans Nova Light" panose="020B0302020104020203" pitchFamily="34" charset="0"/>
                <a:ea typeface="Arial" panose="020B0604020202020204" pitchFamily="34" charset="0"/>
              </a:rPr>
              <a:t>“G</a:t>
            </a: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overnance” attack: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1. borrow or buy the token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2. obtain majority of tokens, or just enough to have a vote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3. vote and change the rules to your advantage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4. sell/give back the token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This all can happen in a split second.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9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FED8-2F44-36CF-6AA9-7C2E3800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31E5-3C44-389F-86C7-786032D7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100"/>
            <a:ext cx="8229600" cy="4588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Scalability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>
                <a:latin typeface="Gill Sans Nova Light" panose="020B0302020104020203" pitchFamily="34" charset="0"/>
              </a:rPr>
              <a:t>In a large network, many things happen in parallel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Challenge: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how to achieve one shared state quickly</a:t>
            </a:r>
            <a:r>
              <a:rPr lang="en-US" sz="2400" dirty="0">
                <a:latin typeface="Gill Sans Nova Light" panose="020B0302020104020203" pitchFamily="34" charset="0"/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We want fast state synchronization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Parallel state changes cause forks: parallel views of global state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Fork reconciliation takes time: choosing the main chain, discarding forks etc.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Finality: transactions are “settled” forever on the chain (part of the single chosen fork)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How to solve this without sacrificing decentralization?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0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0751-0A46-0064-4E2C-BCB0816A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DD7C-6791-AF81-93E0-28C9EE38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684"/>
            <a:ext cx="8229600" cy="4555145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ea typeface="Arial" panose="020B0604020202020204" pitchFamily="34" charset="0"/>
              </a:rPr>
              <a:t>“Off-chain” factors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Supporters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F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unding and treasury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P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rofit generated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M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edia coverage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Institutional investor interest</a:t>
            </a:r>
            <a:endParaRPr lang="en-US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5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B387-F5CB-43C5-74BA-467478EB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9823-3675-DD84-0792-2E308F6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966"/>
            <a:ext cx="8229600" cy="4572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Stablecoins: traditional money that lives on blockchain</a:t>
            </a:r>
          </a:p>
          <a:p>
            <a:pPr marL="0" indent="0">
              <a:buNone/>
            </a:pPr>
            <a:r>
              <a:rPr lang="en-US" sz="2000" dirty="0">
                <a:latin typeface="Gill Sans Nova Light" panose="020B0302020104020203" pitchFamily="34" charset="0"/>
              </a:rPr>
              <a:t>	USDT, USDC, DAI, …</a:t>
            </a:r>
          </a:p>
          <a:p>
            <a:pPr marL="0" indent="0">
              <a:buNone/>
            </a:pPr>
            <a:r>
              <a:rPr lang="en-US" sz="2000" dirty="0">
                <a:latin typeface="Gill Sans Nova Light" panose="020B0302020104020203" pitchFamily="34" charset="0"/>
              </a:rPr>
              <a:t>	Smart contracts define their issuance and lifecycle, not governments</a:t>
            </a:r>
          </a:p>
          <a:p>
            <a:pPr marL="0" indent="0">
              <a:buNone/>
            </a:pPr>
            <a:r>
              <a:rPr lang="en-US" sz="2000" dirty="0">
                <a:latin typeface="Gill Sans Nova Light" panose="020B0302020104020203" pitchFamily="34" charset="0"/>
              </a:rPr>
              <a:t>	Bridge from </a:t>
            </a:r>
            <a:r>
              <a:rPr lang="en-US" sz="2000" dirty="0" err="1">
                <a:latin typeface="Gill Sans Nova Light" panose="020B0302020104020203" pitchFamily="34" charset="0"/>
              </a:rPr>
              <a:t>TradFi</a:t>
            </a:r>
            <a:r>
              <a:rPr lang="en-US" sz="2000" dirty="0">
                <a:latin typeface="Gill Sans Nova Light" panose="020B0302020104020203" pitchFamily="34" charset="0"/>
              </a:rPr>
              <a:t> to DeFi: same money but technically superior and safe</a:t>
            </a:r>
          </a:p>
          <a:p>
            <a:r>
              <a:rPr lang="en-US" sz="2000" dirty="0">
                <a:latin typeface="Gill Sans Nova Light" panose="020B0302020104020203" pitchFamily="34" charset="0"/>
              </a:rPr>
              <a:t>Privacy coins (Bitcoin: anonymous, but fully transparent)</a:t>
            </a:r>
          </a:p>
          <a:p>
            <a:pPr marL="457200" lvl="1" indent="0">
              <a:buNone/>
            </a:pPr>
            <a:r>
              <a:rPr lang="en-US" sz="2000" dirty="0">
                <a:latin typeface="Gill Sans Nova Light" panose="020B0302020104020203" pitchFamily="34" charset="0"/>
              </a:rPr>
              <a:t>Monero, </a:t>
            </a:r>
            <a:r>
              <a:rPr lang="en-US" sz="2000" dirty="0" err="1">
                <a:latin typeface="Gill Sans Nova Light" panose="020B0302020104020203" pitchFamily="34" charset="0"/>
              </a:rPr>
              <a:t>ZCash</a:t>
            </a:r>
            <a:endParaRPr lang="en-US" sz="2000" dirty="0">
              <a:latin typeface="Gill Sans Nova Light" panose="020B0302020104020203" pitchFamily="34" charset="0"/>
            </a:endParaRPr>
          </a:p>
          <a:p>
            <a:r>
              <a:rPr lang="en-US" sz="2000" dirty="0">
                <a:latin typeface="Gill Sans Nova Light" panose="020B0302020104020203" pitchFamily="34" charset="0"/>
              </a:rPr>
              <a:t>Mixers  (</a:t>
            </a:r>
            <a:r>
              <a:rPr lang="en-US" sz="2000" dirty="0" err="1">
                <a:latin typeface="Gill Sans Nova Light" panose="020B0302020104020203" pitchFamily="34" charset="0"/>
              </a:rPr>
              <a:t>TornadoCash</a:t>
            </a:r>
            <a:r>
              <a:rPr lang="en-US" sz="2000" dirty="0">
                <a:latin typeface="Gill Sans Nova Light" panose="020B03020201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Nova Light" panose="020B0302020104020203" pitchFamily="34" charset="0"/>
              </a:rPr>
              <a:t>	Good or bad? </a:t>
            </a:r>
          </a:p>
          <a:p>
            <a:pPr marL="0" indent="0">
              <a:buNone/>
            </a:pPr>
            <a:endParaRPr lang="en-US" sz="20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4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B387-F5CB-43C5-74BA-467478EB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9823-3675-DD84-0792-2E308F6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966"/>
            <a:ext cx="8229600" cy="4572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Gill Sans Nova Light" panose="020B0302020104020203" pitchFamily="34" charset="0"/>
              </a:rPr>
              <a:t>NFT: a “digital asset”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Really just a signed piece of data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Resource sharing: a promising idea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</a:t>
            </a:r>
            <a:r>
              <a:rPr lang="en-US" sz="2400" dirty="0" err="1">
                <a:latin typeface="Gill Sans Nova Light" panose="020B0302020104020203" pitchFamily="34" charset="0"/>
              </a:rPr>
              <a:t>Filecoin</a:t>
            </a:r>
            <a:r>
              <a:rPr lang="en-US" sz="2400" dirty="0">
                <a:latin typeface="Gill Sans Nova Light" panose="020B0302020104020203" pitchFamily="34" charset="0"/>
              </a:rPr>
              <a:t>: not so niche anymore!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Akash: buy/sell computing power. 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AI drives the need!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Stellar, DASH, XRP: remittances, cross-border payments</a:t>
            </a:r>
          </a:p>
          <a:p>
            <a:pPr lvl="1"/>
            <a:r>
              <a:rPr lang="en-US" sz="2400" dirty="0">
                <a:latin typeface="Gill Sans Nova Light" panose="020B0302020104020203" pitchFamily="34" charset="0"/>
              </a:rPr>
              <a:t>Proven use case where fiat money is failing</a:t>
            </a:r>
          </a:p>
        </p:txBody>
      </p:sp>
    </p:spTree>
    <p:extLst>
      <p:ext uri="{BB962C8B-B14F-4D97-AF65-F5344CB8AC3E}">
        <p14:creationId xmlns:p14="http://schemas.microsoft.com/office/powerpoint/2010/main" val="2242322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64B7-0B29-9475-87FD-389318D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DFC6-8B3E-4D17-B267-87EB2EB7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074"/>
            <a:ext cx="8229600" cy="4554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  <a:p>
            <a:r>
              <a:rPr lang="en-US" sz="2400" dirty="0" err="1">
                <a:latin typeface="Gill Sans Nova Light" panose="020B0302020104020203" pitchFamily="34" charset="0"/>
              </a:rPr>
              <a:t>Chilliz</a:t>
            </a:r>
            <a:r>
              <a:rPr lang="en-US" sz="2400" dirty="0">
                <a:latin typeface="Gill Sans Nova Light" panose="020B0302020104020203" pitchFamily="34" charset="0"/>
              </a:rPr>
              <a:t>: platform for a fanbase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Betting, gaming: application-specific assets</a:t>
            </a:r>
          </a:p>
          <a:p>
            <a:r>
              <a:rPr lang="en-US" sz="2400" dirty="0" err="1">
                <a:latin typeface="Gill Sans Nova Light" panose="020B0302020104020203" pitchFamily="34" charset="0"/>
              </a:rPr>
              <a:t>Memecoins</a:t>
            </a:r>
            <a:endParaRPr lang="en-US" sz="24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DOGE, SHIB: dog times are in the past!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Its cats time now: POPCAT, MICHI… </a:t>
            </a:r>
          </a:p>
          <a:p>
            <a:pPr marL="0" indent="0">
              <a:buNone/>
            </a:pPr>
            <a:endParaRPr lang="en-US" sz="18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Note how use cases drag the chain popularity with them. That’s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adoption rate</a:t>
            </a:r>
            <a:r>
              <a:rPr lang="en-US" sz="2400" dirty="0">
                <a:latin typeface="Gill Sans Nova Light" panose="020B0302020104020203" pitchFamily="34" charset="0"/>
              </a:rPr>
              <a:t>! That’s helps the underlying chain.</a:t>
            </a:r>
          </a:p>
        </p:txBody>
      </p:sp>
    </p:spTree>
    <p:extLst>
      <p:ext uri="{BB962C8B-B14F-4D97-AF65-F5344CB8AC3E}">
        <p14:creationId xmlns:p14="http://schemas.microsoft.com/office/powerpoint/2010/main" val="279885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64B7-0B29-9475-87FD-389318D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DFC6-8B3E-4D17-B267-87EB2EB7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286"/>
            <a:ext cx="8229600" cy="4593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“Oracle Problem”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>
                <a:latin typeface="Gill Sans Nova Light" panose="020B0302020104020203" pitchFamily="34" charset="0"/>
              </a:rPr>
              <a:t> Blockchain needs “real world” data: Market Data, Weather, Names, sensor data…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How to access real world data from the Blockchain?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 Blockchain security and other advantages are in its deterministic and isolated nature</a:t>
            </a:r>
          </a:p>
          <a:p>
            <a:pPr marL="0" indent="0" algn="ctr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Decentralization </a:t>
            </a:r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Gill Sans Nova Light" panose="020B0302020104020203" pitchFamily="34" charset="0"/>
              </a:rPr>
              <a:t>over-validation, shared state</a:t>
            </a:r>
          </a:p>
          <a:p>
            <a:pPr marL="0" indent="0" algn="ctr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Immutability </a:t>
            </a:r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 security</a:t>
            </a:r>
          </a:p>
          <a:p>
            <a:r>
              <a:rPr lang="en-US" sz="2400" dirty="0">
                <a:latin typeface="Gill Sans Nova Light" panose="020B0302020104020203" pitchFamily="34" charset="0"/>
                <a:sym typeface="Wingdings" panose="05000000000000000000" pitchFamily="2" charset="2"/>
              </a:rPr>
              <a:t>Data from the “imperfect” outside world poses a risk.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  <a:sym typeface="Wingdings" panose="05000000000000000000" pitchFamily="2" charset="2"/>
              </a:rPr>
              <a:t>“Bad”, corrupt, inaccurate data cannot be fixed/corrected!</a:t>
            </a:r>
            <a:endParaRPr lang="en-US" sz="2400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9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64B7-0B29-9475-87FD-389318D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DFC6-8B3E-4D17-B267-87EB2EB7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074"/>
            <a:ext cx="8229600" cy="4554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“Oracle Problem” (cont.)</a:t>
            </a:r>
          </a:p>
          <a:p>
            <a:pPr marL="0" indent="0">
              <a:buNone/>
            </a:pPr>
            <a:endParaRPr lang="en-US" sz="1400" dirty="0">
              <a:latin typeface="Gill Sans Nova Light" panose="020B0302020104020203" pitchFamily="34" charset="0"/>
            </a:endParaRPr>
          </a:p>
          <a:p>
            <a:r>
              <a:rPr lang="en-US" sz="2600" dirty="0">
                <a:latin typeface="Gill Sans Nova Light" panose="020B0302020104020203" pitchFamily="34" charset="0"/>
              </a:rPr>
              <a:t>All nodes must have a </a:t>
            </a:r>
            <a:r>
              <a:rPr lang="en-US" sz="26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coherent, unified view </a:t>
            </a:r>
            <a:r>
              <a:rPr lang="en-US" sz="2600" dirty="0">
                <a:latin typeface="Gill Sans Nova Light" panose="020B0302020104020203" pitchFamily="34" charset="0"/>
              </a:rPr>
              <a:t>of the same data, so Contracts execution have the same results</a:t>
            </a:r>
          </a:p>
          <a:p>
            <a:r>
              <a:rPr lang="en-US" sz="2600" dirty="0">
                <a:latin typeface="Gill Sans Nova Light" panose="020B0302020104020203" pitchFamily="34" charset="0"/>
              </a:rPr>
              <a:t>Make blockchain itself access the data? Not technologically sound. </a:t>
            </a:r>
          </a:p>
          <a:p>
            <a:pPr marL="0" indent="0">
              <a:buNone/>
            </a:pPr>
            <a:r>
              <a:rPr lang="en-US" sz="2600" dirty="0">
                <a:latin typeface="Gill Sans Nova Light" panose="020B0302020104020203" pitchFamily="34" charset="0"/>
              </a:rPr>
              <a:t>	- subjectivity: multiple unsynchronized sources</a:t>
            </a:r>
          </a:p>
          <a:p>
            <a:pPr marL="0" indent="0">
              <a:buNone/>
            </a:pPr>
            <a:r>
              <a:rPr lang="en-US" sz="2600" dirty="0">
                <a:latin typeface="Gill Sans Nova Light" panose="020B0302020104020203" pitchFamily="34" charset="0"/>
              </a:rPr>
              <a:t>	- vulnerability: increases the surface of potential attack</a:t>
            </a:r>
          </a:p>
          <a:p>
            <a:pPr marL="0" indent="0">
              <a:buNone/>
            </a:pPr>
            <a:r>
              <a:rPr lang="en-US" sz="2600" dirty="0">
                <a:latin typeface="Gill Sans Nova Light" panose="020B0302020104020203" pitchFamily="34" charset="0"/>
              </a:rPr>
              <a:t>	- complexity: overloads the network with additional tasks</a:t>
            </a:r>
          </a:p>
          <a:p>
            <a:r>
              <a:rPr lang="en-US" sz="2600" dirty="0">
                <a:latin typeface="Gill Sans Nova Light" panose="020B0302020104020203" pitchFamily="34" charset="0"/>
              </a:rPr>
              <a:t>Oracles: </a:t>
            </a:r>
            <a:r>
              <a:rPr lang="en-US" sz="26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bring off-chain data onto network </a:t>
            </a:r>
            <a:r>
              <a:rPr lang="en-US" sz="2600" dirty="0">
                <a:latin typeface="Gill Sans Nova Light" panose="020B03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05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64B7-0B29-9475-87FD-389318D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DFC6-8B3E-4D17-B267-87EB2EB7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074"/>
            <a:ext cx="8229600" cy="4554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Oracles: blockchains</a:t>
            </a:r>
          </a:p>
          <a:p>
            <a:pPr marL="0" indent="0">
              <a:buNone/>
            </a:pPr>
            <a:endParaRPr lang="en-US" sz="1400" dirty="0">
              <a:latin typeface="Gill Sans Nova Light" panose="020B0302020104020203" pitchFamily="34" charset="0"/>
            </a:endParaRPr>
          </a:p>
          <a:p>
            <a:r>
              <a:rPr lang="en-US" sz="2400" dirty="0">
                <a:latin typeface="Gill Sans Nova Light" panose="020B0302020104020203" pitchFamily="34" charset="0"/>
              </a:rPr>
              <a:t>How do we trust Oracles to provide correct data? Make them a chain itself!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Same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security framework </a:t>
            </a:r>
            <a:r>
              <a:rPr lang="en-US" sz="2400" dirty="0">
                <a:latin typeface="Gill Sans Nova Light" panose="020B0302020104020203" pitchFamily="34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incentive </a:t>
            </a:r>
            <a:r>
              <a:rPr lang="en-US" sz="2400" dirty="0">
                <a:latin typeface="Gill Sans Nova Light" panose="020B0302020104020203" pitchFamily="34" charset="0"/>
              </a:rPr>
              <a:t>concept at work! Multiple nodes collect off-chain data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Multiple sources are processed into a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unified value </a:t>
            </a:r>
            <a:r>
              <a:rPr lang="en-US" sz="2400" dirty="0">
                <a:latin typeface="Gill Sans Nova Light" panose="020B0302020104020203" pitchFamily="34" charset="0"/>
              </a:rPr>
              <a:t>via filtering, averaging etc.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Data provider nodes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lock up funds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Cheater’s locked funds are lost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“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Slashing” is a popular punishment concept!</a:t>
            </a:r>
          </a:p>
          <a:p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1EC8-66AA-D502-13AD-F83196F1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4685-821A-8D5E-041C-5F92E5DF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350"/>
            <a:ext cx="8229600" cy="4542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Scalability: Level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Gill Sans Nova Light" panose="020B0302020104020203" pitchFamily="34" charset="0"/>
              </a:rPr>
              <a:t>Not all individual transactions need to be propagated? Maybe they can be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localized</a:t>
            </a:r>
            <a:r>
              <a:rPr lang="en-US" dirty="0">
                <a:latin typeface="Gill Sans Nova Light" panose="020B0302020104020203" pitchFamily="34" charset="0"/>
              </a:rPr>
              <a:t> somehow….</a:t>
            </a:r>
          </a:p>
          <a:p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Do not “commit” them to the chain right away: 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bat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ch or conflate them first</a:t>
            </a:r>
          </a:p>
          <a:p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Level 2:  batch process multiple transactions and introduce the end state only to the main network.</a:t>
            </a:r>
          </a:p>
          <a:p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This can be done on a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localized blockchain</a:t>
            </a:r>
            <a:endParaRPr lang="en-US" sz="2800" dirty="0">
              <a:solidFill>
                <a:srgbClr val="FF0000"/>
              </a:solidFill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0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6F79-AAA2-A239-63FA-EB96D919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97C4-581B-EF0F-BFD9-E58B73A7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566"/>
            <a:ext cx="8229600" cy="4557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Level 2 example</a:t>
            </a:r>
          </a:p>
          <a:p>
            <a:pPr marL="0" indent="0">
              <a:buNone/>
            </a:pPr>
            <a:endParaRPr lang="en-US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ultiple buys and sells </a:t>
            </a: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on the same account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 balance shrinks and grows back and forth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final balance can be recorded as a single change</a:t>
            </a: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S</a:t>
            </a: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ettlement phase in the trading industry  - conflate multiple transactions of the opposite sides over a period</a:t>
            </a: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into one single asset transfer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Bitcoin Lightning </a:t>
            </a: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works this way</a:t>
            </a: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3AC2-1065-CEE2-34D6-BF675BEE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5555-E018-F56C-314A-62AA9E2F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8634"/>
            <a:ext cx="8229600" cy="45431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Scalability: partitioning</a:t>
            </a:r>
          </a:p>
          <a:p>
            <a:endParaRPr lang="en-US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Subnets: custom rules for network nodes, security model </a:t>
            </a: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(Avalanche, Cosmos, </a:t>
            </a:r>
            <a:r>
              <a:rPr lang="en-US" sz="2800" dirty="0" err="1">
                <a:latin typeface="Gill Sans Nova Light" panose="020B0302020104020203" pitchFamily="34" charset="0"/>
                <a:ea typeface="Arial" panose="020B0604020202020204" pitchFamily="34" charset="0"/>
              </a:rPr>
              <a:t>Polkadot</a:t>
            </a: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)</a:t>
            </a:r>
            <a:endParaRPr lang="en-US" sz="28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Shards (Ethereum, Near, </a:t>
            </a:r>
            <a:r>
              <a:rPr lang="en-US" sz="2800" u="none" strike="noStrike" dirty="0" err="1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Kadena</a:t>
            </a:r>
            <a:r>
              <a:rPr lang="en-US" sz="2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): partition by various criteria to cope with transaction volume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Private chains (Avalanche custom validator rules: geography, KYC, “private” participation </a:t>
            </a:r>
            <a:r>
              <a:rPr lang="en-US" sz="2800" u="none" strike="noStrike" dirty="0" err="1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etc</a:t>
            </a:r>
            <a:r>
              <a:rPr lang="en-US" sz="2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)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Recursive?? </a:t>
            </a:r>
            <a:endParaRPr lang="en-US" sz="28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5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1B9B-0E1C-B2E1-FC58-365BA2E1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3EFC-540B-00F9-A8BE-B7E1370E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Decentralization: such a big deal?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Generic public (highly decentralized) blockchain: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 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Limited control over resources and costs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	Everyone 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“competes” for the same network resources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	U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nknown and unpredictable costs for network usage (fees)</a:t>
            </a: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Generic security: </a:t>
            </a: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by not trusting anyone, you trust everyone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Not everyone wants that. </a:t>
            </a: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People </a:t>
            </a: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want </a:t>
            </a: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“private party” rules and willing to trust well-known and agreed upon players. </a:t>
            </a: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2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334A-E039-CE69-E138-7B8F23BF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C052-7035-2FA9-5666-04118CDA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Centralization (to some degree)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ommon rules of engagement and participation</a:t>
            </a: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: easier to maintain control over resources and choose a custom security model.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Centralization -&gt; control over resources, custom security (level of trust)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 Other factors: geographic proximity. Some locations are toxic.</a:t>
            </a:r>
          </a:p>
        </p:txBody>
      </p:sp>
    </p:spTree>
    <p:extLst>
      <p:ext uri="{BB962C8B-B14F-4D97-AF65-F5344CB8AC3E}">
        <p14:creationId xmlns:p14="http://schemas.microsoft.com/office/powerpoint/2010/main" val="125535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FB38-6D74-0068-FD69-40C7091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F961-0A92-B1A1-0224-F7EEF36A3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ea typeface="Arial" panose="020B0604020202020204" pitchFamily="34" charset="0"/>
              </a:rPr>
              <a:t>Centralization (to some degree)</a:t>
            </a:r>
            <a:endParaRPr lang="en-US" sz="2400" dirty="0"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Subnets: custom rules for network nodes, security model </a:t>
            </a: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(Avalanche, Cosmos, </a:t>
            </a:r>
            <a:r>
              <a:rPr lang="en-US" sz="2400" dirty="0" err="1">
                <a:latin typeface="Gill Sans Nova Light" panose="020B0302020104020203" pitchFamily="34" charset="0"/>
                <a:ea typeface="Arial" panose="020B0604020202020204" pitchFamily="34" charset="0"/>
              </a:rPr>
              <a:t>Polkadot</a:t>
            </a: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)</a:t>
            </a:r>
            <a:endParaRPr lang="en-US" sz="24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Shards (Ethereum, Near): partition by various criteria to cope with transaction volume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Private chains (Avalanche etc.)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u="none" strike="noStrike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Super nodes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: well known entities that everyone trusts (Stellar with Franklin Templeton, Hedera with Industrial giants)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3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0CD7-2D85-991B-0667-87BC188D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0B8F-7C45-55F2-1793-69342487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6776"/>
            <a:ext cx="8229600" cy="4595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3200" dirty="0">
                <a:latin typeface="Gill Sans Nova Light" panose="020B0302020104020203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Bitcoin</a:t>
            </a:r>
            <a:r>
              <a:rPr lang="en-US" sz="3200" dirty="0">
                <a:latin typeface="Gill Sans Nova Light" panose="020B0302020104020203" pitchFamily="34" charset="0"/>
              </a:rPr>
              <a:t> has never been broken or hacked</a:t>
            </a:r>
          </a:p>
          <a:p>
            <a:r>
              <a:rPr lang="en-US" sz="3200" dirty="0">
                <a:latin typeface="Gill Sans Nova Light" panose="020B0302020104020203" pitchFamily="34" charset="0"/>
              </a:rPr>
              <a:t> Forked… yes… but </a:t>
            </a:r>
            <a:r>
              <a:rPr lang="en-US" sz="32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never hacked</a:t>
            </a:r>
            <a:r>
              <a:rPr lang="en-US" sz="3200" dirty="0">
                <a:latin typeface="Gill Sans Nova Light" panose="020B0302020104020203" pitchFamily="34" charset="0"/>
              </a:rPr>
              <a:t>!</a:t>
            </a:r>
          </a:p>
          <a:p>
            <a:r>
              <a:rPr lang="en-US" sz="3200" dirty="0">
                <a:latin typeface="Gill Sans Nova Light" panose="020B0302020104020203" pitchFamily="34" charset="0"/>
              </a:rPr>
              <a:t> Going back to the origins: lets </a:t>
            </a:r>
            <a:r>
              <a:rPr lang="en-US" sz="32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build on top of bitcoin</a:t>
            </a:r>
          </a:p>
          <a:p>
            <a:pPr lvl="1"/>
            <a:r>
              <a:rPr lang="en-US" sz="3200" dirty="0">
                <a:latin typeface="Gill Sans Nova Light" panose="020B0302020104020203" pitchFamily="34" charset="0"/>
              </a:rPr>
              <a:t>Bitcoin L2, Ordinals for NFT, Runes for fungibles etc.</a:t>
            </a:r>
          </a:p>
        </p:txBody>
      </p:sp>
    </p:spTree>
    <p:extLst>
      <p:ext uri="{BB962C8B-B14F-4D97-AF65-F5344CB8AC3E}">
        <p14:creationId xmlns:p14="http://schemas.microsoft.com/office/powerpoint/2010/main" val="28024118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1603</Words>
  <Application>Microsoft Office PowerPoint</Application>
  <PresentationFormat>On-screen Show (4:3)</PresentationFormat>
  <Paragraphs>274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Aptos</vt:lpstr>
      <vt:lpstr>Arial</vt:lpstr>
      <vt:lpstr>Calibri</vt:lpstr>
      <vt:lpstr>Calibri Light</vt:lpstr>
      <vt:lpstr>Gill Sans Nova Light</vt:lpstr>
      <vt:lpstr>Wingdings</vt:lpstr>
      <vt:lpstr>1_Office Theme</vt:lpstr>
      <vt:lpstr>2_Office Theme</vt:lpstr>
      <vt:lpstr>Custom Design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Imaev, Denis</dc:creator>
  <cp:lastModifiedBy>Imaev, Denis</cp:lastModifiedBy>
  <cp:revision>18</cp:revision>
  <dcterms:created xsi:type="dcterms:W3CDTF">2024-07-01T18:03:48Z</dcterms:created>
  <dcterms:modified xsi:type="dcterms:W3CDTF">2024-10-01T15:39:02Z</dcterms:modified>
</cp:coreProperties>
</file>