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6" r:id="rId2"/>
  </p:sldMasterIdLst>
  <p:notesMasterIdLst>
    <p:notesMasterId r:id="rId42"/>
  </p:notesMasterIdLst>
  <p:handoutMasterIdLst>
    <p:handoutMasterId r:id="rId43"/>
  </p:handoutMasterIdLst>
  <p:sldIdLst>
    <p:sldId id="595" r:id="rId3"/>
    <p:sldId id="598" r:id="rId4"/>
    <p:sldId id="620" r:id="rId5"/>
    <p:sldId id="599" r:id="rId6"/>
    <p:sldId id="621" r:id="rId7"/>
    <p:sldId id="600" r:id="rId8"/>
    <p:sldId id="601" r:id="rId9"/>
    <p:sldId id="603" r:id="rId10"/>
    <p:sldId id="624" r:id="rId11"/>
    <p:sldId id="607" r:id="rId12"/>
    <p:sldId id="608" r:id="rId13"/>
    <p:sldId id="610" r:id="rId14"/>
    <p:sldId id="611" r:id="rId15"/>
    <p:sldId id="612" r:id="rId16"/>
    <p:sldId id="650" r:id="rId17"/>
    <p:sldId id="651" r:id="rId18"/>
    <p:sldId id="628" r:id="rId19"/>
    <p:sldId id="613" r:id="rId20"/>
    <p:sldId id="625" r:id="rId21"/>
    <p:sldId id="626" r:id="rId22"/>
    <p:sldId id="614" r:id="rId23"/>
    <p:sldId id="604" r:id="rId24"/>
    <p:sldId id="605" r:id="rId25"/>
    <p:sldId id="649" r:id="rId26"/>
    <p:sldId id="616" r:id="rId27"/>
    <p:sldId id="639" r:id="rId28"/>
    <p:sldId id="617" r:id="rId29"/>
    <p:sldId id="619" r:id="rId30"/>
    <p:sldId id="596" r:id="rId31"/>
    <p:sldId id="623" r:id="rId32"/>
    <p:sldId id="638" r:id="rId33"/>
    <p:sldId id="701" r:id="rId34"/>
    <p:sldId id="702" r:id="rId35"/>
    <p:sldId id="632" r:id="rId36"/>
    <p:sldId id="630" r:id="rId37"/>
    <p:sldId id="634" r:id="rId38"/>
    <p:sldId id="641" r:id="rId39"/>
    <p:sldId id="633" r:id="rId40"/>
    <p:sldId id="636" r:id="rId41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C9315A-302B-A7BC-D06E-B4BE046B1A17}" name="Victoria Averbukh" initials="VA" userId="S::vza1@cornell.edu::7e08f198-f810-44b3-be21-068907dfc29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mi Sakamoto" initials="AS" lastIdx="5" clrIdx="0">
    <p:extLst>
      <p:ext uri="{19B8F6BF-5375-455C-9EA6-DF929625EA0E}">
        <p15:presenceInfo xmlns:p15="http://schemas.microsoft.com/office/powerpoint/2012/main" userId="S-1-5-21-1275210071-879983540-725345543-16094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4FB"/>
    <a:srgbClr val="C0504D"/>
    <a:srgbClr val="C00000"/>
    <a:srgbClr val="7F7F7F"/>
    <a:srgbClr val="C2C3C8"/>
    <a:srgbClr val="003300"/>
    <a:srgbClr val="000000"/>
    <a:srgbClr val="66CCFF"/>
    <a:srgbClr val="0000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6" autoAdjust="0"/>
    <p:restoredTop sz="79399" autoAdjust="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Kathryn" userId="e82d455b-8178-43a2-b28f-e12ccb35dbdc" providerId="ADAL" clId="{01BA13B7-FC16-4C14-80A8-EE74D2A4EB5E}"/>
    <pc:docChg chg="undo custSel modSld">
      <pc:chgData name="Zhao, Kathryn" userId="e82d455b-8178-43a2-b28f-e12ccb35dbdc" providerId="ADAL" clId="{01BA13B7-FC16-4C14-80A8-EE74D2A4EB5E}" dt="2024-11-05T19:15:45.959" v="37" actId="6549"/>
      <pc:docMkLst>
        <pc:docMk/>
      </pc:docMkLst>
      <pc:sldChg chg="modNotesTx">
        <pc:chgData name="Zhao, Kathryn" userId="e82d455b-8178-43a2-b28f-e12ccb35dbdc" providerId="ADAL" clId="{01BA13B7-FC16-4C14-80A8-EE74D2A4EB5E}" dt="2024-11-05T19:15:14.165" v="27" actId="6549"/>
        <pc:sldMkLst>
          <pc:docMk/>
          <pc:sldMk cId="363061793" sldId="596"/>
        </pc:sldMkLst>
      </pc:sldChg>
      <pc:sldChg chg="modNotesTx">
        <pc:chgData name="Zhao, Kathryn" userId="e82d455b-8178-43a2-b28f-e12ccb35dbdc" providerId="ADAL" clId="{01BA13B7-FC16-4C14-80A8-EE74D2A4EB5E}" dt="2024-11-05T19:11:11.046" v="1" actId="6549"/>
        <pc:sldMkLst>
          <pc:docMk/>
          <pc:sldMk cId="2631136648" sldId="598"/>
        </pc:sldMkLst>
      </pc:sldChg>
      <pc:sldChg chg="modNotesTx">
        <pc:chgData name="Zhao, Kathryn" userId="e82d455b-8178-43a2-b28f-e12ccb35dbdc" providerId="ADAL" clId="{01BA13B7-FC16-4C14-80A8-EE74D2A4EB5E}" dt="2024-11-05T19:11:15.140" v="2" actId="6549"/>
        <pc:sldMkLst>
          <pc:docMk/>
          <pc:sldMk cId="3905640837" sldId="599"/>
        </pc:sldMkLst>
      </pc:sldChg>
      <pc:sldChg chg="modNotesTx">
        <pc:chgData name="Zhao, Kathryn" userId="e82d455b-8178-43a2-b28f-e12ccb35dbdc" providerId="ADAL" clId="{01BA13B7-FC16-4C14-80A8-EE74D2A4EB5E}" dt="2024-11-05T19:11:23.120" v="4" actId="6549"/>
        <pc:sldMkLst>
          <pc:docMk/>
          <pc:sldMk cId="994478809" sldId="600"/>
        </pc:sldMkLst>
      </pc:sldChg>
      <pc:sldChg chg="modNotesTx">
        <pc:chgData name="Zhao, Kathryn" userId="e82d455b-8178-43a2-b28f-e12ccb35dbdc" providerId="ADAL" clId="{01BA13B7-FC16-4C14-80A8-EE74D2A4EB5E}" dt="2024-11-05T19:11:25.555" v="5" actId="6549"/>
        <pc:sldMkLst>
          <pc:docMk/>
          <pc:sldMk cId="3839449701" sldId="601"/>
        </pc:sldMkLst>
      </pc:sldChg>
      <pc:sldChg chg="modNotesTx">
        <pc:chgData name="Zhao, Kathryn" userId="e82d455b-8178-43a2-b28f-e12ccb35dbdc" providerId="ADAL" clId="{01BA13B7-FC16-4C14-80A8-EE74D2A4EB5E}" dt="2024-11-05T19:11:27.892" v="6" actId="6549"/>
        <pc:sldMkLst>
          <pc:docMk/>
          <pc:sldMk cId="2850437857" sldId="603"/>
        </pc:sldMkLst>
      </pc:sldChg>
      <pc:sldChg chg="modNotesTx">
        <pc:chgData name="Zhao, Kathryn" userId="e82d455b-8178-43a2-b28f-e12ccb35dbdc" providerId="ADAL" clId="{01BA13B7-FC16-4C14-80A8-EE74D2A4EB5E}" dt="2024-11-05T19:14:53.009" v="21" actId="6549"/>
        <pc:sldMkLst>
          <pc:docMk/>
          <pc:sldMk cId="1094716613" sldId="604"/>
        </pc:sldMkLst>
      </pc:sldChg>
      <pc:sldChg chg="modNotesTx">
        <pc:chgData name="Zhao, Kathryn" userId="e82d455b-8178-43a2-b28f-e12ccb35dbdc" providerId="ADAL" clId="{01BA13B7-FC16-4C14-80A8-EE74D2A4EB5E}" dt="2024-11-05T19:14:58.304" v="22" actId="6549"/>
        <pc:sldMkLst>
          <pc:docMk/>
          <pc:sldMk cId="255289115" sldId="605"/>
        </pc:sldMkLst>
      </pc:sldChg>
      <pc:sldChg chg="modNotesTx">
        <pc:chgData name="Zhao, Kathryn" userId="e82d455b-8178-43a2-b28f-e12ccb35dbdc" providerId="ADAL" clId="{01BA13B7-FC16-4C14-80A8-EE74D2A4EB5E}" dt="2024-11-05T19:11:32.336" v="8" actId="6549"/>
        <pc:sldMkLst>
          <pc:docMk/>
          <pc:sldMk cId="2431262675" sldId="607"/>
        </pc:sldMkLst>
      </pc:sldChg>
      <pc:sldChg chg="modNotesTx">
        <pc:chgData name="Zhao, Kathryn" userId="e82d455b-8178-43a2-b28f-e12ccb35dbdc" providerId="ADAL" clId="{01BA13B7-FC16-4C14-80A8-EE74D2A4EB5E}" dt="2024-11-05T19:11:34.956" v="9" actId="6549"/>
        <pc:sldMkLst>
          <pc:docMk/>
          <pc:sldMk cId="350532107" sldId="608"/>
        </pc:sldMkLst>
      </pc:sldChg>
      <pc:sldChg chg="modNotesTx">
        <pc:chgData name="Zhao, Kathryn" userId="e82d455b-8178-43a2-b28f-e12ccb35dbdc" providerId="ADAL" clId="{01BA13B7-FC16-4C14-80A8-EE74D2A4EB5E}" dt="2024-11-05T19:11:37.023" v="10" actId="6549"/>
        <pc:sldMkLst>
          <pc:docMk/>
          <pc:sldMk cId="753641286" sldId="610"/>
        </pc:sldMkLst>
      </pc:sldChg>
      <pc:sldChg chg="modNotesTx">
        <pc:chgData name="Zhao, Kathryn" userId="e82d455b-8178-43a2-b28f-e12ccb35dbdc" providerId="ADAL" clId="{01BA13B7-FC16-4C14-80A8-EE74D2A4EB5E}" dt="2024-11-05T19:12:10.542" v="11" actId="6549"/>
        <pc:sldMkLst>
          <pc:docMk/>
          <pc:sldMk cId="1049842148" sldId="611"/>
        </pc:sldMkLst>
      </pc:sldChg>
      <pc:sldChg chg="modNotesTx">
        <pc:chgData name="Zhao, Kathryn" userId="e82d455b-8178-43a2-b28f-e12ccb35dbdc" providerId="ADAL" clId="{01BA13B7-FC16-4C14-80A8-EE74D2A4EB5E}" dt="2024-11-05T19:12:19.057" v="12" actId="6549"/>
        <pc:sldMkLst>
          <pc:docMk/>
          <pc:sldMk cId="2207141554" sldId="612"/>
        </pc:sldMkLst>
      </pc:sldChg>
      <pc:sldChg chg="modNotesTx">
        <pc:chgData name="Zhao, Kathryn" userId="e82d455b-8178-43a2-b28f-e12ccb35dbdc" providerId="ADAL" clId="{01BA13B7-FC16-4C14-80A8-EE74D2A4EB5E}" dt="2024-11-05T19:12:47.708" v="18" actId="6549"/>
        <pc:sldMkLst>
          <pc:docMk/>
          <pc:sldMk cId="4108625429" sldId="613"/>
        </pc:sldMkLst>
      </pc:sldChg>
      <pc:sldChg chg="modNotesTx">
        <pc:chgData name="Zhao, Kathryn" userId="e82d455b-8178-43a2-b28f-e12ccb35dbdc" providerId="ADAL" clId="{01BA13B7-FC16-4C14-80A8-EE74D2A4EB5E}" dt="2024-11-05T19:12:56.477" v="20" actId="6549"/>
        <pc:sldMkLst>
          <pc:docMk/>
          <pc:sldMk cId="1501302151" sldId="614"/>
        </pc:sldMkLst>
      </pc:sldChg>
      <pc:sldChg chg="modNotesTx">
        <pc:chgData name="Zhao, Kathryn" userId="e82d455b-8178-43a2-b28f-e12ccb35dbdc" providerId="ADAL" clId="{01BA13B7-FC16-4C14-80A8-EE74D2A4EB5E}" dt="2024-11-05T19:15:03.644" v="23" actId="6549"/>
        <pc:sldMkLst>
          <pc:docMk/>
          <pc:sldMk cId="1309139819" sldId="616"/>
        </pc:sldMkLst>
      </pc:sldChg>
      <pc:sldChg chg="modNotesTx">
        <pc:chgData name="Zhao, Kathryn" userId="e82d455b-8178-43a2-b28f-e12ccb35dbdc" providerId="ADAL" clId="{01BA13B7-FC16-4C14-80A8-EE74D2A4EB5E}" dt="2024-11-05T19:15:09.740" v="25" actId="6549"/>
        <pc:sldMkLst>
          <pc:docMk/>
          <pc:sldMk cId="531149894" sldId="617"/>
        </pc:sldMkLst>
      </pc:sldChg>
      <pc:sldChg chg="modNotesTx">
        <pc:chgData name="Zhao, Kathryn" userId="e82d455b-8178-43a2-b28f-e12ccb35dbdc" providerId="ADAL" clId="{01BA13B7-FC16-4C14-80A8-EE74D2A4EB5E}" dt="2024-11-05T19:15:11.945" v="26" actId="6549"/>
        <pc:sldMkLst>
          <pc:docMk/>
          <pc:sldMk cId="661165414" sldId="619"/>
        </pc:sldMkLst>
      </pc:sldChg>
      <pc:sldChg chg="modNotesTx">
        <pc:chgData name="Zhao, Kathryn" userId="e82d455b-8178-43a2-b28f-e12ccb35dbdc" providerId="ADAL" clId="{01BA13B7-FC16-4C14-80A8-EE74D2A4EB5E}" dt="2024-11-05T19:11:20.062" v="3" actId="6549"/>
        <pc:sldMkLst>
          <pc:docMk/>
          <pc:sldMk cId="1865670756" sldId="621"/>
        </pc:sldMkLst>
      </pc:sldChg>
      <pc:sldChg chg="modNotesTx">
        <pc:chgData name="Zhao, Kathryn" userId="e82d455b-8178-43a2-b28f-e12ccb35dbdc" providerId="ADAL" clId="{01BA13B7-FC16-4C14-80A8-EE74D2A4EB5E}" dt="2024-11-05T19:15:16.686" v="28" actId="6549"/>
        <pc:sldMkLst>
          <pc:docMk/>
          <pc:sldMk cId="3704988890" sldId="623"/>
        </pc:sldMkLst>
      </pc:sldChg>
      <pc:sldChg chg="modNotesTx">
        <pc:chgData name="Zhao, Kathryn" userId="e82d455b-8178-43a2-b28f-e12ccb35dbdc" providerId="ADAL" clId="{01BA13B7-FC16-4C14-80A8-EE74D2A4EB5E}" dt="2024-11-05T19:11:30.065" v="7" actId="6549"/>
        <pc:sldMkLst>
          <pc:docMk/>
          <pc:sldMk cId="3316728584" sldId="624"/>
        </pc:sldMkLst>
      </pc:sldChg>
      <pc:sldChg chg="modNotesTx">
        <pc:chgData name="Zhao, Kathryn" userId="e82d455b-8178-43a2-b28f-e12ccb35dbdc" providerId="ADAL" clId="{01BA13B7-FC16-4C14-80A8-EE74D2A4EB5E}" dt="2024-11-05T19:12:49.981" v="19" actId="6549"/>
        <pc:sldMkLst>
          <pc:docMk/>
          <pc:sldMk cId="2858063546" sldId="625"/>
        </pc:sldMkLst>
      </pc:sldChg>
      <pc:sldChg chg="modNotesTx">
        <pc:chgData name="Zhao, Kathryn" userId="e82d455b-8178-43a2-b28f-e12ccb35dbdc" providerId="ADAL" clId="{01BA13B7-FC16-4C14-80A8-EE74D2A4EB5E}" dt="2024-11-05T19:12:44.486" v="17" actId="6549"/>
        <pc:sldMkLst>
          <pc:docMk/>
          <pc:sldMk cId="709070554" sldId="628"/>
        </pc:sldMkLst>
      </pc:sldChg>
      <pc:sldChg chg="modNotesTx">
        <pc:chgData name="Zhao, Kathryn" userId="e82d455b-8178-43a2-b28f-e12ccb35dbdc" providerId="ADAL" clId="{01BA13B7-FC16-4C14-80A8-EE74D2A4EB5E}" dt="2024-11-05T19:15:35.341" v="33" actId="6549"/>
        <pc:sldMkLst>
          <pc:docMk/>
          <pc:sldMk cId="1333091735" sldId="630"/>
        </pc:sldMkLst>
      </pc:sldChg>
      <pc:sldChg chg="modNotesTx">
        <pc:chgData name="Zhao, Kathryn" userId="e82d455b-8178-43a2-b28f-e12ccb35dbdc" providerId="ADAL" clId="{01BA13B7-FC16-4C14-80A8-EE74D2A4EB5E}" dt="2024-11-05T19:15:32.384" v="32" actId="6549"/>
        <pc:sldMkLst>
          <pc:docMk/>
          <pc:sldMk cId="1810213686" sldId="632"/>
        </pc:sldMkLst>
      </pc:sldChg>
      <pc:sldChg chg="modNotesTx">
        <pc:chgData name="Zhao, Kathryn" userId="e82d455b-8178-43a2-b28f-e12ccb35dbdc" providerId="ADAL" clId="{01BA13B7-FC16-4C14-80A8-EE74D2A4EB5E}" dt="2024-11-05T19:15:43.540" v="36" actId="6549"/>
        <pc:sldMkLst>
          <pc:docMk/>
          <pc:sldMk cId="433842586" sldId="633"/>
        </pc:sldMkLst>
      </pc:sldChg>
      <pc:sldChg chg="modNotesTx">
        <pc:chgData name="Zhao, Kathryn" userId="e82d455b-8178-43a2-b28f-e12ccb35dbdc" providerId="ADAL" clId="{01BA13B7-FC16-4C14-80A8-EE74D2A4EB5E}" dt="2024-11-05T19:15:38.564" v="34" actId="6549"/>
        <pc:sldMkLst>
          <pc:docMk/>
          <pc:sldMk cId="132728135" sldId="634"/>
        </pc:sldMkLst>
      </pc:sldChg>
      <pc:sldChg chg="modNotesTx">
        <pc:chgData name="Zhao, Kathryn" userId="e82d455b-8178-43a2-b28f-e12ccb35dbdc" providerId="ADAL" clId="{01BA13B7-FC16-4C14-80A8-EE74D2A4EB5E}" dt="2024-11-05T19:15:45.959" v="37" actId="6549"/>
        <pc:sldMkLst>
          <pc:docMk/>
          <pc:sldMk cId="2660627583" sldId="636"/>
        </pc:sldMkLst>
      </pc:sldChg>
      <pc:sldChg chg="modNotesTx">
        <pc:chgData name="Zhao, Kathryn" userId="e82d455b-8178-43a2-b28f-e12ccb35dbdc" providerId="ADAL" clId="{01BA13B7-FC16-4C14-80A8-EE74D2A4EB5E}" dt="2024-11-05T19:15:19.223" v="29" actId="6549"/>
        <pc:sldMkLst>
          <pc:docMk/>
          <pc:sldMk cId="1253204672" sldId="638"/>
        </pc:sldMkLst>
      </pc:sldChg>
      <pc:sldChg chg="modNotesTx">
        <pc:chgData name="Zhao, Kathryn" userId="e82d455b-8178-43a2-b28f-e12ccb35dbdc" providerId="ADAL" clId="{01BA13B7-FC16-4C14-80A8-EE74D2A4EB5E}" dt="2024-11-05T19:15:07.196" v="24" actId="6549"/>
        <pc:sldMkLst>
          <pc:docMk/>
          <pc:sldMk cId="1451225713" sldId="639"/>
        </pc:sldMkLst>
      </pc:sldChg>
      <pc:sldChg chg="modNotesTx">
        <pc:chgData name="Zhao, Kathryn" userId="e82d455b-8178-43a2-b28f-e12ccb35dbdc" providerId="ADAL" clId="{01BA13B7-FC16-4C14-80A8-EE74D2A4EB5E}" dt="2024-11-05T19:15:40.681" v="35" actId="6549"/>
        <pc:sldMkLst>
          <pc:docMk/>
          <pc:sldMk cId="1709167806" sldId="641"/>
        </pc:sldMkLst>
      </pc:sldChg>
      <pc:sldChg chg="modNotesTx">
        <pc:chgData name="Zhao, Kathryn" userId="e82d455b-8178-43a2-b28f-e12ccb35dbdc" providerId="ADAL" clId="{01BA13B7-FC16-4C14-80A8-EE74D2A4EB5E}" dt="2024-11-05T19:12:39.963" v="15" actId="6549"/>
        <pc:sldMkLst>
          <pc:docMk/>
          <pc:sldMk cId="391184084" sldId="650"/>
        </pc:sldMkLst>
      </pc:sldChg>
      <pc:sldChg chg="modNotesTx">
        <pc:chgData name="Zhao, Kathryn" userId="e82d455b-8178-43a2-b28f-e12ccb35dbdc" providerId="ADAL" clId="{01BA13B7-FC16-4C14-80A8-EE74D2A4EB5E}" dt="2024-11-05T19:12:42.298" v="16" actId="6549"/>
        <pc:sldMkLst>
          <pc:docMk/>
          <pc:sldMk cId="1706641246" sldId="651"/>
        </pc:sldMkLst>
      </pc:sldChg>
      <pc:sldChg chg="modNotesTx">
        <pc:chgData name="Zhao, Kathryn" userId="e82d455b-8178-43a2-b28f-e12ccb35dbdc" providerId="ADAL" clId="{01BA13B7-FC16-4C14-80A8-EE74D2A4EB5E}" dt="2024-11-05T19:15:21.812" v="30" actId="6549"/>
        <pc:sldMkLst>
          <pc:docMk/>
          <pc:sldMk cId="500816850" sldId="701"/>
        </pc:sldMkLst>
      </pc:sldChg>
      <pc:sldChg chg="modNotesTx">
        <pc:chgData name="Zhao, Kathryn" userId="e82d455b-8178-43a2-b28f-e12ccb35dbdc" providerId="ADAL" clId="{01BA13B7-FC16-4C14-80A8-EE74D2A4EB5E}" dt="2024-11-05T19:15:29.124" v="31" actId="6549"/>
        <pc:sldMkLst>
          <pc:docMk/>
          <pc:sldMk cId="270239124" sldId="7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6566" y="0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56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6566" y="8773356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C53C98F8-DD13-4706-B734-DD62D7CA1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7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 defTabSz="92502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566" y="0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 algn="r" defTabSz="92502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10" y="4387442"/>
            <a:ext cx="5559457" cy="415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56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 defTabSz="92502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566" y="8773356"/>
            <a:ext cx="3012001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 algn="r" defTabSz="925023">
              <a:defRPr sz="1200"/>
            </a:lvl1pPr>
          </a:lstStyle>
          <a:p>
            <a:pPr>
              <a:defRPr/>
            </a:pPr>
            <a:fld id="{55C66EEC-7952-4CDE-BA7C-696105BD4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3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5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0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6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kern="1200" baseline="0" dirty="0">
              <a:solidFill>
                <a:srgbClr val="211D1E"/>
              </a:solidFill>
              <a:effectLst/>
              <a:latin typeface="Akkurat Pro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endParaRPr lang="en-US" sz="1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dirty="0">
              <a:solidFill>
                <a:srgbClr val="2C2B3D"/>
              </a:solidFill>
              <a:effectLst/>
              <a:highlight>
                <a:srgbClr val="FAFAFA"/>
              </a:highlight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6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5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800" b="0" i="0" u="none" strike="noStrike" baseline="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7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8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7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9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4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7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u="none" strike="noStrike" baseline="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1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8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8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0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8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09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8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4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6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273C-F1EE-323A-C1AB-B76FF0992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4DCF9-7EBF-7098-D6A2-FE66F9F67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32DA5-E4A8-E5E3-E2F3-E3AB48612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B7B41-5989-FCDB-2142-60A68A626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3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62626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7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000000"/>
              </a:solidFill>
              <a:effectLst/>
              <a:latin typeface="Proxima Nov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20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0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8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9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u="none" strike="noStrike" baseline="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kern="1200" dirty="0">
              <a:solidFill>
                <a:srgbClr val="262626"/>
              </a:solidFill>
              <a:effectLst/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09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4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67F-8779-11C0-2D68-A41F2EF6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2336-05D4-53EC-DE8D-EE7A196F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24F6-02D5-3E73-C801-2A7BA1F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7161-ED9C-1034-4B67-FEB40587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8F2C-836A-B7BE-3B58-9766E0F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3DD-E88D-851F-9753-709D99B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D7FB-09AF-A0E8-E638-0E6814A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2F25-65A1-434D-DD9F-6756E5C9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ED6-205C-FA2A-EEE0-83F5832F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95E6-0C73-8F1A-C9B9-D617A6E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2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400-801E-5000-2C95-59DEC4A3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F7FA-1329-265C-D9A7-9B086780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0FFA-F912-11C3-E3FA-71CC2086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7F03-EDF9-36F0-D329-40235B80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F55-5591-9CB5-4892-86A0EF9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8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1A9-35B0-C8B2-13D0-2DFAFB44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7ADF-1665-AB06-5262-A12AC9C9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9899-073B-2FC4-2ED7-B1BD9F64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542-DE45-429F-4958-A6F2409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7030-3D45-A475-CE22-0225FD53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2E0D-29CC-8E9C-2F72-C643604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CBCE-D3AA-4654-2D36-6BDAB57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7F6A-F239-D70E-F379-C2678205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3500-F511-893D-8B4F-C80396A3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CAF4A-ACFC-709A-E1DD-CB8F009A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AADB-61D9-322A-9B99-0FAC71CED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BE99-4EED-D019-704C-2D9CC34C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8FFE7-28AB-FB7B-B161-7B6526F7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9B11C-CF1B-DCDA-0BE5-A1CDEE32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A9D-6542-AB38-BF28-3F99BFE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D5463-8EE9-CF7B-B359-39087C7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BCCD-CAF9-DA46-A71D-ED29737C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F95E-04F8-E311-ED5D-49BDAD0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D64C-89E7-9DC2-3EB7-E2E0D152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AD6B-DB97-CF21-8A37-24FF5311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33B6-5195-844E-9ED1-444C1FEB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9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99C-0F9D-DF11-9FBE-95558CB0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C03-AAF0-AA56-4114-F672B2E9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EA66-3640-5998-2B60-B20ACA48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32E-D20E-3ED9-336D-B7B710CF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0B9B-F595-4CE6-17C3-8842280B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13E9-BD9E-0856-06B6-FC84F9C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 b="1" i="1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6" y="115612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3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2C6-6A03-7E88-2D34-7D9D0068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C86C-77D8-E79C-74FF-71F86800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9DDC-5724-944C-ABF9-6B7CF3A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474A-36A3-583C-7067-42204135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04C5-E8F9-FB1F-7570-207D48E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00EC-A5C6-55CC-AE6E-6ECDFAE4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168-FC45-F6A0-11B5-F2F8162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4344-9652-2AA5-A38F-508B390A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EA7F-139A-207A-5CD5-CC49E4C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93F1-A3D7-2B47-746F-9742CFB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08BD-9086-44E1-5A5C-BB2B846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8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CEA1C-85FE-2CD5-B90C-73FABE8B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09B3-BFE7-1B82-1099-D224686A8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AA8-F4E9-4DB4-F871-41C7E56C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7D34-96AF-CC1F-12F2-7775057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E68A-16BB-C52A-5B0E-813ED6A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F36-AB09-0717-2977-4BD6613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4A0B-1FC5-47FB-97CB-8EFAB01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B1FA-421B-63C5-DBD3-0859C07C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7794-441A-9CDA-65AF-7FAF7DD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7" y="141981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09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6" y="160001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B2C2-6C71-7C82-DF76-C306432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41AF-7E9F-3BB2-955F-CE2E0402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246F-555E-5413-799B-659800E65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2C6-0013-44EF-9334-7F5F498F3D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61AF-460A-5797-1F43-A6D452B8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F3DC-C859-54A1-967C-94DB7EA8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b="1" dirty="0">
                <a:cs typeface="Arial" panose="020B0604020202020204" pitchFamily="34" charset="0"/>
              </a:rPr>
              <a:t>Crypto Custodians &amp; Bit-License</a:t>
            </a:r>
          </a:p>
          <a:p>
            <a:pPr marL="0" indent="0" algn="ctr">
              <a:buNone/>
            </a:pPr>
            <a:r>
              <a:rPr lang="en-US" sz="2400" i="1" dirty="0">
                <a:cs typeface="Arial" panose="020B0604020202020204" pitchFamily="34" charset="0"/>
              </a:rPr>
              <a:t>Kathryn Zhao</a:t>
            </a:r>
          </a:p>
          <a:p>
            <a:pPr marL="0" indent="0" algn="ctr">
              <a:buNone/>
            </a:pPr>
            <a:r>
              <a:rPr lang="en-US" sz="2400" i="1" dirty="0">
                <a:cs typeface="Arial" panose="020B0604020202020204" pitchFamily="34" charset="0"/>
              </a:rPr>
              <a:t>Denis Imaev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Security of Digital Assets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safekeeping of </a:t>
            </a:r>
            <a:r>
              <a:rPr lang="en-US" sz="1800" b="1" u="sng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private keys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while also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making them </a:t>
            </a:r>
            <a:r>
              <a:rPr lang="en-US" sz="1800" b="1" u="sng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accessible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by clients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Digital assets require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sophisticated security measures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to keep assets safe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Wallets hold the keys, not the assets! 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ownership of assets are recorded on the chains themselves (the distributed ledger)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6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Types of Digital Asset Security 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Product Security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: creating many lines of defense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Strong authentication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Automated review systems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Trusted destination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Wallet choice and private key security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Physical Security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Operational (procedural) security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Location security</a:t>
            </a:r>
          </a:p>
          <a:p>
            <a:pPr marL="1314450" lvl="3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6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Types of Digital Asset Security (Cont.)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Network &amp; Infrastructure Security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Cloud architecture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Cryptographic data transfer &amp; storage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Penetration testing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Secure code lifecycle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Financial Security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Qualified custodians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Bank Secrecy Act (BSA) compliant: AML &amp; KYC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4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Selection of Digital Asset Custodians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At an infrastructure level, there is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no single decision more important than the choice of custodian 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Choices: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Self-custody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Third-party custody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Multi-sig on a transaction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Multi-party computation (MPC) 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Hardware security module (HSM)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Biometric authentication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4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5527" y="2092809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Self-Custody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Self-custody remains a common choice for institutions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49% of institutional buy-side self-custody at least some digital assets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51% use a single or multiple third-parties for custody or a combination of third-parties and self-custody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b="1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Example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: Ledger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Seeks to make self custody more accessible and convenient with a new wallet, incorporating touchscreen technology to redefine the experience of self custody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Its new Security Key app offers a cryptographic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passkey capabilities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as an alternative to conventional passwords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4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5527" y="2092809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Multi-sig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Requires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multiple private keys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to authorize a transaction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keys can be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spread across several different systems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so if any single system is compromised, the owner’s assets are still protected from theft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Can use multi-sig to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create and enforce an arrangement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in which multiple people need to sign each transaction, preventing any individual from having total control over funds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M-of-N arrangement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: N is the total number of authorized keys and M is the threshold number of keys required to authorize each payment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Inflexible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and can be complex to manage</a:t>
            </a:r>
          </a:p>
        </p:txBody>
      </p:sp>
    </p:spTree>
    <p:extLst>
      <p:ext uri="{BB962C8B-B14F-4D97-AF65-F5344CB8AC3E}">
        <p14:creationId xmlns:p14="http://schemas.microsoft.com/office/powerpoint/2010/main" val="39118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5527" y="2092809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Multi-Party Computation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MPC increases security against hackers and rogue insiders by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eliminating a single point of compromise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Offers important advantages over multi-sig in terms of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flexibility, operational efficiency, and risk management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MPC splits a private key into “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key shares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” distributed across multiple physical devices, so a hacker cannot obtain the entire key by compromising a single device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Unlike multi-sig, the authorization threshold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can be changed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as long as all existing key “shareholders” agree to the change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Unlike multi-sig, there’s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no need to create a new wallet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and move funds into it once conditions change, hence no risk of losing funds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4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Hardware Security Module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Private keys are generated and permanently stored offline, on air-gapped hardware security modules (HSMs), providing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greater security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than cold storage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HMS aims to 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Securely store cryptographic values (such as blockchain account seeds, keys, etc.)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Perform cryptographic operations such as decryption and signature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Ensure that the logic executed in the HSM is done as prescribed, and that it does not reveal sensitive information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0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 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Type of services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Custodial wallet service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Private key management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Public-private keypair generation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Proof of ownership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Permission management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25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 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Type of services (cont.)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Full digital custody service 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Prime brokerage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Books, records, and reporting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Trade settlement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Position keeping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Financial crime protection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Security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6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Why are crypto custodians necessary?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safeguarding and administration of digital assets carries certain risks and operational burdens, which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many asset owners are not well equipped to manage 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Sophisticated security of digital assets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is critical to providing a reliable and safe environment for increased institutional and retail investor adoption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Custodians provide a certain peace of mind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to clients that assets are held safely and securely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Particularly important in relation to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client asset segregation (risk mitigate) and maintenance of books and records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0000"/>
              </a:solidFill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 dedicated, third-party custodian that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takes no liquidity or market risk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is a substantial client protection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3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 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Type of services (cont.)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Full digital custody service (cont.)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Additional value-added services</a:t>
            </a:r>
          </a:p>
          <a:p>
            <a:pPr marL="2000250" lvl="4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Staking and yield generation</a:t>
            </a:r>
          </a:p>
          <a:p>
            <a:pPr marL="2000250" lvl="4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Trading venues and VASPs connectivity</a:t>
            </a:r>
          </a:p>
          <a:p>
            <a:pPr marL="2000250" lvl="4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Collateral management and financing</a:t>
            </a:r>
          </a:p>
          <a:p>
            <a:pPr marL="2000250" lvl="4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Governance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5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 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Asset handling &amp; control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Transaction signing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Asset transfer, deposit, and withdraw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Control lies with the custodian or the client or both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Type of wallet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Hot: always online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Warm: connect through intermediary device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Cold: always offline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0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Crypto Wallet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Digital assets wallets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secure users’ private keys, allowing users to store and manage their crypto assets</a:t>
            </a: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Investors should seek a solution that combines </a:t>
            </a:r>
            <a:r>
              <a:rPr lang="en-US" sz="1800" b="1" u="sng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accessibility with security </a:t>
            </a:r>
            <a:endParaRPr lang="en-US" sz="1800" u="sng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Warm wallets combine the transaction speed of hot wallets with an additional level of security, like cold wallets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Not all digital asset institutions require the same balance of attributes. A crypto business that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trades frequently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may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prioritize the speed of a hot wallet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while an investor who plans to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hold assets for the long-term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may value the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security of a cold wallet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above all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1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Type of Wallet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Exchanges</a:t>
            </a:r>
          </a:p>
          <a:p>
            <a:pPr marL="1085850" lvl="2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solidFill>
                  <a:srgbClr val="00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online access to assets</a:t>
            </a:r>
          </a:p>
          <a:p>
            <a:pPr marL="1085850" lvl="2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solidFill>
                  <a:srgbClr val="00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Vulnerable to attack</a:t>
            </a:r>
          </a:p>
          <a:p>
            <a:pPr marL="685800" lvl="1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Software wallets</a:t>
            </a:r>
          </a:p>
          <a:p>
            <a:pPr marL="1085850" lvl="2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Enable storage of private keys locally on a mobile or desktop device</a:t>
            </a:r>
          </a:p>
          <a:p>
            <a:pPr marL="1085850" lvl="2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Vulnerable to attack</a:t>
            </a:r>
          </a:p>
          <a:p>
            <a:pPr marL="685800" lvl="1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Paper wallets</a:t>
            </a:r>
          </a:p>
          <a:p>
            <a:pPr marL="1085850" lvl="2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solidFill>
                  <a:srgbClr val="00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Pieces of paper that hold written keys or seed phrases</a:t>
            </a:r>
          </a:p>
          <a:p>
            <a:pPr marL="1085850" lvl="2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solidFill>
                  <a:srgbClr val="00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Prone to loss, damage, and error</a:t>
            </a:r>
          </a:p>
          <a:p>
            <a:pPr marL="685800" lvl="1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Consumer hardware wallets</a:t>
            </a:r>
          </a:p>
          <a:p>
            <a:pPr marL="1085850" lvl="2"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Specialized hardware that stores private keys and signs transactions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Wallet Properties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2E3A4-DFE8-59B8-2316-B89469BA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4" y="1787236"/>
            <a:ext cx="7817659" cy="39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72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Security and risk management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Key/wallet management: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Japan’s case 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Client asset verification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Other pre-trade checks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Audits/certification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Insurance coverage/Level of reserve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On-chain forensics/monitoring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Other risk management protocols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39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 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Operational Approach 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If the custodian has </a:t>
            </a: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segregated the assets of each client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then this presents a higher level of protection for clients, though may result in certain operational </a:t>
            </a:r>
            <a:r>
              <a:rPr lang="en-US" sz="16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inefficienciesIn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contrast, certain custodians may employ an </a:t>
            </a:r>
            <a:r>
              <a:rPr lang="en-US" sz="16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omnibus model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which offers </a:t>
            </a: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operational efficiencies 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but may increase the </a:t>
            </a: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risk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for clients of either a security breach or custodian failure or insolvency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An assessment to </a:t>
            </a: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balance this risk with the potential operational and commercial benefits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should be undertaken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Existing principles 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relating to the evaluation of critical outsourced service providers may prove to be a useful tool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Special considerations should be paid to the custodian’s approach to </a:t>
            </a: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information security, business continuity, and 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145122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People/Expertise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An early and primary objective of the administrator would be to secure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people with sufficient technical expertise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who are able to assist with retrieval and deployment of private keys (e.g., in situations like insolvency)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5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Market penetration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Number of institutional clients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Number of tokens supported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Asset under custody (AUC)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9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How to select a custodian?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Post Trade Services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Digital Asset Settlement Network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Reporting Service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Custodian Registration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Founding year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Registration timeline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Fee Policy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Regulatory Compliance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(future-proof)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6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Expectations for Digital Asset Custody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cs typeface="Arial" panose="020B0604020202020204" pitchFamily="34" charset="0"/>
              </a:rPr>
              <a:t>	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Institutions do not have to sacrifice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usability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for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security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integration </a:t>
            </a:r>
            <a:r>
              <a:rPr lang="en-US" sz="1800" dirty="0"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tools of your choice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en-US" sz="1800" dirty="0"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permission policies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Holistic view of account activity and behavioral data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Automated outlier detection	</a:t>
            </a:r>
          </a:p>
        </p:txBody>
      </p:sp>
    </p:spTree>
    <p:extLst>
      <p:ext uri="{BB962C8B-B14F-4D97-AF65-F5344CB8AC3E}">
        <p14:creationId xmlns:p14="http://schemas.microsoft.com/office/powerpoint/2010/main" val="3630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Ownership Landscape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Institutional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sng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Fidelity Digital Assets Survey found that: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52% of global institutional investors hold crypto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78% of institutions in the U.S. find crypto appealing, compared to 65% in 2019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Financial advisor adoption of crypto jumped from 23% to 43% over the past year in the U.S.</a:t>
            </a:r>
          </a:p>
        </p:txBody>
      </p:sp>
    </p:spTree>
    <p:extLst>
      <p:ext uri="{BB962C8B-B14F-4D97-AF65-F5344CB8AC3E}">
        <p14:creationId xmlns:p14="http://schemas.microsoft.com/office/powerpoint/2010/main" val="15301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Examples of Digital Custodians</a:t>
            </a: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BitGo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Zodia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(HSM)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Copper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Etana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Anchorage (HSM)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Prime Trust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Fireblocks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Metaco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88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cs typeface="Arial" panose="020B0604020202020204" pitchFamily="34" charset="0"/>
              </a:rPr>
              <a:t>MiCA</a:t>
            </a:r>
            <a:r>
              <a:rPr lang="en-US" sz="2400" dirty="0">
                <a:cs typeface="Arial" panose="020B0604020202020204" pitchFamily="34" charset="0"/>
              </a:rPr>
              <a:t> on Custodians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  <a:endParaRPr lang="en-US" sz="2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Custodians of crypto-assets are classified as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crypto-asset service providers (CASPs)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and required to obtain regulatory authorization with the relevant national competent authority under </a:t>
            </a: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MiCA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CASPs are defined as safekeeping or controlling, on behalf of third parties, crypto-assets or the means of access to such crypto-assets, where applicable in the form of private keys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As CASPs, crypto-asset custodians are subject to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general requirements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(which apply to all CASPs) as well as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custody-specific requirements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under </a:t>
            </a: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MiCA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0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BNY Mellon Exemption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  <a:endParaRPr lang="en-US" sz="2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SAB 121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financial institutions are required to list crypto assets held in custody on their balance sheets as liabilities, which has effectively barred banks from offering crypto custody services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GB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BNY Mellon received a “variance” from the SEC’s SAB 121 accounting guidelines, which will allow BNY Mellon to provide institutional custody of digital assets without listing them on their balance sheet as liabilities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GB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This exemption could pave the way for other ‘trad-fi’ banks to offer crypto custody services: </a:t>
            </a:r>
            <a:r>
              <a:rPr lang="en-GB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think</a:t>
            </a:r>
            <a:r>
              <a:rPr lang="en-GB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Coinbase!</a:t>
            </a:r>
            <a:endParaRPr lang="en-US" sz="1800" b="1" dirty="0">
              <a:solidFill>
                <a:srgbClr val="FF0000"/>
              </a:solidFill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052BF-5491-9D32-2206-3F9412884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9E68-E74D-A709-7BFB-58EA0ED2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CD9C-01F1-F031-C745-979E6FAB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165C1F-D942-1943-0520-0BF0B3A8ECC6}"/>
              </a:ext>
            </a:extLst>
          </p:cNvPr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C318BA-71A0-86EE-666D-C07E31704FA7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cs typeface="Arial" panose="020B0604020202020204" pitchFamily="34" charset="0"/>
              </a:rPr>
              <a:t>FalconX</a:t>
            </a:r>
            <a:r>
              <a:rPr lang="en-US" sz="2400" dirty="0">
                <a:cs typeface="Arial" panose="020B0604020202020204" pitchFamily="34" charset="0"/>
              </a:rPr>
              <a:t>, Binance and the Curious Case of 1.35M Missing SOL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  <a:endParaRPr lang="en-US" sz="2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solidFill>
                  <a:srgbClr val="00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Crypto brokerage </a:t>
            </a:r>
            <a:r>
              <a:rPr lang="en-US" sz="1800" dirty="0" err="1">
                <a:solidFill>
                  <a:srgbClr val="00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FalconX</a:t>
            </a:r>
            <a:r>
              <a:rPr lang="en-US" sz="1800" dirty="0">
                <a:solidFill>
                  <a:srgbClr val="00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 had 1.35 million Solana (SOL) in its possession since 2021, but didn't know who they belonged to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solidFill>
                  <a:srgbClr val="00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Now worth around $190 million, the tokens turned out to be Binance’s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solidFill>
                  <a:srgbClr val="00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Ideal scenario: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Trading venues run matching engines </a:t>
            </a:r>
            <a:r>
              <a:rPr lang="en-US" sz="1600" dirty="0">
                <a:solidFill>
                  <a:srgbClr val="00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and should not hold clients’ assets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Custodians safeguard clients’ assets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solidFill>
                  <a:srgbClr val="00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Market value should be </a:t>
            </a:r>
            <a:r>
              <a:rPr lang="en-US" sz="16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further validated and reported by an independent fund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7023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cs typeface="Arial" panose="020B0604020202020204" pitchFamily="34" charset="0"/>
              </a:rPr>
              <a:t>BitLicense</a:t>
            </a:r>
            <a:r>
              <a:rPr lang="en-US" dirty="0">
                <a:cs typeface="Arial" panose="020B0604020202020204" pitchFamily="34" charset="0"/>
              </a:rPr>
              <a:t> Background</a:t>
            </a:r>
            <a:endParaRPr lang="en-US" sz="800" dirty="0">
              <a:cs typeface="Arial" panose="020B0604020202020204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very first </a:t>
            </a: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BitLicense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was granted in 2015 to mixed reactions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Regarded as rather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onerous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Cryptocurrency businesses were subjected to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more stringent regulations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than traditional ones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After significant pushback and complaints, New York regulators implemented a more “liberal” framework on June 25, 2020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Given the difficulty of obtaining a </a:t>
            </a: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BitLicense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New York has seen cryptocurrency start-ups leave the state and relocate to other jurisdictions that are viewed as friendlier and more conscious of the fledging manager’s limitations</a:t>
            </a:r>
          </a:p>
        </p:txBody>
      </p:sp>
    </p:spTree>
    <p:extLst>
      <p:ext uri="{BB962C8B-B14F-4D97-AF65-F5344CB8AC3E}">
        <p14:creationId xmlns:p14="http://schemas.microsoft.com/office/powerpoint/2010/main" val="1810213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cs typeface="Arial" panose="020B0604020202020204" pitchFamily="34" charset="0"/>
              </a:rPr>
              <a:t>BitLicense</a:t>
            </a:r>
            <a:r>
              <a:rPr lang="en-US" dirty="0">
                <a:cs typeface="Arial" panose="020B0604020202020204" pitchFamily="34" charset="0"/>
              </a:rPr>
              <a:t>: the Golden Ticket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To conduct virtual currency business activity in New York, entities can apply for a </a:t>
            </a: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BitLicense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under the New York Banking Law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New York is the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to adopt cryptocurrency-specific license legislation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BitLicense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a historic cryptocurrency law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is a terminology for a virtual currency license regulated by the New York Department of Financial Services (NYDFS) under regulations established for businesses or individuals engaging in business activity concerning virtual currency in New York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Seeks to create a regulatory framework for cryptocurrency-related activities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Provides operators with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legal certainty and acknowledged legitimacy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1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Virtual Currency Business Activity</a:t>
            </a:r>
            <a:endParaRPr lang="en-US" sz="800" dirty="0">
              <a:cs typeface="Arial" panose="020B0604020202020204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Virtual Currency Business Activity is the conduct of any one of the following types of activities involving New York or a New York resident: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Receiving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virtual currency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for transmission or transmitting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virtual currency, except where the transaction is undertaken for non-financial purposes and does not involve transfer of more than a nominal amount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Storing, holding, or maintaining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custody or control of virtual currency on behalf of others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Buying and selling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virtual currency as a customer business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Performing exchange services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as a customer business</a:t>
            </a:r>
          </a:p>
          <a:p>
            <a:pPr marL="1543050" lvl="3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Controlling, administering or issuing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 virtual currency</a:t>
            </a:r>
            <a:endParaRPr lang="en-US" sz="1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8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4A3DD-CF5D-23E2-D788-74667731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89" y="1974003"/>
            <a:ext cx="4488109" cy="38441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B12CD-9DB8-4FF5-133A-94A9EFAEFEE0}"/>
              </a:ext>
            </a:extLst>
          </p:cNvPr>
          <p:cNvSpPr txBox="1">
            <a:spLocks/>
          </p:cNvSpPr>
          <p:nvPr/>
        </p:nvSpPr>
        <p:spPr>
          <a:xfrm>
            <a:off x="457200" y="1333668"/>
            <a:ext cx="3200400" cy="5546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Authorized Activities</a:t>
            </a:r>
            <a:endParaRPr lang="en-US" sz="800" dirty="0">
              <a:cs typeface="Arial" panose="020B0604020202020204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67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cs typeface="Arial" panose="020B0604020202020204" pitchFamily="34" charset="0"/>
              </a:rPr>
              <a:t>BitLicense</a:t>
            </a:r>
            <a:r>
              <a:rPr lang="en-US" dirty="0">
                <a:cs typeface="Arial" panose="020B0604020202020204" pitchFamily="34" charset="0"/>
              </a:rPr>
              <a:t> Application Process</a:t>
            </a:r>
            <a:endParaRPr lang="en-US" sz="800" dirty="0">
              <a:cs typeface="Arial" panose="020B0604020202020204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Incorporation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of a domestic entity in New York or respective state of choice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Opening a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corporate bank account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suitable for cryptocurrency operations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Drafting of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policies and documents for the application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including the AML compliance program, business plan, business volume estimate, and financial projections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All companies require a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Chief Compliance Officer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Applying for a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surety bond 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current NYDFS requirement for the surety bond is $500K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42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cs typeface="Arial" panose="020B0604020202020204" pitchFamily="34" charset="0"/>
              </a:rPr>
              <a:t>BitLicense</a:t>
            </a:r>
            <a:r>
              <a:rPr lang="en-US" dirty="0">
                <a:cs typeface="Arial" panose="020B0604020202020204" pitchFamily="34" charset="0"/>
              </a:rPr>
              <a:t> Application Process</a:t>
            </a:r>
            <a:endParaRPr lang="en-US" sz="800" dirty="0">
              <a:cs typeface="Arial" panose="020B0604020202020204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Submission of application to NYDFS 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Through the web-based system called Nationwide Multistate Licensing System and Registry (NMLS)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process can take,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on average, three years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Obtaining a </a:t>
            </a:r>
            <a:r>
              <a:rPr lang="en-US" sz="18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BitLicense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is a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serious undertaking that will involve costs and resources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related to the application and </a:t>
            </a:r>
            <a:r>
              <a:rPr lang="en-US" sz="18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ongoing compliance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including minimal capital requirements, surety bond or trust account and full reserves</a:t>
            </a: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2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Ownership Landscape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Retail</a:t>
            </a:r>
          </a:p>
          <a:p>
            <a:pPr marL="0" indent="0" algn="l"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Forbes reports that according to Cornerstone Advisors’ What’s Going On in Banking study:</a:t>
            </a:r>
          </a:p>
          <a:p>
            <a:pPr marL="0" indent="0" algn="l"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20% of U.S. consumers hold some form of crypto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25% of Generation Z are crypto investors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30% of Millennials are invested in crypto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Of Americans who already hold Bitcoin or other cryptocurrencies, over 50% said they’d use a bank to invest in crypto if they could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CA89F-BBB1-78C9-F572-D751732D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2" y="1508684"/>
            <a:ext cx="5320146" cy="43987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4B19CF-5639-C1FC-341C-838C3669DE8C}"/>
              </a:ext>
            </a:extLst>
          </p:cNvPr>
          <p:cNvSpPr txBox="1">
            <a:spLocks/>
          </p:cNvSpPr>
          <p:nvPr/>
        </p:nvSpPr>
        <p:spPr>
          <a:xfrm>
            <a:off x="609600" y="1621755"/>
            <a:ext cx="2521527" cy="43488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3DD2F-C73A-D8C0-2090-C34FA19C1399}"/>
              </a:ext>
            </a:extLst>
          </p:cNvPr>
          <p:cNvSpPr txBox="1"/>
          <p:nvPr/>
        </p:nvSpPr>
        <p:spPr>
          <a:xfrm>
            <a:off x="457200" y="1517842"/>
            <a:ext cx="284018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What do custodians do?</a:t>
            </a:r>
            <a:endParaRPr lang="en-US" sz="900" dirty="0">
              <a:cs typeface="Arial" panose="020B0604020202020204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Safeguarding </a:t>
            </a:r>
          </a:p>
          <a:p>
            <a:pPr marL="1028700" lvl="1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Hold private keys </a:t>
            </a:r>
          </a:p>
          <a:p>
            <a:pPr marL="1028700" lvl="1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Controls, checks and balances</a:t>
            </a:r>
          </a:p>
          <a:p>
            <a:pPr marL="571500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Settlement and r</a:t>
            </a: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econciliations</a:t>
            </a:r>
          </a:p>
          <a:p>
            <a:pPr marL="571500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Asset Services</a:t>
            </a:r>
          </a:p>
          <a:p>
            <a:pPr marL="1028700" lvl="1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Operational</a:t>
            </a:r>
          </a:p>
          <a:p>
            <a:pPr marL="1028700" lvl="1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Compliance</a:t>
            </a:r>
          </a:p>
          <a:p>
            <a:pPr marL="1028700" lvl="1" indent="-3429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Voting, dividend, etc.</a:t>
            </a:r>
          </a:p>
        </p:txBody>
      </p:sp>
    </p:spTree>
    <p:extLst>
      <p:ext uri="{BB962C8B-B14F-4D97-AF65-F5344CB8AC3E}">
        <p14:creationId xmlns:p14="http://schemas.microsoft.com/office/powerpoint/2010/main" val="186567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Crypto Custodians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Provide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 secure and accessible storage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of investors’ and institutions’ assets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Offer services that allow clients to make use of their assets while they are under custody, like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trading and staking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Perform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administrative tasks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such as exercising rights pertaining to custodied assets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Has the necessary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regulatory licenses or memberships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required for the custodian to hold and/or transfer assets on behalf of its clients</a:t>
            </a:r>
          </a:p>
        </p:txBody>
      </p:sp>
    </p:spTree>
    <p:extLst>
      <p:ext uri="{BB962C8B-B14F-4D97-AF65-F5344CB8AC3E}">
        <p14:creationId xmlns:p14="http://schemas.microsoft.com/office/powerpoint/2010/main" val="99447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Crypto vs. Traditional Custody: similarities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Custodians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hold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valuable assets for safekeeping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These assets are tangible objects like gold or stock certificates, or intangible assets like crypto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Qualified custodians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must meet strict regulatory guidelines for keeping assets safe and secure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Custodians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safeguard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 assets from external and internal threats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These include external </a:t>
            </a:r>
            <a:r>
              <a:rPr lang="en-US" sz="18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theft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internal </a:t>
            </a:r>
            <a:r>
              <a:rPr lang="en-US" sz="18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collusion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, and human </a:t>
            </a:r>
            <a:r>
              <a:rPr lang="en-US" sz="18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error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Movement of assets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into or out of custody must be accounted for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Reliable record-keeping and reporting are core functions of a custodian</a:t>
            </a:r>
          </a:p>
        </p:txBody>
      </p:sp>
    </p:spTree>
    <p:extLst>
      <p:ext uri="{BB962C8B-B14F-4D97-AF65-F5344CB8AC3E}">
        <p14:creationId xmlns:p14="http://schemas.microsoft.com/office/powerpoint/2010/main" val="383944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199" y="1297941"/>
            <a:ext cx="8304963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Crypto vs. Traditional Custody: differences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cs typeface="Arial" panose="020B0604020202020204" pitchFamily="34" charset="0"/>
              </a:rPr>
              <a:t>	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Digital assets are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intangible data reflected on a distributed ledger in an encrypted form</a:t>
            </a:r>
            <a:endParaRPr lang="en-US" sz="18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There is </a:t>
            </a:r>
            <a:r>
              <a:rPr lang="en-US" sz="18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no clearing entity </a:t>
            </a: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to serve as a centralized record-keeper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ownership is demonstrated by and transferred through </a:t>
            </a:r>
            <a:r>
              <a:rPr lang="en-US" sz="1800" u="sng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the deployment of private keys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Many digital assets are designed to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incentivize network participation</a:t>
            </a:r>
          </a:p>
          <a:p>
            <a:pPr marL="1085850" lvl="2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Traditional custody involves keeping assets far out of reach of potential attackers, but </a:t>
            </a:r>
            <a:r>
              <a:rPr lang="en-US" sz="1800" b="1" dirty="0">
                <a:solidFill>
                  <a:srgbClr val="FF0000"/>
                </a:solidFill>
                <a:latin typeface="Gill Sans Nova Light" panose="020B0302020104020203" pitchFamily="34" charset="0"/>
                <a:cs typeface="Times New Roman" panose="02020603050405020304" pitchFamily="18" charset="0"/>
              </a:rPr>
              <a:t>many digital assets are critical to ecosystem activity</a:t>
            </a:r>
          </a:p>
        </p:txBody>
      </p:sp>
    </p:spTree>
    <p:extLst>
      <p:ext uri="{BB962C8B-B14F-4D97-AF65-F5344CB8AC3E}">
        <p14:creationId xmlns:p14="http://schemas.microsoft.com/office/powerpoint/2010/main" val="285043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3A18C-7DEC-1A8F-6EB9-16359192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3" y="1355027"/>
            <a:ext cx="6082145" cy="4577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4A5D6-4930-958C-ECF5-E312BBED89EC}"/>
              </a:ext>
            </a:extLst>
          </p:cNvPr>
          <p:cNvSpPr txBox="1"/>
          <p:nvPr/>
        </p:nvSpPr>
        <p:spPr>
          <a:xfrm>
            <a:off x="471055" y="1469355"/>
            <a:ext cx="18842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+mn-lt"/>
                <a:cs typeface="Arial" panose="020B0604020202020204" pitchFamily="34" charset="0"/>
              </a:rPr>
              <a:t>An example of a crypto transaction involving a custodian</a:t>
            </a:r>
          </a:p>
        </p:txBody>
      </p:sp>
    </p:spTree>
    <p:extLst>
      <p:ext uri="{BB962C8B-B14F-4D97-AF65-F5344CB8AC3E}">
        <p14:creationId xmlns:p14="http://schemas.microsoft.com/office/powerpoint/2010/main" val="3316728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2539</Words>
  <Application>Microsoft Office PowerPoint</Application>
  <PresentationFormat>On-screen Show (4:3)</PresentationFormat>
  <Paragraphs>490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Akkurat Pro</vt:lpstr>
      <vt:lpstr>Arial</vt:lpstr>
      <vt:lpstr>Calibri</vt:lpstr>
      <vt:lpstr>Calibri Light</vt:lpstr>
      <vt:lpstr>Georgia</vt:lpstr>
      <vt:lpstr>Gill Sans Nova</vt:lpstr>
      <vt:lpstr>Gill Sans Nova Light</vt:lpstr>
      <vt:lpstr>Inter</vt:lpstr>
      <vt:lpstr>Noto Serif</vt:lpstr>
      <vt:lpstr>Proxima Nova</vt:lpstr>
      <vt:lpstr>Wingdings</vt:lpstr>
      <vt:lpstr>1_Office Theme</vt:lpstr>
      <vt:lpstr>Custom Design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</vt:vector>
  </TitlesOfParts>
  <Company>Weill Medical College of Cornell University;ORIE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Guiding Questions</dc:title>
  <dc:creator>Nathaniel Hupert, MD, MPH;Jack Muckstadt;Roger Lang</dc:creator>
  <cp:lastModifiedBy>Zhao, Kathryn</cp:lastModifiedBy>
  <cp:revision>3</cp:revision>
  <cp:lastPrinted>2023-11-21T17:21:05Z</cp:lastPrinted>
  <dcterms:created xsi:type="dcterms:W3CDTF">2003-02-10T16:05:09Z</dcterms:created>
  <dcterms:modified xsi:type="dcterms:W3CDTF">2024-11-05T19:15:49Z</dcterms:modified>
</cp:coreProperties>
</file>