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32" r:id="rId14"/>
    <p:sldId id="433" r:id="rId15"/>
    <p:sldId id="429" r:id="rId16"/>
    <p:sldId id="437" r:id="rId17"/>
    <p:sldId id="434" r:id="rId18"/>
    <p:sldId id="441" r:id="rId19"/>
    <p:sldId id="439" r:id="rId20"/>
    <p:sldId id="442" r:id="rId21"/>
    <p:sldId id="465" r:id="rId22"/>
    <p:sldId id="436" r:id="rId23"/>
    <p:sldId id="414" r:id="rId24"/>
    <p:sldId id="416" r:id="rId25"/>
    <p:sldId id="417" r:id="rId26"/>
    <p:sldId id="418" r:id="rId27"/>
    <p:sldId id="415" r:id="rId28"/>
    <p:sldId id="468" r:id="rId29"/>
    <p:sldId id="445" r:id="rId30"/>
    <p:sldId id="446" r:id="rId31"/>
    <p:sldId id="443" r:id="rId32"/>
    <p:sldId id="444" r:id="rId33"/>
    <p:sldId id="467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66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70" r:id="rId52"/>
    <p:sldId id="469" r:id="rId5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4660"/>
  </p:normalViewPr>
  <p:slideViewPr>
    <p:cSldViewPr snapToGrid="0">
      <p:cViewPr>
        <p:scale>
          <a:sx n="120" d="100"/>
          <a:sy n="120" d="100"/>
        </p:scale>
        <p:origin x="-512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915DE-361B-4BF7-BAA2-EC0D75AD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99" y="1771988"/>
            <a:ext cx="55816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for exponential fit 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gradients: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563" b="-1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4D7-1434-42EB-AA38-B5DAB01A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</p:spPr>
            <p:txBody>
              <a:bodyPr/>
              <a:lstStyle/>
              <a:p>
                <a:r>
                  <a:rPr lang="en-US" dirty="0"/>
                  <a:t>Want to compute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vectorized operations</a:t>
                </a:r>
              </a:p>
              <a:p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  <a:blipFill>
                <a:blip r:embed="rId2"/>
                <a:stretch>
                  <a:fillRect l="-2336" t="-1929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B64C-A964-4A4E-8FC6-9F46007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6EE1C-A2DB-4F36-BECA-7BB6AE69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59" y="432267"/>
            <a:ext cx="5145865" cy="54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 rotWithShape="0"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93455-4F57-44CF-AEB8-65645B62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1771987"/>
            <a:ext cx="4797622" cy="35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Recall gradient: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then gradient descent converges to </a:t>
                </a:r>
                <a:r>
                  <a:rPr lang="en-US" dirty="0">
                    <a:solidFill>
                      <a:srgbClr val="FF0000"/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Loss Function for Binary Classification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logistic regression loss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 = 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Loss as a Two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logistic loss function = binary cross entropy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Loss function can be represented as a two step process: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Factorizable</a:t>
                </a:r>
                <a:r>
                  <a:rPr lang="en-US" dirty="0"/>
                  <a:t>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DCBB-068D-4B63-8A55-A407F09A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Forward-Backward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0F77E-6990-4827-B1D1-C281BAA21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dirty="0"/>
                  <a:t> is factorizable,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Gradient can be computed by chain rule (show on the board):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Forward-Backward method: </a:t>
                </a:r>
                <a:r>
                  <a:rPr lang="en-US" dirty="0"/>
                  <a:t>to compute function and gradient:</a:t>
                </a:r>
              </a:p>
              <a:p>
                <a:pPr lvl="1"/>
                <a:r>
                  <a:rPr lang="en-US" dirty="0"/>
                  <a:t>Compute forward transform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reverse transform for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0F77E-6990-4827-B1D1-C281BAA21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146E7-3E2A-45D0-9C28-6B5B1088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8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Lecture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 rotWithShape="0"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96E8-7377-FD41-9B34-1087CADA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Lab: Estimating the fundamental frequency and harmonics of an audio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383E9-6575-9F47-A04C-41130FCDE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Common audio signal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func>
                          </m:fName>
                          <m:e/>
                        </m:func>
                      </m:e>
                    </m:nary>
                  </m:oMath>
                </a14:m>
                <a:endParaRPr lang="en-US" dirty="0"/>
              </a:p>
              <a:p>
                <a:pPr marL="29260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   fundamental frequency (pitch period = 1/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292608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harmonics</m:t>
                    </m:r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Nested optimization:</a:t>
                </a:r>
              </a:p>
              <a:p>
                <a:pPr marL="578358" lvl="1" indent="-285750"/>
                <a:r>
                  <a:rPr lang="en-US" dirty="0"/>
                  <a:t>Given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, find optimal coefficients: least square problem</a:t>
                </a:r>
              </a:p>
              <a:p>
                <a:pPr marL="761238" lvl="2" indent="-285750"/>
                <a:r>
                  <a:rPr lang="en-US" dirty="0"/>
                  <a:t>(Can be solved using linear regression, but you should write your own least squares solver)</a:t>
                </a:r>
              </a:p>
              <a:p>
                <a:pPr marL="578358" lvl="1" indent="-285750"/>
                <a:r>
                  <a:rPr lang="en-US" dirty="0"/>
                  <a:t>Determine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using gradient descent, using a evaluation function which solves the coefficients for any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evaluate the gradient</a:t>
                </a:r>
              </a:p>
              <a:p>
                <a:pPr marL="578358" lvl="1" indent="-28575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383E9-6575-9F47-A04C-41130FCDE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DEB6-D2F7-274B-B88B-F0B5788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30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logistic model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</a:t>
                </a:r>
              </a:p>
              <a:p>
                <a:r>
                  <a:rPr lang="en-US" dirty="0"/>
                  <a:t>ML (Maximum Likelihood) estimation: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/>
                  <a:t>Loss function =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built-in optimizer to minimize loss function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50EFE-044A-4E1D-A8E5-AD17E35A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3" y="2166615"/>
            <a:ext cx="6348249" cy="74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E38FE-9A5E-46A9-84C8-6C6FCE15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4" y="2907245"/>
            <a:ext cx="2772659" cy="75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9351-762B-4228-B737-CDF37086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62" y="1612306"/>
            <a:ext cx="4488137" cy="33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34843</TotalTime>
  <Words>1582</Words>
  <Application>Microsoft Macintosh PowerPoint</Application>
  <PresentationFormat>Widescreen</PresentationFormat>
  <Paragraphs>413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Wingdings</vt:lpstr>
      <vt:lpstr>Wingdings 2</vt:lpstr>
      <vt:lpstr>Retrospect</vt:lpstr>
      <vt:lpstr>Lecture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</vt:lpstr>
      <vt:lpstr>Example 2 in Python</vt:lpstr>
      <vt:lpstr>First-Order Approximations Scalar-Input Functions</vt:lpstr>
      <vt:lpstr>First-Order Approximations Vector Input Functions</vt:lpstr>
      <vt:lpstr>Gradients and Stationary Points</vt:lpstr>
      <vt:lpstr>Direction of Maximum Increase</vt:lpstr>
      <vt:lpstr>First-Order Approximations Matrix Input Functions</vt:lpstr>
      <vt:lpstr>Example 3:  Matrix-Input Function</vt:lpstr>
      <vt:lpstr>Example 3 in Python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Logistic Loss Function for Binary Classification (Review)</vt:lpstr>
      <vt:lpstr>Logistic Loss as a Two Step Function</vt:lpstr>
      <vt:lpstr>Forward-Backward Method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Lab: Estimating the fundamental frequency and harmonics of an audio signal</vt:lpstr>
      <vt:lpstr>What you should know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546</cp:revision>
  <cp:lastPrinted>2018-03-04T16:35:01Z</cp:lastPrinted>
  <dcterms:created xsi:type="dcterms:W3CDTF">2015-03-22T11:15:32Z</dcterms:created>
  <dcterms:modified xsi:type="dcterms:W3CDTF">2018-03-04T16:50:30Z</dcterms:modified>
</cp:coreProperties>
</file>