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8" r:id="rId2"/>
    <p:sldId id="275" r:id="rId3"/>
    <p:sldId id="323" r:id="rId4"/>
    <p:sldId id="358" r:id="rId5"/>
    <p:sldId id="359" r:id="rId6"/>
    <p:sldId id="360" r:id="rId7"/>
    <p:sldId id="361" r:id="rId8"/>
    <p:sldId id="375" r:id="rId9"/>
    <p:sldId id="364" r:id="rId10"/>
    <p:sldId id="363" r:id="rId11"/>
    <p:sldId id="365" r:id="rId12"/>
    <p:sldId id="395" r:id="rId13"/>
    <p:sldId id="366" r:id="rId14"/>
    <p:sldId id="367" r:id="rId15"/>
    <p:sldId id="377" r:id="rId16"/>
    <p:sldId id="378" r:id="rId17"/>
    <p:sldId id="379" r:id="rId18"/>
    <p:sldId id="380" r:id="rId19"/>
    <p:sldId id="369" r:id="rId20"/>
    <p:sldId id="368" r:id="rId21"/>
    <p:sldId id="370" r:id="rId22"/>
    <p:sldId id="371" r:id="rId23"/>
    <p:sldId id="372" r:id="rId24"/>
    <p:sldId id="393" r:id="rId25"/>
    <p:sldId id="387" r:id="rId26"/>
    <p:sldId id="376" r:id="rId27"/>
    <p:sldId id="386" r:id="rId28"/>
    <p:sldId id="373" r:id="rId29"/>
    <p:sldId id="374" r:id="rId30"/>
    <p:sldId id="385" r:id="rId31"/>
    <p:sldId id="381" r:id="rId32"/>
    <p:sldId id="382" r:id="rId33"/>
    <p:sldId id="396" r:id="rId34"/>
    <p:sldId id="384" r:id="rId35"/>
    <p:sldId id="383" r:id="rId36"/>
    <p:sldId id="388" r:id="rId37"/>
    <p:sldId id="390" r:id="rId38"/>
    <p:sldId id="391" r:id="rId39"/>
    <p:sldId id="392" r:id="rId40"/>
    <p:sldId id="397" r:id="rId41"/>
    <p:sldId id="398" r:id="rId42"/>
    <p:sldId id="394" r:id="rId4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8" autoAdjust="0"/>
    <p:restoredTop sz="94660"/>
  </p:normalViewPr>
  <p:slideViewPr>
    <p:cSldViewPr snapToGrid="0">
      <p:cViewPr>
        <p:scale>
          <a:sx n="118" d="100"/>
          <a:sy n="118" d="100"/>
        </p:scale>
        <p:origin x="-168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6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14916-minimum-redundancy-maximum-relevance-feature-selection" TargetMode="External"/><Relationship Id="rId2" Type="http://schemas.openxmlformats.org/officeDocument/2006/relationships/hyperlink" Target="http://home.penglab.com/proj/mRMR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feature_selection/plot_rfe_with_cross_validation.html#sphx-glr-auto-examples-feature-selection-plot-rfe-with-cross-validation-py" TargetMode="External"/><Relationship Id="rId2" Type="http://schemas.openxmlformats.org/officeDocument/2006/relationships/hyperlink" Target="http://scikit-learn.org/stable/auto_examples/feature_selection/plot_rfe_digits.html#sphx-glr-auto-examples-feature-selection-plot-rfe-digits-p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direct.com/science/article/pii/S002253471741175X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</a:t>
                </a:r>
              </a:p>
              <a:p>
                <a:endParaRPr lang="en-US" dirty="0"/>
              </a:p>
              <a:p>
                <a:r>
                  <a:rPr lang="en-US" dirty="0"/>
                  <a:t>Concept: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6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 of regularization controlled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the regularization sum does not include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as this terms depends on the mean of the target, and should not be arbitrarily constrained to be small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  <a:blipFill>
                <a:blip r:embed="rId2"/>
                <a:stretch>
                  <a:fillRect l="-2336" t="-14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1992178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/>
              <p:nvPr/>
            </p:nvSpPr>
            <p:spPr>
              <a:xfrm>
                <a:off x="7166690" y="4522241"/>
                <a:ext cx="4324084" cy="133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do not penalize small non-zero </a:t>
                </a:r>
                <a:r>
                  <a:rPr lang="en-US" dirty="0" err="1"/>
                  <a:t>coef</a:t>
                </a:r>
                <a:r>
                  <a:rPr lang="en-US" dirty="0"/>
                  <a:t>., overly penalize large </a:t>
                </a:r>
                <a:r>
                  <a:rPr lang="en-US" dirty="0" err="1"/>
                  <a:t>coef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tend to make coefficients either 0 or large (SPARSE!)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690" y="4522241"/>
                <a:ext cx="4324084" cy="1339149"/>
              </a:xfrm>
              <a:prstGeom prst="rect">
                <a:avLst/>
              </a:prstGeom>
              <a:blipFill>
                <a:blip r:embed="rId7"/>
                <a:stretch>
                  <a:fillRect l="-1173" b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2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Scaling: 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Once the predictor for the scaled data are determined, we can 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1462" r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8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Assuming the data have been scaled to have zero mean and unit variance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4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can be easily performed for L1 and L2 </a:t>
            </a:r>
            <a:r>
              <a:rPr lang="en-US" dirty="0" err="1"/>
              <a:t>regularizers</a:t>
            </a:r>
            <a:endParaRPr lang="en-US" dirty="0"/>
          </a:p>
          <a:p>
            <a:pPr lvl="1"/>
            <a:r>
              <a:rPr lang="en-US" dirty="0" err="1"/>
              <a:t>Regularizer</a:t>
            </a:r>
            <a:r>
              <a:rPr lang="en-US" dirty="0"/>
              <a:t> is convex 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Not great for feature selection</a:t>
            </a:r>
          </a:p>
          <a:p>
            <a:pPr lvl="1"/>
            <a:r>
              <a:rPr lang="en-US" dirty="0"/>
              <a:t>Closed-form solution possible </a:t>
            </a:r>
          </a:p>
          <a:p>
            <a:r>
              <a:rPr lang="en-US" dirty="0"/>
              <a:t>L1 tends to lead to more sparse solutions</a:t>
            </a:r>
          </a:p>
          <a:p>
            <a:pPr lvl="1"/>
            <a:r>
              <a:rPr lang="en-US" dirty="0"/>
              <a:t>Several coefficients are zero</a:t>
            </a:r>
          </a:p>
          <a:p>
            <a:pPr lvl="1"/>
            <a:r>
              <a:rPr lang="en-US" dirty="0"/>
              <a:t>No closed-form solution </a:t>
            </a:r>
          </a:p>
          <a:p>
            <a:pPr lvl="1"/>
            <a:r>
              <a:rPr lang="en-US" dirty="0"/>
              <a:t>Will focus this lecture on L1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B7534-9B14-423E-B8BC-59FD88AA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97502"/>
            <a:ext cx="5145064" cy="26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E845-AD88-2248-AC40-207AE1E5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Loss function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Without regularization, large positive and negative coefficients cancel each other for correlated features, resulting in high variance of the resulting models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5497" r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C5DFF-F4A9-A148-843A-4570C3B5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 for given regularization level</a:t>
                </a:r>
              </a:p>
              <a:p>
                <a:pPr lvl="1"/>
                <a:r>
                  <a:rPr lang="en-US" dirty="0"/>
                  <a:t>Easily obtainable by setting gradient to zero (HW!)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 to determine the right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Through cross validation!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/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06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CB5-1989-DB46-BC1D-5526AC42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9" y="72845"/>
            <a:ext cx="5241736" cy="1445740"/>
          </a:xfrm>
        </p:spPr>
        <p:txBody>
          <a:bodyPr>
            <a:normAutofit/>
          </a:bodyPr>
          <a:lstStyle/>
          <a:p>
            <a:r>
              <a:rPr lang="en-US" sz="4400" dirty="0"/>
              <a:t>Coefficient path with ridge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35A50E-D23B-C04B-B614-CBAB5514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9492" y="72845"/>
            <a:ext cx="5387643" cy="62414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134B-41D1-7D43-95B8-47CFCE22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1F631-CC65-F246-AA84-D5F935380C5B}"/>
              </a:ext>
            </a:extLst>
          </p:cNvPr>
          <p:cNvSpPr txBox="1"/>
          <p:nvPr/>
        </p:nvSpPr>
        <p:spPr>
          <a:xfrm>
            <a:off x="815546" y="3089190"/>
            <a:ext cx="47079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 from [Hastie2008]: Hastie, </a:t>
            </a:r>
            <a:r>
              <a:rPr lang="en-US" sz="2000" dirty="0" err="1"/>
              <a:t>Tibshirani</a:t>
            </a:r>
            <a:r>
              <a:rPr lang="en-US" sz="2000" dirty="0"/>
              <a:t>, Friedman, The elements of statistical learning.</a:t>
            </a:r>
          </a:p>
          <a:p>
            <a:endParaRPr lang="en-US" sz="2000" dirty="0"/>
          </a:p>
          <a:p>
            <a:r>
              <a:rPr lang="en-US" sz="2000" dirty="0"/>
              <a:t>For more on this subject, see Sec. 3.4.1.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/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Larger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blipFill>
                <a:blip r:embed="rId3"/>
                <a:stretch>
                  <a:fillRect l="-5195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/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Smaller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blipFill>
                <a:blip r:embed="rId4"/>
                <a:stretch>
                  <a:fillRect l="-3448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/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 that larger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does not lead to fewer non-zero coefficients, but only smaller (and mostly positive) coefficients!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blipFill>
                <a:blip r:embed="rId5"/>
                <a:stretch>
                  <a:fillRect l="-1108" t="-2469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0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continuous, there is no closed-form solution.</a:t>
                </a:r>
              </a:p>
              <a:p>
                <a:r>
                  <a:rPr lang="en-US" dirty="0"/>
                  <a:t>However, there is a unique minimum because the cost function is convex.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Regularization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4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Feature selection methods</a:t>
            </a:r>
          </a:p>
          <a:p>
            <a:r>
              <a:rPr lang="en-US" dirty="0"/>
              <a:t>How to determine final regression function from cross validation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3A6-0D34-4E0B-A51B-72E70070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LASSO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sklearn</a:t>
                </a:r>
                <a:r>
                  <a:rPr lang="en-US" dirty="0"/>
                  <a:t> Lasso method</a:t>
                </a:r>
              </a:p>
              <a:p>
                <a:pPr lvl="1"/>
                <a:r>
                  <a:rPr lang="en-US" dirty="0"/>
                  <a:t>Solve using coordinate descent</a:t>
                </a:r>
              </a:p>
              <a:p>
                <a:r>
                  <a:rPr lang="en-US" dirty="0"/>
                  <a:t>Cross validation loop</a:t>
                </a:r>
              </a:p>
              <a:p>
                <a:pPr lvl="1"/>
                <a:r>
                  <a:rPr lang="en-US" dirty="0"/>
                  <a:t>Outer loop:  Loop over folds</a:t>
                </a:r>
              </a:p>
              <a:p>
                <a:pPr lvl="1"/>
                <a:r>
                  <a:rPr lang="en-US" dirty="0"/>
                  <a:t>Inner loop:  Loop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mean and </a:t>
                </a:r>
                <a:r>
                  <a:rPr lang="en-US" dirty="0" err="1"/>
                  <a:t>std</a:t>
                </a:r>
                <a:r>
                  <a:rPr lang="en-US" dirty="0"/>
                  <a:t> deviation of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  <a:blipFill>
                <a:blip r:embed="rId2"/>
                <a:stretch>
                  <a:fillRect l="-258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B16B-B127-4E4E-A27E-05CB2770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39E15-A7DD-4253-846B-D357E00B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786" y="1456303"/>
            <a:ext cx="3949165" cy="4642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2A1F28-C76E-4A65-AF9A-0506A66F8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23" y="3401867"/>
            <a:ext cx="5082971" cy="321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1887-5BA2-49C6-AA78-5A214337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One Standard Deviation Rule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one standard deviation rule from before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minimum mean MSE, </a:t>
                </a:r>
                <a:r>
                  <a:rPr lang="en-US" dirty="0" err="1"/>
                  <a:t>mean_mean</a:t>
                </a:r>
                <a:endParaRPr lang="en-US" dirty="0"/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tgt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largest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mse_mean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dirty="0" err="1"/>
                  <a:t>mse_tgt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486A3-34F2-42D1-B7C4-FCBB6D5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0594A-30F8-41F0-B6DB-30FFA0385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12" y="1584702"/>
            <a:ext cx="421005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C51DC-3488-413B-B876-A73209CC5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92" y="2964394"/>
            <a:ext cx="4715363" cy="31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3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DB9-4004-47C4-8230-73F6F2A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</p:spPr>
            <p:txBody>
              <a:bodyPr/>
              <a:lstStyle/>
              <a:p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via cross-validation</a:t>
                </a:r>
              </a:p>
              <a:p>
                <a:r>
                  <a:rPr lang="en-US" dirty="0"/>
                  <a:t>Then, find coefficients using all training data.</a:t>
                </a:r>
              </a:p>
              <a:p>
                <a:r>
                  <a:rPr lang="en-US" dirty="0"/>
                  <a:t>Final coefficients are sparse:</a:t>
                </a:r>
              </a:p>
              <a:p>
                <a:pPr lvl="1"/>
                <a:r>
                  <a:rPr lang="en-US" dirty="0"/>
                  <a:t>Only two factors are non-zeros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:  log cancer volume</a:t>
                </a:r>
              </a:p>
              <a:p>
                <a:pPr lvl="1"/>
                <a:r>
                  <a:rPr lang="en-US" dirty="0" err="1"/>
                  <a:t>Svi</a:t>
                </a:r>
                <a:r>
                  <a:rPr lang="en-US" dirty="0"/>
                  <a:t>: seminal vesicle invasion</a:t>
                </a:r>
              </a:p>
              <a:p>
                <a:r>
                  <a:rPr lang="en-US" dirty="0"/>
                  <a:t>Use only features corresponding to non-zero coefficients for linear regression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  <a:blipFill>
                <a:blip r:embed="rId2"/>
                <a:stretch>
                  <a:fillRect l="-2381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9AFD-5720-4E3E-834A-0A63C002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D7C00-3160-4456-A65F-944FB0A6A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85" y="1709656"/>
            <a:ext cx="4114330" cy="32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ADBF-0980-4D37-B359-9B19A69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to plot coefficients as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Called the LASSO path</a:t>
                </a:r>
              </a:p>
              <a:p>
                <a:r>
                  <a:rPr lang="en-US" dirty="0"/>
                  <a:t>Indicates relative importance of different factors</a:t>
                </a:r>
              </a:p>
              <a:p>
                <a:r>
                  <a:rPr lang="en-US" dirty="0"/>
                  <a:t>For this data set: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 most important</a:t>
                </a:r>
              </a:p>
              <a:p>
                <a:endParaRPr lang="en-US" dirty="0"/>
              </a:p>
              <a:p>
                <a:r>
                  <a:rPr lang="en-US" dirty="0"/>
                  <a:t>Don’t draw medical conclusions</a:t>
                </a:r>
              </a:p>
              <a:p>
                <a:pPr lvl="1"/>
                <a:r>
                  <a:rPr lang="en-US" dirty="0"/>
                  <a:t>Need more detailed significance testing</a:t>
                </a:r>
              </a:p>
              <a:p>
                <a:pPr lvl="1"/>
                <a:r>
                  <a:rPr lang="en-US" dirty="0"/>
                  <a:t>Complex subject for another class…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2934-CCD9-41F7-8B89-C44127B6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FC6B6-E867-4846-B9F2-7E5B5C9EB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29" y="2202757"/>
            <a:ext cx="5401082" cy="35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3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determine the final </a:t>
            </a:r>
            <a:r>
              <a:rPr lang="en-US" dirty="0" err="1"/>
              <a:t>regressor</a:t>
            </a:r>
            <a:r>
              <a:rPr lang="en-US" dirty="0"/>
              <a:t> from cross validation?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4C45-D6E3-B44D-9E4C-F315FC559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K-folds yield  K regression functions</a:t>
            </a:r>
          </a:p>
          <a:p>
            <a:r>
              <a:rPr lang="en-US" sz="2400" dirty="0"/>
              <a:t>We can produce K estimates for each test sample, and use the average (=mean estimate)</a:t>
            </a:r>
          </a:p>
          <a:p>
            <a:r>
              <a:rPr lang="en-US" sz="2400" dirty="0"/>
              <a:t>When the </a:t>
            </a:r>
            <a:r>
              <a:rPr lang="en-US" sz="2400" dirty="0" err="1"/>
              <a:t>regressor</a:t>
            </a:r>
            <a:r>
              <a:rPr lang="en-US" sz="2400" dirty="0"/>
              <a:t> is linear with respect to its parameters, we can simply average the parameters! (HW)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81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A1C6-3963-8042-9637-6B802B54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through Demo on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7BE7-3CBF-3F49-A517-91402B2E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3445E-A798-B54C-A72F-8B577F1F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Motivating Example:  Predicting prostate cancer from a PSA test </a:t>
                </a:r>
              </a:p>
              <a:p>
                <a:r>
                  <a:rPr lang="en-US" dirty="0"/>
                  <a:t>Model selection from LASSO regularization</a:t>
                </a:r>
              </a:p>
              <a:p>
                <a:r>
                  <a:rPr lang="en-US" dirty="0"/>
                  <a:t>Probabilistic interpretation </a:t>
                </a:r>
              </a:p>
              <a:p>
                <a:pPr lvl="1"/>
                <a:r>
                  <a:rPr lang="en-US" dirty="0"/>
                  <a:t>Least squares estimate is Maximum Likelihood Estimate</a:t>
                </a:r>
              </a:p>
              <a:p>
                <a:pPr lvl="1"/>
                <a:r>
                  <a:rPr lang="en-US" dirty="0"/>
                  <a:t>Ridge and Lasso are Maximum a Posterior (MAP) Estimates with different prior distributions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9826" y="232923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53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6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1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11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F360-2D70-DD49-97AB-6F4D551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A81B-A384-F841-8B14-D866CB58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2400" dirty="0"/>
              <a:t>Rank the features based on their correlation (or other statistics) with the target</a:t>
            </a:r>
          </a:p>
          <a:p>
            <a:pPr lvl="2"/>
            <a:r>
              <a:rPr lang="en-US" sz="2000" dirty="0"/>
              <a:t>Correlation, F-test, mutual information, …</a:t>
            </a:r>
          </a:p>
          <a:p>
            <a:r>
              <a:rPr lang="en-US" sz="2600" dirty="0"/>
              <a:t> </a:t>
            </a:r>
            <a:r>
              <a:rPr lang="en-US" sz="2400" dirty="0"/>
              <a:t>Also should consider the redundancy (correlation) among chosen features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Minimal Redundancy Maximum Relevance (</a:t>
            </a:r>
            <a:r>
              <a:rPr lang="en-US" sz="2000" dirty="0" err="1">
                <a:solidFill>
                  <a:srgbClr val="FF0000"/>
                </a:solidFill>
              </a:rPr>
              <a:t>mRMR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/>
              <a:t>Peng, H.C., Long, F., and Ding, C., "Feature selection based on mutual information: criteria of max-dependency, max-relevance, and min-redundancy," IEEE Transactions on Pattern Analysis and Machine Intelligence, Vol. 27, No. 8, pp. 1226–1238, 2005.</a:t>
            </a:r>
          </a:p>
          <a:p>
            <a:pPr lvl="2"/>
            <a:r>
              <a:rPr lang="en-US" sz="2000" dirty="0">
                <a:hlinkClick r:id="rId2"/>
              </a:rPr>
              <a:t>http://home.penglab.com/proj/mRMR/</a:t>
            </a:r>
            <a:endParaRPr lang="en-US" sz="2000" dirty="0"/>
          </a:p>
          <a:p>
            <a:pPr lvl="2"/>
            <a:r>
              <a:rPr lang="en-US" sz="2000" dirty="0">
                <a:hlinkClick r:id="rId3"/>
              </a:rPr>
              <a:t>https://www.mathworks.com/matlabcentral/fileexchange/14916-minimum-redundancy-maximum-relevance-feature-selection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780A-BC4F-F44A-B39B-E212833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1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560-F041-1749-AFA3-1072CC5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 coefficient between a feature and the target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F-test: test the significance of using one feature vs. not using any (use the mean of y only. Essentially measure the difference in the MSE when using only the mean value of y vs. using a single feature.  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/>
                  <a:t>(nsample-2)</a:t>
                </a:r>
              </a:p>
              <a:p>
                <a:r>
                  <a:rPr lang="en-US" dirty="0"/>
                  <a:t>Mutual information between a feature and the target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30F5-704B-4F42-B7EA-FB700F3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4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275-60B4-0442-9523-F38B7E9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2BD-03D6-284F-8C5C-926E87BD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Results from some regression/classification methods allow feature selection</a:t>
            </a:r>
          </a:p>
          <a:p>
            <a:pPr lvl="2"/>
            <a:r>
              <a:rPr lang="en-US" sz="2000" dirty="0"/>
              <a:t>Linear regression: based on coefficient magnitude</a:t>
            </a:r>
          </a:p>
          <a:p>
            <a:pPr lvl="2"/>
            <a:r>
              <a:rPr lang="en-US" sz="2000" dirty="0"/>
              <a:t>Neural net: based on weight magnitude</a:t>
            </a:r>
          </a:p>
          <a:p>
            <a:pPr lvl="2"/>
            <a:r>
              <a:rPr lang="en-US" sz="2000" dirty="0"/>
              <a:t>Decision tree: based on tree level</a:t>
            </a:r>
          </a:p>
          <a:p>
            <a:pPr lvl="2"/>
            <a:r>
              <a:rPr lang="en-US" sz="2000" dirty="0"/>
              <a:t>Can add regularization terms on the coefficients/weights to encourage sparsity</a:t>
            </a:r>
          </a:p>
          <a:p>
            <a:pPr lvl="3"/>
            <a:r>
              <a:rPr lang="en-US" sz="1800" dirty="0"/>
              <a:t>LASSO regression</a:t>
            </a:r>
          </a:p>
          <a:p>
            <a:r>
              <a:rPr lang="en-US" sz="2400" dirty="0"/>
              <a:t>Recursive feature elimination</a:t>
            </a:r>
          </a:p>
          <a:p>
            <a:pPr lvl="1"/>
            <a:r>
              <a:rPr lang="en-US" sz="2200" dirty="0"/>
              <a:t>Starting with all features, remove one feature that has the lowest importance (e.g. smallest coefficient magnitude)</a:t>
            </a:r>
          </a:p>
          <a:p>
            <a:pPr lvl="1"/>
            <a:r>
              <a:rPr lang="en-US" sz="2000" dirty="0"/>
              <a:t>Recursive feature elimination in </a:t>
            </a:r>
            <a:r>
              <a:rPr lang="en-US" sz="2000" dirty="0" err="1"/>
              <a:t>sklearn</a:t>
            </a:r>
            <a:endParaRPr lang="en-US" sz="2000" dirty="0"/>
          </a:p>
          <a:p>
            <a:pPr lvl="2"/>
            <a:r>
              <a:rPr lang="en-US" sz="1800" dirty="0">
                <a:hlinkClick r:id="rId2"/>
              </a:rPr>
              <a:t>http://scikit-learn.org/stable/auto_examples/feature_selection/plot_rfe_digits.html#sphx-glr-auto-examples-feature-selection-plot-rfe-digits-py</a:t>
            </a:r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http://scikit-learn.org/stable/auto_examples/feature_selection/plot_rfe_with_cross_validation.html#sphx-glr-auto-examples-feature-selection-plot-rfe-with-cross-validation-py</a:t>
            </a:r>
            <a:endParaRPr lang="en-US" sz="2000" dirty="0"/>
          </a:p>
          <a:p>
            <a:pPr lvl="1"/>
            <a:endParaRPr lang="en-US" sz="22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566928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4318-FD95-BF40-9728-DCB29447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6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9094-E168-5D46-9085-7E8653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0B2B-9B1F-C945-8E17-38F3089D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candidate feature subset, apply a chosen classifier/</a:t>
            </a:r>
            <a:r>
              <a:rPr lang="en-US" sz="2400" dirty="0" err="1"/>
              <a:t>regressor</a:t>
            </a:r>
            <a:r>
              <a:rPr lang="en-US" sz="24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2400" dirty="0"/>
              <a:t>Exhaustive search</a:t>
            </a:r>
          </a:p>
          <a:p>
            <a:pPr lvl="1"/>
            <a:r>
              <a:rPr lang="en-US" sz="2400" dirty="0"/>
              <a:t>Genetic algorithm</a:t>
            </a:r>
          </a:p>
          <a:p>
            <a:pPr lvl="1"/>
            <a:r>
              <a:rPr lang="en-US" sz="2400" dirty="0"/>
              <a:t>Forward stepwise</a:t>
            </a:r>
          </a:p>
          <a:p>
            <a:pPr lvl="1"/>
            <a:r>
              <a:rPr lang="en-US" sz="2400" dirty="0"/>
              <a:t>Backward stepwise</a:t>
            </a:r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6C86-B506-474A-AB63-10226A6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2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use cross validation to find mean RSS mean and standard deviation for each feature subset.</a:t>
                </a:r>
              </a:p>
              <a:p>
                <a:r>
                  <a:rPr lang="en-US" sz="2400" dirty="0"/>
                  <a:t> Choose the subset with the minimal RSS mean, 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1462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8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636334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4715-78FB-064C-BF99-48FF053C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Going through demo comparing different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8456-57B8-C048-927D-D3493373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B878-17EA-3644-8B67-17B0ECDD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2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E66F-6839-4583-BAEB-4B3B7DCC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Prostate Specific Antigen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28E3-EA84-461D-A8FB-242DE90F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PSA levels easily tested</a:t>
            </a:r>
          </a:p>
          <a:p>
            <a:r>
              <a:rPr lang="en-US" dirty="0"/>
              <a:t>High PSA believed to be associated with prostate cancer</a:t>
            </a:r>
          </a:p>
          <a:p>
            <a:pPr lvl="1"/>
            <a:r>
              <a:rPr lang="en-US" dirty="0"/>
              <a:t>Potential tool for screening</a:t>
            </a:r>
          </a:p>
          <a:p>
            <a:r>
              <a:rPr lang="en-US" dirty="0"/>
              <a:t>Classic 1989 study by Thomas et al:</a:t>
            </a:r>
          </a:p>
          <a:p>
            <a:pPr lvl="1"/>
            <a:r>
              <a:rPr lang="en-US" dirty="0"/>
              <a:t>Measured PSA level of 102 men prior to prostate removal</a:t>
            </a:r>
          </a:p>
          <a:p>
            <a:pPr lvl="1"/>
            <a:r>
              <a:rPr lang="en-US" dirty="0"/>
              <a:t>Measured characteristics of prostate from samples</a:t>
            </a:r>
          </a:p>
          <a:p>
            <a:pPr lvl="1"/>
            <a:r>
              <a:rPr lang="en-US" dirty="0"/>
              <a:t>Characteristics include cancer volume, weight, …</a:t>
            </a:r>
          </a:p>
          <a:p>
            <a:r>
              <a:rPr lang="en-US" dirty="0"/>
              <a:t>Data analysis:</a:t>
            </a:r>
          </a:p>
          <a:p>
            <a:pPr lvl="1"/>
            <a:r>
              <a:rPr lang="en-US" dirty="0"/>
              <a:t>What characteristics predict PSA?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C79C-0FD9-477E-8ABC-92DA1048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30490070-4BA6-433B-BF85-815ACCE5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3960867"/>
            <a:ext cx="2461375" cy="18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ostate specific antigen">
            <a:extLst>
              <a:ext uri="{FF2B5EF4-FFF2-40B4-BE49-F238E27FC236}">
                <a16:creationId xmlns:a16="http://schemas.microsoft.com/office/drawing/2014/main" id="{1B0D21E1-9EE9-47DA-858E-D8B19BD7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183856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F7363-C618-43A4-874D-40A7AAFF2023}"/>
              </a:ext>
            </a:extLst>
          </p:cNvPr>
          <p:cNvSpPr txBox="1"/>
          <p:nvPr/>
        </p:nvSpPr>
        <p:spPr>
          <a:xfrm>
            <a:off x="1062218" y="5068235"/>
            <a:ext cx="5853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Stamey</a:t>
            </a:r>
            <a:r>
              <a:rPr lang="en-US" sz="1400" dirty="0"/>
              <a:t>, Thomas A., et al. "</a:t>
            </a:r>
            <a:r>
              <a:rPr lang="en-US" sz="1400" u="sng" dirty="0">
                <a:hlinkClick r:id="rId4"/>
              </a:rPr>
              <a:t>Prostate specific antigen in the diagnosis and treatment of adenocarcinoma of the prostate. II. Radical prostatectomy treated patients</a:t>
            </a:r>
            <a:r>
              <a:rPr lang="en-US" sz="1400" dirty="0"/>
              <a:t>." The Journal of urology 141.5 (1989): 1076-1083.</a:t>
            </a:r>
          </a:p>
        </p:txBody>
      </p:sp>
    </p:spTree>
    <p:extLst>
      <p:ext uri="{BB962C8B-B14F-4D97-AF65-F5344CB8AC3E}">
        <p14:creationId xmlns:p14="http://schemas.microsoft.com/office/powerpoint/2010/main" val="3599042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F92-4035-E84F-80C7-61E9AA4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F519-0245-0C48-B0FA-6AA1E1E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we use cross validation?</a:t>
            </a:r>
          </a:p>
          <a:p>
            <a:pPr lvl="1"/>
            <a:r>
              <a:rPr lang="en-US" dirty="0"/>
              <a:t>To estimate the test error when there are insufficient training data so that we can partition the total data to a </a:t>
            </a:r>
            <a:r>
              <a:rPr lang="en-US" b="1" dirty="0"/>
              <a:t>large</a:t>
            </a:r>
            <a:r>
              <a:rPr lang="en-US" dirty="0"/>
              <a:t> training set and a </a:t>
            </a:r>
            <a:r>
              <a:rPr lang="en-US" b="1" dirty="0"/>
              <a:t>large</a:t>
            </a:r>
            <a:r>
              <a:rPr lang="en-US" dirty="0"/>
              <a:t> test set. </a:t>
            </a:r>
          </a:p>
          <a:p>
            <a:pPr lvl="1"/>
            <a:r>
              <a:rPr lang="en-US" dirty="0"/>
              <a:t>Whether a dataset is large depends on the number of parameters of the model to be trained. </a:t>
            </a:r>
          </a:p>
          <a:p>
            <a:pPr lvl="1"/>
            <a:r>
              <a:rPr lang="en-US" dirty="0"/>
              <a:t>Ideally the number of samples should be  &gt;100x  of the number of parameters, but at least 10x.</a:t>
            </a:r>
          </a:p>
          <a:p>
            <a:r>
              <a:rPr lang="en-US" dirty="0"/>
              <a:t>When you have sufficient training data, you can just use a certain percentage (e.g. 50%) for training and remaining for testing. The error on the testing set would be a reliable estimate of the test error.</a:t>
            </a:r>
          </a:p>
          <a:p>
            <a:r>
              <a:rPr lang="en-US" dirty="0"/>
              <a:t>Two ways of using cross validation</a:t>
            </a:r>
          </a:p>
          <a:p>
            <a:pPr lvl="1"/>
            <a:r>
              <a:rPr lang="en-US" dirty="0"/>
              <a:t>When the “best” model class, model order, and feature set are known: </a:t>
            </a:r>
          </a:p>
          <a:p>
            <a:pPr lvl="2"/>
            <a:r>
              <a:rPr lang="en-US" dirty="0"/>
              <a:t>Use CV to estimate the test error</a:t>
            </a:r>
          </a:p>
          <a:p>
            <a:pPr lvl="1"/>
            <a:r>
              <a:rPr lang="en-US" dirty="0"/>
              <a:t>Use CV to determine the appropriate model class, model order and feature subset</a:t>
            </a:r>
          </a:p>
          <a:p>
            <a:pPr lvl="2"/>
            <a:r>
              <a:rPr lang="en-US" dirty="0"/>
              <a:t>For each candidate model class, model order, and feature subset, evaluate CV error</a:t>
            </a:r>
          </a:p>
          <a:p>
            <a:pPr lvl="2"/>
            <a:r>
              <a:rPr lang="en-US" dirty="0"/>
              <a:t>Determine which candidate yields the least CV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46C5-42C4-2941-BA2B-D37926D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33F-2B44-624C-BE8E-164A44A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B8A-F7A0-0742-BB5E-5DD0A5D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multiple estimated models from multiple trials?</a:t>
            </a:r>
          </a:p>
          <a:p>
            <a:pPr lvl="1"/>
            <a:r>
              <a:rPr lang="en-US" dirty="0"/>
              <a:t>Apply each on a test sample and take the average (for regression) or majority (for classification) of results</a:t>
            </a:r>
          </a:p>
          <a:p>
            <a:pPr lvl="1"/>
            <a:r>
              <a:rPr lang="en-US" dirty="0"/>
              <a:t>For linear regression, equivalent to average the model coefficients</a:t>
            </a:r>
          </a:p>
          <a:p>
            <a:r>
              <a:rPr lang="en-US" dirty="0"/>
              <a:t>When your data is limited, you may want to go beyond K-folds	</a:t>
            </a:r>
          </a:p>
          <a:p>
            <a:pPr lvl="1"/>
            <a:r>
              <a:rPr lang="en-US" dirty="0"/>
              <a:t>Ex: 5-fold means that you partition the data to 5 parts in some way, each part has 20% of data, and only do 5 fold training and testing</a:t>
            </a:r>
          </a:p>
          <a:p>
            <a:pPr lvl="1"/>
            <a:r>
              <a:rPr lang="en-US" dirty="0"/>
              <a:t>When your data is small, the average CV error is still very sensitive to how the data is partitioned to 5 parts. If you use random shuffling, you will get different result each time.</a:t>
            </a:r>
          </a:p>
          <a:p>
            <a:pPr lvl="1"/>
            <a:r>
              <a:rPr lang="en-US" dirty="0"/>
              <a:t>Instead, you could do L trials (L&gt;&gt;5) of random sampling, each time using 80% for training and 20% for testing </a:t>
            </a:r>
          </a:p>
          <a:p>
            <a:r>
              <a:rPr lang="en-US" dirty="0"/>
              <a:t>How to handle limited data in machine learning is still a challenging topic!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C991-E24B-8D32-7D179D9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proper regularization term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Set the </a:t>
            </a:r>
            <a:r>
              <a:rPr lang="en-US" dirty="0" err="1"/>
              <a:t>regularizer</a:t>
            </a:r>
            <a:r>
              <a:rPr lang="en-US" dirty="0"/>
              <a:t> based on a probabilistic prior and understand the difference between Ridge and LASSO regression</a:t>
            </a:r>
          </a:p>
          <a:p>
            <a:r>
              <a:rPr lang="en-US" dirty="0"/>
              <a:t>Different feature selection methods and their pros and cons</a:t>
            </a:r>
          </a:p>
          <a:p>
            <a:r>
              <a:rPr lang="en-US" dirty="0"/>
              <a:t>How and when to use cross validation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6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F029-E61E-49AD-84E7-3BE4ACF6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0433-476C-4BA7-9EAE-BA4A1C76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Prostate dataset widely-used in ML classes</a:t>
            </a:r>
          </a:p>
          <a:p>
            <a:r>
              <a:rPr lang="en-US" dirty="0"/>
              <a:t>Can be downloaded from many sites</a:t>
            </a:r>
          </a:p>
          <a:p>
            <a:r>
              <a:rPr lang="en-US" dirty="0"/>
              <a:t>Samples = 97 patients</a:t>
            </a:r>
          </a:p>
          <a:p>
            <a:r>
              <a:rPr lang="en-US" dirty="0"/>
              <a:t>8 features of the prostate </a:t>
            </a:r>
          </a:p>
          <a:p>
            <a:r>
              <a:rPr lang="en-US" dirty="0"/>
              <a:t>Target variable = </a:t>
            </a:r>
            <a:r>
              <a:rPr lang="en-US" dirty="0" err="1"/>
              <a:t>lpsa</a:t>
            </a:r>
            <a:r>
              <a:rPr lang="en-US" dirty="0"/>
              <a:t> (log PSA)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31BA2-7D7C-4124-A7EA-67AC16EE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C0C04-BE33-4A73-9AB8-B2F46D9B2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00" y="1649649"/>
            <a:ext cx="3200400" cy="340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7457D-15E8-4649-ABF4-66313DBC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98" y="4212445"/>
            <a:ext cx="5838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4A1B-F688-4827-A78A-3D74108F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0D28-3D38-434E-8E7C-F1493B953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08967" cy="4329817"/>
              </a:xfrm>
            </p:spPr>
            <p:txBody>
              <a:bodyPr/>
              <a:lstStyle/>
              <a:p>
                <a:r>
                  <a:rPr lang="en-US" dirty="0"/>
                  <a:t>Simple idea:  Use linear regression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lpsa</a:t>
                </a:r>
                <a:r>
                  <a:rPr lang="en-US" dirty="0"/>
                  <a:t> (target PSA level)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prostate features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8)</a:t>
                </a:r>
              </a:p>
              <a:p>
                <a:endParaRPr lang="en-US" dirty="0"/>
              </a:p>
              <a:p>
                <a:r>
                  <a:rPr lang="en-US" dirty="0"/>
                  <a:t>Why linear regression?</a:t>
                </a:r>
              </a:p>
              <a:p>
                <a:pPr lvl="1"/>
                <a:r>
                  <a:rPr lang="en-US" dirty="0"/>
                  <a:t>Easy to compute / interpret</a:t>
                </a:r>
              </a:p>
              <a:p>
                <a:pPr lvl="1"/>
                <a:r>
                  <a:rPr lang="en-US" dirty="0"/>
                  <a:t>Coefficients are easy to interpret</a:t>
                </a:r>
              </a:p>
              <a:p>
                <a:pPr lvl="1"/>
                <a:r>
                  <a:rPr lang="en-US" dirty="0"/>
                  <a:t>Larger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larger influence of feature on PSA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0D28-3D38-434E-8E7C-F1493B953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08967" cy="4329817"/>
              </a:xfrm>
              <a:blipFill>
                <a:blip r:embed="rId2"/>
                <a:stretch>
                  <a:fillRect l="-251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F103D-20FB-4A17-A835-EFDDFB27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65F25-8F26-4434-81DD-70A0D99C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07" y="1591691"/>
            <a:ext cx="493395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D462E-8CB9-4595-92D6-1CDF95A0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27" y="3342468"/>
            <a:ext cx="3076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5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E9DC-BA1F-45B9-8BDD-0870040C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Does Not Generalize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DDEC-5DE3-43BF-BC27-DC971627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model with cross validation</a:t>
            </a:r>
          </a:p>
          <a:p>
            <a:pPr lvl="1"/>
            <a:r>
              <a:rPr lang="en-US" dirty="0"/>
              <a:t>Train on 48 samples</a:t>
            </a:r>
          </a:p>
          <a:p>
            <a:pPr lvl="1"/>
            <a:r>
              <a:rPr lang="en-US" dirty="0"/>
              <a:t>Measure RSS on 49 samples</a:t>
            </a:r>
          </a:p>
          <a:p>
            <a:r>
              <a:rPr lang="en-US" dirty="0"/>
              <a:t>Test RSS is very high</a:t>
            </a:r>
          </a:p>
          <a:p>
            <a:r>
              <a:rPr lang="en-US" dirty="0"/>
              <a:t>Scatter plot shows no predictive ability</a:t>
            </a:r>
          </a:p>
          <a:p>
            <a:endParaRPr lang="en-US" dirty="0"/>
          </a:p>
          <a:p>
            <a:r>
              <a:rPr lang="en-US" dirty="0"/>
              <a:t>What happened?</a:t>
            </a:r>
          </a:p>
          <a:p>
            <a:r>
              <a:rPr lang="en-US" dirty="0"/>
              <a:t>Can we do a better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EE9F0-32A6-4E45-AE49-A77BE82C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DBCD8-0777-4ADC-8917-C423C18FB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47" y="1612112"/>
            <a:ext cx="4533900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12650-3E82-48B4-998E-D0D93475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573" y="3119060"/>
            <a:ext cx="4795159" cy="308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3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049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9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know from last lecture:</a:t>
                </a:r>
              </a:p>
              <a:p>
                <a:pPr lvl="1"/>
                <a:r>
                  <a:rPr lang="en-US" dirty="0"/>
                  <a:t>Too many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Large generalization error</a:t>
                </a:r>
              </a:p>
              <a:p>
                <a:r>
                  <a:rPr lang="en-US" dirty="0"/>
                  <a:t>In this data set, only a few factors are likely significant</a:t>
                </a:r>
              </a:p>
              <a:p>
                <a:r>
                  <a:rPr lang="en-US" dirty="0"/>
                  <a:t>But, we don’t know which one</a:t>
                </a:r>
              </a:p>
              <a:p>
                <a:r>
                  <a:rPr lang="en-US" dirty="0"/>
                  <a:t>Can we  automatically identify them?</a:t>
                </a:r>
              </a:p>
              <a:p>
                <a:pPr lvl="1"/>
                <a:r>
                  <a:rPr lang="en-US" dirty="0"/>
                  <a:t>Use correlation between features and target</a:t>
                </a:r>
              </a:p>
              <a:p>
                <a:pPr lvl="2"/>
                <a:r>
                  <a:rPr lang="en-US" dirty="0"/>
                  <a:t>Do not always work well</a:t>
                </a:r>
              </a:p>
              <a:p>
                <a:pPr lvl="1"/>
                <a:r>
                  <a:rPr lang="en-US" dirty="0"/>
                  <a:t>Exhaustive search can be expansive!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constraint: </a:t>
                </a:r>
              </a:p>
              <a:p>
                <a:pPr lvl="1"/>
                <a:r>
                  <a:rPr lang="en-US" dirty="0"/>
                  <a:t>Force only a few parameters to be non-zero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General idea of </a:t>
                </a:r>
                <a:r>
                  <a:rPr lang="en-US" dirty="0">
                    <a:solidFill>
                      <a:schemeClr val="accent1"/>
                    </a:solidFill>
                  </a:rPr>
                  <a:t>regularization</a:t>
                </a:r>
                <a:r>
                  <a:rPr lang="en-US" dirty="0"/>
                  <a:t>:	</a:t>
                </a:r>
              </a:p>
              <a:p>
                <a:pPr lvl="1"/>
                <a:r>
                  <a:rPr lang="en-US" dirty="0"/>
                  <a:t>Constrain the parameters with prior knowledge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  <a:blipFill>
                <a:blip r:embed="rId2"/>
                <a:stretch>
                  <a:fillRect l="-1953" t="-1754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1903C-D786-4BC5-862C-100411AB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4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29748</TotalTime>
  <Words>2353</Words>
  <Application>Microsoft Macintosh PowerPoint</Application>
  <PresentationFormat>Widescreen</PresentationFormat>
  <Paragraphs>385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Calibri</vt:lpstr>
      <vt:lpstr>Cambria Math</vt:lpstr>
      <vt:lpstr>Wingdings</vt:lpstr>
      <vt:lpstr>Retrospect</vt:lpstr>
      <vt:lpstr>Lecture 5  LASSO Regularization and Feature Selection</vt:lpstr>
      <vt:lpstr>Learning Objectives</vt:lpstr>
      <vt:lpstr>Outline </vt:lpstr>
      <vt:lpstr>Prostate Specific Antigen Testing</vt:lpstr>
      <vt:lpstr>Data</vt:lpstr>
      <vt:lpstr>First Try:  Linear Model</vt:lpstr>
      <vt:lpstr>Model Does Not Generalize</vt:lpstr>
      <vt:lpstr>Outline </vt:lpstr>
      <vt:lpstr>Intuition</vt:lpstr>
      <vt:lpstr>Regularized LS Estimation</vt:lpstr>
      <vt:lpstr>Two Common Regularizers</vt:lpstr>
      <vt:lpstr>Data Scaling</vt:lpstr>
      <vt:lpstr>L1 and L2 Norm</vt:lpstr>
      <vt:lpstr>Ridge vs LASSO</vt:lpstr>
      <vt:lpstr>Ridge Regression</vt:lpstr>
      <vt:lpstr>Ridge Regression</vt:lpstr>
      <vt:lpstr>Coefficient path with ridge regression</vt:lpstr>
      <vt:lpstr>LASSO Regression</vt:lpstr>
      <vt:lpstr>Selecting Regularization Level</vt:lpstr>
      <vt:lpstr>Computing LASSO in python</vt:lpstr>
      <vt:lpstr>Using One Standard Deviation Rule </vt:lpstr>
      <vt:lpstr>Coefficients</vt:lpstr>
      <vt:lpstr>LASSO path</vt:lpstr>
      <vt:lpstr>How to determine the final regressor from cross validation?</vt:lpstr>
      <vt:lpstr>Go through Demo on LASSO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Other feature selection methods</vt:lpstr>
      <vt:lpstr>Filtering method</vt:lpstr>
      <vt:lpstr>Ranking metrics</vt:lpstr>
      <vt:lpstr>Embedded Method</vt:lpstr>
      <vt:lpstr>Wrapper method</vt:lpstr>
      <vt:lpstr>Exhaustive search for feature selection</vt:lpstr>
      <vt:lpstr>Greedy feature selection</vt:lpstr>
      <vt:lpstr>Comparison of feature selection methods</vt:lpstr>
      <vt:lpstr>Going through demo comparing different feature selection methods</vt:lpstr>
      <vt:lpstr>More about cross validation</vt:lpstr>
      <vt:lpstr>More about cross validation</vt:lpstr>
      <vt:lpstr>What you should know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Microsoft Office User</cp:lastModifiedBy>
  <cp:revision>486</cp:revision>
  <cp:lastPrinted>2017-09-12T01:33:25Z</cp:lastPrinted>
  <dcterms:created xsi:type="dcterms:W3CDTF">2015-03-22T11:15:32Z</dcterms:created>
  <dcterms:modified xsi:type="dcterms:W3CDTF">2018-02-13T14:39:42Z</dcterms:modified>
</cp:coreProperties>
</file>