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8" r:id="rId2"/>
    <p:sldId id="275" r:id="rId3"/>
    <p:sldId id="285" r:id="rId4"/>
    <p:sldId id="276" r:id="rId5"/>
    <p:sldId id="278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363" r:id="rId18"/>
    <p:sldId id="364" r:id="rId19"/>
    <p:sldId id="291" r:id="rId20"/>
    <p:sldId id="324" r:id="rId21"/>
    <p:sldId id="290" r:id="rId22"/>
    <p:sldId id="292" r:id="rId23"/>
    <p:sldId id="293" r:id="rId24"/>
    <p:sldId id="294" r:id="rId25"/>
    <p:sldId id="295" r:id="rId26"/>
    <p:sldId id="297" r:id="rId27"/>
    <p:sldId id="298" r:id="rId28"/>
    <p:sldId id="302" r:id="rId29"/>
    <p:sldId id="304" r:id="rId30"/>
    <p:sldId id="303" r:id="rId31"/>
    <p:sldId id="305" r:id="rId32"/>
    <p:sldId id="306" r:id="rId33"/>
    <p:sldId id="299" r:id="rId34"/>
    <p:sldId id="300" r:id="rId35"/>
    <p:sldId id="301" r:id="rId36"/>
    <p:sldId id="307" r:id="rId37"/>
    <p:sldId id="309" r:id="rId38"/>
    <p:sldId id="308" r:id="rId39"/>
    <p:sldId id="310" r:id="rId40"/>
    <p:sldId id="312" r:id="rId41"/>
    <p:sldId id="314" r:id="rId42"/>
    <p:sldId id="313" r:id="rId43"/>
    <p:sldId id="311" r:id="rId44"/>
    <p:sldId id="315" r:id="rId45"/>
    <p:sldId id="316" r:id="rId46"/>
    <p:sldId id="317" r:id="rId47"/>
    <p:sldId id="318" r:id="rId48"/>
    <p:sldId id="319" r:id="rId49"/>
    <p:sldId id="320" r:id="rId50"/>
    <p:sldId id="322" r:id="rId51"/>
    <p:sldId id="321" r:id="rId52"/>
    <p:sldId id="323" r:id="rId53"/>
    <p:sldId id="365" r:id="rId5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60"/>
  </p:normalViewPr>
  <p:slideViewPr>
    <p:cSldViewPr snapToGrid="0">
      <p:cViewPr>
        <p:scale>
          <a:sx n="113" d="100"/>
          <a:sy n="113" d="100"/>
        </p:scale>
        <p:origin x="68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, With Modification by Yao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47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pPr lvl="1"/>
            <a:endParaRPr lang="en-US" dirty="0"/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24" y="1636939"/>
            <a:ext cx="20764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87894"/>
            <a:ext cx="92487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85%.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4" y="4133073"/>
            <a:ext cx="325755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78" y="3578076"/>
            <a:ext cx="7800586" cy="20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5732" y="197870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055" y="1880226"/>
            <a:ext cx="1200150" cy="12477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5400000">
            <a:off x="6860656" y="2736314"/>
            <a:ext cx="1631598" cy="116389"/>
            <a:chOff x="5464098" y="2865863"/>
            <a:chExt cx="3445726" cy="182956"/>
          </a:xfrm>
        </p:grpSpPr>
        <p:sp>
          <p:nvSpPr>
            <p:cNvPr id="8" name="Rectangle 7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Right 15"/>
          <p:cNvSpPr/>
          <p:nvPr/>
        </p:nvSpPr>
        <p:spPr>
          <a:xfrm rot="10800000">
            <a:off x="8691892" y="231347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85732" y="1810690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55425" y="197870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02953" y="197871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99336" y="307876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26480" y="147213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5524" y="23515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4023709" y="226846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57600" y="1880227"/>
            <a:ext cx="252914" cy="142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00438" y="3425642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760697" y="229235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37761" y="238564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61" y="238564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308575" y="292778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455" t="-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dirty="0"/>
                  <a:t>.  Then: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784-dim row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 (proof on board): 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any vector, then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For a given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maximized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</a:t>
                </a:r>
                <a:r>
                  <a:rPr lang="en-US" b="1" dirty="0"/>
                  <a:t> </a:t>
                </a:r>
                <a:r>
                  <a:rPr lang="en-US" dirty="0"/>
                  <a:t>of class k will be large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the “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matched filter</a:t>
                </a:r>
                <a:r>
                  <a:rPr lang="en-US" dirty="0"/>
                  <a:t>” in signal processing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class weight can be viewed as an image.</a:t>
                </a:r>
              </a:p>
              <a:p>
                <a:r>
                  <a:rPr lang="en-US" dirty="0"/>
                  <a:t>Class weight output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will be large when it 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24" y="2436291"/>
            <a:ext cx="5738521" cy="3054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9373" y="3242520"/>
            <a:ext cx="3818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weights for logistic classifier</a:t>
            </a:r>
          </a:p>
          <a:p>
            <a:endParaRPr lang="en-US" dirty="0"/>
          </a:p>
          <a:p>
            <a:r>
              <a:rPr lang="en-US" dirty="0"/>
              <a:t>Why are they blurry?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and 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When the samples are linearly separable, one 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r>
              <a:rPr lang="en-US" dirty="0"/>
              <a:t>Fig. on right:  Many separating planes</a:t>
            </a:r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hyperplane in d-dimensional space is defined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parameters are unique only to a scaling factor: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/>
                  <a:t>The norm vector to the hyperplane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Distance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See ESL Sec. 4.5.</a:t>
                </a:r>
              </a:p>
              <a:p>
                <a:endParaRPr lang="en-US" dirty="0"/>
              </a:p>
              <a:p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618259-A60A-B441-B917-475184B1DF3F}"/>
                  </a:ext>
                </a:extLst>
              </p:cNvPr>
              <p:cNvSpPr/>
              <p:nvPr/>
            </p:nvSpPr>
            <p:spPr>
              <a:xfrm>
                <a:off x="2657168" y="2005843"/>
                <a:ext cx="4311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618259-A60A-B441-B917-475184B1D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68" y="2005843"/>
                <a:ext cx="431105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Linear </a:t>
            </a:r>
            <a:r>
              <a:rPr lang="en-US" dirty="0" err="1"/>
              <a:t>Separability</a:t>
            </a:r>
            <a:r>
              <a:rPr lang="en-US" dirty="0"/>
              <a:t> and Margin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Perfectly linearly separable </a:t>
                </a:r>
                <a:r>
                  <a:rPr lang="en-US" dirty="0"/>
                  <a:t>if there exists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defines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cs typeface="Arial" panose="020B0604020202020204" pitchFamily="34" charset="0"/>
                  </a:rPr>
                  <a:t>separating hyperplane</a:t>
                </a:r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:r>
                  <a:rPr lang="en-US" dirty="0">
                    <a:solidFill>
                      <a:schemeClr val="tx1"/>
                    </a:solidFill>
                  </a:rPr>
                  <a:t>the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minimal distance of a sample to the plane</a:t>
                </a:r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536" t="-1458" r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352185" y="2280043"/>
                <a:ext cx="1187056" cy="60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185" y="2280043"/>
                <a:ext cx="1187056" cy="603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222037" y="2883863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807B6-2AD6-2249-B0E4-503DEFE852BB}"/>
                  </a:ext>
                </a:extLst>
              </p:cNvPr>
              <p:cNvSpPr txBox="1"/>
              <p:nvPr/>
            </p:nvSpPr>
            <p:spPr>
              <a:xfrm>
                <a:off x="1212574" y="5317435"/>
                <a:ext cx="6421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Recall that the distance of a point x to the line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For points on the margin line,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distance m=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807B6-2AD6-2249-B0E4-503DEFE8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74" y="5317435"/>
                <a:ext cx="6421181" cy="646331"/>
              </a:xfrm>
              <a:prstGeom prst="rect">
                <a:avLst/>
              </a:prstGeom>
              <a:blipFill>
                <a:blip r:embed="rId7"/>
                <a:stretch>
                  <a:fillRect l="-592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88855" y="3226813"/>
            <a:ext cx="1107347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80236" y="3579150"/>
            <a:ext cx="2615966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29003" y="2832530"/>
            <a:ext cx="4267199" cy="1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2543" y="2596973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Maximizes the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2543" y="3042147"/>
            <a:ext cx="395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Ensures all points are correctly classified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2543" y="3439276"/>
            <a:ext cx="19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on weights</a:t>
            </a:r>
          </a:p>
        </p:txBody>
      </p: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But,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422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3074" name="Picture 2" descr="Image result for hinge l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431" y="194096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11210" y="3867108"/>
                <a:ext cx="616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210" y="3867108"/>
                <a:ext cx="61625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40906" y="2517330"/>
                <a:ext cx="809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6" y="2517330"/>
                <a:ext cx="80919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1155680" y="4236440"/>
            <a:ext cx="76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39807" y="4322215"/>
            <a:ext cx="0" cy="8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95547" y="4322215"/>
            <a:ext cx="0" cy="8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95547" y="4612515"/>
            <a:ext cx="1339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Meets margin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64306" y="5335775"/>
            <a:ext cx="900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Close to </a:t>
            </a:r>
            <a:br>
              <a:rPr lang="en-US" sz="1600" dirty="0"/>
            </a:br>
            <a:r>
              <a:rPr lang="en-US" sz="1600" dirty="0"/>
              <a:t>margin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6765" y="465971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Misclassifies</a:t>
            </a:r>
          </a:p>
        </p:txBody>
      </p: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871" y="3242520"/>
            <a:ext cx="205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Hinge loss term</a:t>
            </a:r>
          </a:p>
          <a:p>
            <a:r>
              <a:rPr lang="en-US" dirty="0"/>
              <a:t>Attempts to reduce </a:t>
            </a:r>
          </a:p>
          <a:p>
            <a:r>
              <a:rPr lang="en-US" dirty="0"/>
              <a:t>Misclassifications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890943" y="3242520"/>
                <a:ext cx="22865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rgbClr val="FF0000"/>
                    </a:solidFill>
                  </a:rPr>
                  <a:t>C controls final margin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margin=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43" y="3242520"/>
                <a:ext cx="2286523" cy="923330"/>
              </a:xfrm>
              <a:prstGeom prst="rect">
                <a:avLst/>
              </a:prstGeom>
              <a:blipFill>
                <a:blip r:embed="rId3"/>
                <a:stretch>
                  <a:fillRect l="-1657" t="-2703" r="-1105" b="-6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60" y="1771988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3112315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Interpretation of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Classifier weight is: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suppose we are given a new 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classify</a:t>
                </a:r>
              </a:p>
              <a:p>
                <a:r>
                  <a:rPr lang="en-US" dirty="0"/>
                  <a:t>Classifier discriminant function for any test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Classifier output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Measure “correlation”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of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each support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training data</a:t>
                </a:r>
              </a:p>
              <a:p>
                <a:pPr lvl="1"/>
                <a:r>
                  <a:rPr lang="en-US" dirty="0"/>
                  <a:t>Predicted label depends on the weighted average of labels for the support vectors, with weights proportional to the correlation of the test sample with the support vector.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6836" y="355693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85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problem:  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2050" name="Picture 2" descr="https://www.dtreg.com/uploaded/pageimg/Svm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6" y="3105185"/>
            <a:ext cx="5957013" cy="35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9031" y="3519519"/>
            <a:ext cx="464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https://www.dtreg.com/solution/view/20</a:t>
            </a:r>
          </a:p>
        </p:txBody>
      </p:sp>
    </p:spTree>
    <p:extLst>
      <p:ext uri="{BB962C8B-B14F-4D97-AF65-F5344CB8AC3E}">
        <p14:creationId xmlns:p14="http://schemas.microsoft.com/office/powerpoint/2010/main" val="1949261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SVM problem in transformed domain: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⁡(0,1−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 is of the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Classifier discriminant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7510243" y="4242732"/>
            <a:ext cx="402672" cy="1203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7664" y="5167618"/>
                <a:ext cx="1951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“kernel”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664" y="5167618"/>
                <a:ext cx="1951560" cy="369332"/>
              </a:xfrm>
              <a:prstGeom prst="rect">
                <a:avLst/>
              </a:prstGeom>
              <a:blipFill>
                <a:blip r:embed="rId3"/>
                <a:stretch>
                  <a:fillRect t="-10000" r="-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687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is: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Do not need to explicitly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directly compute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Provided kernel corresponds to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5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Kernel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</a:t>
                </a:r>
              </a:p>
              <a:p>
                <a:endParaRPr lang="en-US" dirty="0"/>
              </a:p>
              <a:p>
                <a:r>
                  <a:rPr lang="en-US" dirty="0"/>
                  <a:t>Linear discriminant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Weighs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are close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42" y="2397483"/>
            <a:ext cx="4086776" cy="31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44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/>
              <a:lstStyle/>
              <a:p>
                <a:r>
                  <a:rPr lang="en-US" dirty="0"/>
                  <a:t>Radial basis function: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r>
                  <a:rPr lang="en-US" dirty="0"/>
                  <a:t>Polynomial kernel: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48" y="1644228"/>
            <a:ext cx="5002544" cy="28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0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1.bp.blogspot.com/_UpN7DfJA0j4/TJs87kbBv7I/AAAAAAAAABQ/bGcjhdxHeqk/s320/mnist_train_10000_-1_1.sv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9" y="882209"/>
            <a:ext cx="6047321" cy="4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SVM with: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RBF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</p:spTree>
    <p:extLst>
      <p:ext uri="{BB962C8B-B14F-4D97-AF65-F5344CB8AC3E}">
        <p14:creationId xmlns:p14="http://schemas.microsoft.com/office/powerpoint/2010/main" val="210639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13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77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02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with low resolution: 8 x 8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4355869"/>
            <a:ext cx="9792393" cy="1513225"/>
          </a:xfrm>
        </p:spPr>
        <p:txBody>
          <a:bodyPr/>
          <a:lstStyle/>
          <a:p>
            <a:r>
              <a:rPr lang="en-US" dirty="0"/>
              <a:t>Directly in </a:t>
            </a:r>
            <a:r>
              <a:rPr lang="en-US" dirty="0" err="1"/>
              <a:t>sklearn</a:t>
            </a:r>
            <a:r>
              <a:rPr lang="en-US" dirty="0"/>
              <a:t>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05" y="1728648"/>
            <a:ext cx="8027289" cy="22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2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with high resolution:  28 x 28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846" y="1539277"/>
            <a:ext cx="4491833" cy="4329817"/>
          </a:xfrm>
        </p:spPr>
        <p:txBody>
          <a:bodyPr/>
          <a:lstStyle/>
          <a:p>
            <a:r>
              <a:rPr lang="en-US" dirty="0"/>
              <a:t>Will look at higher resolution version</a:t>
            </a:r>
          </a:p>
          <a:p>
            <a:r>
              <a:rPr lang="en-US" dirty="0"/>
              <a:t>Also, in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But needs to download from external site</a:t>
            </a:r>
          </a:p>
          <a:p>
            <a:r>
              <a:rPr lang="en-US" dirty="0"/>
              <a:t>70,000 samples.</a:t>
            </a:r>
          </a:p>
          <a:p>
            <a:r>
              <a:rPr lang="en-US" dirty="0"/>
              <a:t>Each image sample is a row vector, that is formed by stacking 28 rows of an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118446"/>
            <a:ext cx="6203434" cy="21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can be represented as 2D matrices or 1D vectors</a:t>
            </a:r>
          </a:p>
          <a:p>
            <a:r>
              <a:rPr lang="en-US" dirty="0"/>
              <a:t>Grayscale:  Each pixel value is between 0 (black) and 255 (white)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53" y="3070313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46031" y="3193147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9437" y="35095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48953" y="2935908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35843" y="2538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0271" y="4318088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94222" y="3533580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38702" y="3273762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43" y="2751242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813623" y="3663353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79" y="4014954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91734" y="3332269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53607" y="2921301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607" y="2921301"/>
                <a:ext cx="1613485" cy="369332"/>
              </a:xfrm>
              <a:prstGeom prst="rect">
                <a:avLst/>
              </a:prstGeom>
              <a:blipFill>
                <a:blip r:embed="rId5"/>
                <a:stretch>
                  <a:fillRect l="-34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35607</TotalTime>
  <Words>2583</Words>
  <Application>Microsoft Macintosh PowerPoint</Application>
  <PresentationFormat>Widescreen</PresentationFormat>
  <Paragraphs>502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Wingdings</vt:lpstr>
      <vt:lpstr>Retrospect</vt:lpstr>
      <vt:lpstr>Lecture 8  Support Vector Machines</vt:lpstr>
      <vt:lpstr>Learning Objectives</vt:lpstr>
      <vt:lpstr>Outline</vt:lpstr>
      <vt:lpstr>MNIST Digit Classification</vt:lpstr>
      <vt:lpstr>A Widely-Used Benchmark</vt:lpstr>
      <vt:lpstr>Dataset with low resolution: 8 x 8 Images</vt:lpstr>
      <vt:lpstr>Dataset with high resolution:  28 x 28 Images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Visualizing the Weights</vt:lpstr>
      <vt:lpstr>Problems with Logistic Classifier</vt:lpstr>
      <vt:lpstr>Outline</vt:lpstr>
      <vt:lpstr>Linear Separability and Non-Uniqueness of Separating plane</vt:lpstr>
      <vt:lpstr>Hyperplane Basics</vt:lpstr>
      <vt:lpstr>Recap: 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SVM Constrained Optimization</vt:lpstr>
      <vt:lpstr>Support Vectors</vt:lpstr>
      <vt:lpstr>Correlation Interpretation of SVM</vt:lpstr>
      <vt:lpstr>Outline</vt:lpstr>
      <vt:lpstr>Transform Problem</vt:lpstr>
      <vt:lpstr>Transform Problem</vt:lpstr>
      <vt:lpstr>Kernel Trick</vt:lpstr>
      <vt:lpstr>Understanding the Kernel</vt:lpstr>
      <vt:lpstr>Possible Kernels</vt:lpstr>
      <vt:lpstr>Parameter Selection</vt:lpstr>
      <vt:lpstr>Multi-Class SVMs</vt:lpstr>
      <vt:lpstr>MNIST Results</vt:lpstr>
      <vt:lpstr>MNIST Errors</vt:lpstr>
      <vt:lpstr>What you should know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538</cp:revision>
  <cp:lastPrinted>2016-10-20T14:22:38Z</cp:lastPrinted>
  <dcterms:created xsi:type="dcterms:W3CDTF">2015-03-22T11:15:32Z</dcterms:created>
  <dcterms:modified xsi:type="dcterms:W3CDTF">2018-03-19T04:56:23Z</dcterms:modified>
</cp:coreProperties>
</file>