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8" r:id="rId2"/>
    <p:sldId id="275" r:id="rId3"/>
    <p:sldId id="342" r:id="rId4"/>
    <p:sldId id="323" r:id="rId5"/>
    <p:sldId id="304" r:id="rId6"/>
    <p:sldId id="305" r:id="rId7"/>
    <p:sldId id="343" r:id="rId8"/>
    <p:sldId id="306" r:id="rId9"/>
    <p:sldId id="308" r:id="rId10"/>
    <p:sldId id="344" r:id="rId11"/>
    <p:sldId id="311" r:id="rId12"/>
    <p:sldId id="353" r:id="rId13"/>
    <p:sldId id="313" r:id="rId14"/>
    <p:sldId id="314" r:id="rId15"/>
    <p:sldId id="324" r:id="rId16"/>
    <p:sldId id="359" r:id="rId17"/>
    <p:sldId id="345" r:id="rId18"/>
    <p:sldId id="347" r:id="rId19"/>
    <p:sldId id="346" r:id="rId20"/>
    <p:sldId id="315" r:id="rId21"/>
    <p:sldId id="316" r:id="rId22"/>
    <p:sldId id="317" r:id="rId23"/>
    <p:sldId id="319" r:id="rId24"/>
    <p:sldId id="352" r:id="rId25"/>
    <p:sldId id="355" r:id="rId26"/>
    <p:sldId id="321" r:id="rId27"/>
    <p:sldId id="348" r:id="rId28"/>
    <p:sldId id="325" r:id="rId29"/>
    <p:sldId id="349" r:id="rId30"/>
    <p:sldId id="326" r:id="rId31"/>
    <p:sldId id="350" r:id="rId32"/>
    <p:sldId id="340" r:id="rId33"/>
    <p:sldId id="338" r:id="rId34"/>
    <p:sldId id="341" r:id="rId35"/>
    <p:sldId id="351" r:id="rId36"/>
    <p:sldId id="337" r:id="rId37"/>
    <p:sldId id="327" r:id="rId38"/>
    <p:sldId id="328" r:id="rId39"/>
    <p:sldId id="329" r:id="rId40"/>
    <p:sldId id="330" r:id="rId41"/>
    <p:sldId id="331" r:id="rId4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 autoAdjust="0"/>
    <p:restoredTop sz="94660"/>
  </p:normalViewPr>
  <p:slideViewPr>
    <p:cSldViewPr snapToGrid="0">
      <p:cViewPr>
        <p:scale>
          <a:sx n="125" d="100"/>
          <a:sy n="125" d="100"/>
        </p:scale>
        <p:origin x="702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drangan/introml/blob/master/unit02_mult_lin_reg/demo02_glucos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</a:t>
            </a:r>
          </a:p>
          <a:p>
            <a:r>
              <a:rPr lang="en-US" dirty="0"/>
              <a:t>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 or independent variable attributes)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terms in the model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predicted value</a:t>
                </a:r>
              </a:p>
              <a:p>
                <a:r>
                  <a:rPr lang="en-US" dirty="0"/>
                  <a:t>Data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6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2047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 matrix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vector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matrix is data matrix + column of 1’s</a:t>
                </a:r>
              </a:p>
              <a:p>
                <a:r>
                  <a:rPr lang="en-US" dirty="0"/>
                  <a:t>Then, predicted vector for all training samples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Given a new sample with feature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predicted value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8360675" y="2498165"/>
            <a:ext cx="347042" cy="1170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linear features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blipFill>
                <a:blip r:embed="rId3"/>
                <a:stretch>
                  <a:fillRect t="-10000" r="-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 and 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notation: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Components have two components: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</a:p>
              <a:p>
                <a:r>
                  <a:rPr lang="en-US" dirty="0"/>
                  <a:t>Can write with inner product: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75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105" y="2395844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4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407A-052C-4258-8221-7F069304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R^2:  Goodness of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sample mean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Consider minimum prediction error per sample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model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Often, RSS is quoted in some relative form</a:t>
                </a:r>
              </a:p>
              <a:p>
                <a:r>
                  <a:rPr lang="en-US" dirty="0"/>
                  <a:t>We will use the following terminology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4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Proof:  On board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7C0-54E9-4C53-972A-6D34444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56AE-29E1-4941-9ED8-98A4E04D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Undergraduate students:  </a:t>
            </a:r>
          </a:p>
          <a:p>
            <a:pPr lvl="1"/>
            <a:r>
              <a:rPr lang="en-US" dirty="0"/>
              <a:t>We will cover Lecture 2 (Simple Linear Regression) in class first</a:t>
            </a:r>
          </a:p>
          <a:p>
            <a:pPr lvl="1"/>
            <a:r>
              <a:rPr lang="en-US" dirty="0"/>
              <a:t>Some of the material in this lecture is a duplicate of Lecture 2 </a:t>
            </a:r>
          </a:p>
          <a:p>
            <a:pPr lvl="1"/>
            <a:r>
              <a:rPr lang="en-US" dirty="0"/>
              <a:t>I will go through this lecture more slowly, esp. for the linear algebra</a:t>
            </a:r>
          </a:p>
          <a:p>
            <a:pPr lvl="1"/>
            <a:endParaRPr lang="en-US" dirty="0"/>
          </a:p>
          <a:p>
            <a:r>
              <a:rPr lang="en-US" dirty="0"/>
              <a:t>Graduate students:</a:t>
            </a:r>
          </a:p>
          <a:p>
            <a:pPr lvl="1"/>
            <a:r>
              <a:rPr lang="en-US" dirty="0"/>
              <a:t>We will can skip Lecture 2 and start this lecture directly after Lecture 1</a:t>
            </a:r>
          </a:p>
          <a:p>
            <a:pPr lvl="1"/>
            <a:r>
              <a:rPr lang="en-US" dirty="0"/>
              <a:t>But, useful to read Lecture 2 and the corresponding demo on your own time.</a:t>
            </a:r>
          </a:p>
          <a:p>
            <a:pPr lvl="1"/>
            <a:r>
              <a:rPr lang="en-US" dirty="0"/>
              <a:t>Will not review basic linear algebra in class.  You should review this on your 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8DBB-FBA1-4FE5-A2FA-385576D9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3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6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5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33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is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1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/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lvl="1"/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79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Suppose y only depends on a single variable x, and we want to model y as a polynomial function of x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Using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can only fit a linear model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do we fit a model with degree d&gt;1?</a:t>
                </a:r>
              </a:p>
              <a:p>
                <a:r>
                  <a:rPr lang="en-US" dirty="0"/>
                  <a:t>Generate multiple transformed features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Form feature matrix and coefficient vector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transformed features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model order selection in next year</a:t>
                </a:r>
              </a:p>
              <a:p>
                <a:r>
                  <a:rPr lang="en-US" dirty="0"/>
                  <a:t>Extensions to other nonlinear transforms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493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 dirty="0"/>
                  <a:t>One-hot coding 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2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general, 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categories,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variables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Constant offset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term used for all models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752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7255416"/>
                  </p:ext>
                </p:extLst>
              </p:nvPr>
            </p:nvGraphicFramePr>
            <p:xfrm>
              <a:off x="9001387" y="1634066"/>
              <a:ext cx="17952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0844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469783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444617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7255416"/>
                  </p:ext>
                </p:extLst>
              </p:nvPr>
            </p:nvGraphicFramePr>
            <p:xfrm>
              <a:off x="9001387" y="1634066"/>
              <a:ext cx="17952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0844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469783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444617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179" t="-8197" r="-9871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6849" t="-8197" r="-547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909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253" y="1489850"/>
            <a:ext cx="5081098" cy="4329817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491272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75" y="1667284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https://github.com/sdrangan/introml/blob/master/unit03_mult_lin_reg/demo2_glucose.ipynb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042" y="1539277"/>
            <a:ext cx="4919637" cy="4329817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04" y="1986606"/>
            <a:ext cx="458152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04" y="3998948"/>
            <a:ext cx="5391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179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2006</Words>
  <Application>Microsoft Office PowerPoint</Application>
  <PresentationFormat>Widescreen</PresentationFormat>
  <Paragraphs>417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Cambria Math</vt:lpstr>
      <vt:lpstr>Courier New</vt:lpstr>
      <vt:lpstr>Wingdings</vt:lpstr>
      <vt:lpstr>Retrospect</vt:lpstr>
      <vt:lpstr>Lecture 3  Multiple Linear Regression</vt:lpstr>
      <vt:lpstr>Learning Objectives</vt:lpstr>
      <vt:lpstr>Pre-Requisites for this Lecture</vt:lpstr>
      <vt:lpstr>Outline </vt:lpstr>
      <vt:lpstr>Example:  Blood Glucose Level</vt:lpstr>
      <vt:lpstr>Data from AIM 94 Experiment</vt:lpstr>
      <vt:lpstr>Demo on GitHub</vt:lpstr>
      <vt:lpstr>Loading the Data</vt:lpstr>
      <vt:lpstr>Matrix Representation of Data</vt:lpstr>
      <vt:lpstr>Outline </vt:lpstr>
      <vt:lpstr>Multiple Variable Linear Model</vt:lpstr>
      <vt:lpstr>Why Use a Linear Model?</vt:lpstr>
      <vt:lpstr>Matrix Review</vt:lpstr>
      <vt:lpstr>Matrix Form of Linear Regression</vt:lpstr>
      <vt:lpstr>Slopes and Intercept</vt:lpstr>
      <vt:lpstr>Arrays and Vector in Python and MATLAB</vt:lpstr>
      <vt:lpstr>Outline </vt:lpstr>
      <vt:lpstr>Least Squares Model Fitting</vt:lpstr>
      <vt:lpstr>Finding Parameters via Optimization A general ML recipe</vt:lpstr>
      <vt:lpstr>RSS as a Vector Norm</vt:lpstr>
      <vt:lpstr>Gradients and Multi-Variable Functions</vt:lpstr>
      <vt:lpstr>Least Squares Solution</vt:lpstr>
      <vt:lpstr>LS Solution via  Auto-Correlation Functions</vt:lpstr>
      <vt:lpstr>R^2:  Goodness of Fit</vt:lpstr>
      <vt:lpstr>Notation </vt:lpstr>
      <vt:lpstr>Mean Removed Form of the LS Solution</vt:lpstr>
      <vt:lpstr>Outline </vt:lpstr>
      <vt:lpstr>Fitting Using sklearn</vt:lpstr>
      <vt:lpstr>Manually Computing the Solution</vt:lpstr>
      <vt:lpstr>Calling the sklearn Linear Regression method</vt:lpstr>
      <vt:lpstr>Outline </vt:lpstr>
      <vt:lpstr>Simple vs. Multiple Regression</vt:lpstr>
      <vt:lpstr>Comparison to Single Variable Models</vt:lpstr>
      <vt:lpstr>Special Case:  Single Variable</vt:lpstr>
      <vt:lpstr>Simple Linear Regression for Diabetes Data</vt:lpstr>
      <vt:lpstr>Scatter Plot</vt:lpstr>
      <vt:lpstr>Lab:  Robot Calibration</vt:lpstr>
      <vt:lpstr>Outline </vt:lpstr>
      <vt:lpstr>Polynomial Fitting</vt:lpstr>
      <vt:lpstr>Learning Linear Systems</vt:lpstr>
      <vt:lpstr>One Hot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433</cp:revision>
  <cp:lastPrinted>2016-09-20T02:34:45Z</cp:lastPrinted>
  <dcterms:created xsi:type="dcterms:W3CDTF">2015-03-22T11:15:32Z</dcterms:created>
  <dcterms:modified xsi:type="dcterms:W3CDTF">2018-09-09T18:47:37Z</dcterms:modified>
</cp:coreProperties>
</file>