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8" r:id="rId2"/>
    <p:sldId id="275" r:id="rId3"/>
    <p:sldId id="463" r:id="rId4"/>
    <p:sldId id="424" r:id="rId5"/>
    <p:sldId id="422" r:id="rId6"/>
    <p:sldId id="423" r:id="rId7"/>
    <p:sldId id="425" r:id="rId8"/>
    <p:sldId id="464" r:id="rId9"/>
    <p:sldId id="435" r:id="rId10"/>
    <p:sldId id="428" r:id="rId11"/>
    <p:sldId id="431" r:id="rId12"/>
    <p:sldId id="430" r:id="rId13"/>
    <p:sldId id="432" r:id="rId14"/>
    <p:sldId id="433" r:id="rId15"/>
    <p:sldId id="429" r:id="rId16"/>
    <p:sldId id="437" r:id="rId17"/>
    <p:sldId id="434" r:id="rId18"/>
    <p:sldId id="441" r:id="rId19"/>
    <p:sldId id="439" r:id="rId20"/>
    <p:sldId id="442" r:id="rId21"/>
    <p:sldId id="465" r:id="rId22"/>
    <p:sldId id="436" r:id="rId23"/>
    <p:sldId id="414" r:id="rId24"/>
    <p:sldId id="416" r:id="rId25"/>
    <p:sldId id="417" r:id="rId26"/>
    <p:sldId id="418" r:id="rId27"/>
    <p:sldId id="415" r:id="rId28"/>
    <p:sldId id="468" r:id="rId29"/>
    <p:sldId id="445" r:id="rId30"/>
    <p:sldId id="472" r:id="rId31"/>
    <p:sldId id="473" r:id="rId32"/>
    <p:sldId id="471" r:id="rId33"/>
    <p:sldId id="474" r:id="rId34"/>
    <p:sldId id="475" r:id="rId35"/>
    <p:sldId id="443" r:id="rId36"/>
    <p:sldId id="444" r:id="rId37"/>
    <p:sldId id="467" r:id="rId38"/>
    <p:sldId id="447" r:id="rId39"/>
    <p:sldId id="448" r:id="rId40"/>
    <p:sldId id="449" r:id="rId41"/>
    <p:sldId id="450" r:id="rId42"/>
    <p:sldId id="451" r:id="rId43"/>
    <p:sldId id="452" r:id="rId44"/>
    <p:sldId id="453" r:id="rId45"/>
    <p:sldId id="454" r:id="rId46"/>
    <p:sldId id="455" r:id="rId47"/>
    <p:sldId id="466" r:id="rId48"/>
    <p:sldId id="456" r:id="rId49"/>
    <p:sldId id="457" r:id="rId50"/>
    <p:sldId id="458" r:id="rId51"/>
    <p:sldId id="459" r:id="rId52"/>
    <p:sldId id="460" r:id="rId53"/>
    <p:sldId id="461" r:id="rId54"/>
    <p:sldId id="462" r:id="rId55"/>
    <p:sldId id="470" r:id="rId56"/>
    <p:sldId id="469" r:id="rId5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51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6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3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drangan/introml/blob/master/optim/grad_descent.ipynb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0.png"/><Relationship Id="rId4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7 </a:t>
            </a:r>
            <a:br>
              <a:rPr lang="en-US" sz="6600" dirty="0"/>
            </a:br>
            <a:r>
              <a:rPr lang="en-US" sz="6600" dirty="0"/>
              <a:t>Non-Linear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Defined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Consider scalar-valued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V</a:t>
                </a:r>
                <a:r>
                  <a:rPr lang="en-US" dirty="0"/>
                  <a:t>ector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/>
                  <a:t>Matrix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, size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Gradient is same size as the argument!</a:t>
                </a:r>
              </a:p>
              <a:p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71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FB17-07B3-46B1-BD84-0C599D48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D6C7B-F9D4-47C0-AEEC-F10CCCDD6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Partial derivatives: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Example to right:</a:t>
                </a:r>
              </a:p>
              <a:p>
                <a:pPr lvl="1"/>
                <a:r>
                  <a:rPr lang="en-US" dirty="0"/>
                  <a:t>Computes gradient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Gradient is a </a:t>
                </a:r>
                <a:r>
                  <a:rPr lang="en-US" dirty="0" err="1"/>
                  <a:t>numpy</a:t>
                </a:r>
                <a:r>
                  <a:rPr lang="en-US" dirty="0"/>
                  <a:t> vector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D6C7B-F9D4-47C0-AEEC-F10CCCDD6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9EB1-5E24-4741-9783-F06DDA18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C5757-8C4C-4BA4-92D0-66CCA9293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64" y="988906"/>
            <a:ext cx="3937554" cy="3616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AA170E-1B04-4AC7-AC0E-9ACCCA490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064" y="4823422"/>
            <a:ext cx="2689419" cy="81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13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BE1B-AE66-49E1-BF5D-D13EF6DA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9143E-B55D-42DB-91F1-89E7989F1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Consider loss function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Used for exponential fit  with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gradients: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 Gradient: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9143E-B55D-42DB-91F1-89E7989F1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0563" b="-19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A5E9-3D8C-4CB6-B931-F4721978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33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C4D7-1434-42EB-AA38-B5DAB01A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AAD941-D446-47B5-AA5D-D47BD1564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413879" cy="4329817"/>
              </a:xfrm>
            </p:spPr>
            <p:txBody>
              <a:bodyPr/>
              <a:lstStyle/>
              <a:p>
                <a:r>
                  <a:rPr lang="en-US" dirty="0"/>
                  <a:t>Want to compute gradient: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Use vectorized operations</a:t>
                </a:r>
              </a:p>
              <a:p>
                <a:r>
                  <a:rPr lang="en-US" dirty="0"/>
                  <a:t>Gradient is a </a:t>
                </a:r>
                <a:r>
                  <a:rPr lang="en-US" dirty="0" err="1"/>
                  <a:t>numpy</a:t>
                </a:r>
                <a:r>
                  <a:rPr lang="en-US" dirty="0"/>
                  <a:t> vector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AAD941-D446-47B5-AA5D-D47BD1564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413879" cy="4329817"/>
              </a:xfrm>
              <a:blipFill>
                <a:blip r:embed="rId2"/>
                <a:stretch>
                  <a:fillRect l="-2336" t="-19298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9B64C-A964-4A4E-8FC6-9F460076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B0C06-7AB4-4394-A4F0-A912993BE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27" y="1635226"/>
            <a:ext cx="4985797" cy="384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1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C725FC-30F6-44B7-B76E-7A557AADC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53" y="1539277"/>
            <a:ext cx="4072266" cy="4072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Scalar-Input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18375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Consider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scalar input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First-order approximation</a:t>
                </a:r>
                <a:r>
                  <a:rPr lang="en-US" dirty="0"/>
                  <a:t> for a scalar input function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Approximates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by a linear function</a:t>
                </a:r>
              </a:p>
              <a:p>
                <a:pPr lvl="1"/>
                <a:r>
                  <a:rPr lang="en-US" dirty="0"/>
                  <a:t>Derivative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slope</a:t>
                </a:r>
              </a:p>
              <a:p>
                <a:endParaRPr lang="en-US" dirty="0"/>
              </a:p>
              <a:p>
                <a:r>
                  <a:rPr lang="en-US" dirty="0"/>
                  <a:t>What is the equivalent for vector-input functions?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18375" cy="4329817"/>
              </a:xfrm>
              <a:blipFill>
                <a:blip r:embed="rId3"/>
                <a:stretch>
                  <a:fillRect l="-247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E7401-97F3-43CE-A58C-6B3A583A3462}"/>
                  </a:ext>
                </a:extLst>
              </p:cNvPr>
              <p:cNvSpPr txBox="1"/>
              <p:nvPr/>
            </p:nvSpPr>
            <p:spPr>
              <a:xfrm flipH="1">
                <a:off x="8991175" y="3381019"/>
                <a:ext cx="33352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Linear approximation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E7401-97F3-43CE-A58C-6B3A583A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991175" y="3381019"/>
                <a:ext cx="3335288" cy="646331"/>
              </a:xfrm>
              <a:prstGeom prst="rect">
                <a:avLst/>
              </a:prstGeom>
              <a:blipFill>
                <a:blip r:embed="rId4"/>
                <a:stretch>
                  <a:fillRect l="-1645" t="-5660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797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Vector Input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takes a vector input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Fix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for any other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gradients can be used for first order approximation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Linear function in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given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inner product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  <a:blipFill>
                <a:blip r:embed="rId2"/>
                <a:stretch>
                  <a:fillRect l="-1431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14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F224-5177-4E1E-998A-06BEA48C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Stationary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6599-10F0-464D-BFF9-CA9B67D52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Stationary point</a:t>
                </a:r>
                <a:r>
                  <a:rPr lang="en-US" dirty="0"/>
                  <a:t>:  Any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Occurs at any local maxima or minima</a:t>
                </a:r>
              </a:p>
              <a:p>
                <a:r>
                  <a:rPr lang="en-US" dirty="0"/>
                  <a:t>Also, any saddle point</a:t>
                </a:r>
              </a:p>
              <a:p>
                <a:r>
                  <a:rPr lang="en-US" dirty="0"/>
                  <a:t>In linear regression: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= RSS loss function</a:t>
                </a:r>
              </a:p>
              <a:p>
                <a:pPr lvl="1"/>
                <a:r>
                  <a:rPr lang="en-US" dirty="0"/>
                  <a:t>Solved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But, often cannot explicitly solve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6599-10F0-464D-BFF9-CA9B67D52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1B4D5-305E-453F-8C67-8FDC9940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2050" name="Picture 2" descr="http://www.teacherschoice.com.au/Maths_Library/Calculus/statio1.gif">
            <a:extLst>
              <a:ext uri="{FF2B5EF4-FFF2-40B4-BE49-F238E27FC236}">
                <a16:creationId xmlns:a16="http://schemas.microsoft.com/office/drawing/2014/main" id="{982F658A-6D13-48D9-B5F4-667EB9CD0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431" y="2416996"/>
            <a:ext cx="42767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325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0DA8-16FA-444E-BCFF-E2E1C37D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of Maximum Increase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BB6D0-47FB-4F1B-B668-09C7F6654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049193" cy="4329817"/>
              </a:xfrm>
            </p:spPr>
            <p:txBody>
              <a:bodyPr/>
              <a:lstStyle/>
              <a:p>
                <a:r>
                  <a:rPr lang="en-US" dirty="0"/>
                  <a:t>Gradient indicates direction of maximum increase:</a:t>
                </a:r>
              </a:p>
              <a:p>
                <a:r>
                  <a:rPr lang="en-US" dirty="0"/>
                  <a:t>Take a starting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Maximum increase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Maximum decrease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BB6D0-47FB-4F1B-B668-09C7F6654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049193" cy="4329817"/>
              </a:xfrm>
              <a:blipFill>
                <a:blip r:embed="rId2"/>
                <a:stretch>
                  <a:fillRect l="-207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DD0DD-807F-4380-9A74-DB47BE0D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D7AAC8-26AC-46B3-94B0-AF6175DEC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468" y="1696295"/>
            <a:ext cx="2486025" cy="183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FA065F-5035-46FC-9C50-EDBA1BF97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390" y="4019569"/>
            <a:ext cx="2524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70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Matrix Input Functions (Advanced)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dirty="0"/>
                  <a:t> takes a matrix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order approximation formula: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dirty="0"/>
                  <a:t> given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matrix inner product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Similar to the vector formula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  <a:blipFill>
                <a:blip r:embed="rId2"/>
                <a:stretch>
                  <a:fillRect l="-1431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15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21D3-8E53-42E7-889A-4F230472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Matrix-Input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Matrix input / scalar output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Partial derivatives: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outer product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70B2-71EB-40F6-A3CD-00464DF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2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objective function, parameters and constraints in an optimization problem</a:t>
            </a:r>
          </a:p>
          <a:p>
            <a:r>
              <a:rPr lang="en-US" dirty="0"/>
              <a:t>Compute the gradient of a loss function for scalar, vector and matrix parameters</a:t>
            </a:r>
          </a:p>
          <a:p>
            <a:r>
              <a:rPr lang="en-US" dirty="0"/>
              <a:t>Efficiently compute a gradient in python.</a:t>
            </a:r>
          </a:p>
          <a:p>
            <a:r>
              <a:rPr lang="en-US" dirty="0"/>
              <a:t>Write the gradient descent update</a:t>
            </a:r>
          </a:p>
          <a:p>
            <a:r>
              <a:rPr lang="en-US" dirty="0"/>
              <a:t>Describe the effect of the learning rate on convergence</a:t>
            </a:r>
          </a:p>
          <a:p>
            <a:r>
              <a:rPr lang="en-US" dirty="0"/>
              <a:t>Determine if a loss function is 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21D3-8E53-42E7-889A-4F230472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in Python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Use python `dot` for matrix-vector products</a:t>
                </a:r>
              </a:p>
              <a:p>
                <a:endParaRPr lang="en-US" dirty="0"/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Want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fgrad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 = a[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]b[j]</a:t>
                </a:r>
              </a:p>
              <a:p>
                <a:pPr lvl="1"/>
                <a:r>
                  <a:rPr lang="en-US" dirty="0">
                    <a:cs typeface="Arial" panose="020B0604020202020204" pitchFamily="34" charset="0"/>
                  </a:rPr>
                  <a:t>Avoid for-loops</a:t>
                </a:r>
              </a:p>
              <a:p>
                <a:pPr lvl="1"/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python broadcasting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a[:,None]</a:t>
                </a:r>
                <a:r>
                  <a:rPr lang="en-US" dirty="0"/>
                  <a:t> = m x 1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b[None,:] </a:t>
                </a:r>
                <a:r>
                  <a:rPr lang="en-US" dirty="0"/>
                  <a:t>= 1 x 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70B2-71EB-40F6-A3CD-00464DF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EA35D-C816-4FE3-AD3F-047771A6D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409" y="1326814"/>
            <a:ext cx="4458650" cy="39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70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1990" y="239307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44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Unconstrained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sz="2400" dirty="0"/>
                  <a:t>:  </a:t>
                </a: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find the minimum</a:t>
                </a:r>
                <a:r>
                  <a:rPr lang="en-US" sz="2400" dirty="0"/>
                  <a:t>: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objective</a:t>
                </a:r>
                <a:r>
                  <a:rPr lang="en-US" dirty="0"/>
                  <a:t>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vector of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decision variables </a:t>
                </a:r>
                <a:r>
                  <a:rPr lang="en-US" dirty="0"/>
                  <a:t>or parameters</a:t>
                </a:r>
              </a:p>
              <a:p>
                <a:endParaRPr lang="en-US" dirty="0"/>
              </a:p>
              <a:p>
                <a:r>
                  <a:rPr lang="en-US" dirty="0"/>
                  <a:t>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unconstrained</a:t>
                </a:r>
                <a:r>
                  <a:rPr lang="en-US" dirty="0"/>
                  <a:t> since there are no constraints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Will discuss constrained optimization briefly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569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We saw that we can find minima by setting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unknowns.  </a:t>
                </a:r>
              </a:p>
              <a:p>
                <a:pPr lvl="1"/>
                <a:r>
                  <a:rPr lang="en-US" dirty="0"/>
                  <a:t>May not have closed-form solution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Numerical methods</a:t>
                </a:r>
                <a:r>
                  <a:rPr lang="en-US" dirty="0"/>
                  <a:t>:  Finds a sequence of estimates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that converges to the true solution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 converges to some other “good” minima</a:t>
                </a:r>
              </a:p>
              <a:p>
                <a:pPr lvl="1"/>
                <a:r>
                  <a:rPr lang="en-US" dirty="0"/>
                  <a:t>Run on a computer program, like python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56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Most simple method for unconstrained optimization</a:t>
                </a:r>
              </a:p>
              <a:p>
                <a:r>
                  <a:rPr lang="en-US" dirty="0"/>
                  <a:t>Recall gradient: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Gradient descent algorithm:</a:t>
                </a:r>
              </a:p>
              <a:p>
                <a:pPr lvl="1"/>
                <a:r>
                  <a:rPr lang="en-US" dirty="0"/>
                  <a:t>Start with 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Repeat until some stopping criteria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step size</a:t>
                </a:r>
              </a:p>
              <a:p>
                <a:pPr lvl="1"/>
                <a:r>
                  <a:rPr lang="en-US" dirty="0"/>
                  <a:t>In machine learning, this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learning rate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920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4600" y="5105400"/>
                <a:ext cx="1371600" cy="914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4600" y="5105400"/>
                <a:ext cx="1371600" cy="914400"/>
              </a:xfrm>
              <a:blipFill>
                <a:blip r:embed="rId2"/>
                <a:stretch>
                  <a:fillRect l="-10667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mage result for gradient desc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22438"/>
            <a:ext cx="2983656" cy="30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gradient desc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12558"/>
            <a:ext cx="2743200" cy="301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/>
              <p:cNvSpPr txBox="1">
                <a:spLocks/>
              </p:cNvSpPr>
              <p:nvPr/>
            </p:nvSpPr>
            <p:spPr>
              <a:xfrm>
                <a:off x="7315200" y="4876800"/>
                <a:ext cx="1371600" cy="9144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4876800"/>
                <a:ext cx="13716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613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Using gradient update rule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b="0" dirty="0"/>
              </a:p>
              <a:p>
                <a:r>
                  <a:rPr lang="en-US" dirty="0"/>
                  <a:t>Consequence:  If step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small,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decreases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bounded above,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bounded below,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chosen sufficiently small, then gradient descent converges to </a:t>
                </a:r>
                <a:r>
                  <a:rPr lang="en-US" dirty="0">
                    <a:solidFill>
                      <a:srgbClr val="FF0000"/>
                    </a:solidFill>
                  </a:rPr>
                  <a:t>local</a:t>
                </a:r>
                <a:r>
                  <a:rPr lang="en-US" dirty="0"/>
                  <a:t> minima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87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 Minima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185794" y="1769976"/>
                <a:ext cx="6298734" cy="3674479"/>
              </a:xfrm>
            </p:spPr>
            <p:txBody>
              <a:bodyPr/>
              <a:lstStyle/>
              <a:p>
                <a:r>
                  <a:rPr lang="en-US" dirty="0"/>
                  <a:t>Definitions: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global minima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minima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in some open neighborhood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Most numerical methods:</a:t>
                </a:r>
              </a:p>
              <a:p>
                <a:pPr lvl="1"/>
                <a:r>
                  <a:rPr lang="en-US" dirty="0"/>
                  <a:t>Generally only guarantee convergence to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minima</a:t>
                </a:r>
              </a:p>
              <a:p>
                <a:pPr lvl="1"/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Convex functions:  </a:t>
                </a:r>
                <a:r>
                  <a:rPr lang="en-US" dirty="0">
                    <a:solidFill>
                      <a:schemeClr val="tx1"/>
                    </a:solidFill>
                  </a:rPr>
                  <a:t>Have only global minima (more later)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185794" y="1769976"/>
                <a:ext cx="6298734" cy="3674479"/>
              </a:xfrm>
              <a:blipFill>
                <a:blip r:embed="rId2"/>
                <a:stretch>
                  <a:fillRect l="-2323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12" y="1921211"/>
            <a:ext cx="35207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07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4A3F-7722-450B-82CD-E3DA73FF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Loss Function for Binary Classification (Review)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 logistic regression loss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Therefore,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Hence,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Loss function = binary cross entropy: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C3FA7-929A-426A-9448-CB013D59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69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Loss as a Two Step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logistic loss function = binary cross entropy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Loss function can be represented as a two step process: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1: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𝑨𝒘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Step 2: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Factorizable</a:t>
                </a:r>
                <a:r>
                  <a:rPr lang="en-US" dirty="0"/>
                  <a:t>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9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3198" y="146988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37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492B-D4B0-44F0-87DD-BFCE3649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E75C4-1589-4B70-AE11-04DB785807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compute gradient of binary cross entropy, we first review the chain rule from calculus</a:t>
                </a:r>
              </a:p>
              <a:p>
                <a:r>
                  <a:rPr lang="en-US" dirty="0"/>
                  <a:t>Recall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scalar chain rule</a:t>
                </a:r>
                <a:r>
                  <a:rPr lang="en-US" dirty="0"/>
                  <a:t>:  Computes gradients of composition of functions</a:t>
                </a:r>
              </a:p>
              <a:p>
                <a:pPr lvl="1"/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computed in two 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Ex:  What is the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Then,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You can leave your answer like this or substitute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E75C4-1589-4B70-AE11-04DB785807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17AA1-5AC1-49CC-AAFA-F7B21686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289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492B-D4B0-44F0-87DD-BFCE3649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Multi-Variable Chain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E75C4-1589-4B70-AE11-04DB785807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Now consider a vector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b="0" dirty="0"/>
                  <a:t>Composition of functions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Mutlivariable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chain rule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Must sum over contribution from every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Example: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dirty="0"/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=(4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dirty="0"/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=(4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E75C4-1589-4B70-AE11-04DB785807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17AA1-5AC1-49CC-AAFA-F7B21686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C20C-D4D8-492F-9E31-DA527F6C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of Binary Cross Entropy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6AE3B-B598-477B-B288-960307FEA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earlier slide:  Binary cross entropy loss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First compute gradients in each step: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Then apply multi-variable chain rule: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This provides all the partial derivatives for the gradient vector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6AE3B-B598-477B-B288-960307FEA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39275-DD8F-489E-8398-33396EB0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15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DC3D-CAF9-4B55-9DC4-804B020E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Gradients with Matrix Multiplication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770F1-A6FC-404D-9EAA-A0550DB8C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Previous slide: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write this as a matrix multiply:  </a:t>
                </a:r>
              </a:p>
              <a:p>
                <a:pPr marL="0" indent="0">
                  <a:buNone/>
                </a:pPr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This allows very efficient implementation in numerical packages like python</a:t>
                </a:r>
              </a:p>
              <a:p>
                <a:pPr lvl="1"/>
                <a:r>
                  <a:rPr lang="en-US" dirty="0"/>
                  <a:t>Most packages have built in routines for fast matrix vector multiplication</a:t>
                </a:r>
              </a:p>
              <a:p>
                <a:pPr lvl="1"/>
                <a:r>
                  <a:rPr lang="en-US" dirty="0"/>
                  <a:t>Avoids for loops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770F1-A6FC-404D-9EAA-A0550DB8C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74F79-804E-490A-AC26-5FEA59A4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96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DC3D-CAF9-4B55-9DC4-804B020E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770F1-A6FC-404D-9EAA-A0550DB8C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11433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Compute loss function in two steps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Forward pass</a:t>
                </a:r>
                <a:r>
                  <a:rPr lang="en-US" dirty="0"/>
                  <a:t>:  Compute loss function</a:t>
                </a:r>
              </a:p>
              <a:p>
                <a:pPr lvl="1"/>
                <a:r>
                  <a:rPr lang="en-US" dirty="0"/>
                  <a:t>Compute forward transform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𝑨𝒘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Reverse pass</a:t>
                </a:r>
                <a:r>
                  <a:rPr lang="en-US" dirty="0"/>
                  <a:t>:  Compute gradient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with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e>
                    </m:box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B770F1-A6FC-404D-9EAA-A0550DB8C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114334" cy="4329817"/>
              </a:xfrm>
              <a:blipFill>
                <a:blip r:embed="rId2"/>
                <a:stretch>
                  <a:fillRect l="-2861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74F79-804E-490A-AC26-5FEA59A4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6AF09-B6ED-4DE5-BE5D-58AA69919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782279"/>
            <a:ext cx="4814824" cy="496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70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Python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07556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Optimizer requires a python method to compute:</a:t>
                </a:r>
              </a:p>
              <a:p>
                <a:pPr lvl="1"/>
                <a:r>
                  <a:rPr lang="en-US" dirty="0"/>
                  <a:t>Objective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, and</a:t>
                </a:r>
              </a:p>
              <a:p>
                <a:pPr lvl="1"/>
                <a:r>
                  <a:rPr lang="en-US" dirty="0"/>
                  <a:t>Gradient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For logistic loss: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𝐴𝑤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 depends on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How do we pass these?</a:t>
                </a:r>
              </a:p>
              <a:p>
                <a:r>
                  <a:rPr lang="en-US" dirty="0"/>
                  <a:t>Two methods to pass data to the function:</a:t>
                </a:r>
              </a:p>
              <a:p>
                <a:pPr lvl="1"/>
                <a:r>
                  <a:rPr lang="en-US" b="0" dirty="0"/>
                  <a:t>Method 1:  Use a class</a:t>
                </a:r>
              </a:p>
              <a:p>
                <a:pPr lvl="1"/>
                <a:r>
                  <a:rPr lang="en-US" dirty="0"/>
                  <a:t>Method 2:  Use lambda calculus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075564" cy="4329817"/>
              </a:xfrm>
              <a:blipFill>
                <a:blip r:embed="rId2"/>
                <a:stretch>
                  <a:fillRect l="-206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C7BC9-4A4A-4E8B-B906-254252DA7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950" y="2155569"/>
            <a:ext cx="4031277" cy="341194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4F75D6D-56C9-49E7-8C0D-B7F10D1D0CAF}"/>
              </a:ext>
            </a:extLst>
          </p:cNvPr>
          <p:cNvSpPr/>
          <p:nvPr/>
        </p:nvSpPr>
        <p:spPr>
          <a:xfrm>
            <a:off x="8395519" y="2056386"/>
            <a:ext cx="523568" cy="40382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A1254-3239-45E0-9CFC-2A8446B1534A}"/>
              </a:ext>
            </a:extLst>
          </p:cNvPr>
          <p:cNvSpPr txBox="1"/>
          <p:nvPr/>
        </p:nvSpPr>
        <p:spPr>
          <a:xfrm>
            <a:off x="8657303" y="1425997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60B7FE-9D2A-480C-A103-4AD92FD3CE68}"/>
              </a:ext>
            </a:extLst>
          </p:cNvPr>
          <p:cNvCxnSpPr>
            <a:stCxn id="8" idx="2"/>
            <a:endCxn id="7" idx="7"/>
          </p:cNvCxnSpPr>
          <p:nvPr/>
        </p:nvCxnSpPr>
        <p:spPr>
          <a:xfrm flipH="1">
            <a:off x="8842412" y="1795329"/>
            <a:ext cx="512390" cy="32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027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13C6-DE3C-4AA8-B05D-E2AC83FF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 Create a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3CB1C-8232-4305-83A7-ED832F59BA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380328" cy="4329817"/>
              </a:xfrm>
            </p:spPr>
            <p:txBody>
              <a:bodyPr/>
              <a:lstStyle/>
              <a:p>
                <a:r>
                  <a:rPr lang="en-US" dirty="0"/>
                  <a:t>Create a class for the objective function</a:t>
                </a:r>
              </a:p>
              <a:p>
                <a:r>
                  <a:rPr lang="en-US" dirty="0"/>
                  <a:t>Pass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constructor</a:t>
                </a:r>
              </a:p>
              <a:p>
                <a:pPr lvl="1"/>
                <a:r>
                  <a:rPr lang="en-US" dirty="0"/>
                  <a:t>Also perform any pre-computations</a:t>
                </a:r>
              </a:p>
              <a:p>
                <a:r>
                  <a:rPr lang="en-US" dirty="0"/>
                  <a:t>Pass argument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method</a:t>
                </a:r>
                <a:r>
                  <a:rPr lang="en-US" dirty="0"/>
                  <a:t> </a:t>
                </a:r>
                <a:r>
                  <a:rPr lang="en-US" dirty="0" err="1"/>
                  <a:t>feval</a:t>
                </a:r>
                <a:endParaRPr lang="en-US" dirty="0"/>
              </a:p>
              <a:p>
                <a:pPr lvl="1"/>
                <a:r>
                  <a:rPr lang="en-US" dirty="0"/>
                  <a:t>Evaluates function and gradient</a:t>
                </a:r>
              </a:p>
              <a:p>
                <a:pPr lvl="1"/>
                <a:r>
                  <a:rPr lang="en-US" dirty="0"/>
                  <a:t>Can access the data as class members</a:t>
                </a:r>
              </a:p>
              <a:p>
                <a:pPr lvl="1"/>
                <a:r>
                  <a:rPr lang="en-US" dirty="0"/>
                  <a:t>Note forward-backward method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Instantiate</a:t>
                </a:r>
                <a:r>
                  <a:rPr lang="en-US" dirty="0"/>
                  <a:t> the class with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3CB1C-8232-4305-83A7-ED832F59BA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380328" cy="4329817"/>
              </a:xfrm>
              <a:blipFill>
                <a:blip r:embed="rId2"/>
                <a:stretch>
                  <a:fillRect l="-3338" t="-1549" r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20641-FDEB-42A5-AF49-344F82AB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4FA91-9115-4F45-B519-8C2B458D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0" y="1539277"/>
            <a:ext cx="6324600" cy="425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53C6B9-1897-45BA-959D-CD1149746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770193"/>
            <a:ext cx="4094948" cy="6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301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7FC8-84B3-424B-915F-D67F54B1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56C92-3256-48D9-B269-7A845724F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Always test your implementation!</a:t>
                </a:r>
              </a:p>
              <a:p>
                <a:r>
                  <a:rPr lang="en-US" dirty="0"/>
                  <a:t>Pick two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that are close</a:t>
                </a:r>
              </a:p>
              <a:p>
                <a:r>
                  <a:rPr lang="en-US" dirty="0"/>
                  <a:t>Make sure: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56C92-3256-48D9-B269-7A845724F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F37C8-20A8-4F32-9839-3A44A42C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AD9D6-CDE9-4873-B7C8-6F2F2778A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23" y="3002743"/>
            <a:ext cx="56388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97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C637-AF83-49F9-8DE9-E7BD0551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 Lambda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6F709-2244-4BF1-81BE-7E5541266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Create a function that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lambda</a:t>
                </a:r>
                <a:r>
                  <a:rPr lang="en-US" dirty="0"/>
                  <a:t> function to fix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6F709-2244-4BF1-81BE-7E5541266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AAE8A-B1D9-4509-8ABB-3FEE5C98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C495B-CB56-4778-9B0A-ADA812AC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314" y="1471612"/>
            <a:ext cx="34480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02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A880-F611-4A3E-A018-DC756682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488A-91D3-405C-ADA0-BD48670FEA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897120" cy="4329817"/>
              </a:xfrm>
            </p:spPr>
            <p:txBody>
              <a:bodyPr/>
              <a:lstStyle/>
              <a:p>
                <a:r>
                  <a:rPr lang="en-US" dirty="0"/>
                  <a:t>Input parameters:</a:t>
                </a:r>
              </a:p>
              <a:p>
                <a:pPr lvl="1"/>
                <a:r>
                  <a:rPr lang="en-US" dirty="0"/>
                  <a:t>Function to return objective and gradient</a:t>
                </a:r>
              </a:p>
              <a:p>
                <a:pPr lvl="1"/>
                <a:r>
                  <a:rPr lang="en-US" dirty="0"/>
                  <a:t>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Number of iterations</a:t>
                </a:r>
              </a:p>
              <a:p>
                <a:r>
                  <a:rPr lang="en-US" dirty="0"/>
                  <a:t>Code returns:</a:t>
                </a:r>
              </a:p>
              <a:p>
                <a:pPr lvl="1"/>
                <a:r>
                  <a:rPr lang="en-US" dirty="0"/>
                  <a:t>Final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Final function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History (for debugging)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488A-91D3-405C-ADA0-BD48670FE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897120" cy="4329817"/>
              </a:xfrm>
              <a:blipFill>
                <a:blip r:embed="rId2"/>
                <a:stretch>
                  <a:fillRect l="-298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3F7B7-8750-43B0-B6D2-5694D82C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16B1D-9A9E-46FA-A4F4-4BD4E426F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859" y="389718"/>
            <a:ext cx="515302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7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15E8-3F99-4E61-A0BC-1C540285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4AB2-3EE2-4D28-B2BC-E12F8D22D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101765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https://github.com/sdrangan/introml/blob/master/optim/grad_descent.ipynb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04746-EEFB-4B39-81D8-B4260219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6C7A7-5B6C-47F3-9BE2-967EDD795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658" y="2230020"/>
            <a:ext cx="7686675" cy="42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58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9761-ECEE-41E0-843D-4A7377CB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on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8A3D-9EA4-4623-A64F-303DDF424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592320" cy="4329817"/>
          </a:xfrm>
        </p:spPr>
        <p:txBody>
          <a:bodyPr/>
          <a:lstStyle/>
          <a:p>
            <a:r>
              <a:rPr lang="en-US" dirty="0"/>
              <a:t>Random initial condition</a:t>
            </a:r>
          </a:p>
          <a:p>
            <a:r>
              <a:rPr lang="en-US" dirty="0"/>
              <a:t>1000 iterations</a:t>
            </a:r>
          </a:p>
          <a:p>
            <a:r>
              <a:rPr lang="en-US" dirty="0"/>
              <a:t>Convergence is slow.</a:t>
            </a:r>
          </a:p>
          <a:p>
            <a:r>
              <a:rPr lang="en-US" dirty="0"/>
              <a:t>Final accuracy poor </a:t>
            </a:r>
          </a:p>
          <a:p>
            <a:pPr lvl="1"/>
            <a:r>
              <a:rPr lang="en-US" dirty="0"/>
              <a:t>estimate has not converged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15CB6-4892-4243-B52A-48ABEC55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8E564-18AA-4540-825D-4CE472CD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694" y="1435566"/>
            <a:ext cx="4429125" cy="2571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1D58AA-14C6-478E-8E9C-07F83E9D0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47" y="3579555"/>
            <a:ext cx="4370647" cy="291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0ED561-0552-4253-8E78-34C0AB6C8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694" y="4116068"/>
            <a:ext cx="3496617" cy="236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368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88CF-411C-47FD-994E-E892D3ED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Step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95F5-11F6-4BF8-8860-8BCAB4E50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learning rate =&gt; Faster convergence</a:t>
            </a:r>
          </a:p>
          <a:p>
            <a:r>
              <a:rPr lang="en-US" dirty="0"/>
              <a:t>But, may be unstable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3EBF8-D407-494B-B380-B254E143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4C372-3956-4DEF-B5BA-44B9EC053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170" y="1539277"/>
            <a:ext cx="4813510" cy="3181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1C48BB-16A1-4FB8-9A50-C1F0D760A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29880"/>
            <a:ext cx="4634178" cy="7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957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0783" y="282132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544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Step Size Selection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Most practical algorithms change step size adaptively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 Selecting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Larger steps, faster convergence</a:t>
                </a:r>
              </a:p>
              <a:p>
                <a:pPr lvl="1"/>
                <a:r>
                  <a:rPr lang="en-US" dirty="0"/>
                  <a:t>But, may overshoot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8145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Armijo Rule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Recall that we know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Armijo Rule:  </a:t>
                </a:r>
              </a:p>
              <a:p>
                <a:pPr lvl="1"/>
                <a:r>
                  <a:rPr lang="en-US" dirty="0"/>
                  <a:t>Select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dirty="0"/>
                  <a:t>.  Usually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such that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Decreases by at least at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predicted by linear approx.</a:t>
                </a:r>
              </a:p>
              <a:p>
                <a:r>
                  <a:rPr lang="en-US" dirty="0"/>
                  <a:t>Simple update:</a:t>
                </a:r>
              </a:p>
              <a:p>
                <a:pPr lvl="1"/>
                <a:r>
                  <a:rPr lang="en-US" dirty="0"/>
                  <a:t>If Armijo rule passes:  Accept point and increase step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Armijo rule fails:  Reject point and decrease step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Can also use a line search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6993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Armijo Rule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978769" y="1855176"/>
                <a:ext cx="5802923" cy="4164623"/>
              </a:xfrm>
            </p:spPr>
            <p:txBody>
              <a:bodyPr/>
              <a:lstStyle/>
              <a:p>
                <a:r>
                  <a:rPr lang="en-US" sz="2400" dirty="0"/>
                  <a:t>Armijo rule: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400" dirty="0"/>
                  <a:t>Guarantees decrements every iteration</a:t>
                </a:r>
              </a:p>
              <a:p>
                <a:r>
                  <a:rPr lang="en-US" sz="2400" dirty="0"/>
                  <a:t>No overshoot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978769" y="1855176"/>
                <a:ext cx="5802923" cy="4164623"/>
              </a:xfrm>
              <a:blipFill>
                <a:blip r:embed="rId2"/>
                <a:stretch>
                  <a:fillRect l="-3057" t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armijo r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3" y="1271968"/>
            <a:ext cx="448254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187613" y="5005768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35923" y="3548649"/>
            <a:ext cx="0" cy="20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87613" y="3451606"/>
            <a:ext cx="0" cy="20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19409" y="5645530"/>
                <a:ext cx="26670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Feasible region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09" y="5645530"/>
                <a:ext cx="2667000" cy="374270"/>
              </a:xfrm>
              <a:prstGeom prst="rect">
                <a:avLst/>
              </a:prstGeom>
              <a:blipFill>
                <a:blip r:embed="rId4"/>
                <a:stretch>
                  <a:fillRect l="-1826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349155-E879-A04C-A3E4-54E7AF84C491}"/>
                  </a:ext>
                </a:extLst>
              </p:cNvPr>
              <p:cNvSpPr txBox="1"/>
              <p:nvPr/>
            </p:nvSpPr>
            <p:spPr>
              <a:xfrm>
                <a:off x="3699990" y="5121222"/>
                <a:ext cx="6302816" cy="459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 representing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 given c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349155-E879-A04C-A3E4-54E7AF84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990" y="5121222"/>
                <a:ext cx="6302816" cy="459678"/>
              </a:xfrm>
              <a:prstGeom prst="rect">
                <a:avLst/>
              </a:prstGeom>
              <a:blipFill>
                <a:blip r:embed="rId5"/>
                <a:stretch>
                  <a:fillRect l="-60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73339B-80A7-3C45-9FD6-26CAC5285263}"/>
              </a:ext>
            </a:extLst>
          </p:cNvPr>
          <p:cNvCxnSpPr/>
          <p:nvPr/>
        </p:nvCxnSpPr>
        <p:spPr>
          <a:xfrm flipH="1" flipV="1">
            <a:off x="3465095" y="4106779"/>
            <a:ext cx="304800" cy="81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2524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5F0F-0626-47CF-99DC-AC995939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Gradient Descent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BA42A-72D2-40C1-A46C-F2C2CBDC9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5971735" cy="4329817"/>
          </a:xfrm>
        </p:spPr>
        <p:txBody>
          <a:bodyPr/>
          <a:lstStyle/>
          <a:p>
            <a:r>
              <a:rPr lang="en-US" dirty="0"/>
              <a:t>Simple modification of fixed step size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2A43D-23A2-4A7F-983C-579E2F46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88DE7-6F2C-4DA4-9712-AB387209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07" y="1668586"/>
            <a:ext cx="5600700" cy="3705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076DCA-0734-454E-907A-CD2B61DD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57" y="1935277"/>
            <a:ext cx="5505450" cy="3686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58FE5-4C0D-5E4E-A871-47A5CFF0E8A1}"/>
                  </a:ext>
                </a:extLst>
              </p:cNvPr>
              <p:cNvSpPr txBox="1"/>
              <p:nvPr/>
            </p:nvSpPr>
            <p:spPr>
              <a:xfrm>
                <a:off x="6319019" y="5474707"/>
                <a:ext cx="1786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here?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58FE5-4C0D-5E4E-A871-47A5CFF0E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019" y="5474707"/>
                <a:ext cx="1786323" cy="369332"/>
              </a:xfrm>
              <a:prstGeom prst="rect">
                <a:avLst/>
              </a:prstGeom>
              <a:blipFill>
                <a:blip r:embed="rId4"/>
                <a:stretch>
                  <a:fillRect l="-2837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289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9ED6-1DA8-4655-8F0F-17D9A8B2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4903-E02D-4BB7-9DC9-81CA4B15E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ACA0B-63A8-4515-A315-35E855D3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89770-2C7E-466D-9801-461A1EEB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92" y="2204027"/>
            <a:ext cx="7648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734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3198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460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convex</a:t>
                </a:r>
                <a:r>
                  <a:rPr lang="en-US" dirty="0"/>
                  <a:t> if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Any line between two points remains in the set.</a:t>
                </a:r>
              </a:p>
              <a:p>
                <a:r>
                  <a:rPr lang="en-US" b="0" dirty="0"/>
                  <a:t>Examples:</a:t>
                </a:r>
              </a:p>
              <a:p>
                <a:pPr lvl="1"/>
                <a:r>
                  <a:rPr lang="en-US" dirty="0"/>
                  <a:t>Square, circle, ellipse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b="0" dirty="0"/>
                  <a:t> for any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and ve</a:t>
                </a:r>
                <a:r>
                  <a:rPr lang="en-US" dirty="0"/>
                  <a:t>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85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Breast Cancer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9847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Problem from Lecture 6: 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  Determine if sample indicates cancer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Classification problem: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Input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10 features of sample (size, cell mitosis, etc..)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Output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:  </a:t>
                </a:r>
                <a:r>
                  <a:rPr lang="en-US" dirty="0">
                    <a:solidFill>
                      <a:schemeClr val="tx1"/>
                    </a:solidFill>
                  </a:rPr>
                  <a:t>Is the s</a:t>
                </a:r>
                <a:r>
                  <a:rPr lang="en-US" dirty="0"/>
                  <a:t>ample benign or malignant?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malignant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benign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Data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569 patients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98470" cy="4329817"/>
              </a:xfrm>
              <a:blipFill rotWithShape="0">
                <a:blip r:embed="rId2"/>
                <a:stretch>
                  <a:fillRect l="-252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Fig 5-7 FNA cytology. Grade 1, 2,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518" y="3600529"/>
            <a:ext cx="2969615" cy="132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8053518" y="4999839"/>
            <a:ext cx="3444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Grades of carcinoma cells</a:t>
            </a:r>
          </a:p>
          <a:p>
            <a:r>
              <a:rPr lang="en-US" sz="1400" dirty="0"/>
              <a:t>http://breast-cancer.ca/5a-types/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518" y="1636267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257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 Visualized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9862" y="1661746"/>
            <a:ext cx="2965938" cy="4358054"/>
          </a:xfrm>
        </p:spPr>
        <p:txBody>
          <a:bodyPr/>
          <a:lstStyle/>
          <a:p>
            <a:r>
              <a:rPr lang="en-US" dirty="0"/>
              <a:t>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convex</a:t>
            </a:r>
          </a:p>
        </p:txBody>
      </p:sp>
      <p:pic>
        <p:nvPicPr>
          <p:cNvPr id="2050" name="Picture 2" descr="http://upload.wikimedia.org/wikipedia/commons/thumb/0/06/Convex_polygon_illustration1.png/1280px-Convex_polygon_illustra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1372226"/>
            <a:ext cx="2286000" cy="243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thumb/1/11/Convex_polygon_illustration2.png/220px-Convex_polygon_illustrati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3925274"/>
            <a:ext cx="20955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1665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447800"/>
                <a:ext cx="9113520" cy="2438400"/>
              </a:xfrm>
            </p:spPr>
            <p:txBody>
              <a:bodyPr/>
              <a:lstStyle/>
              <a:p>
                <a:r>
                  <a:rPr lang="en-US" dirty="0"/>
                  <a:t>A real-valued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70C0"/>
                    </a:solidFill>
                  </a:rPr>
                  <a:t>convex</a:t>
                </a:r>
                <a:r>
                  <a:rPr lang="en-US" dirty="0"/>
                  <a:t> if:</a:t>
                </a:r>
              </a:p>
              <a:p>
                <a:pPr lvl="1"/>
                <a:r>
                  <a:rPr lang="en-US" dirty="0"/>
                  <a:t>Its domain is a convex set, and</a:t>
                </a:r>
              </a:p>
              <a:p>
                <a:pPr lvl="1"/>
                <a:r>
                  <a:rPr lang="en-US" b="0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:</a:t>
                </a:r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447800"/>
                <a:ext cx="9113520" cy="2438400"/>
              </a:xfrm>
              <a:blipFill>
                <a:blip r:embed="rId2"/>
                <a:stretch>
                  <a:fillRect l="-1605" t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30" y="2872154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713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Linear function of a scalar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Linear function of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Quadratic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convex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exists everywhere,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convex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≥0.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means the Hessian must be positive </a:t>
                </a:r>
                <a:r>
                  <a:rPr lang="en-US" dirty="0" err="1"/>
                  <a:t>semidefinite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convex, so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Logistic loss is convex!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792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AB1E-5582-4FB9-A18F-EBE17F6A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Minima and Convex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D180D-287F-404F-97E6-43A7F8341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7"/>
                <a:ext cx="6153265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convex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local minima, 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global minima</a:t>
                </a:r>
              </a:p>
              <a:p>
                <a:r>
                  <a:rPr lang="en-US" dirty="0"/>
                  <a:t>Implication for optimization:</a:t>
                </a:r>
              </a:p>
              <a:p>
                <a:pPr lvl="1"/>
                <a:r>
                  <a:rPr lang="en-US" dirty="0"/>
                  <a:t>Gradient descent only converges to local minima</a:t>
                </a:r>
              </a:p>
              <a:p>
                <a:pPr lvl="1"/>
                <a:r>
                  <a:rPr lang="en-US" dirty="0"/>
                  <a:t>In general, cannot guarantee optimality</a:t>
                </a:r>
              </a:p>
              <a:p>
                <a:pPr lvl="1"/>
                <a:r>
                  <a:rPr lang="en-US" dirty="0"/>
                  <a:t>Depends on initial condition</a:t>
                </a:r>
              </a:p>
              <a:p>
                <a:pPr lvl="1"/>
                <a:r>
                  <a:rPr lang="en-US" dirty="0"/>
                  <a:t>But, for convex functions can always obtain optimal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D180D-287F-404F-97E6-43A7F8341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7"/>
                <a:ext cx="6153265" cy="4329817"/>
              </a:xfrm>
              <a:blipFill>
                <a:blip r:embed="rId2"/>
                <a:stretch>
                  <a:fillRect l="-237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EB04F-CFB7-4F62-B6FF-7A41BC1F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3E2BD-28B2-46AD-B966-DD9669BA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870" y="1539277"/>
            <a:ext cx="35207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288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FD57-DB28-43FE-A586-D0D67E2A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 We Did Not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6EAA-8ECF-4EAB-98C2-B4ADB2746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optimizer is OK, but not nearly as fast as </a:t>
            </a:r>
            <a:r>
              <a:rPr lang="en-US" dirty="0" err="1"/>
              <a:t>sklearn</a:t>
            </a:r>
            <a:r>
              <a:rPr lang="en-US" dirty="0"/>
              <a:t> method</a:t>
            </a:r>
          </a:p>
          <a:p>
            <a:r>
              <a:rPr lang="en-US" dirty="0"/>
              <a:t>Many techniques we did not cover</a:t>
            </a:r>
          </a:p>
          <a:p>
            <a:pPr lvl="1"/>
            <a:r>
              <a:rPr lang="en-US" dirty="0"/>
              <a:t>Newton’s method</a:t>
            </a:r>
          </a:p>
          <a:p>
            <a:pPr lvl="1"/>
            <a:r>
              <a:rPr lang="en-US" dirty="0"/>
              <a:t>Quasi-Newton’s method</a:t>
            </a:r>
          </a:p>
          <a:p>
            <a:pPr lvl="1"/>
            <a:r>
              <a:rPr lang="en-US" dirty="0"/>
              <a:t>Non-smooth optimization</a:t>
            </a:r>
          </a:p>
          <a:p>
            <a:pPr lvl="1"/>
            <a:r>
              <a:rPr lang="en-US" dirty="0"/>
              <a:t>Constrained optimization</a:t>
            </a:r>
          </a:p>
          <a:p>
            <a:pPr lvl="1"/>
            <a:endParaRPr lang="en-US" dirty="0"/>
          </a:p>
          <a:p>
            <a:r>
              <a:rPr lang="en-US" dirty="0"/>
              <a:t>Take an optimization class and learn more.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09C9B-8219-47B4-B949-538A15BA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975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96E8-7377-FD41-9B34-1087CADA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Lab: Estimating the fundamental frequency and harmonics of an audio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383E9-6575-9F47-A04C-41130FCDEA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Common audio signal model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func>
                              <m:func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func>
                          </m:fName>
                          <m:e/>
                        </m:func>
                      </m:e>
                    </m:nary>
                  </m:oMath>
                </a14:m>
                <a:endParaRPr lang="en-US" dirty="0"/>
              </a:p>
              <a:p>
                <a:pPr marL="292608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:    fundamental frequency (pitch period = 1/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292608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harmonics</m:t>
                    </m:r>
                  </m:oMath>
                </a14:m>
                <a:endParaRPr lang="en-US" dirty="0"/>
              </a:p>
              <a:p>
                <a:pPr marL="285750" indent="-285750"/>
                <a:r>
                  <a:rPr lang="en-US" dirty="0"/>
                  <a:t>Problem: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/>
                <a:r>
                  <a:rPr lang="en-US" dirty="0"/>
                  <a:t>Nested optimization:</a:t>
                </a:r>
              </a:p>
              <a:p>
                <a:pPr marL="578358" lvl="1" indent="-285750"/>
                <a:r>
                  <a:rPr lang="en-US" dirty="0"/>
                  <a:t>Given estimated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, find optimal coefficients: least square problem</a:t>
                </a:r>
              </a:p>
              <a:p>
                <a:pPr marL="761238" lvl="2" indent="-285750"/>
                <a:r>
                  <a:rPr lang="en-US" dirty="0"/>
                  <a:t>(Can be solved using linear regression, but you should write your own least squares solver)</a:t>
                </a:r>
              </a:p>
              <a:p>
                <a:pPr marL="578358" lvl="1" indent="-285750"/>
                <a:r>
                  <a:rPr lang="en-US" dirty="0"/>
                  <a:t>Determine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using gradient descent, using a evaluation function which solves the coefficients for any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evaluate the gradient</a:t>
                </a:r>
              </a:p>
              <a:p>
                <a:pPr marL="578358" lvl="1" indent="-285750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383E9-6575-9F47-A04C-41130FCDEA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2DEB6-D2F7-274B-B88B-F0B57882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303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objective function, parameters and constraints in an optimization problem</a:t>
            </a:r>
          </a:p>
          <a:p>
            <a:r>
              <a:rPr lang="en-US" dirty="0"/>
              <a:t>Compute the gradient of  a loss function for scalar, vector parameters</a:t>
            </a:r>
          </a:p>
          <a:p>
            <a:pPr lvl="1"/>
            <a:r>
              <a:rPr lang="en-US" dirty="0"/>
              <a:t>Matrix parameters are advanced (graduate students only)</a:t>
            </a:r>
          </a:p>
          <a:p>
            <a:r>
              <a:rPr lang="en-US" dirty="0"/>
              <a:t>Efficiently compute a gradient in python.</a:t>
            </a:r>
          </a:p>
          <a:p>
            <a:r>
              <a:rPr lang="en-US" dirty="0"/>
              <a:t>Write the gradient descent update</a:t>
            </a:r>
          </a:p>
          <a:p>
            <a:r>
              <a:rPr lang="en-US" dirty="0"/>
              <a:t>Describe the effect of the learning rate on convergence</a:t>
            </a:r>
          </a:p>
          <a:p>
            <a:r>
              <a:rPr lang="en-US" dirty="0"/>
              <a:t>Determine if a loss function is 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7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Assume logistic model for the likelihood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unknown weights</a:t>
                </a:r>
              </a:p>
              <a:p>
                <a:r>
                  <a:rPr lang="en-US" dirty="0"/>
                  <a:t>ML (Maximum Likelihood) estimation:  Minimize the negative log likelihood: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= loss function = measure of goodness of fit of parameters</a:t>
                </a:r>
              </a:p>
              <a:p>
                <a:r>
                  <a:rPr lang="en-US" dirty="0"/>
                  <a:t>Loss function = binary cross entropy (number of classes K=2)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9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F7F7-047C-47E0-8A53-39165199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the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7A7D-0CEC-4AD0-B33C-0FBA24D6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LogisticRegression.fit</a:t>
            </a:r>
            <a:r>
              <a:rPr lang="en-US" dirty="0"/>
              <a:t>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Used built-in optimizer to minimize loss function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How does this optimizer work?</a:t>
            </a:r>
          </a:p>
          <a:p>
            <a:pPr lvl="1"/>
            <a:r>
              <a:rPr lang="en-US" dirty="0"/>
              <a:t>How would we build one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B79C4-A3B9-43A4-81E0-94737528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50EFE-044A-4E1D-A8E5-AD17E35A8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43" y="2166615"/>
            <a:ext cx="6348249" cy="740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4E38FE-9A5E-46A9-84C8-6C6FCE15C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44" y="2907245"/>
            <a:ext cx="2772659" cy="753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079351-762B-4228-B737-CDF37086C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962" y="1612306"/>
            <a:ext cx="4488137" cy="334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79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29237" y="190949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8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35D4-EE49-433F-B974-A06E8399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16B2-0675-4DEB-852C-24EC01308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machine learning, we often want to minimize a 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Key function</a:t>
                </a:r>
              </a:p>
              <a:p>
                <a:r>
                  <a:rPr lang="en-US" dirty="0"/>
                  <a:t>Gradient has several important properties for optimization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Provides a simple linear approximation of a function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When at a local minima,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b="0" dirty="0"/>
                </a:br>
                <a:endParaRPr lang="en-US" dirty="0"/>
              </a:p>
              <a:p>
                <a:pPr lvl="1"/>
                <a:r>
                  <a:rPr lang="en-US" dirty="0"/>
                  <a:t>At other points,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provides a direction of maximum decrease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16B2-0675-4DEB-852C-24EC01308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AA5B5-9961-4653-9DEE-836F57E1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238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1907</Words>
  <Application>Microsoft Office PowerPoint</Application>
  <PresentationFormat>Widescreen</PresentationFormat>
  <Paragraphs>457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Cambria Math</vt:lpstr>
      <vt:lpstr>Wingdings</vt:lpstr>
      <vt:lpstr>Wingdings 2</vt:lpstr>
      <vt:lpstr>Retrospect</vt:lpstr>
      <vt:lpstr>Lecture 7  Non-Linear Optimization</vt:lpstr>
      <vt:lpstr>Learning Objectives</vt:lpstr>
      <vt:lpstr>Outline </vt:lpstr>
      <vt:lpstr>Demo on GitHub</vt:lpstr>
      <vt:lpstr>Recap: Breast Cancer Example</vt:lpstr>
      <vt:lpstr>Logistic Regression Maximum Likelihood</vt:lpstr>
      <vt:lpstr>Minimizing the Loss Function</vt:lpstr>
      <vt:lpstr>Outline </vt:lpstr>
      <vt:lpstr>Gradients and Optimization</vt:lpstr>
      <vt:lpstr>Gradient Defined</vt:lpstr>
      <vt:lpstr>Example 1</vt:lpstr>
      <vt:lpstr>Example 2</vt:lpstr>
      <vt:lpstr>Example 2 in Python</vt:lpstr>
      <vt:lpstr>First-Order Approximations Scalar-Input Functions</vt:lpstr>
      <vt:lpstr>First-Order Approximations Vector Input Functions</vt:lpstr>
      <vt:lpstr>Gradients and Stationary Points</vt:lpstr>
      <vt:lpstr>Direction of Maximum Increase</vt:lpstr>
      <vt:lpstr>First-Order Approximations Matrix Input Functions (Advanced)</vt:lpstr>
      <vt:lpstr>Example 3:  Matrix-Input Function</vt:lpstr>
      <vt:lpstr>Example 3 in Python</vt:lpstr>
      <vt:lpstr>Outline </vt:lpstr>
      <vt:lpstr>Unconstrained Optimization</vt:lpstr>
      <vt:lpstr>Numerical Optimization</vt:lpstr>
      <vt:lpstr>Gradient Descent</vt:lpstr>
      <vt:lpstr>Gradient Descent Illustrated</vt:lpstr>
      <vt:lpstr>Gradient Descent Analysis</vt:lpstr>
      <vt:lpstr>Local vs. Global Minima</vt:lpstr>
      <vt:lpstr>Logistic Loss Function for Binary Classification (Review)</vt:lpstr>
      <vt:lpstr>Logistic Loss as a Two Step Function</vt:lpstr>
      <vt:lpstr>Chain Rule</vt:lpstr>
      <vt:lpstr>Multi-Variable Chain Rule</vt:lpstr>
      <vt:lpstr>Gradient of Binary Cross Entropy Loss</vt:lpstr>
      <vt:lpstr>Gradients with Matrix Multiplication</vt:lpstr>
      <vt:lpstr>Summary</vt:lpstr>
      <vt:lpstr>Implementation in Python</vt:lpstr>
      <vt:lpstr>Method 1:  Create a Class</vt:lpstr>
      <vt:lpstr>Testing the Gradient</vt:lpstr>
      <vt:lpstr>Method 2:  Lambda Calculus</vt:lpstr>
      <vt:lpstr>Gradient Descent</vt:lpstr>
      <vt:lpstr>Gradient Descent on Logistic Regression</vt:lpstr>
      <vt:lpstr>Different Step Sizes</vt:lpstr>
      <vt:lpstr>Outline </vt:lpstr>
      <vt:lpstr>Adaptive Step Size Selection</vt:lpstr>
      <vt:lpstr>Armijo Rule</vt:lpstr>
      <vt:lpstr>Armijo Rule Illustrated</vt:lpstr>
      <vt:lpstr>Adaptive Gradient Descent in Python</vt:lpstr>
      <vt:lpstr>In-Class Exercise</vt:lpstr>
      <vt:lpstr>Outline </vt:lpstr>
      <vt:lpstr>Convex Sets</vt:lpstr>
      <vt:lpstr>Convex Set Visualized</vt:lpstr>
      <vt:lpstr>Convex Functions</vt:lpstr>
      <vt:lpstr>Convex Function Examples</vt:lpstr>
      <vt:lpstr>Global Minima and Convex Function</vt:lpstr>
      <vt:lpstr>Other Topics We Did Not Cover</vt:lpstr>
      <vt:lpstr>Lab: Estimating the fundamental frequency and harmonics of an audio signal</vt:lpstr>
      <vt:lpstr>What you should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554</cp:revision>
  <cp:lastPrinted>2018-03-04T16:35:01Z</cp:lastPrinted>
  <dcterms:created xsi:type="dcterms:W3CDTF">2015-03-22T11:15:32Z</dcterms:created>
  <dcterms:modified xsi:type="dcterms:W3CDTF">2018-11-01T14:41:38Z</dcterms:modified>
</cp:coreProperties>
</file>