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3"/>
  </p:notesMasterIdLst>
  <p:sldIdLst>
    <p:sldId id="258" r:id="rId2"/>
    <p:sldId id="275" r:id="rId3"/>
    <p:sldId id="342" r:id="rId4"/>
    <p:sldId id="323" r:id="rId5"/>
    <p:sldId id="304" r:id="rId6"/>
    <p:sldId id="305" r:id="rId7"/>
    <p:sldId id="343" r:id="rId8"/>
    <p:sldId id="306" r:id="rId9"/>
    <p:sldId id="308" r:id="rId10"/>
    <p:sldId id="344" r:id="rId11"/>
    <p:sldId id="311" r:id="rId12"/>
    <p:sldId id="353" r:id="rId13"/>
    <p:sldId id="313" r:id="rId14"/>
    <p:sldId id="314" r:id="rId15"/>
    <p:sldId id="324" r:id="rId16"/>
    <p:sldId id="359" r:id="rId17"/>
    <p:sldId id="345" r:id="rId18"/>
    <p:sldId id="347" r:id="rId19"/>
    <p:sldId id="346" r:id="rId20"/>
    <p:sldId id="315" r:id="rId21"/>
    <p:sldId id="316" r:id="rId22"/>
    <p:sldId id="317" r:id="rId23"/>
    <p:sldId id="319" r:id="rId24"/>
    <p:sldId id="352" r:id="rId25"/>
    <p:sldId id="355" r:id="rId26"/>
    <p:sldId id="321" r:id="rId27"/>
    <p:sldId id="348" r:id="rId28"/>
    <p:sldId id="325" r:id="rId29"/>
    <p:sldId id="349" r:id="rId30"/>
    <p:sldId id="326" r:id="rId31"/>
    <p:sldId id="350" r:id="rId32"/>
    <p:sldId id="340" r:id="rId33"/>
    <p:sldId id="338" r:id="rId34"/>
    <p:sldId id="341" r:id="rId35"/>
    <p:sldId id="351" r:id="rId36"/>
    <p:sldId id="337" r:id="rId37"/>
    <p:sldId id="327" r:id="rId38"/>
    <p:sldId id="328" r:id="rId39"/>
    <p:sldId id="329" r:id="rId40"/>
    <p:sldId id="330" r:id="rId41"/>
    <p:sldId id="331" r:id="rId42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6588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45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7D6DDD3-D7E9-488B-B626-1E8285E424D8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5CF6084-2C3C-4FE7-B181-D16A34290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25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6171231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7" name="Rectangle 16"/>
          <p:cNvSpPr/>
          <p:nvPr userDrawn="1"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64" y="6292310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SzPct val="100000"/>
              <a:buFont typeface="Wingdings" panose="05000000000000000000" pitchFamily="2" charset="2"/>
              <a:buChar char="q"/>
              <a:defRPr/>
            </a:lvl1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" name="Picture 16" descr="final-logo-3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379551"/>
            <a:ext cx="1117381" cy="81740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45" y="6405564"/>
            <a:ext cx="2113225" cy="334949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54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6019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214193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214193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2682" y="6508672"/>
            <a:ext cx="984019" cy="273844"/>
          </a:xfrm>
          <a:prstGeom prst="rect">
            <a:avLst/>
          </a:prstGeom>
        </p:spPr>
        <p:txBody>
          <a:bodyPr vert="horz" lIns="68567" tIns="34289" rIns="68567" bIns="34289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7" y="6405564"/>
            <a:ext cx="2113225" cy="334949"/>
          </a:xfrm>
          <a:prstGeom prst="rect">
            <a:avLst/>
          </a:prstGeom>
        </p:spPr>
      </p:pic>
      <p:pic>
        <p:nvPicPr>
          <p:cNvPr id="16" name="Picture 15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543" y="6446621"/>
            <a:ext cx="923615" cy="67565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160663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402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39277"/>
            <a:ext cx="10058400" cy="43298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4330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7" y="6307398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hyperlink" Target="http://www.rst.e-technik.tu-dortmund.de/cms/en/research/robotics/TUDOR_engl/index.html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sdrangan/introml/blob/master/unit02_mult_lin_reg/demo02_glucose.ipynb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Lecture 3 </a:t>
            </a:r>
            <a:br>
              <a:rPr lang="en-US" sz="6600" dirty="0"/>
            </a:br>
            <a:r>
              <a:rPr lang="en-US" sz="6600" dirty="0"/>
              <a:t>Multiple Linear Regression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EE-</a:t>
            </a:r>
            <a:r>
              <a:rPr lang="en-US" dirty="0" err="1"/>
              <a:t>uy</a:t>
            </a:r>
            <a:r>
              <a:rPr lang="en-US" dirty="0"/>
              <a:t> 4563/EL-GY 9123:  Introduction to machine learning</a:t>
            </a:r>
          </a:p>
          <a:p>
            <a:r>
              <a:rPr lang="en-US" dirty="0"/>
              <a:t>Prof. </a:t>
            </a:r>
            <a:r>
              <a:rPr lang="en-US" dirty="0" err="1"/>
              <a:t>Sundeep</a:t>
            </a:r>
            <a:r>
              <a:rPr lang="en-US" dirty="0"/>
              <a:t> </a:t>
            </a:r>
            <a:r>
              <a:rPr lang="en-US" dirty="0" err="1"/>
              <a:t>rangan</a:t>
            </a:r>
            <a:r>
              <a:rPr lang="en-US" dirty="0"/>
              <a:t> </a:t>
            </a:r>
          </a:p>
          <a:p>
            <a:r>
              <a:rPr lang="en-US" dirty="0"/>
              <a:t>(with modification by Yao Wang)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293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Understanding glucose levels in diabetes patients</a:t>
            </a:r>
          </a:p>
          <a:p>
            <a:r>
              <a:rPr lang="en-US" dirty="0"/>
              <a:t>Multiple variable linear models</a:t>
            </a:r>
          </a:p>
          <a:p>
            <a:r>
              <a:rPr lang="en-US" dirty="0"/>
              <a:t>Least squares solutions</a:t>
            </a:r>
          </a:p>
          <a:p>
            <a:r>
              <a:rPr lang="en-US" dirty="0"/>
              <a:t>Computing the solutions in python</a:t>
            </a:r>
          </a:p>
          <a:p>
            <a:r>
              <a:rPr lang="en-US" dirty="0"/>
              <a:t>Special case:  Simple linear regression</a:t>
            </a:r>
          </a:p>
          <a:p>
            <a:r>
              <a:rPr lang="en-US" dirty="0"/>
              <a:t>Extensions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26161" y="1917449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232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Variable 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Vector of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features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features (also known as predictors or independent variable attributes)</a:t>
                </a:r>
              </a:p>
              <a:p>
                <a:r>
                  <a:rPr lang="en-US" dirty="0"/>
                  <a:t>Single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target variable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Linear model: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terms in the model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/>
                  <a:t> = predicted value</a:t>
                </a:r>
              </a:p>
              <a:p>
                <a:r>
                  <a:rPr lang="en-US" dirty="0"/>
                  <a:t>Data for training</a:t>
                </a:r>
              </a:p>
              <a:p>
                <a:pPr lvl="1"/>
                <a:r>
                  <a:rPr lang="en-US" dirty="0"/>
                  <a:t>Samples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 err="1"/>
                  <a:t>i</a:t>
                </a:r>
                <a:r>
                  <a:rPr lang="en-US" dirty="0"/>
                  <a:t>=1,2,…,n. </a:t>
                </a:r>
              </a:p>
              <a:p>
                <a:pPr lvl="1"/>
                <a:r>
                  <a:rPr lang="en-US" dirty="0"/>
                  <a:t>Each sample has a vector of features: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and scalar target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Problem</a:t>
                </a:r>
                <a:r>
                  <a:rPr lang="en-US" dirty="0">
                    <a:solidFill>
                      <a:schemeClr val="tx1"/>
                    </a:solidFill>
                  </a:rPr>
                  <a:t>:  Learn the best coefficients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𝜷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=[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,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from the training data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665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a Linear Model?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Many natural phenomena have linear relationship</a:t>
                </a:r>
              </a:p>
              <a:p>
                <a:r>
                  <a:rPr lang="en-US" dirty="0"/>
                  <a:t>Predictor has small variation</a:t>
                </a:r>
              </a:p>
              <a:p>
                <a:pPr lvl="1"/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If variation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small around some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then </a:t>
                </a:r>
              </a:p>
              <a:p>
                <a:pPr marL="201168" lvl="1" indent="0">
                  <a:buNone/>
                </a:pP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Gaussian random variables: </a:t>
                </a:r>
              </a:p>
              <a:p>
                <a:pPr lvl="1"/>
                <a:r>
                  <a:rPr lang="en-US" dirty="0"/>
                  <a:t>If two variables are jointly Gaussian, the optimal predictor of one from the other is linear predictor </a:t>
                </a:r>
              </a:p>
              <a:p>
                <a:r>
                  <a:rPr lang="en-US" dirty="0"/>
                  <a:t>Simple to compute</a:t>
                </a:r>
              </a:p>
              <a:p>
                <a:r>
                  <a:rPr lang="en-US" dirty="0"/>
                  <a:t>Easy to interpret relation</a:t>
                </a:r>
              </a:p>
              <a:p>
                <a:pPr lvl="1"/>
                <a:r>
                  <a:rPr lang="en-US" dirty="0"/>
                  <a:t>Coefficient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indicates the importance of feature j for the target.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2047" b="-5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114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Review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Consider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Compute (computations on the board):</a:t>
                </a:r>
              </a:p>
              <a:p>
                <a:pPr lvl="1"/>
                <a:r>
                  <a:rPr lang="en-US" b="0" dirty="0"/>
                  <a:t>Matrix vector multiply: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𝐴𝑥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Transpose: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Matrix multiply: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Solution to linear equations:  Solve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𝐵𝑢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Matrix inverse: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5025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Form of 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Predicted value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th</a:t>
                </a:r>
                <a:r>
                  <a:rPr lang="en-US" dirty="0"/>
                  <a:t> sample: 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Define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feature matrix </a:t>
                </a:r>
                <a:r>
                  <a:rPr lang="en-US" dirty="0"/>
                  <a:t>and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regression vector</a:t>
                </a:r>
                <a:r>
                  <a:rPr lang="en-US" dirty="0"/>
                  <a:t>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Feature matrix is data matrix + column of 1’s</a:t>
                </a:r>
              </a:p>
              <a:p>
                <a:r>
                  <a:rPr lang="en-US" dirty="0"/>
                  <a:t>Then, predicted vector for all training samples is: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Given a new sample with feature vector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b="1" dirty="0"/>
                  <a:t>, </a:t>
                </a:r>
                <a:r>
                  <a:rPr lang="en-US" dirty="0"/>
                  <a:t>the predicted value is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[1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]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endParaRPr lang="en-US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Right Brace 4"/>
          <p:cNvSpPr/>
          <p:nvPr/>
        </p:nvSpPr>
        <p:spPr>
          <a:xfrm>
            <a:off x="8360675" y="2498165"/>
            <a:ext cx="347042" cy="117016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922874" y="2850768"/>
                <a:ext cx="25621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+1 </m:t>
                    </m:r>
                  </m:oMath>
                </a14:m>
                <a:r>
                  <a:rPr lang="en-US" dirty="0"/>
                  <a:t>linear features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2874" y="2850768"/>
                <a:ext cx="2562176" cy="369332"/>
              </a:xfrm>
              <a:prstGeom prst="rect">
                <a:avLst/>
              </a:prstGeom>
              <a:blipFill>
                <a:blip r:embed="rId3"/>
                <a:stretch>
                  <a:fillRect t="-10000" r="-1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26101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Slopes and Intercept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69757"/>
                <a:ext cx="10058400" cy="4329817"/>
              </a:xfrm>
            </p:spPr>
            <p:txBody>
              <a:bodyPr/>
              <a:lstStyle/>
              <a:p>
                <a:r>
                  <a:rPr lang="en-US" dirty="0"/>
                  <a:t>Model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Sometimes use notation: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Components have two components: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: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Bias</a:t>
                </a:r>
                <a:r>
                  <a:rPr lang="en-US" dirty="0"/>
                  <a:t> or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intercept</a:t>
                </a:r>
                <a:r>
                  <a:rPr lang="en-US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: 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Weights</a:t>
                </a:r>
                <a:r>
                  <a:rPr lang="en-US" dirty="0"/>
                  <a:t> or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slope vector</a:t>
                </a:r>
              </a:p>
              <a:p>
                <a:r>
                  <a:rPr lang="en-US" dirty="0"/>
                  <a:t>Can write with inner product: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Inner product: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Will use alternate notation: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69757"/>
                <a:ext cx="10058400" cy="4329817"/>
              </a:xfrm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882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E9826-28DA-4BA0-8AE4-B263040F4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Arrays and Vector in Python and MATLAB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2353E9-E9EE-4094-8CA6-829959754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C994B35B-95E0-40D8-A86B-DBC521F226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There are some key differences between MATLAB and Python that you need to get used to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MATLAB</a:t>
                </a:r>
              </a:p>
              <a:p>
                <a:pPr lvl="1"/>
                <a:r>
                  <a:rPr lang="en-US" dirty="0"/>
                  <a:t>All arrays are at least 2 dimensions</a:t>
                </a:r>
              </a:p>
              <a:p>
                <a:pPr lvl="1"/>
                <a:r>
                  <a:rPr lang="en-US" dirty="0"/>
                  <a:t>Vectors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(row vectors)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×1 </m:t>
                    </m:r>
                  </m:oMath>
                </a14:m>
                <a:r>
                  <a:rPr lang="en-US" dirty="0"/>
                  <a:t>(column) vectors</a:t>
                </a:r>
              </a:p>
              <a:p>
                <a:pPr lvl="1"/>
                <a:r>
                  <a:rPr lang="en-US" dirty="0"/>
                  <a:t>Matrix vector multiplication syntax depends if vector is on left or right: 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x’*A </a:t>
                </a:r>
                <a:r>
                  <a:rPr lang="en-US" dirty="0"/>
                  <a:t>or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A*x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Python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Arrays can have 1, 2, 3, … dimension</a:t>
                </a:r>
              </a:p>
              <a:p>
                <a:pPr lvl="1"/>
                <a:r>
                  <a:rPr lang="en-US" dirty="0"/>
                  <a:t>Vectors can be 1D arrays;  matrices are generally 2D arrays</a:t>
                </a:r>
              </a:p>
              <a:p>
                <a:pPr lvl="1"/>
                <a:r>
                  <a:rPr lang="en-US" dirty="0"/>
                  <a:t>Vectors that are 1D arrays are neither row not column vectors</a:t>
                </a:r>
              </a:p>
              <a:p>
                <a:pPr lvl="1"/>
                <a:r>
                  <a:rPr lang="en-US" dirty="0"/>
                  <a:t>If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x</a:t>
                </a:r>
                <a:r>
                  <a:rPr lang="en-US" dirty="0"/>
                  <a:t> is 1D and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</a:t>
                </a:r>
                <a:r>
                  <a:rPr lang="en-US" dirty="0"/>
                  <a:t> is 2D, then left and right multiplication are the same: 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x.dot(A)  </a:t>
                </a:r>
                <a:r>
                  <a:rPr lang="en-US" dirty="0"/>
                  <a:t>and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A.dot(x) 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Lecture notes</a:t>
                </a:r>
                <a:r>
                  <a:rPr lang="en-US" dirty="0"/>
                  <a:t>:  We will generally treat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the same.  </a:t>
                </a:r>
              </a:p>
              <a:p>
                <a:pPr lvl="1"/>
                <a:r>
                  <a:rPr lang="en-US" dirty="0"/>
                  <a:t>Can write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still multiply by a matrix on left or right 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C994B35B-95E0-40D8-A86B-DBC521F226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2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47588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Understanding glucose levels in diabetes patients</a:t>
            </a:r>
          </a:p>
          <a:p>
            <a:r>
              <a:rPr lang="en-US" dirty="0"/>
              <a:t>Multiple variable linear models</a:t>
            </a:r>
          </a:p>
          <a:p>
            <a:r>
              <a:rPr lang="en-US" dirty="0"/>
              <a:t>Least squares solutions</a:t>
            </a:r>
          </a:p>
          <a:p>
            <a:r>
              <a:rPr lang="en-US" dirty="0"/>
              <a:t>Computing the solutions in python</a:t>
            </a:r>
          </a:p>
          <a:p>
            <a:r>
              <a:rPr lang="en-US" dirty="0"/>
              <a:t>Special case:  Simple linear regression</a:t>
            </a:r>
          </a:p>
          <a:p>
            <a:r>
              <a:rPr lang="en-US" dirty="0"/>
              <a:t>Extensions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20105" y="2395844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2201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 Squares Model Fitting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How do we select parameters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Predicted value on sample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for parameters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Define average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residual sum of squares</a:t>
                </a:r>
                <a:r>
                  <a:rPr lang="en-US" dirty="0"/>
                  <a:t>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RSS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Note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implicitly a function of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Also called the sum of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squared residuals </a:t>
                </a:r>
                <a:r>
                  <a:rPr lang="en-US" dirty="0"/>
                  <a:t>(SSR) and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sum of squared errors </a:t>
                </a:r>
                <a:r>
                  <a:rPr lang="en-US" dirty="0"/>
                  <a:t>(SSE)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Least squares solution</a:t>
                </a:r>
                <a:r>
                  <a:rPr lang="en-US" dirty="0"/>
                  <a:t>:  Find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dirty="0"/>
                  <a:t> to minimize RSS.</a:t>
                </a:r>
              </a:p>
              <a:p>
                <a:pPr lvl="1"/>
                <a:r>
                  <a:rPr lang="en-US" dirty="0"/>
                  <a:t>Geometrically, minimizes squared distances of samples to regression line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763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F4E49-8A04-40C4-83C5-D6F1042D2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Finding Parameters via Optimization</a:t>
            </a:r>
            <a:br>
              <a:rPr lang="en-US" dirty="0"/>
            </a:br>
            <a:r>
              <a:rPr lang="en-US" sz="4000" dirty="0"/>
              <a:t>A general ML recipe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A35B2-AA95-4610-BAB9-1F934F63E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69024"/>
            <a:ext cx="4334876" cy="3800070"/>
          </a:xfrm>
        </p:spPr>
        <p:txBody>
          <a:bodyPr/>
          <a:lstStyle/>
          <a:p>
            <a:r>
              <a:rPr lang="en-US" dirty="0"/>
              <a:t>Pick a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model</a:t>
            </a:r>
            <a:r>
              <a:rPr lang="en-US" dirty="0"/>
              <a:t> with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parameters</a:t>
            </a:r>
          </a:p>
          <a:p>
            <a:r>
              <a:rPr lang="en-US" dirty="0"/>
              <a:t>Get data</a:t>
            </a:r>
          </a:p>
          <a:p>
            <a:r>
              <a:rPr lang="en-US" dirty="0"/>
              <a:t>Pick a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loss function</a:t>
            </a:r>
          </a:p>
          <a:p>
            <a:pPr lvl="1"/>
            <a:r>
              <a:rPr lang="en-US" dirty="0"/>
              <a:t>Measures goodness of fit model to data</a:t>
            </a:r>
          </a:p>
          <a:p>
            <a:pPr lvl="1"/>
            <a:r>
              <a:rPr lang="en-US" dirty="0"/>
              <a:t>Function of the parameters</a:t>
            </a:r>
          </a:p>
          <a:p>
            <a:pPr lvl="1"/>
            <a:endParaRPr lang="en-US" dirty="0"/>
          </a:p>
          <a:p>
            <a:r>
              <a:rPr lang="en-US" dirty="0"/>
              <a:t>Find parameters that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minimizes</a:t>
            </a:r>
            <a:r>
              <a:rPr lang="en-US" dirty="0"/>
              <a:t> loss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52666F-105A-4F08-9EC5-44E827836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964CC669-0E37-468F-8F3D-9120FCB6CA0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77553" y="2053524"/>
                <a:ext cx="4835470" cy="3800070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Wingdings" panose="05000000000000000000" pitchFamily="2" charset="2"/>
                  <a:buChar char="q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Linear model: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Data: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Loss function:  </a:t>
                </a: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𝑅𝑆𝑆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≔∑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br>
                  <a:rPr lang="en-US" dirty="0"/>
                </a:br>
                <a:r>
                  <a:rPr lang="en-US" dirty="0"/>
                  <a:t>Select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to minimize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𝑅𝑆𝑆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964CC669-0E37-468F-8F3D-9120FCB6CA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7553" y="2053524"/>
                <a:ext cx="4835470" cy="3800070"/>
              </a:xfrm>
              <a:prstGeom prst="rect">
                <a:avLst/>
              </a:prstGeom>
              <a:blipFill>
                <a:blip r:embed="rId2"/>
                <a:stretch>
                  <a:fillRect l="-2880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BE3968EA-E5BE-4E1D-AF03-45BAEED9E8DB}"/>
              </a:ext>
            </a:extLst>
          </p:cNvPr>
          <p:cNvSpPr txBox="1"/>
          <p:nvPr/>
        </p:nvSpPr>
        <p:spPr>
          <a:xfrm>
            <a:off x="1743559" y="1467086"/>
            <a:ext cx="2755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General ML problem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A7C69C-4A87-49C6-A38D-875A20723BD1}"/>
              </a:ext>
            </a:extLst>
          </p:cNvPr>
          <p:cNvSpPr txBox="1"/>
          <p:nvPr/>
        </p:nvSpPr>
        <p:spPr>
          <a:xfrm>
            <a:off x="6622942" y="1467085"/>
            <a:ext cx="338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Multiple linear regression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1F1AF7DD-A149-43E3-BB8B-641C967A686E}"/>
              </a:ext>
            </a:extLst>
          </p:cNvPr>
          <p:cNvSpPr/>
          <p:nvPr/>
        </p:nvSpPr>
        <p:spPr>
          <a:xfrm>
            <a:off x="5199681" y="2169762"/>
            <a:ext cx="978408" cy="1514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97099528-9AD3-42BF-A7BA-644899D08E0B}"/>
              </a:ext>
            </a:extLst>
          </p:cNvPr>
          <p:cNvSpPr/>
          <p:nvPr/>
        </p:nvSpPr>
        <p:spPr>
          <a:xfrm>
            <a:off x="5199681" y="2620167"/>
            <a:ext cx="978408" cy="1514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F372D1C-0F9C-4222-84A2-BDAABF4A5833}"/>
              </a:ext>
            </a:extLst>
          </p:cNvPr>
          <p:cNvSpPr/>
          <p:nvPr/>
        </p:nvSpPr>
        <p:spPr>
          <a:xfrm>
            <a:off x="5199681" y="3048307"/>
            <a:ext cx="978408" cy="1514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754FDE32-4695-4931-86B1-09272CFD14AC}"/>
              </a:ext>
            </a:extLst>
          </p:cNvPr>
          <p:cNvSpPr/>
          <p:nvPr/>
        </p:nvSpPr>
        <p:spPr>
          <a:xfrm>
            <a:off x="5228094" y="4523875"/>
            <a:ext cx="978408" cy="1514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077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Formulate a machine learning model as a multiple linear regression model.  </a:t>
            </a:r>
          </a:p>
          <a:p>
            <a:pPr lvl="1"/>
            <a:r>
              <a:rPr lang="en-US" dirty="0"/>
              <a:t>Identify prediction vector and target for the problem.</a:t>
            </a:r>
          </a:p>
          <a:p>
            <a:r>
              <a:rPr lang="en-US" dirty="0"/>
              <a:t>Write the regression model in matrix form.  Write the feature matrix</a:t>
            </a:r>
          </a:p>
          <a:p>
            <a:r>
              <a:rPr lang="en-US" dirty="0"/>
              <a:t>Compute the least-squares solution for the regression coefficients on training data.</a:t>
            </a:r>
          </a:p>
          <a:p>
            <a:r>
              <a:rPr lang="en-US" dirty="0"/>
              <a:t>Derive the least-squares formula from minimization of the RSS</a:t>
            </a:r>
          </a:p>
          <a:p>
            <a:endParaRPr lang="en-US" dirty="0"/>
          </a:p>
          <a:p>
            <a:r>
              <a:rPr lang="en-US" dirty="0"/>
              <a:t>Manipulate 2D arrays in python (indexing, stacking, computing shapes, …)</a:t>
            </a:r>
          </a:p>
          <a:p>
            <a:r>
              <a:rPr lang="en-US" dirty="0"/>
              <a:t>Compute the LS solution using python linear algebra and machine learning packages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901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RSS as a Vector Norm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RSS is given by sum: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RSS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b="0" dirty="0"/>
              </a:p>
              <a:p>
                <a:r>
                  <a:rPr lang="en-US" dirty="0"/>
                  <a:t>Define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norm</a:t>
                </a:r>
                <a:r>
                  <a:rPr lang="en-US" dirty="0"/>
                  <a:t> of a vector:  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+⋯+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1/2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Standard Euclidean norm.</a:t>
                </a:r>
              </a:p>
              <a:p>
                <a:pPr lvl="1"/>
                <a:r>
                  <a:rPr lang="en-US" dirty="0"/>
                  <a:t>Sometimes called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dirty="0"/>
                  <a:t>-2 norm.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dirty="0"/>
                  <a:t> is for </a:t>
                </a:r>
                <a:r>
                  <a:rPr lang="en-US" dirty="0" err="1"/>
                  <a:t>Lebesque</a:t>
                </a:r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r>
                  <a:rPr lang="en-US" dirty="0"/>
                  <a:t>Write RSS in vector form: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RSS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3697" y="1870503"/>
            <a:ext cx="3352543" cy="3206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3226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Gradients and Multi-Variable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Consider scalar valued function of a vector: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Gradient</a:t>
                </a:r>
                <a:r>
                  <a:rPr lang="en-US" dirty="0"/>
                  <a:t> is the column vector: 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type m:val="li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type m:val="li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Ex: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.  </a:t>
                </a:r>
              </a:p>
              <a:p>
                <a:pPr lvl="1"/>
                <a:r>
                  <a:rPr lang="en-US" dirty="0"/>
                  <a:t>Compute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dirty="0"/>
                  <a:t>.  Solution on board</a:t>
                </a:r>
              </a:p>
              <a:p>
                <a:r>
                  <a:rPr lang="en-US" dirty="0"/>
                  <a:t>Represents direction of maximum increase</a:t>
                </a:r>
              </a:p>
              <a:p>
                <a:r>
                  <a:rPr lang="en-US" dirty="0"/>
                  <a:t>At a local minima or maxima: 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Solve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equations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unknowns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21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5971" y="1818235"/>
            <a:ext cx="2401630" cy="18859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3582" y="4392719"/>
            <a:ext cx="3095625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2942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 Squares 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Consider cost function of the RSS:</a:t>
                </a: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RSS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marL="201168" lvl="1" indent="0">
                  <a:buNone/>
                </a:pPr>
                <a:endParaRPr lang="en-US" dirty="0"/>
              </a:p>
              <a:p>
                <a:pPr lvl="1"/>
                <a:r>
                  <a:rPr lang="en-US" dirty="0"/>
                  <a:t>Vector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dirty="0"/>
                  <a:t> that minimizes RSS called the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least-squares</a:t>
                </a:r>
                <a:r>
                  <a:rPr lang="en-US" dirty="0"/>
                  <a:t> solution</a:t>
                </a:r>
              </a:p>
              <a:p>
                <a:r>
                  <a:rPr lang="en-US" dirty="0"/>
                  <a:t>Compute partial derivatives via chain rule: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𝑆𝑆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=1,2,…,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nary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Matrix form: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RSS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𝜷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𝑅𝑆𝑆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Solution: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=0→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(least squares solution of equation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Minimum RSS: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𝑅𝑆𝑆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en-US" b="1" dirty="0"/>
              </a:p>
              <a:p>
                <a:pPr lvl="1"/>
                <a:r>
                  <a:rPr lang="en-US" dirty="0"/>
                  <a:t>Proof on the board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1859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LS Solution via  Auto-Correlation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Each data sample has a linear feature vector:  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⋯,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Define sample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auto-correlation</a:t>
                </a:r>
                <a:r>
                  <a:rPr lang="en-US" dirty="0"/>
                  <a:t> matrix and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cross-correlation</a:t>
                </a:r>
                <a:r>
                  <a:rPr lang="en-US" dirty="0"/>
                  <a:t> vector: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𝐴𝐴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𝑖𝑚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(correlation of feature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dirty="0"/>
                  <a:t> and feature </a:t>
                </a:r>
                <a:r>
                  <a:rPr lang="en-US" i="1" dirty="0"/>
                  <a:t>m</a:t>
                </a:r>
                <a:r>
                  <a:rPr lang="en-US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𝑦𝐴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(correlation of feature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dirty="0"/>
                  <a:t> and target)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Least squares solution is: 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b="0" i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𝐴𝐴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sSub>
                      <m:sSubPr>
                        <m:ctrlPr>
                          <a:rPr lang="en-US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𝐴𝑦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733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1407A-052C-4258-8221-7F0693045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R^2:  Goodness of Fit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3385C6-02A2-41DC-9E5E-E1FDA13D31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Define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target sample mean</a:t>
                </a:r>
                <a:r>
                  <a:rPr lang="en-US" dirty="0"/>
                  <a:t> and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variance</a:t>
                </a:r>
                <a:r>
                  <a:rPr lang="en-US" dirty="0"/>
                  <a:t>:  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Consider minimum prediction error per sample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𝑅𝑆𝑆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Multiple variable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coefficient of determination</a:t>
                </a:r>
                <a:r>
                  <a:rPr lang="en-US" dirty="0"/>
                  <a:t>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type m:val="li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𝑅𝑆𝑆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num>
                      <m:den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avg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error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with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linear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model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avg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error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with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𝑝𝑟𝑒𝑑𝑖𝑐𝑡𝑖𝑜𝑛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𝑚𝑒𝑎𝑛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∈[0,1]</m:t>
                    </m:r>
                  </m:oMath>
                </a14:m>
                <a:r>
                  <a:rPr lang="en-US" dirty="0"/>
                  <a:t> always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≈1⇒  </m:t>
                    </m:r>
                  </m:oMath>
                </a14:m>
                <a:r>
                  <a:rPr lang="en-US" dirty="0"/>
                  <a:t>linear model provides a good fit 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⇒  </m:t>
                    </m:r>
                  </m:oMath>
                </a14:m>
                <a:r>
                  <a:rPr lang="en-US" dirty="0"/>
                  <a:t>linear model provides a poor fit</a:t>
                </a:r>
                <a:br>
                  <a:rPr lang="en-US" dirty="0"/>
                </a:b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3385C6-02A2-41DC-9E5E-E1FDA13D31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08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ADEF4-D847-42C2-A5A8-2C3E6C150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5594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C17A0-0F0A-4AF9-BBD1-E6D8C1EE6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8CB82F-E19F-4FFF-96D9-8752649E43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Often, RSS is quoted in some relative form</a:t>
                </a:r>
              </a:p>
              <a:p>
                <a:r>
                  <a:rPr lang="en-US" dirty="0"/>
                  <a:t>We will use the following terminology</a:t>
                </a:r>
              </a:p>
              <a:p>
                <a:pPr lvl="1"/>
                <a:r>
                  <a:rPr lang="en-US" dirty="0"/>
                  <a:t>Note:  these are not standard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Residual sum of squares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RSS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RSS per sample</a:t>
                </a:r>
                <a:r>
                  <a:rPr lang="en-US" dirty="0"/>
                  <a:t>:  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RSS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Normalized RSS</a:t>
                </a:r>
                <a:r>
                  <a:rPr lang="en-US" dirty="0"/>
                  <a:t>: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type m:val="li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𝑅𝑆𝑆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dirty="0"/>
                        <m:t>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8CB82F-E19F-4FFF-96D9-8752649E43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ECBEA6-5928-4FE2-875B-FF65E6192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432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Mean Removed Form of the LS 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Often useful to remove mean from data before fitting</a:t>
                </a:r>
              </a:p>
              <a:p>
                <a:r>
                  <a:rPr lang="en-US" dirty="0"/>
                  <a:t>Sample mean: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,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, 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Defined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mean removed data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en-US" dirty="0"/>
              </a:p>
              <a:p>
                <a:r>
                  <a:rPr lang="en-US" dirty="0"/>
                  <a:t>Sample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covariance </a:t>
                </a:r>
                <a:r>
                  <a:rPr lang="en-US" dirty="0"/>
                  <a:t>matrix and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cross-covariance</a:t>
                </a:r>
                <a:r>
                  <a:rPr lang="en-US" dirty="0"/>
                  <a:t> vector: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/>
                  <a:t>,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𝑥𝑥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acc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acc>
                      <m:accPr>
                        <m:chr m:val="̃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acc>
                  </m:oMath>
                </a14:m>
                <a:endParaRPr lang="en-US" b="1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acc>
                          <m:accPr>
                            <m:chr m:val="̃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acc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acc>
                      <m:accPr>
                        <m:chr m:val="̃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Mean-Removed form</a:t>
                </a:r>
                <a:r>
                  <a:rPr lang="en-US" dirty="0"/>
                  <a:t> of the least squares solution: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1: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𝑥𝑥</m:t>
                        </m:r>
                      </m:sub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̅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Proof:  On board</a:t>
                </a: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2929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Understanding glucose levels in diabetes patients</a:t>
            </a:r>
          </a:p>
          <a:p>
            <a:r>
              <a:rPr lang="en-US" dirty="0"/>
              <a:t>Multiple variable linear models</a:t>
            </a:r>
          </a:p>
          <a:p>
            <a:r>
              <a:rPr lang="en-US" dirty="0"/>
              <a:t>Least squares solutions</a:t>
            </a:r>
          </a:p>
          <a:p>
            <a:r>
              <a:rPr lang="en-US" dirty="0"/>
              <a:t>Computing the solutions in python</a:t>
            </a:r>
          </a:p>
          <a:p>
            <a:r>
              <a:rPr lang="en-US" dirty="0"/>
              <a:t>Special case:  Simple linear regression</a:t>
            </a:r>
          </a:p>
          <a:p>
            <a:r>
              <a:rPr lang="en-US" dirty="0"/>
              <a:t>Extensions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27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95882" y="2795516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0382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Fitting Using </a:t>
            </a:r>
            <a:r>
              <a:rPr lang="en-US" dirty="0" err="1"/>
              <a:t>sklearn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21680" y="1539277"/>
            <a:ext cx="5334000" cy="4329817"/>
          </a:xfrm>
        </p:spPr>
        <p:txBody>
          <a:bodyPr/>
          <a:lstStyle/>
          <a:p>
            <a:r>
              <a:rPr lang="en-US" dirty="0"/>
              <a:t>Return to diabetes data example</a:t>
            </a:r>
          </a:p>
          <a:p>
            <a:r>
              <a:rPr lang="en-US" dirty="0"/>
              <a:t>All code in demo </a:t>
            </a:r>
          </a:p>
          <a:p>
            <a:r>
              <a:rPr lang="en-US" dirty="0"/>
              <a:t>Divide data into two portions:</a:t>
            </a:r>
          </a:p>
          <a:p>
            <a:pPr lvl="1"/>
            <a:r>
              <a:rPr lang="en-US" dirty="0"/>
              <a:t>Training data:  First 300 samples</a:t>
            </a:r>
          </a:p>
          <a:p>
            <a:pPr lvl="1"/>
            <a:r>
              <a:rPr lang="en-US" dirty="0"/>
              <a:t>Test data:  Remaining 142 samples</a:t>
            </a:r>
          </a:p>
          <a:p>
            <a:r>
              <a:rPr lang="en-US" dirty="0"/>
              <a:t>Train model on training data.</a:t>
            </a:r>
          </a:p>
          <a:p>
            <a:r>
              <a:rPr lang="en-US" dirty="0"/>
              <a:t>Test model (i.e. measure RSS) on test data</a:t>
            </a:r>
          </a:p>
          <a:p>
            <a:r>
              <a:rPr lang="en-US" dirty="0"/>
              <a:t>Reason for splitting data discussed next lecture.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977" y="1822132"/>
            <a:ext cx="4143183" cy="1672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4468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1BA0B-CEE4-489A-BC71-3CA582CDF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Manually Computing the 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2FBC6E-AA1A-493D-B897-C4FD51BC38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69116" y="1557444"/>
                <a:ext cx="5479133" cy="4329817"/>
              </a:xfrm>
            </p:spPr>
            <p:txBody>
              <a:bodyPr/>
              <a:lstStyle/>
              <a:p>
                <a:r>
                  <a:rPr lang="en-US" dirty="0"/>
                  <a:t>Use </a:t>
                </a:r>
                <a:r>
                  <a:rPr lang="en-US" dirty="0" err="1"/>
                  <a:t>numpy</a:t>
                </a:r>
                <a:r>
                  <a:rPr lang="en-US" dirty="0"/>
                  <a:t> linear algebra routine to solve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Common mistake:</a:t>
                </a:r>
              </a:p>
              <a:p>
                <a:pPr lvl="1"/>
                <a:r>
                  <a:rPr lang="en-US" dirty="0"/>
                  <a:t>Compute matrix inverse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</a:p>
              <a:p>
                <a:pPr lvl="1"/>
                <a:r>
                  <a:rPr lang="en-US" dirty="0"/>
                  <a:t>Then compute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Full matrix inverse is VERY slow.  Not needed.</a:t>
                </a:r>
              </a:p>
              <a:p>
                <a:pPr lvl="1"/>
                <a:r>
                  <a:rPr lang="en-US" dirty="0"/>
                  <a:t>Can directly solve linear system: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 err="1"/>
                  <a:t>Numpy</a:t>
                </a:r>
                <a:r>
                  <a:rPr lang="en-US" dirty="0"/>
                  <a:t> has routines to solve this directly</a:t>
                </a:r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2FBC6E-AA1A-493D-B897-C4FD51BC38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69116" y="1557444"/>
                <a:ext cx="5479133" cy="4329817"/>
              </a:xfrm>
              <a:blipFill>
                <a:blip r:embed="rId2"/>
                <a:stretch>
                  <a:fillRect l="-2540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9AB318-C0C6-4E15-B0C3-D877A0DB7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ADF1A8-7538-4E77-B84A-51B916890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011131"/>
            <a:ext cx="4362450" cy="8858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037783E-EF64-47FC-B6EA-306BC9A7EF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" y="3722352"/>
            <a:ext cx="4524375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027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747C0-54E9-4C53-972A-6D3444496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Pre-Requisites for this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656AE-29E1-4941-9ED8-98A4E04D9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Undergraduate students:  </a:t>
            </a:r>
          </a:p>
          <a:p>
            <a:pPr lvl="1"/>
            <a:r>
              <a:rPr lang="en-US" dirty="0"/>
              <a:t>We will cover Lecture 2 (Simple Linear Regression) in class first</a:t>
            </a:r>
          </a:p>
          <a:p>
            <a:pPr lvl="1"/>
            <a:r>
              <a:rPr lang="en-US" dirty="0"/>
              <a:t>Some of the material in this lecture is a duplicate of Lecture 2 </a:t>
            </a:r>
          </a:p>
          <a:p>
            <a:pPr lvl="1"/>
            <a:r>
              <a:rPr lang="en-US" dirty="0"/>
              <a:t>I will go through this lecture more slowly, esp. for the linear algebra</a:t>
            </a:r>
          </a:p>
          <a:p>
            <a:pPr lvl="1"/>
            <a:endParaRPr lang="en-US" dirty="0"/>
          </a:p>
          <a:p>
            <a:r>
              <a:rPr lang="en-US" dirty="0"/>
              <a:t>Graduate students:</a:t>
            </a:r>
          </a:p>
          <a:p>
            <a:pPr lvl="1"/>
            <a:r>
              <a:rPr lang="en-US" dirty="0"/>
              <a:t>We will can skip Lecture 2 and start this lecture directly after Lecture 1</a:t>
            </a:r>
          </a:p>
          <a:p>
            <a:pPr lvl="1"/>
            <a:r>
              <a:rPr lang="en-US" dirty="0"/>
              <a:t>But, useful to read Lecture 2 and the corresponding demo on your own time.</a:t>
            </a:r>
          </a:p>
          <a:p>
            <a:pPr lvl="1"/>
            <a:r>
              <a:rPr lang="en-US" dirty="0"/>
              <a:t>Will not review basic linear algebra in class.  You should review this on your own.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398DBB-FBA1-4FE5-A2FA-385576D9C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8639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Calling the </a:t>
            </a:r>
            <a:r>
              <a:rPr lang="en-US" dirty="0" err="1"/>
              <a:t>sklearn</a:t>
            </a:r>
            <a:r>
              <a:rPr lang="en-US" dirty="0"/>
              <a:t> Linear Regression method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49440" y="1539277"/>
            <a:ext cx="4206240" cy="4329817"/>
          </a:xfrm>
        </p:spPr>
        <p:txBody>
          <a:bodyPr/>
          <a:lstStyle/>
          <a:p>
            <a:r>
              <a:rPr lang="en-US" dirty="0"/>
              <a:t>Construct a linear regression object</a:t>
            </a:r>
          </a:p>
          <a:p>
            <a:r>
              <a:rPr lang="en-US" dirty="0"/>
              <a:t>Run it on the training data</a:t>
            </a:r>
          </a:p>
          <a:p>
            <a:r>
              <a:rPr lang="en-US" dirty="0"/>
              <a:t>Predict values on the test data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30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3651" y="2891146"/>
            <a:ext cx="4586593" cy="320053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B22599C-D029-4E44-9C13-BFC2B2EFB5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587" y="1539277"/>
            <a:ext cx="4713354" cy="7553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AB74167-186C-4157-ACC3-BAB43C85D2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587" y="2390928"/>
            <a:ext cx="5640574" cy="3700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618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Understanding glucose levels in diabetes patients</a:t>
            </a:r>
          </a:p>
          <a:p>
            <a:r>
              <a:rPr lang="en-US" dirty="0"/>
              <a:t>Multiple variable linear models</a:t>
            </a:r>
          </a:p>
          <a:p>
            <a:r>
              <a:rPr lang="en-US" dirty="0"/>
              <a:t>Least squares solutions</a:t>
            </a:r>
          </a:p>
          <a:p>
            <a:r>
              <a:rPr lang="en-US" dirty="0"/>
              <a:t>Computing the solutions in python</a:t>
            </a:r>
          </a:p>
          <a:p>
            <a:r>
              <a:rPr lang="en-US" dirty="0"/>
              <a:t>Special case:  Simple linear regression</a:t>
            </a:r>
          </a:p>
          <a:p>
            <a:r>
              <a:rPr lang="en-US" dirty="0"/>
              <a:t>Extensions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31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07993" y="3328412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015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C5BB7-299C-4940-A9CD-6010182FC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vs. Multiple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F63EB2-BA1F-49E1-A7A1-0195C0C4E1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Simple linear regression</a:t>
                </a:r>
                <a:r>
                  <a:rPr lang="en-US" dirty="0"/>
                  <a:t>:  One predictor (feature)</a:t>
                </a:r>
              </a:p>
              <a:p>
                <a:pPr lvl="1"/>
                <a:r>
                  <a:rPr lang="en-US" dirty="0"/>
                  <a:t>Scalar predictor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Linear model: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Can only account for one variable</a:t>
                </a:r>
              </a:p>
              <a:p>
                <a:pPr lvl="1"/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Multiple linear regression</a:t>
                </a:r>
                <a:r>
                  <a:rPr lang="en-US" dirty="0"/>
                  <a:t>:  Multiple predictors (features)</a:t>
                </a:r>
              </a:p>
              <a:p>
                <a:pPr lvl="1"/>
                <a:r>
                  <a:rPr lang="en-US" dirty="0"/>
                  <a:t>Vector predictor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Linear model: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Can account for multiple predictors</a:t>
                </a:r>
              </a:p>
              <a:p>
                <a:pPr lvl="1"/>
                <a:r>
                  <a:rPr lang="en-US" dirty="0"/>
                  <a:t>Turns into simple linear regression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F63EB2-BA1F-49E1-A7A1-0195C0C4E1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DAEC04-4F5D-41A0-99CA-CBFBF79A1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4368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to Single Variable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could compute models for each variable separately:</a:t>
                </a: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But, doesn’t provide a way to account for joint effects</a:t>
                </a:r>
              </a:p>
              <a:p>
                <a:r>
                  <a:rPr lang="en-US" dirty="0"/>
                  <a:t>Example:  Consider three linear models to predicting longevity:</a:t>
                </a:r>
              </a:p>
              <a:p>
                <a:pPr lvl="1"/>
                <a:r>
                  <a:rPr lang="en-US" dirty="0"/>
                  <a:t>A:  Longevity vs. some factor in diet (e.g. amount of fiber consumed)</a:t>
                </a:r>
              </a:p>
              <a:p>
                <a:pPr lvl="1"/>
                <a:r>
                  <a:rPr lang="en-US" dirty="0"/>
                  <a:t>B:  Longevity vs. exercise</a:t>
                </a:r>
              </a:p>
              <a:p>
                <a:pPr lvl="1"/>
                <a:r>
                  <a:rPr lang="en-US" dirty="0"/>
                  <a:t>C:  Longevity vs. diet AND exercise</a:t>
                </a:r>
              </a:p>
              <a:p>
                <a:pPr lvl="1"/>
                <a:r>
                  <a:rPr lang="en-US" dirty="0"/>
                  <a:t>What does C tell you that A and B do not?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9059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Case:  Single Variable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predictor.</a:t>
                </a:r>
              </a:p>
              <a:p>
                <a:r>
                  <a:rPr lang="en-US" dirty="0"/>
                  <a:t>Feature matrix and coefficient vector: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LS </a:t>
                </a:r>
                <a:r>
                  <a:rPr lang="en-US" dirty="0" err="1"/>
                  <a:t>soln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mr>
                          <m:mr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acc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mr>
                          <m:mr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Obtain single variable solutions for coefficients (after some algebra):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𝑥𝑦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𝑥𝑦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8535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Simple Linear Regression for Diabetes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404021" y="1655632"/>
                <a:ext cx="6550729" cy="4329817"/>
              </a:xfrm>
            </p:spPr>
            <p:txBody>
              <a:bodyPr/>
              <a:lstStyle/>
              <a:p>
                <a:r>
                  <a:rPr lang="en-US" dirty="0"/>
                  <a:t>Try a fit of each variable individually </a:t>
                </a:r>
              </a:p>
              <a:p>
                <a:r>
                  <a:rPr lang="en-US" dirty="0"/>
                  <a:t>Compute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coefficient for each variable </a:t>
                </a:r>
              </a:p>
              <a:p>
                <a:r>
                  <a:rPr lang="en-US" dirty="0"/>
                  <a:t>Use formula on previous slide</a:t>
                </a:r>
              </a:p>
              <a:p>
                <a:r>
                  <a:rPr lang="en-US" dirty="0"/>
                  <a:t>“Best” individual variable is a poor fit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≈0.34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04021" y="1655632"/>
                <a:ext cx="6550729" cy="4329817"/>
              </a:xfrm>
              <a:blipFill>
                <a:blip r:embed="rId2"/>
                <a:stretch>
                  <a:fillRect l="-2233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FD9B1F-8F15-4D5D-8CA4-42B6A939E3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134" y="1655632"/>
            <a:ext cx="3681369" cy="35416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EB34007-6514-4811-A8ED-1413B686BC45}"/>
              </a:ext>
            </a:extLst>
          </p:cNvPr>
          <p:cNvSpPr txBox="1"/>
          <p:nvPr/>
        </p:nvSpPr>
        <p:spPr>
          <a:xfrm>
            <a:off x="4075438" y="3736324"/>
            <a:ext cx="2353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Best individual variable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D1787DA-2196-4CC5-9B57-90F8E50F20F5}"/>
              </a:ext>
            </a:extLst>
          </p:cNvPr>
          <p:cNvCxnSpPr/>
          <p:nvPr/>
        </p:nvCxnSpPr>
        <p:spPr>
          <a:xfrm flipH="1">
            <a:off x="2428307" y="3887714"/>
            <a:ext cx="15465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24337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one variable explains glucose well</a:t>
            </a:r>
          </a:p>
          <a:p>
            <a:r>
              <a:rPr lang="en-US" dirty="0"/>
              <a:t>Multiple linear regression is much better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CB598C-FC13-4F19-BF0D-94AF4E4D6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961" y="2583180"/>
            <a:ext cx="4674891" cy="3162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E297C7-39BC-4605-8C65-57EEEC1107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5497" y="1625077"/>
            <a:ext cx="5834063" cy="2977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0318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Lab:  Robot Calibration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76160" y="1539277"/>
            <a:ext cx="4358640" cy="4329817"/>
          </a:xfrm>
        </p:spPr>
        <p:txBody>
          <a:bodyPr/>
          <a:lstStyle/>
          <a:p>
            <a:r>
              <a:rPr lang="en-US" dirty="0"/>
              <a:t>Predict the current draw</a:t>
            </a:r>
          </a:p>
          <a:p>
            <a:pPr lvl="1"/>
            <a:r>
              <a:rPr lang="en-US" dirty="0"/>
              <a:t>Needed to predict power consumption</a:t>
            </a:r>
          </a:p>
          <a:p>
            <a:pPr lvl="1"/>
            <a:endParaRPr lang="en-US" dirty="0"/>
          </a:p>
          <a:p>
            <a:r>
              <a:rPr lang="en-US" dirty="0"/>
              <a:t>Predictors:</a:t>
            </a:r>
          </a:p>
          <a:p>
            <a:pPr lvl="1"/>
            <a:r>
              <a:rPr lang="en-US" dirty="0"/>
              <a:t>Joint angles, velocity and acceleration</a:t>
            </a:r>
          </a:p>
          <a:p>
            <a:pPr lvl="1"/>
            <a:r>
              <a:rPr lang="en-US" dirty="0"/>
              <a:t>Strain gauge readings (measure of load)</a:t>
            </a:r>
          </a:p>
          <a:p>
            <a:pPr lvl="1"/>
            <a:endParaRPr lang="en-US" dirty="0"/>
          </a:p>
          <a:p>
            <a:r>
              <a:rPr lang="en-US" dirty="0"/>
              <a:t>Full website at TU Dortmund, Germany</a:t>
            </a:r>
          </a:p>
          <a:p>
            <a:pPr lvl="1"/>
            <a:r>
              <a:rPr lang="en-US" dirty="0">
                <a:hlinkClick r:id="rId2"/>
              </a:rPr>
              <a:t>http://www.rst.e-technik.tu-dortmund.de/cms/en/research/robotics/TUDOR_engl/index.html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611054"/>
            <a:ext cx="5601173" cy="3953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6797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Understanding glucose levels in diabetes patients</a:t>
            </a:r>
          </a:p>
          <a:p>
            <a:r>
              <a:rPr lang="en-US" dirty="0"/>
              <a:t>Multiple variable linear models</a:t>
            </a:r>
          </a:p>
          <a:p>
            <a:r>
              <a:rPr lang="en-US" dirty="0"/>
              <a:t>Least squares solutions</a:t>
            </a:r>
          </a:p>
          <a:p>
            <a:r>
              <a:rPr lang="en-US" dirty="0"/>
              <a:t>Computing in python</a:t>
            </a:r>
          </a:p>
          <a:p>
            <a:r>
              <a:rPr lang="en-US" dirty="0"/>
              <a:t>Extensions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38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91660" y="3219553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3199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 Fitting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5932694" cy="4329817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Suppose y only depends on a single variable x, and we want to model y as a polynomial function of x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+⋯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Given data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r>
                  <a:rPr lang="en-US" dirty="0"/>
                  <a:t>Using only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we can only fit a linear model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r>
                  <a:rPr lang="en-US" dirty="0"/>
                  <a:t>How do we fit a model with degree d&gt;1?</a:t>
                </a:r>
              </a:p>
              <a:p>
                <a:r>
                  <a:rPr lang="en-US" dirty="0"/>
                  <a:t>Generate multiple transformed features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,…,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Form feature matrix and coefficient vector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transformed features </a:t>
                </a:r>
                <a:r>
                  <a:rPr lang="en-US" dirty="0"/>
                  <a:t>from 1 original feature</a:t>
                </a:r>
              </a:p>
              <a:p>
                <a:r>
                  <a:rPr lang="en-US" dirty="0"/>
                  <a:t>Will discuss model order selection in next year</a:t>
                </a:r>
              </a:p>
              <a:p>
                <a:r>
                  <a:rPr lang="en-US" dirty="0"/>
                  <a:t>Extensions to other nonlinear transforms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5932694" cy="4329817"/>
              </a:xfrm>
              <a:blipFill>
                <a:blip r:embed="rId2"/>
                <a:stretch>
                  <a:fillRect l="-1493" t="-11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1555" y="1780134"/>
            <a:ext cx="3849811" cy="3110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17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Understanding glucose levels in diabetes patients</a:t>
            </a:r>
          </a:p>
          <a:p>
            <a:r>
              <a:rPr lang="en-US" dirty="0"/>
              <a:t>Multiple variable linear models</a:t>
            </a:r>
          </a:p>
          <a:p>
            <a:r>
              <a:rPr lang="en-US" dirty="0"/>
              <a:t>Least squares solutions</a:t>
            </a:r>
          </a:p>
          <a:p>
            <a:r>
              <a:rPr lang="en-US" dirty="0"/>
              <a:t>Computing the solutions in python</a:t>
            </a:r>
          </a:p>
          <a:p>
            <a:r>
              <a:rPr lang="en-US" dirty="0"/>
              <a:t>Special case:  Simple linear regression</a:t>
            </a:r>
          </a:p>
          <a:p>
            <a:r>
              <a:rPr lang="en-US" dirty="0"/>
              <a:t>Extensions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50383" y="1439055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0602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Linear Systems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Linear system: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Transfer function: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+⋯+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−⋯−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Given input sequence and output sequence for  T samples,</a:t>
                </a:r>
              </a:p>
              <a:p>
                <a:pPr marL="0" indent="0">
                  <a:buNone/>
                </a:pPr>
                <a:r>
                  <a:rPr lang="en-US" dirty="0"/>
                  <a:t>    How do we determine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,⋯,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,⋯,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Can be solved using linear regression!</a:t>
                </a:r>
              </a:p>
              <a:p>
                <a:r>
                  <a:rPr lang="en-US" dirty="0"/>
                  <a:t>Write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and define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, y</a:t>
                </a:r>
              </a:p>
              <a:p>
                <a:pPr lvl="1"/>
                <a:r>
                  <a:rPr lang="en-US" dirty="0"/>
                  <a:t>See homework problem</a:t>
                </a:r>
              </a:p>
              <a:p>
                <a:r>
                  <a:rPr lang="en-US" dirty="0"/>
                  <a:t>Many applications</a:t>
                </a:r>
              </a:p>
              <a:p>
                <a:pPr lvl="1"/>
                <a:r>
                  <a:rPr lang="en-US" dirty="0"/>
                  <a:t>Learning dynamics in robots / mechanical systems</a:t>
                </a:r>
              </a:p>
              <a:p>
                <a:pPr lvl="1"/>
                <a:r>
                  <a:rPr lang="en-US" dirty="0"/>
                  <a:t>Modeling responses in neural systems</a:t>
                </a:r>
              </a:p>
              <a:p>
                <a:pPr lvl="1"/>
                <a:r>
                  <a:rPr lang="en-US" dirty="0"/>
                  <a:t>Stock market time series</a:t>
                </a:r>
              </a:p>
              <a:p>
                <a:pPr lvl="1"/>
                <a:r>
                  <a:rPr lang="en-US" dirty="0"/>
                  <a:t>Speech modeling.  Fit a model each 25 </a:t>
                </a:r>
                <a:r>
                  <a:rPr lang="en-US" dirty="0" err="1"/>
                  <a:t>ms.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1754" b="-20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7637" y="2928510"/>
            <a:ext cx="4969341" cy="2782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9256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Hot Coding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7658301" cy="4329817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Suppose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one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feature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is a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categorical</a:t>
                </a:r>
                <a:r>
                  <a:rPr lang="en-US" dirty="0"/>
                  <a:t> variable</a:t>
                </a:r>
              </a:p>
              <a:p>
                <a:r>
                  <a:rPr lang="en-US" dirty="0"/>
                  <a:t>Ex:  Predict the price of a car,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given model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interior space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Suppose there are 3 different models of a car (Ford, BMW, GM)</a:t>
                </a:r>
              </a:p>
              <a:p>
                <a:pPr lvl="1"/>
                <a:r>
                  <a:rPr lang="en-US" dirty="0"/>
                  <a:t>Bad idea:  Arbitrarily assign an index to each possible car model</a:t>
                </a:r>
              </a:p>
              <a:p>
                <a:pPr lvl="1"/>
                <a:r>
                  <a:rPr lang="en-US" dirty="0"/>
                  <a:t>Can give unreasonable relations</a:t>
                </a:r>
              </a:p>
              <a:p>
                <a:r>
                  <a:rPr lang="en-US" dirty="0"/>
                  <a:t>One-hot coding example: </a:t>
                </a:r>
              </a:p>
              <a:p>
                <a:pPr lvl="1"/>
                <a:r>
                  <a:rPr lang="en-US" dirty="0"/>
                  <a:t>With 3 possible categories, represent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using 2 binary features 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Model: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Essentially obtain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/>
                  <a:t> different models:</a:t>
                </a:r>
              </a:p>
              <a:p>
                <a:pPr lvl="2"/>
                <a:r>
                  <a:rPr lang="en-US" dirty="0"/>
                  <a:t>Ford: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BMW: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GM: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Allows different intercepts (or mean values) for different categories! 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In general, if there are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categories, we need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variables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Constant offset term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term used for all models</a:t>
                </a:r>
              </a:p>
              <a:p>
                <a:pPr lvl="1"/>
                <a:endParaRPr lang="en-US" dirty="0">
                  <a:solidFill>
                    <a:srgbClr val="FF0000"/>
                  </a:solidFill>
                </a:endParaRPr>
              </a:p>
              <a:p>
                <a:pPr lvl="1"/>
                <a:endParaRPr lang="en-US" dirty="0"/>
              </a:p>
              <a:p>
                <a:pPr lvl="2"/>
                <a:endParaRPr lang="en-US" dirty="0"/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7658301" cy="4329817"/>
              </a:xfrm>
              <a:blipFill>
                <a:blip r:embed="rId2"/>
                <a:stretch>
                  <a:fillRect l="-1752" t="-22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77255416"/>
                  </p:ext>
                </p:extLst>
              </p:nvPr>
            </p:nvGraphicFramePr>
            <p:xfrm>
              <a:off x="9001387" y="1634066"/>
              <a:ext cx="1795244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0844">
                      <a:extLst>
                        <a:ext uri="{9D8B030D-6E8A-4147-A177-3AD203B41FA5}">
                          <a16:colId xmlns:a16="http://schemas.microsoft.com/office/drawing/2014/main" val="877928026"/>
                        </a:ext>
                      </a:extLst>
                    </a:gridCol>
                    <a:gridCol w="469783">
                      <a:extLst>
                        <a:ext uri="{9D8B030D-6E8A-4147-A177-3AD203B41FA5}">
                          <a16:colId xmlns:a16="http://schemas.microsoft.com/office/drawing/2014/main" val="171685824"/>
                        </a:ext>
                      </a:extLst>
                    </a:gridCol>
                    <a:gridCol w="444617">
                      <a:extLst>
                        <a:ext uri="{9D8B030D-6E8A-4147-A177-3AD203B41FA5}">
                          <a16:colId xmlns:a16="http://schemas.microsoft.com/office/drawing/2014/main" val="136415026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Model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839461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Ford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24036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BMW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408352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GM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1638456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77255416"/>
                  </p:ext>
                </p:extLst>
              </p:nvPr>
            </p:nvGraphicFramePr>
            <p:xfrm>
              <a:off x="9001387" y="1634066"/>
              <a:ext cx="1795244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0844">
                      <a:extLst>
                        <a:ext uri="{9D8B030D-6E8A-4147-A177-3AD203B41FA5}">
                          <a16:colId xmlns:a16="http://schemas.microsoft.com/office/drawing/2014/main" val="877928026"/>
                        </a:ext>
                      </a:extLst>
                    </a:gridCol>
                    <a:gridCol w="469783">
                      <a:extLst>
                        <a:ext uri="{9D8B030D-6E8A-4147-A177-3AD203B41FA5}">
                          <a16:colId xmlns:a16="http://schemas.microsoft.com/office/drawing/2014/main" val="171685824"/>
                        </a:ext>
                      </a:extLst>
                    </a:gridCol>
                    <a:gridCol w="444617">
                      <a:extLst>
                        <a:ext uri="{9D8B030D-6E8A-4147-A177-3AD203B41FA5}">
                          <a16:colId xmlns:a16="http://schemas.microsoft.com/office/drawing/2014/main" val="136415026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Model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87179" t="-8197" r="-98718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6849" t="-8197" r="-5479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839461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Ford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24036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BMW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408352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GM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1638456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99092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 Blood Glucose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539275"/>
            <a:ext cx="5608320" cy="4329817"/>
          </a:xfrm>
        </p:spPr>
        <p:txBody>
          <a:bodyPr/>
          <a:lstStyle/>
          <a:p>
            <a:r>
              <a:rPr lang="en-US" dirty="0"/>
              <a:t>Diabetes patients must monitor glucose level</a:t>
            </a:r>
          </a:p>
          <a:p>
            <a:r>
              <a:rPr lang="en-US" dirty="0"/>
              <a:t>What causes blood glucose levels to rise and fall?</a:t>
            </a:r>
          </a:p>
          <a:p>
            <a:r>
              <a:rPr lang="en-US" dirty="0"/>
              <a:t>Many factors</a:t>
            </a:r>
          </a:p>
          <a:p>
            <a:r>
              <a:rPr lang="en-US" dirty="0"/>
              <a:t>We know mechanisms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qualitatively</a:t>
            </a:r>
          </a:p>
          <a:p>
            <a:r>
              <a:rPr lang="en-US" dirty="0"/>
              <a:t>But,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quantitative</a:t>
            </a:r>
            <a:r>
              <a:rPr lang="en-US" dirty="0"/>
              <a:t> models are difficult to obtain</a:t>
            </a:r>
          </a:p>
          <a:p>
            <a:pPr lvl="1"/>
            <a:r>
              <a:rPr lang="en-US" dirty="0"/>
              <a:t>Hard to derive from first principles</a:t>
            </a:r>
          </a:p>
          <a:p>
            <a:pPr lvl="1"/>
            <a:r>
              <a:rPr lang="en-US" dirty="0"/>
              <a:t>Difficult to model physiological process precisely</a:t>
            </a:r>
          </a:p>
          <a:p>
            <a:r>
              <a:rPr lang="en-US" dirty="0"/>
              <a:t>Can machine learning help?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4527" y="2082800"/>
            <a:ext cx="4716945" cy="3092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790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from AIM 94 Experiment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34253" y="1489850"/>
            <a:ext cx="5081098" cy="4329817"/>
          </a:xfrm>
        </p:spPr>
        <p:txBody>
          <a:bodyPr/>
          <a:lstStyle/>
          <a:p>
            <a:r>
              <a:rPr lang="en-US" dirty="0"/>
              <a:t>Data collected as series of events</a:t>
            </a:r>
          </a:p>
          <a:p>
            <a:pPr lvl="1"/>
            <a:r>
              <a:rPr lang="en-US" dirty="0"/>
              <a:t>Eating</a:t>
            </a:r>
          </a:p>
          <a:p>
            <a:pPr lvl="1"/>
            <a:r>
              <a:rPr lang="en-US" dirty="0"/>
              <a:t>Exercise</a:t>
            </a:r>
          </a:p>
          <a:p>
            <a:pPr lvl="1"/>
            <a:r>
              <a:rPr lang="en-US" dirty="0"/>
              <a:t>Insulin dosage</a:t>
            </a:r>
          </a:p>
          <a:p>
            <a:r>
              <a:rPr lang="en-US" dirty="0"/>
              <a:t>Target variable glucose level monitored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0" y="3491272"/>
            <a:ext cx="4807035" cy="23395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6975" y="1667284"/>
            <a:ext cx="3370949" cy="4108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79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525CD-93B2-4C74-BF79-0DB35A07F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on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825ED-6BF3-429C-8392-572C148E6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code is available in </a:t>
            </a:r>
            <a:r>
              <a:rPr lang="en-US" dirty="0" err="1"/>
              <a:t>github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>
                <a:hlinkClick r:id="rId2"/>
              </a:rPr>
              <a:t>https://github.com/sdrangan/introml/blob/master/unit03_mult_lin_reg/demo2_glucose.ipynb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447769-D55C-43B0-B0FB-096CBEB39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E13761-79B3-4CEC-B5A2-C2D9271838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8049" y="2236180"/>
            <a:ext cx="5863335" cy="3574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104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6042" y="1539277"/>
            <a:ext cx="4919637" cy="4329817"/>
          </a:xfrm>
        </p:spPr>
        <p:txBody>
          <a:bodyPr/>
          <a:lstStyle/>
          <a:p>
            <a:r>
              <a:rPr lang="en-US" dirty="0" err="1"/>
              <a:t>Sklearn</a:t>
            </a:r>
            <a:r>
              <a:rPr lang="en-US" dirty="0"/>
              <a:t> package:</a:t>
            </a:r>
          </a:p>
          <a:p>
            <a:pPr lvl="1"/>
            <a:r>
              <a:rPr lang="en-US" dirty="0"/>
              <a:t>Many methods for machine learning</a:t>
            </a:r>
          </a:p>
          <a:p>
            <a:pPr lvl="1"/>
            <a:r>
              <a:rPr lang="en-US" dirty="0"/>
              <a:t>Datasets</a:t>
            </a:r>
          </a:p>
          <a:p>
            <a:pPr lvl="1"/>
            <a:r>
              <a:rPr lang="en-US" dirty="0"/>
              <a:t>Will use throughout this class</a:t>
            </a:r>
          </a:p>
          <a:p>
            <a:r>
              <a:rPr lang="en-US" dirty="0"/>
              <a:t>Diabetes dataset is one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804" y="1986606"/>
            <a:ext cx="4581525" cy="13525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804" y="3998948"/>
            <a:ext cx="539115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178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Representation of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5812753" cy="409952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Data is a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matrix</a:t>
                </a: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samples:  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One sample per row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features / attributes /predictors:  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One feature per column</a:t>
                </a:r>
              </a:p>
              <a:p>
                <a:pPr lvl="1"/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This example: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= blood glucose measurement of </a:t>
                </a:r>
                <a:r>
                  <a:rPr lang="en-US" dirty="0" err="1">
                    <a:solidFill>
                      <a:schemeClr val="tx1"/>
                    </a:solidFill>
                  </a:rPr>
                  <a:t>i-th</a:t>
                </a:r>
                <a:r>
                  <a:rPr lang="en-US" dirty="0">
                    <a:solidFill>
                      <a:schemeClr val="tx1"/>
                    </a:solidFill>
                  </a:rPr>
                  <a:t> sample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: j-</a:t>
                </a:r>
                <a:r>
                  <a:rPr lang="en-US" dirty="0" err="1">
                    <a:solidFill>
                      <a:schemeClr val="tx1"/>
                    </a:solidFill>
                  </a:rPr>
                  <a:t>th</a:t>
                </a:r>
                <a:r>
                  <a:rPr lang="en-US" dirty="0">
                    <a:solidFill>
                      <a:schemeClr val="tx1"/>
                    </a:solidFill>
                  </a:rPr>
                  <a:t> feature of </a:t>
                </a:r>
                <a:r>
                  <a:rPr lang="en-US" dirty="0" err="1">
                    <a:solidFill>
                      <a:schemeClr val="tx1"/>
                    </a:solidFill>
                  </a:rPr>
                  <a:t>i-th</a:t>
                </a:r>
                <a:r>
                  <a:rPr lang="en-US" dirty="0">
                    <a:solidFill>
                      <a:schemeClr val="tx1"/>
                    </a:solidFill>
                  </a:rPr>
                  <a:t> sample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,…,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]: feature or predictor vector</a:t>
                </a:r>
              </a:p>
              <a:p>
                <a:pPr lvl="1"/>
                <a:r>
                  <a:rPr lang="en-US" dirty="0" err="1">
                    <a:solidFill>
                      <a:schemeClr val="tx1"/>
                    </a:solidFill>
                  </a:rPr>
                  <a:t>i-th</a:t>
                </a:r>
                <a:r>
                  <a:rPr lang="en-US" dirty="0">
                    <a:solidFill>
                      <a:schemeClr val="tx1"/>
                    </a:solidFill>
                  </a:rPr>
                  <a:t> sample contains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5812753" cy="4099523"/>
              </a:xfrm>
              <a:blipFill>
                <a:blip r:embed="rId2"/>
                <a:stretch>
                  <a:fillRect l="-2179" t="-15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693049" y="2742853"/>
                <a:ext cx="3322513" cy="12330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3049" y="2742853"/>
                <a:ext cx="3322513" cy="1233030"/>
              </a:xfrm>
              <a:prstGeom prst="rect">
                <a:avLst/>
              </a:prstGeom>
              <a:blipFill>
                <a:blip r:embed="rId3"/>
                <a:stretch>
                  <a:fillRect b="-20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Left Brace 5"/>
          <p:cNvSpPr/>
          <p:nvPr/>
        </p:nvSpPr>
        <p:spPr>
          <a:xfrm rot="5400000">
            <a:off x="6515946" y="1265547"/>
            <a:ext cx="370665" cy="222151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175861" y="1689818"/>
            <a:ext cx="1118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Attributes</a:t>
            </a:r>
          </a:p>
        </p:txBody>
      </p:sp>
      <p:sp>
        <p:nvSpPr>
          <p:cNvPr id="8" name="Left Brace 7"/>
          <p:cNvSpPr/>
          <p:nvPr/>
        </p:nvSpPr>
        <p:spPr>
          <a:xfrm rot="10800000">
            <a:off x="10626955" y="2665951"/>
            <a:ext cx="501173" cy="121931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1226671" y="3109678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8637637" y="2677508"/>
                <a:ext cx="1584793" cy="12336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7637" y="2677508"/>
                <a:ext cx="1584793" cy="1233671"/>
              </a:xfrm>
              <a:prstGeom prst="rect">
                <a:avLst/>
              </a:prstGeom>
              <a:blipFill>
                <a:blip r:embed="rId4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8813005" y="1706330"/>
            <a:ext cx="1409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 vector</a:t>
            </a:r>
          </a:p>
        </p:txBody>
      </p:sp>
    </p:spTree>
    <p:extLst>
      <p:ext uri="{BB962C8B-B14F-4D97-AF65-F5344CB8AC3E}">
        <p14:creationId xmlns:p14="http://schemas.microsoft.com/office/powerpoint/2010/main" val="369147331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2006</Words>
  <Application>Microsoft Office PowerPoint</Application>
  <PresentationFormat>Widescreen</PresentationFormat>
  <Paragraphs>417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Calibri</vt:lpstr>
      <vt:lpstr>Cambria Math</vt:lpstr>
      <vt:lpstr>Courier New</vt:lpstr>
      <vt:lpstr>Wingdings</vt:lpstr>
      <vt:lpstr>Retrospect</vt:lpstr>
      <vt:lpstr>Lecture 3  Multiple Linear Regression</vt:lpstr>
      <vt:lpstr>Learning Objectives</vt:lpstr>
      <vt:lpstr>Pre-Requisites for this Lecture</vt:lpstr>
      <vt:lpstr>Outline </vt:lpstr>
      <vt:lpstr>Example:  Blood Glucose Level</vt:lpstr>
      <vt:lpstr>Data from AIM 94 Experiment</vt:lpstr>
      <vt:lpstr>Demo on GitHub</vt:lpstr>
      <vt:lpstr>Loading the Data</vt:lpstr>
      <vt:lpstr>Matrix Representation of Data</vt:lpstr>
      <vt:lpstr>Outline </vt:lpstr>
      <vt:lpstr>Multiple Variable Linear Model</vt:lpstr>
      <vt:lpstr>Why Use a Linear Model?</vt:lpstr>
      <vt:lpstr>Matrix Review</vt:lpstr>
      <vt:lpstr>Matrix Form of Linear Regression</vt:lpstr>
      <vt:lpstr>Slopes and Intercept</vt:lpstr>
      <vt:lpstr>Arrays and Vector in Python and MATLAB</vt:lpstr>
      <vt:lpstr>Outline </vt:lpstr>
      <vt:lpstr>Least Squares Model Fitting</vt:lpstr>
      <vt:lpstr>Finding Parameters via Optimization A general ML recipe</vt:lpstr>
      <vt:lpstr>RSS as a Vector Norm</vt:lpstr>
      <vt:lpstr>Gradients and Multi-Variable Functions</vt:lpstr>
      <vt:lpstr>Least Squares Solution</vt:lpstr>
      <vt:lpstr>LS Solution via  Auto-Correlation Functions</vt:lpstr>
      <vt:lpstr>R^2:  Goodness of Fit</vt:lpstr>
      <vt:lpstr>Notation </vt:lpstr>
      <vt:lpstr>Mean Removed Form of the LS Solution</vt:lpstr>
      <vt:lpstr>Outline </vt:lpstr>
      <vt:lpstr>Fitting Using sklearn</vt:lpstr>
      <vt:lpstr>Manually Computing the Solution</vt:lpstr>
      <vt:lpstr>Calling the sklearn Linear Regression method</vt:lpstr>
      <vt:lpstr>Outline </vt:lpstr>
      <vt:lpstr>Simple vs. Multiple Regression</vt:lpstr>
      <vt:lpstr>Comparison to Single Variable Models</vt:lpstr>
      <vt:lpstr>Special Case:  Single Variable</vt:lpstr>
      <vt:lpstr>Simple Linear Regression for Diabetes Data</vt:lpstr>
      <vt:lpstr>Scatter Plot</vt:lpstr>
      <vt:lpstr>Lab:  Robot Calibration</vt:lpstr>
      <vt:lpstr>Outline </vt:lpstr>
      <vt:lpstr>Polynomial Fitting</vt:lpstr>
      <vt:lpstr>Learning Linear Systems</vt:lpstr>
      <vt:lpstr>One Hot Coding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Sundeep Rangan</dc:creator>
  <cp:lastModifiedBy>Sundeep Rangan</cp:lastModifiedBy>
  <cp:revision>433</cp:revision>
  <cp:lastPrinted>2016-09-20T02:34:45Z</cp:lastPrinted>
  <dcterms:created xsi:type="dcterms:W3CDTF">2015-03-22T11:15:32Z</dcterms:created>
  <dcterms:modified xsi:type="dcterms:W3CDTF">2018-09-21T20:42:01Z</dcterms:modified>
</cp:coreProperties>
</file>