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8" r:id="rId2"/>
    <p:sldId id="271" r:id="rId3"/>
    <p:sldId id="270" r:id="rId4"/>
    <p:sldId id="264" r:id="rId5"/>
    <p:sldId id="259" r:id="rId6"/>
    <p:sldId id="273" r:id="rId7"/>
    <p:sldId id="265" r:id="rId8"/>
    <p:sldId id="260" r:id="rId9"/>
    <p:sldId id="261" r:id="rId10"/>
    <p:sldId id="266" r:id="rId11"/>
    <p:sldId id="263" r:id="rId12"/>
    <p:sldId id="272" r:id="rId13"/>
    <p:sldId id="269" r:id="rId14"/>
    <p:sldId id="267" r:id="rId15"/>
    <p:sldId id="268" r:id="rId1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78" d="100"/>
          <a:sy n="78" d="100"/>
        </p:scale>
        <p:origin x="586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drangan/introml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/tree/master/GCP" TargetMode="External"/><Relationship Id="rId2" Type="http://schemas.openxmlformats.org/officeDocument/2006/relationships/hyperlink" Target="https://cloud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.git" TargetMode="External"/><Relationship Id="rId2" Type="http://schemas.openxmlformats.org/officeDocument/2006/relationships/hyperlink" Target="https://guides.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c6412@nyu.edu" TargetMode="External"/><Relationship Id="rId2" Type="http://schemas.openxmlformats.org/officeDocument/2006/relationships/hyperlink" Target="mailto:srangan@ny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Papers/ESLII.pdf" TargetMode="External"/><Relationship Id="rId2" Type="http://schemas.openxmlformats.org/officeDocument/2006/relationships/hyperlink" Target="http://www-bcf.usc.edu/~gareth/ISL/ISLR%20First%20Printing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ile.allitebooks.com/20151017/Python%20Machine%20Learning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dsupsdlclass/lectures-labs" TargetMode="External"/><Relationship Id="rId2" Type="http://schemas.openxmlformats.org/officeDocument/2006/relationships/hyperlink" Target="https://www.youtube.com/channel/UCWN3xxRkmTPmbKwht9FuE5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learn/machine-learn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2" Type="http://schemas.openxmlformats.org/officeDocument/2006/relationships/hyperlink" Target="http://jupyter-notebook-beginner-guide.readthedocs.io/en/latest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231n.github.io/python-numpy-tutorial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Admin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9123: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Grading:  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Midterm 35%, Final 35%, Labs / HW 30%</a:t>
            </a:r>
          </a:p>
          <a:p>
            <a:pPr lvl="1"/>
            <a:r>
              <a:rPr lang="en-US" dirty="0"/>
              <a:t>Optional project:  Up to 20%</a:t>
            </a:r>
          </a:p>
          <a:p>
            <a:r>
              <a:rPr lang="en-US" dirty="0"/>
              <a:t>Labs:  Simple python exercises</a:t>
            </a:r>
          </a:p>
          <a:p>
            <a:pPr lvl="1"/>
            <a:r>
              <a:rPr lang="en-US" dirty="0"/>
              <a:t>Given as </a:t>
            </a:r>
            <a:r>
              <a:rPr lang="en-US" dirty="0" err="1"/>
              <a:t>jupyter</a:t>
            </a:r>
            <a:r>
              <a:rPr lang="en-US" dirty="0"/>
              <a:t> notebook that you complete.</a:t>
            </a:r>
          </a:p>
          <a:p>
            <a:r>
              <a:rPr lang="en-US" dirty="0"/>
              <a:t>Midterms &amp; final</a:t>
            </a:r>
          </a:p>
          <a:p>
            <a:pPr lvl="1"/>
            <a:r>
              <a:rPr lang="en-US" dirty="0"/>
              <a:t>Each over approx. 6-7 weeks</a:t>
            </a:r>
          </a:p>
          <a:p>
            <a:pPr lvl="1"/>
            <a:r>
              <a:rPr lang="en-US" dirty="0"/>
              <a:t>Open book but no electronic aids.</a:t>
            </a:r>
          </a:p>
          <a:p>
            <a:pPr lvl="1"/>
            <a:r>
              <a:rPr lang="en-US" dirty="0"/>
              <a:t>Follows homework and quiz problems + some very basic python questions</a:t>
            </a:r>
          </a:p>
          <a:p>
            <a:r>
              <a:rPr lang="en-US" dirty="0"/>
              <a:t>Optional final project:  </a:t>
            </a:r>
          </a:p>
          <a:p>
            <a:pPr lvl="1"/>
            <a:r>
              <a:rPr lang="en-US" dirty="0"/>
              <a:t>Use machine learning in some interesting way.</a:t>
            </a:r>
          </a:p>
          <a:p>
            <a:pPr lvl="1"/>
            <a:r>
              <a:rPr lang="en-US" dirty="0"/>
              <a:t>Must use data and python analysis.</a:t>
            </a:r>
          </a:p>
          <a:p>
            <a:pPr lvl="1"/>
            <a:r>
              <a:rPr lang="en-US" dirty="0"/>
              <a:t>Provide 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82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Perform an interesting machine learning task of your choice</a:t>
            </a:r>
          </a:p>
          <a:p>
            <a:r>
              <a:rPr lang="en-US" dirty="0"/>
              <a:t>Many possible areas:</a:t>
            </a:r>
          </a:p>
          <a:p>
            <a:pPr lvl="1"/>
            <a:r>
              <a:rPr lang="en-US" dirty="0"/>
              <a:t>Machine vision, brain-computer interfaces, natural language processing, sentiment analysis, …</a:t>
            </a:r>
          </a:p>
          <a:p>
            <a:pPr lvl="1"/>
            <a:r>
              <a:rPr lang="en-US" dirty="0"/>
              <a:t>Anything that interests you</a:t>
            </a:r>
          </a:p>
          <a:p>
            <a:r>
              <a:rPr lang="es-419" dirty="0"/>
              <a:t>G</a:t>
            </a:r>
            <a:r>
              <a:rPr lang="en-US" dirty="0" err="1"/>
              <a:t>roups</a:t>
            </a:r>
            <a:r>
              <a:rPr lang="en-US" dirty="0"/>
              <a:t> of 2 preferred</a:t>
            </a:r>
          </a:p>
          <a:p>
            <a:pPr lvl="1"/>
            <a:r>
              <a:rPr lang="en-US" dirty="0"/>
              <a:t>In NYU Classes, join a group “project1, project2, …”  </a:t>
            </a:r>
          </a:p>
          <a:p>
            <a:pPr lvl="1"/>
            <a:r>
              <a:rPr lang="en-US" dirty="0"/>
              <a:t>Submit all material as that group</a:t>
            </a:r>
          </a:p>
          <a:p>
            <a:r>
              <a:rPr lang="en-US" dirty="0"/>
              <a:t>Use real data</a:t>
            </a:r>
          </a:p>
          <a:p>
            <a:pPr lvl="1"/>
            <a:r>
              <a:rPr lang="en-US" dirty="0"/>
              <a:t>UCI ML repository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BigQuery</a:t>
            </a:r>
            <a:r>
              <a:rPr lang="en-US" dirty="0"/>
              <a:t> data </a:t>
            </a:r>
          </a:p>
          <a:p>
            <a:r>
              <a:rPr lang="en-US" dirty="0"/>
              <a:t>Write code</a:t>
            </a:r>
          </a:p>
          <a:p>
            <a:r>
              <a:rPr lang="en-US" dirty="0"/>
              <a:t>Place all material in a </a:t>
            </a:r>
            <a:r>
              <a:rPr lang="en-US" dirty="0" err="1"/>
              <a:t>github</a:t>
            </a:r>
            <a:r>
              <a:rPr lang="en-US" dirty="0"/>
              <a:t> repo (including documentation) and submit only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33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3E15-2151-47C0-9EF1-ADA32202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Grading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C5B0-0D3B-4804-AA22-770092166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Formulation</a:t>
            </a:r>
            <a:endParaRPr lang="en-US" dirty="0"/>
          </a:p>
          <a:p>
            <a:pPr lvl="1"/>
            <a:r>
              <a:rPr lang="en-US" dirty="0"/>
              <a:t>How well did you formulate the problem?  Was it clear?  Was that tied to the right objective?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Approach</a:t>
            </a:r>
            <a:endParaRPr lang="en-US" dirty="0"/>
          </a:p>
          <a:p>
            <a:pPr lvl="1"/>
            <a:r>
              <a:rPr lang="en-US" dirty="0"/>
              <a:t>Does your approach properly solve your problem?  Was that made clear? 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Evaluation and Interpretation</a:t>
            </a:r>
            <a:endParaRPr lang="en-US" dirty="0"/>
          </a:p>
          <a:p>
            <a:pPr lvl="1"/>
            <a:r>
              <a:rPr lang="en-US" dirty="0"/>
              <a:t>Did you comprehensively test the results?  How well did you select / create the data? </a:t>
            </a:r>
          </a:p>
          <a:p>
            <a:pPr lvl="1"/>
            <a:r>
              <a:rPr lang="en-US" dirty="0"/>
              <a:t>Did you test against alternative approaches?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Presentation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Were the ideas clear?  Were all the details conveyed.  Did you highlight the main points?</a:t>
            </a:r>
          </a:p>
          <a:p>
            <a:pPr lvl="1"/>
            <a:r>
              <a:rPr lang="en-US" dirty="0"/>
              <a:t>You can select a number of formats.  Whatever makes sense.  A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Bonus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Given for particularly hard / novel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A53A8-2A5E-49EE-88AA-3E008B3D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96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379C-9C51-415B-AC8F-A729B7B9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15F0-0961-4F53-BC2D-720C9791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Labs and demo posted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>
                <a:hlinkClick r:id="rId2"/>
              </a:rPr>
              <a:t>https://github.com/sdrangan/introml/</a:t>
            </a:r>
            <a:endParaRPr lang="en-US" dirty="0"/>
          </a:p>
          <a:p>
            <a:r>
              <a:rPr lang="en-US" dirty="0"/>
              <a:t>Also includes instruction for installing software</a:t>
            </a:r>
          </a:p>
          <a:p>
            <a:endParaRPr lang="en-US" dirty="0"/>
          </a:p>
          <a:p>
            <a:r>
              <a:rPr lang="en-US" dirty="0"/>
              <a:t>Several tutorials of </a:t>
            </a:r>
            <a:r>
              <a:rPr lang="en-US" dirty="0" err="1"/>
              <a:t>github</a:t>
            </a:r>
            <a:r>
              <a:rPr lang="en-US" dirty="0"/>
              <a:t> on the web.</a:t>
            </a:r>
          </a:p>
          <a:p>
            <a:r>
              <a:rPr lang="en-US" dirty="0"/>
              <a:t>Available on Windows, Mac and Unix.</a:t>
            </a:r>
          </a:p>
          <a:p>
            <a:r>
              <a:rPr lang="en-US" dirty="0"/>
              <a:t>But, you can just clone the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A2854-2620-45A6-9A19-4DF82C6E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FF11A-84C6-4495-B4E1-0F41D7587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987" y="1539277"/>
            <a:ext cx="4884057" cy="467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66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B829-010C-4D9D-A80E-84134203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5307-9C98-43AD-8E68-656FFC3D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labs in this class can be run on either:</a:t>
            </a:r>
          </a:p>
          <a:p>
            <a:pPr lvl="1"/>
            <a:r>
              <a:rPr lang="en-US" dirty="0"/>
              <a:t>Your own computer: Windows, MAC </a:t>
            </a:r>
          </a:p>
          <a:p>
            <a:pPr lvl="1"/>
            <a:r>
              <a:rPr lang="en-US" dirty="0"/>
              <a:t>Google Cloud Platform (GCP)</a:t>
            </a:r>
          </a:p>
          <a:p>
            <a:r>
              <a:rPr lang="en-US" dirty="0"/>
              <a:t>GCP pros and cons:</a:t>
            </a:r>
          </a:p>
          <a:p>
            <a:pPr lvl="1"/>
            <a:r>
              <a:rPr lang="en-US" dirty="0"/>
              <a:t>Access to powerful machines / large storage for projects.  </a:t>
            </a:r>
            <a:br>
              <a:rPr lang="en-US" dirty="0"/>
            </a:br>
            <a:r>
              <a:rPr lang="en-US" dirty="0"/>
              <a:t>Includes GPUs</a:t>
            </a:r>
          </a:p>
          <a:p>
            <a:pPr lvl="1"/>
            <a:r>
              <a:rPr lang="en-US" dirty="0"/>
              <a:t>Access to many services such as </a:t>
            </a:r>
            <a:r>
              <a:rPr lang="en-US" dirty="0" err="1"/>
              <a:t>BigQuery</a:t>
            </a:r>
            <a:endParaRPr lang="en-US" dirty="0"/>
          </a:p>
          <a:p>
            <a:pPr lvl="1"/>
            <a:r>
              <a:rPr lang="en-US" dirty="0"/>
              <a:t>Can scale your computational resources</a:t>
            </a:r>
          </a:p>
          <a:p>
            <a:pPr lvl="1"/>
            <a:r>
              <a:rPr lang="en-US" dirty="0"/>
              <a:t>But, somewhat harder to sync editors / debuggers</a:t>
            </a:r>
          </a:p>
          <a:p>
            <a:r>
              <a:rPr lang="en-US" dirty="0"/>
              <a:t>Getting started:  </a:t>
            </a:r>
            <a:r>
              <a:rPr lang="en-US" dirty="0">
                <a:hlinkClick r:id="rId2"/>
              </a:rPr>
              <a:t>https://cloud.google.com/</a:t>
            </a:r>
            <a:endParaRPr lang="en-US" dirty="0"/>
          </a:p>
          <a:p>
            <a:r>
              <a:rPr lang="en-US" dirty="0"/>
              <a:t>Instructions on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https://github.com/sdrangan/introml/tree/master/GCP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C912D-58D5-441C-9C18-3AFD8CF0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2101DF-5539-4F1D-AB67-2E8B32386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886" y="303993"/>
            <a:ext cx="479107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4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48FC-930E-4648-9407-376BD2A2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694C-4592-4870-B850-E421946E5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your machine (local or GCP), you will need to install several pieces of software:</a:t>
            </a:r>
          </a:p>
          <a:p>
            <a:r>
              <a:rPr lang="en-US" dirty="0"/>
              <a:t>Python with various packages</a:t>
            </a:r>
          </a:p>
          <a:p>
            <a:pPr lvl="1"/>
            <a:r>
              <a:rPr lang="en-US" dirty="0"/>
              <a:t>Make sure you get 3.6</a:t>
            </a:r>
          </a:p>
          <a:p>
            <a:pPr lvl="1"/>
            <a:r>
              <a:rPr lang="en-US" dirty="0"/>
              <a:t>Anaconda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See notes in NYU Classes</a:t>
            </a:r>
          </a:p>
          <a:p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Keras</a:t>
            </a:r>
            <a:r>
              <a:rPr lang="en-US" dirty="0"/>
              <a:t> (needed only later in the class)</a:t>
            </a:r>
          </a:p>
          <a:p>
            <a:r>
              <a:rPr lang="en-US" dirty="0"/>
              <a:t>Git hub</a:t>
            </a:r>
          </a:p>
          <a:p>
            <a:pPr lvl="1"/>
            <a:r>
              <a:rPr lang="en-US" dirty="0"/>
              <a:t>Guides:  </a:t>
            </a:r>
            <a:r>
              <a:rPr lang="en-US" dirty="0">
                <a:hlinkClick r:id="rId2"/>
              </a:rPr>
              <a:t>https://guides.github.com/</a:t>
            </a:r>
            <a:endParaRPr lang="en-US" dirty="0"/>
          </a:p>
          <a:p>
            <a:pPr lvl="1"/>
            <a:r>
              <a:rPr lang="en-US" dirty="0"/>
              <a:t>Available on Windows, Mac or Linux (including GCP instances)</a:t>
            </a:r>
          </a:p>
          <a:p>
            <a:pPr lvl="1"/>
            <a:r>
              <a:rPr lang="en-US" dirty="0"/>
              <a:t>All demos will be available on:  </a:t>
            </a:r>
            <a:r>
              <a:rPr lang="en-US" dirty="0">
                <a:hlinkClick r:id="rId3"/>
              </a:rPr>
              <a:t>https://github.com/sdrangan/introml.git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EE569-8231-499D-B648-FB66E2E9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0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86D-1C9A-4B43-9F22-05E00BC8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C1C5-E5D1-4EB5-B957-5E2EEDD7A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Professor: Sundeep Rangan, </a:t>
            </a:r>
            <a:r>
              <a:rPr lang="en-US" dirty="0">
                <a:hlinkClick r:id="rId2"/>
              </a:rPr>
              <a:t>srangan@nyu.edu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2 MetroTech Center 9.104</a:t>
            </a:r>
          </a:p>
          <a:p>
            <a:pPr lvl="1"/>
            <a:r>
              <a:rPr lang="en-US" dirty="0"/>
              <a:t>Office Hours:  Tuesdays, 3-5pm</a:t>
            </a:r>
          </a:p>
          <a:p>
            <a:pPr lvl="1"/>
            <a:endParaRPr lang="en-US" dirty="0"/>
          </a:p>
          <a:p>
            <a:r>
              <a:rPr lang="de-DE" dirty="0"/>
              <a:t>TA:  Chen, </a:t>
            </a:r>
            <a:r>
              <a:rPr lang="de-DE" dirty="0" err="1"/>
              <a:t>Juntao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jc6412@nyu.edu</a:t>
            </a:r>
            <a:endParaRPr lang="de-DE" dirty="0"/>
          </a:p>
          <a:p>
            <a:pPr lvl="1"/>
            <a:r>
              <a:rPr lang="de-DE" dirty="0"/>
              <a:t>Office Hours: TBD</a:t>
            </a:r>
          </a:p>
          <a:p>
            <a:pPr lvl="1"/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regarding</a:t>
            </a:r>
            <a:r>
              <a:rPr lang="de-DE" dirty="0"/>
              <a:t> </a:t>
            </a:r>
            <a:r>
              <a:rPr lang="de-DE" dirty="0" err="1"/>
              <a:t>homeworks</a:t>
            </a:r>
            <a:r>
              <a:rPr lang="de-DE" dirty="0"/>
              <a:t> and </a:t>
            </a:r>
            <a:r>
              <a:rPr lang="de-DE" dirty="0" err="1"/>
              <a:t>labs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69252-709C-4E31-A546-A53DAAEF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0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task as a machine learning problem</a:t>
            </a:r>
          </a:p>
          <a:p>
            <a:pPr lvl="1"/>
            <a:r>
              <a:rPr lang="en-US" dirty="0"/>
              <a:t>Identify learning objectives, source of data, models, …</a:t>
            </a:r>
          </a:p>
          <a:p>
            <a:r>
              <a:rPr lang="en-US" dirty="0"/>
              <a:t>Load, pre-process and extract features from common data sources </a:t>
            </a:r>
          </a:p>
          <a:p>
            <a:pPr lvl="1"/>
            <a:r>
              <a:rPr lang="en-US" dirty="0"/>
              <a:t>images, text, audio, …</a:t>
            </a:r>
          </a:p>
          <a:p>
            <a:r>
              <a:rPr lang="en-US" dirty="0"/>
              <a:t>Mathematically describe simple models of the data</a:t>
            </a:r>
          </a:p>
          <a:p>
            <a:r>
              <a:rPr lang="en-US" dirty="0"/>
              <a:t>Fit the models to data and use models for prediction and estimation </a:t>
            </a:r>
          </a:p>
          <a:p>
            <a:pPr lvl="1"/>
            <a:r>
              <a:rPr lang="en-US" dirty="0"/>
              <a:t>Use common tools</a:t>
            </a:r>
          </a:p>
          <a:p>
            <a:r>
              <a:rPr lang="en-US" dirty="0"/>
              <a:t>Evaluate goodness of fit and refine models</a:t>
            </a:r>
          </a:p>
          <a:p>
            <a:r>
              <a:rPr lang="en-US" dirty="0"/>
              <a:t>Evaluate the performance of methods using statistical techniques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6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E490-1C1E-4041-9F3B-226D8A92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 vs Undergrad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54A5-ADD8-4B2A-8440-D9F053DDA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simultaneously offered at the graduate and undergraduate level</a:t>
            </a:r>
          </a:p>
          <a:p>
            <a:r>
              <a:rPr lang="en-US" dirty="0"/>
              <a:t>Undergrad EE-UY/CSE-UY 4563:  Intro to Machine Learning</a:t>
            </a:r>
          </a:p>
          <a:p>
            <a:pPr lvl="1"/>
            <a:r>
              <a:rPr lang="en-US" dirty="0"/>
              <a:t>Covers fundamental algorithms and some analysis</a:t>
            </a:r>
          </a:p>
          <a:p>
            <a:pPr lvl="1"/>
            <a:r>
              <a:rPr lang="en-US" dirty="0"/>
              <a:t>In depth coverage of software tools including python, Google Cloud,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Python-based lab exercises + mandatory project</a:t>
            </a:r>
          </a:p>
          <a:p>
            <a:r>
              <a:rPr lang="en-US" dirty="0"/>
              <a:t>Grad EL 9123:  Intro to Machine Learning</a:t>
            </a:r>
          </a:p>
          <a:p>
            <a:pPr lvl="1"/>
            <a:r>
              <a:rPr lang="en-US" dirty="0"/>
              <a:t>More algorithms and more mathematical analysis.  Faster paced.</a:t>
            </a:r>
          </a:p>
          <a:p>
            <a:pPr lvl="1"/>
            <a:r>
              <a:rPr lang="en-US" dirty="0"/>
              <a:t>Software tools must be learned at home.  Less coverage in class</a:t>
            </a:r>
          </a:p>
          <a:p>
            <a:pPr lvl="1"/>
            <a:r>
              <a:rPr lang="en-US" dirty="0"/>
              <a:t>Python-based lab exercises + optional project</a:t>
            </a:r>
          </a:p>
          <a:p>
            <a:r>
              <a:rPr lang="en-US" dirty="0"/>
              <a:t>Lecture notes are mostly common with supplementary material for grad students indicated</a:t>
            </a:r>
          </a:p>
          <a:p>
            <a:r>
              <a:rPr lang="en-US" dirty="0"/>
              <a:t>Many labs are common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AA473-4A7A-4E56-A0F3-A86B4C64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3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Texts and 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Undergrad:  James, Witten, Hastie and </a:t>
            </a:r>
            <a:r>
              <a:rPr lang="en-US" dirty="0" err="1"/>
              <a:t>Tibshirani</a:t>
            </a:r>
            <a:r>
              <a:rPr lang="en-US" dirty="0"/>
              <a:t>, “An Introduction to Statistical Learning”,  </a:t>
            </a:r>
          </a:p>
          <a:p>
            <a:pPr lvl="1"/>
            <a:r>
              <a:rPr lang="en-US" u="sng" dirty="0">
                <a:hlinkClick r:id="rId2"/>
              </a:rPr>
              <a:t>http://www-bcf.usc.edu/~gareth/ISL/ISLR%20First%20Printing.pdf</a:t>
            </a:r>
            <a:r>
              <a:rPr lang="en-US" u="sng" dirty="0"/>
              <a:t>  </a:t>
            </a:r>
          </a:p>
          <a:p>
            <a:pPr lvl="1"/>
            <a:r>
              <a:rPr lang="en-US" dirty="0"/>
              <a:t>Very clear explanation of concepts.  </a:t>
            </a:r>
          </a:p>
          <a:p>
            <a:pPr lvl="1"/>
            <a:r>
              <a:rPr lang="en-US" dirty="0"/>
              <a:t>But examples are in R.  And there is no review of probability</a:t>
            </a:r>
          </a:p>
          <a:p>
            <a:r>
              <a:rPr lang="en-US" dirty="0"/>
              <a:t>Grad:  Hastie, </a:t>
            </a:r>
            <a:r>
              <a:rPr lang="en-US" dirty="0" err="1"/>
              <a:t>Tibshirani</a:t>
            </a:r>
            <a:r>
              <a:rPr lang="en-US" dirty="0"/>
              <a:t>, Friedman, “Elements of Statistical Learning”</a:t>
            </a:r>
          </a:p>
          <a:p>
            <a:pPr lvl="1"/>
            <a:r>
              <a:rPr lang="en-US" dirty="0">
                <a:hlinkClick r:id="rId3"/>
              </a:rPr>
              <a:t>https://web.stanford.edu/~hastie/Papers/ESLII.pdf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More advanced text with more analysis</a:t>
            </a:r>
          </a:p>
          <a:p>
            <a:r>
              <a:rPr lang="en-US" dirty="0" err="1"/>
              <a:t>Raschka</a:t>
            </a:r>
            <a:r>
              <a:rPr lang="en-US" dirty="0"/>
              <a:t>, “Python Machine Learning”, 2015.</a:t>
            </a:r>
          </a:p>
          <a:p>
            <a:pPr lvl="1"/>
            <a:r>
              <a:rPr lang="en-US" u="sng" dirty="0">
                <a:hlinkClick r:id="rId4"/>
              </a:rPr>
              <a:t>http://file.allitebooks.com/20151017/Python%20Machine%20Learning.pdf</a:t>
            </a:r>
            <a:endParaRPr lang="en-US" u="sng" dirty="0"/>
          </a:p>
          <a:p>
            <a:pPr lvl="1"/>
            <a:r>
              <a:rPr lang="en-US" dirty="0"/>
              <a:t>Excellent examples of using Python</a:t>
            </a:r>
          </a:p>
          <a:p>
            <a:r>
              <a:rPr lang="en-US" dirty="0"/>
              <a:t>Bishop, “Pattern Recognition and Machine Learning”  (more advanced)</a:t>
            </a:r>
          </a:p>
          <a:p>
            <a:r>
              <a:rPr lang="en-US" dirty="0"/>
              <a:t>Coursera course:  Generally do not cover probability</a:t>
            </a:r>
          </a:p>
          <a:p>
            <a:r>
              <a:rPr lang="en-US" dirty="0"/>
              <a:t>Undergrad probability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0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2447-AE2C-4D39-A850-A499A78A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E958F-BBA4-4EC9-B3EF-5142FD3AA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Entertaining and very good deep learning lectures by Siraj </a:t>
            </a:r>
            <a:r>
              <a:rPr lang="en-US" dirty="0" err="1"/>
              <a:t>Raval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https://www.youtube.com/channel/UCWN3xxRkmTPmbKwht9FuE5A</a:t>
            </a:r>
            <a:endParaRPr lang="en-US" dirty="0"/>
          </a:p>
          <a:p>
            <a:r>
              <a:rPr lang="en-US" dirty="0" err="1"/>
              <a:t>Universite</a:t>
            </a:r>
            <a:r>
              <a:rPr lang="en-US" dirty="0"/>
              <a:t> de Paris labs: </a:t>
            </a:r>
          </a:p>
          <a:p>
            <a:pPr lvl="1"/>
            <a:r>
              <a:rPr lang="en-US" dirty="0">
                <a:hlinkClick r:id="rId3"/>
              </a:rPr>
              <a:t>https://github.com/m2dsupsdlclass/lectures-labs</a:t>
            </a:r>
            <a:endParaRPr lang="en-US" dirty="0"/>
          </a:p>
          <a:p>
            <a:pPr lvl="1"/>
            <a:r>
              <a:rPr lang="en-US" dirty="0"/>
              <a:t>Focus on deep learning</a:t>
            </a:r>
          </a:p>
          <a:p>
            <a:pPr lvl="1"/>
            <a:r>
              <a:rPr lang="en-US" dirty="0"/>
              <a:t>Similar format to this class</a:t>
            </a:r>
          </a:p>
          <a:p>
            <a:r>
              <a:rPr lang="en-US" dirty="0"/>
              <a:t>Andrew Ng’s machine learning class:</a:t>
            </a:r>
          </a:p>
          <a:p>
            <a:pPr lvl="1"/>
            <a:r>
              <a:rPr lang="en-US" dirty="0">
                <a:hlinkClick r:id="rId4"/>
              </a:rPr>
              <a:t>https://www.coursera.org/learn/machine-learning</a:t>
            </a:r>
            <a:endParaRPr lang="en-US" dirty="0"/>
          </a:p>
          <a:p>
            <a:pPr lvl="1"/>
            <a:r>
              <a:rPr lang="en-US" dirty="0"/>
              <a:t>A little less mathematical than this class</a:t>
            </a:r>
          </a:p>
          <a:p>
            <a:r>
              <a:rPr lang="en-US" dirty="0"/>
              <a:t>Many, many others online…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35313-2585-4328-BA40-93AB4AFB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5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Undergrad probability required for both UG and Grad version:</a:t>
            </a:r>
          </a:p>
          <a:p>
            <a:pPr lvl="1"/>
            <a:r>
              <a:rPr lang="en-US" dirty="0"/>
              <a:t>Basics of random variables, densities, Gaussian distributions, correlation, expectation, </a:t>
            </a:r>
            <a:br>
              <a:rPr lang="en-US" dirty="0"/>
            </a:br>
            <a:r>
              <a:rPr lang="en-US" dirty="0"/>
              <a:t>conditional densities, Bayes’ theorem</a:t>
            </a:r>
          </a:p>
          <a:p>
            <a:pPr lvl="1"/>
            <a:r>
              <a:rPr lang="en-US" dirty="0"/>
              <a:t>Will provide a short review</a:t>
            </a:r>
          </a:p>
          <a:p>
            <a:pPr lvl="1"/>
            <a:r>
              <a:rPr lang="en-US" dirty="0"/>
              <a:t>NYU classes:  Data analysis or Intro Probability are sufficient</a:t>
            </a:r>
          </a:p>
          <a:p>
            <a:r>
              <a:rPr lang="en-US" dirty="0"/>
              <a:t>Calculus and Linear algebra</a:t>
            </a:r>
          </a:p>
          <a:p>
            <a:pPr lvl="1"/>
            <a:r>
              <a:rPr lang="en-US" dirty="0"/>
              <a:t>Vectors, matrices, partial derivatives, gradients.</a:t>
            </a:r>
          </a:p>
          <a:p>
            <a:pPr lvl="1"/>
            <a:r>
              <a:rPr lang="en-US" dirty="0"/>
              <a:t>Undergrad class will provide a brief review</a:t>
            </a:r>
          </a:p>
          <a:p>
            <a:r>
              <a:rPr lang="en-US" dirty="0"/>
              <a:t>No machine learning experience is necessary</a:t>
            </a:r>
          </a:p>
          <a:p>
            <a:pPr lvl="1"/>
            <a:r>
              <a:rPr lang="en-US" dirty="0"/>
              <a:t>If you have ML experience, do NOT take this class.  </a:t>
            </a:r>
          </a:p>
          <a:p>
            <a:pPr lvl="1"/>
            <a:r>
              <a:rPr lang="en-US" dirty="0"/>
              <a:t>Take Graduate probability (Fall) then Advanced machine learning (Spring)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7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All labs are in python, similar to object-oriented MATLAB, but many more libraries.  </a:t>
            </a:r>
          </a:p>
          <a:p>
            <a:pPr lvl="1"/>
            <a:r>
              <a:rPr lang="en-US" dirty="0"/>
              <a:t>And free!</a:t>
            </a:r>
          </a:p>
          <a:p>
            <a:r>
              <a:rPr lang="en-US" dirty="0"/>
              <a:t>What you need to know</a:t>
            </a:r>
          </a:p>
          <a:p>
            <a:pPr lvl="1"/>
            <a:r>
              <a:rPr lang="en-US" dirty="0"/>
              <a:t>You do not need to know python before class.  But, we will go over it quickly.</a:t>
            </a:r>
          </a:p>
          <a:p>
            <a:pPr lvl="1"/>
            <a:r>
              <a:rPr lang="en-US" dirty="0"/>
              <a:t>You should have experience in some programming language (</a:t>
            </a:r>
            <a:r>
              <a:rPr lang="en-US" dirty="0" err="1"/>
              <a:t>eg</a:t>
            </a:r>
            <a:r>
              <a:rPr lang="en-US" dirty="0"/>
              <a:t>. MATLAB). </a:t>
            </a:r>
          </a:p>
          <a:p>
            <a:pPr lvl="1"/>
            <a:r>
              <a:rPr lang="en-US" dirty="0"/>
              <a:t>You should know or being willing to learn object oriented programming </a:t>
            </a:r>
          </a:p>
          <a:p>
            <a:r>
              <a:rPr lang="en-US" dirty="0"/>
              <a:t>Resources:</a:t>
            </a:r>
          </a:p>
          <a:p>
            <a:pPr lvl="1"/>
            <a:r>
              <a:rPr lang="en-US" dirty="0"/>
              <a:t>Installing python and </a:t>
            </a:r>
            <a:r>
              <a:rPr lang="en-US" dirty="0" err="1"/>
              <a:t>ipython</a:t>
            </a:r>
            <a:r>
              <a:rPr lang="en-US" dirty="0"/>
              <a:t> notebook (make sure you install Version 3.6)</a:t>
            </a:r>
            <a:br>
              <a:rPr lang="en-US" dirty="0"/>
            </a:br>
            <a:r>
              <a:rPr lang="en-US" u="sng" dirty="0">
                <a:hlinkClick r:id="rId2"/>
              </a:rPr>
              <a:t>http://jupyter-notebook-beginner-guide.readthedocs.io/en/latest/index.html</a:t>
            </a:r>
            <a:r>
              <a:rPr lang="en-US" dirty="0"/>
              <a:t> </a:t>
            </a:r>
          </a:p>
          <a:p>
            <a:pPr lvl="1"/>
            <a:r>
              <a:rPr lang="es-419" dirty="0"/>
              <a:t>Python tutorial:   </a:t>
            </a:r>
            <a:r>
              <a:rPr lang="es-419" u="sng" dirty="0">
                <a:hlinkClick r:id="rId3"/>
              </a:rPr>
              <a:t>https://docs.python.org/3/tutorial/</a:t>
            </a:r>
            <a:r>
              <a:rPr lang="es-419" dirty="0"/>
              <a:t> </a:t>
            </a:r>
            <a:endParaRPr lang="en-US" dirty="0"/>
          </a:p>
          <a:p>
            <a:pPr lvl="1"/>
            <a:r>
              <a:rPr lang="en-US" dirty="0" err="1"/>
              <a:t>Numpy</a:t>
            </a:r>
            <a:r>
              <a:rPr lang="en-US" dirty="0"/>
              <a:t>:  </a:t>
            </a:r>
            <a:r>
              <a:rPr lang="en-US" dirty="0">
                <a:hlinkClick r:id="rId4"/>
              </a:rPr>
              <a:t>http://cs231n.github.io/python-numpy-tutorial/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6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Grading:  Undergraduate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1:  25%, Midterm 2: 25%, Labs, HW: 25%, Final project: 25%</a:t>
            </a:r>
          </a:p>
          <a:p>
            <a:r>
              <a:rPr lang="en-US" dirty="0"/>
              <a:t>Labs:  Simple python exercises</a:t>
            </a:r>
          </a:p>
          <a:p>
            <a:pPr lvl="1"/>
            <a:r>
              <a:rPr lang="en-US" dirty="0"/>
              <a:t>Given as </a:t>
            </a:r>
            <a:r>
              <a:rPr lang="en-US" dirty="0" err="1"/>
              <a:t>jupyter</a:t>
            </a:r>
            <a:r>
              <a:rPr lang="en-US" dirty="0"/>
              <a:t> notebook that you complete.</a:t>
            </a:r>
          </a:p>
          <a:p>
            <a:r>
              <a:rPr lang="en-US" dirty="0"/>
              <a:t>Midterms &amp; final</a:t>
            </a:r>
          </a:p>
          <a:p>
            <a:pPr lvl="1"/>
            <a:r>
              <a:rPr lang="en-US" dirty="0"/>
              <a:t>Each over approx. 3-4 weeks of material</a:t>
            </a:r>
          </a:p>
          <a:p>
            <a:pPr lvl="1"/>
            <a:r>
              <a:rPr lang="en-US" dirty="0"/>
              <a:t>Closed book with cheat sheet.  </a:t>
            </a:r>
          </a:p>
          <a:p>
            <a:pPr lvl="1"/>
            <a:r>
              <a:rPr lang="en-US" dirty="0"/>
              <a:t>Follows homework and quiz problems + some very basic python questions</a:t>
            </a:r>
          </a:p>
          <a:p>
            <a:r>
              <a:rPr lang="en-US" dirty="0"/>
              <a:t>Final project:  </a:t>
            </a:r>
          </a:p>
          <a:p>
            <a:pPr lvl="1"/>
            <a:r>
              <a:rPr lang="en-US" dirty="0"/>
              <a:t>Use machine learning in some interesting way.</a:t>
            </a:r>
          </a:p>
          <a:p>
            <a:pPr lvl="1"/>
            <a:r>
              <a:rPr lang="en-US" dirty="0"/>
              <a:t>Must use data and python analysis.</a:t>
            </a:r>
          </a:p>
          <a:p>
            <a:pPr lvl="1"/>
            <a:r>
              <a:rPr lang="en-US" dirty="0"/>
              <a:t>Provide 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419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1125</Words>
  <Application>Microsoft Office PowerPoint</Application>
  <PresentationFormat>Widescreen</PresentationFormat>
  <Paragraphs>180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Retrospect</vt:lpstr>
      <vt:lpstr>Course Admin</vt:lpstr>
      <vt:lpstr>People </vt:lpstr>
      <vt:lpstr>Course Learning Objectives</vt:lpstr>
      <vt:lpstr>Grad vs Undergrad </vt:lpstr>
      <vt:lpstr>Texts and Other Resources</vt:lpstr>
      <vt:lpstr>More Resources</vt:lpstr>
      <vt:lpstr>Pre-Requisites </vt:lpstr>
      <vt:lpstr>Pre-Requisites Programming</vt:lpstr>
      <vt:lpstr>Grading:  Undergraduate</vt:lpstr>
      <vt:lpstr>Grading:  Graduate</vt:lpstr>
      <vt:lpstr>Machine Learning Project</vt:lpstr>
      <vt:lpstr>Project Grading </vt:lpstr>
      <vt:lpstr>Github</vt:lpstr>
      <vt:lpstr>Google Cloud Platform</vt:lpstr>
      <vt:lpstr>Other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280</cp:revision>
  <cp:lastPrinted>2018-09-04T12:29:29Z</cp:lastPrinted>
  <dcterms:created xsi:type="dcterms:W3CDTF">2015-03-22T11:15:32Z</dcterms:created>
  <dcterms:modified xsi:type="dcterms:W3CDTF">2018-09-04T12:43:15Z</dcterms:modified>
</cp:coreProperties>
</file>