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94" r:id="rId4"/>
    <p:sldId id="296" r:id="rId5"/>
    <p:sldId id="313" r:id="rId6"/>
    <p:sldId id="295" r:id="rId7"/>
    <p:sldId id="307" r:id="rId8"/>
    <p:sldId id="276" r:id="rId9"/>
    <p:sldId id="301" r:id="rId10"/>
    <p:sldId id="280" r:id="rId11"/>
    <p:sldId id="306" r:id="rId12"/>
    <p:sldId id="302" r:id="rId13"/>
    <p:sldId id="281" r:id="rId14"/>
    <p:sldId id="305" r:id="rId15"/>
    <p:sldId id="291" r:id="rId16"/>
    <p:sldId id="279" r:id="rId17"/>
    <p:sldId id="309" r:id="rId18"/>
    <p:sldId id="312" r:id="rId19"/>
    <p:sldId id="311" r:id="rId20"/>
    <p:sldId id="290" r:id="rId21"/>
    <p:sldId id="286" r:id="rId22"/>
    <p:sldId id="288" r:id="rId23"/>
    <p:sldId id="289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5" autoAdjust="0"/>
  </p:normalViewPr>
  <p:slideViewPr>
    <p:cSldViewPr snapToGrid="0" snapToObjects="1">
      <p:cViewPr varScale="1">
        <p:scale>
          <a:sx n="123" d="100"/>
          <a:sy n="123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9218-7DE5-1A47-BBC2-24BF296158C0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C2598-9522-744F-825F-5E04BF39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2598-9522-744F-825F-5E04BF399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BB1C-3F92-0146-807E-ECBB444D79E8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josiahjdavi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github.com/josiahdavis/earl/blob/master/scripts/posTagger.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github.com/josiahdavis/earl/blob/master/scripts/dtm.R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siahdavis/earl/blob/master/scripts/dictionary.R" TargetMode="Externa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github.com/josiahdavis/earl/blob/master/scripts/reviewSentiment.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Is the Customer Always Right?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274708" cy="2649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An exploration of customer feedback through Natural Language Processing.</a:t>
            </a:r>
          </a:p>
          <a:p>
            <a:pPr algn="l"/>
            <a:endParaRPr lang="en-US" dirty="0">
              <a:latin typeface="Helvetica"/>
              <a:cs typeface="Helvetica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Helvetica"/>
                <a:cs typeface="Helvetica"/>
              </a:rPr>
              <a:t>By </a:t>
            </a:r>
            <a:r>
              <a:rPr lang="en-US" sz="1800" dirty="0" smtClean="0">
                <a:solidFill>
                  <a:schemeClr val="tx1"/>
                </a:solidFill>
                <a:latin typeface="Helvetica"/>
                <a:cs typeface="Helvetica"/>
                <a:hlinkClick r:id="rId2"/>
              </a:rPr>
              <a:t>@</a:t>
            </a:r>
            <a:r>
              <a:rPr lang="en-US" sz="1800" dirty="0" err="1" smtClean="0">
                <a:solidFill>
                  <a:schemeClr val="tx1"/>
                </a:solidFill>
                <a:latin typeface="Helvetica"/>
                <a:cs typeface="Helvetica"/>
                <a:hlinkClick r:id="rId2"/>
              </a:rPr>
              <a:t>josiahjdavis</a:t>
            </a: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884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Helvetica"/>
                <a:cs typeface="Helvetica"/>
              </a:rPr>
              <a:t>Some customer </a:t>
            </a:r>
            <a:r>
              <a:rPr lang="en-US" dirty="0" smtClean="0">
                <a:latin typeface="Helvetica"/>
                <a:cs typeface="Helvetica"/>
              </a:rPr>
              <a:t>complaints are </a:t>
            </a:r>
            <a:r>
              <a:rPr lang="en-US" dirty="0">
                <a:latin typeface="Helvetica"/>
                <a:cs typeface="Helvetica"/>
              </a:rPr>
              <a:t>more </a:t>
            </a:r>
            <a:r>
              <a:rPr lang="en-US" b="1" dirty="0">
                <a:latin typeface="Helvetica"/>
                <a:cs typeface="Helvetica"/>
              </a:rPr>
              <a:t>frequent</a:t>
            </a:r>
            <a:r>
              <a:rPr lang="en-US" dirty="0">
                <a:latin typeface="Helvetica"/>
                <a:cs typeface="Helvetica"/>
              </a:rPr>
              <a:t> than others</a:t>
            </a:r>
          </a:p>
        </p:txBody>
      </p:sp>
    </p:spTree>
    <p:extLst>
      <p:ext uri="{BB962C8B-B14F-4D97-AF65-F5344CB8AC3E}">
        <p14:creationId xmlns:p14="http://schemas.microsoft.com/office/powerpoint/2010/main" val="176587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188"/>
            <a:ext cx="7772400" cy="5210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Helvetica"/>
                <a:cs typeface="Helvetica"/>
              </a:rPr>
              <a:t>Challenge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Written text is fraught with misspellings, and full of synonyms (e.g., employee, associate).</a:t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4000" b="1" dirty="0" smtClean="0">
                <a:solidFill>
                  <a:srgbClr val="008000"/>
                </a:solidFill>
                <a:latin typeface="Helvetica"/>
                <a:cs typeface="Helvetica"/>
              </a:rPr>
              <a:t>Insight</a:t>
            </a:r>
            <a: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  <a:t/>
            </a:r>
            <a:b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2800" dirty="0" smtClean="0"/>
              <a:t>Using a dictionary of word patterns to define terms provides greater flexibility than mere tokenization.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8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1498" y="6704"/>
            <a:ext cx="1842502" cy="685129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8C8C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868" y="1673132"/>
            <a:ext cx="14520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Size corresponds to number of reviews.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0018" y="4795534"/>
            <a:ext cx="1406064" cy="1879600"/>
            <a:chOff x="279193" y="1687882"/>
            <a:chExt cx="1406064" cy="1879600"/>
          </a:xfrm>
        </p:grpSpPr>
        <p:pic>
          <p:nvPicPr>
            <p:cNvPr id="9" name="Picture 8" descr="Screen Shot 2015-10-19 at 12.25.15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7507" y="2519732"/>
              <a:ext cx="1879600" cy="2159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1993" y="3205506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Negative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993" y="1778269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Positive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993" y="2872678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Negative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993" y="2137214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Positive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193" y="2488230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Neutral</a:t>
              </a:r>
            </a:p>
          </p:txBody>
        </p:sp>
      </p:grpSp>
      <p:pic>
        <p:nvPicPr>
          <p:cNvPr id="4" name="Picture 3" descr="Screen Shot 2015-10-19 at 12.52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4"/>
            <a:ext cx="7301498" cy="685800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687193" y="150392"/>
            <a:ext cx="2251386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Frequency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6130" y="779963"/>
            <a:ext cx="1938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bubble in the chart represents one word pattern defined from a custom dictionary. The size corresponds to the frequency, and the color corresponds to the ratio of positive and negative reviews.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00741" y="4795533"/>
            <a:ext cx="1406064" cy="1817157"/>
            <a:chOff x="279193" y="1708472"/>
            <a:chExt cx="1406064" cy="1817157"/>
          </a:xfrm>
        </p:grpSpPr>
        <p:pic>
          <p:nvPicPr>
            <p:cNvPr id="20" name="Picture 19" descr="Screen Shot 2015-10-19 at 12.25.15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" r="2227"/>
            <a:stretch/>
          </p:blipFill>
          <p:spPr>
            <a:xfrm rot="5400000">
              <a:off x="668728" y="2509101"/>
              <a:ext cx="1817157" cy="2159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91993" y="3205506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Negative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1993" y="1778269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Positive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1993" y="2872678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Negative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993" y="2137214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Positive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93" y="2488230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07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Some customers are more </a:t>
            </a:r>
            <a:r>
              <a:rPr lang="en-US" b="1" dirty="0" smtClean="0">
                <a:latin typeface="Helvetica"/>
                <a:cs typeface="Helvetica"/>
              </a:rPr>
              <a:t>nuanced</a:t>
            </a:r>
            <a:r>
              <a:rPr lang="en-US" dirty="0" smtClean="0">
                <a:latin typeface="Helvetica"/>
                <a:cs typeface="Helvetica"/>
              </a:rPr>
              <a:t> than others.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40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188"/>
            <a:ext cx="7772400" cy="5210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Helvetica"/>
                <a:cs typeface="Helvetica"/>
              </a:rPr>
              <a:t>Challenge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Human beings are easily biased by un-related factors (e.g., Halo/Horns Effect).</a:t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4000" b="1" dirty="0" smtClean="0">
                <a:solidFill>
                  <a:srgbClr val="008000"/>
                </a:solidFill>
                <a:latin typeface="Helvetica"/>
                <a:cs typeface="Helvetica"/>
              </a:rPr>
              <a:t>Insight</a:t>
            </a:r>
            <a: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  <a:t/>
            </a:r>
            <a:b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2800" dirty="0" smtClean="0"/>
              <a:t>Evaluating </a:t>
            </a:r>
            <a:r>
              <a:rPr lang="en-US" sz="2800" dirty="0"/>
              <a:t>sentiment at both the document and token level </a:t>
            </a:r>
            <a:r>
              <a:rPr lang="en-US" sz="2800" dirty="0" smtClean="0"/>
              <a:t>can be </a:t>
            </a:r>
            <a:r>
              <a:rPr lang="en-US" sz="2800" dirty="0"/>
              <a:t>more insightful than either 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262189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18 at 5.1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080"/>
            <a:ext cx="9144000" cy="2341966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299422" y="147188"/>
            <a:ext cx="2251386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Nuance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422" y="886665"/>
            <a:ext cx="54515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Each point in the scatter chart below corresponds to a review. The y- and x-axes are defined as the number of positively and negatively scored words divided by the number of total words. Words are scored using an off-the-shelf sentiment library.</a:t>
            </a:r>
          </a:p>
        </p:txBody>
      </p:sp>
    </p:spTree>
    <p:extLst>
      <p:ext uri="{BB962C8B-B14F-4D97-AF65-F5344CB8AC3E}">
        <p14:creationId xmlns:p14="http://schemas.microsoft.com/office/powerpoint/2010/main" val="79935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reen Shot 2015-10-18 at 5.1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080"/>
            <a:ext cx="9144000" cy="2341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7188" y="1926132"/>
            <a:ext cx="466553" cy="106791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653" y="1926132"/>
            <a:ext cx="466553" cy="106791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65338" y="2889972"/>
            <a:ext cx="1267844" cy="78371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804" y="2913614"/>
            <a:ext cx="1267844" cy="71246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3632" y="3012660"/>
            <a:ext cx="0" cy="148871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99422" y="147188"/>
            <a:ext cx="2251386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Nuance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422" y="886665"/>
            <a:ext cx="54515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point in the scatter chart below corresponds to a review. The y- and x-axes are defined as the number of positively and negatively scored words divided by the number of total words. Words are scored using an off-the-shelf sentiment library.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252" y="4510362"/>
            <a:ext cx="2783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Positive sentiments in negative reviews.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94769" y="3021648"/>
            <a:ext cx="0" cy="148871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9529" y="4510362"/>
            <a:ext cx="2783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Negative sentiments in positive reviews.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677134" y="3691164"/>
            <a:ext cx="0" cy="8102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522819" y="3691164"/>
            <a:ext cx="0" cy="8102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2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144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Is the customer always right?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684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The customer </a:t>
            </a:r>
            <a:r>
              <a:rPr lang="en-US" i="1" dirty="0" smtClean="0">
                <a:latin typeface="Helvetica"/>
                <a:cs typeface="Helvetica"/>
              </a:rPr>
              <a:t>is</a:t>
            </a:r>
            <a:r>
              <a:rPr lang="en-US" dirty="0" smtClean="0">
                <a:latin typeface="Helvetica"/>
                <a:cs typeface="Helvetica"/>
              </a:rPr>
              <a:t> always right, but all slogans deserve qualification.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8340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144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Thank you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318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450" y="385447"/>
            <a:ext cx="3854752" cy="31662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Within the U.S., the slogan is often attributed to Marshall Fields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84" r="3024"/>
          <a:stretch/>
        </p:blipFill>
        <p:spPr>
          <a:xfrm>
            <a:off x="4181591" y="-9950"/>
            <a:ext cx="4986932" cy="6867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702" y="4654499"/>
            <a:ext cx="3289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“Assume </a:t>
            </a:r>
            <a:r>
              <a:rPr lang="en-US" dirty="0">
                <a:latin typeface="Helvetica"/>
                <a:cs typeface="Helvetica"/>
              </a:rPr>
              <a:t>that the customer is right until it is plain beyond all question he is not</a:t>
            </a:r>
            <a:r>
              <a:rPr lang="en-US" dirty="0" smtClean="0">
                <a:latin typeface="Helvetica"/>
                <a:cs typeface="Helvetica"/>
              </a:rPr>
              <a:t>.”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933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Appendix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0991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pic>
        <p:nvPicPr>
          <p:cNvPr id="8" name="Picture 7" descr="Screen Shot 2015-10-19 at 12.07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74800"/>
            <a:ext cx="6540500" cy="3695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2958" y="5506150"/>
            <a:ext cx="409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hlinkClick r:id="rId3"/>
              </a:rPr>
              <a:t>link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35896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pic>
        <p:nvPicPr>
          <p:cNvPr id="5" name="Picture 4" descr="Screen Shot 2015-10-18 at 6.1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5" y="1659217"/>
            <a:ext cx="8144510" cy="4210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2958" y="6115266"/>
            <a:ext cx="409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hlinkClick r:id="rId3"/>
              </a:rPr>
              <a:t>link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0651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Custom Dictionary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2958" y="5506150"/>
            <a:ext cx="409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hlinkClick r:id="rId2"/>
              </a:rPr>
              <a:t>link</a:t>
            </a:r>
            <a:endParaRPr lang="en-US" sz="1050" b="1" dirty="0" smtClean="0"/>
          </a:p>
        </p:txBody>
      </p:sp>
      <p:pic>
        <p:nvPicPr>
          <p:cNvPr id="7" name="Picture 6" descr="Screen Shot 2015-10-19 at 8.51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790700"/>
            <a:ext cx="6527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2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 descr="Screen Shot 2015-10-18 at 11.5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2367280"/>
            <a:ext cx="7934960" cy="2123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3018" y="4839000"/>
            <a:ext cx="4954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hlinkClick r:id="rId3"/>
              </a:rPr>
              <a:t>link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93475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425" y="829310"/>
            <a:ext cx="3854752" cy="521047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800" dirty="0" smtClean="0">
                <a:latin typeface="Helvetica"/>
                <a:cs typeface="Helvetica"/>
              </a:rPr>
              <a:t>Marshall Field’s pioneered many retail practices now considered standard: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One-price price tag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Any product can be returned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No aggressive salespeople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Bridal registry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Personal Shopper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Escalators</a:t>
            </a:r>
            <a:endParaRPr lang="en-US" sz="1800" dirty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87" y="0"/>
            <a:ext cx="4766936" cy="68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Is the customer </a:t>
            </a:r>
            <a:r>
              <a:rPr lang="en-US" i="1" dirty="0" smtClean="0">
                <a:latin typeface="Helvetica"/>
                <a:cs typeface="Helvetica"/>
              </a:rPr>
              <a:t>always</a:t>
            </a:r>
            <a:r>
              <a:rPr lang="en-US" dirty="0" smtClean="0">
                <a:latin typeface="Helvetica"/>
                <a:cs typeface="Helvetica"/>
              </a:rPr>
              <a:t> right?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660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1441"/>
            <a:ext cx="7772400" cy="21852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Helvetica"/>
                <a:cs typeface="Helvetica"/>
              </a:rPr>
              <a:t>The customer is always right, but some customers are more right than others.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116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Some customer feedback is more </a:t>
            </a:r>
            <a:r>
              <a:rPr lang="en-US" b="1" dirty="0" smtClean="0">
                <a:latin typeface="Helvetica"/>
                <a:cs typeface="Helvetica"/>
              </a:rPr>
              <a:t>useful</a:t>
            </a:r>
            <a:r>
              <a:rPr lang="en-US" dirty="0" smtClean="0">
                <a:latin typeface="Helvetica"/>
                <a:cs typeface="Helvetica"/>
              </a:rPr>
              <a:t> than others.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1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188"/>
            <a:ext cx="7772400" cy="5210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Helvetica"/>
                <a:cs typeface="Helvetica"/>
              </a:rPr>
              <a:t>Challenge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The volume and unstructured nature of textual information makes text mining a formidable task. 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4000" b="1" dirty="0" smtClean="0">
                <a:solidFill>
                  <a:srgbClr val="008000"/>
                </a:solidFill>
                <a:latin typeface="Helvetica"/>
                <a:cs typeface="Helvetica"/>
              </a:rPr>
              <a:t>Insight</a:t>
            </a:r>
            <a: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  <a:t/>
            </a:r>
            <a:b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2800" dirty="0" smtClean="0"/>
              <a:t>Structured data can be used to frame the analysis of unstructured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128" y="5795493"/>
            <a:ext cx="14520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Size corresponds to number of reviews.</a:t>
            </a:r>
          </a:p>
        </p:txBody>
      </p:sp>
      <p:pic>
        <p:nvPicPr>
          <p:cNvPr id="21" name="Picture 20" descr="Screen Shot 2015-10-19 at 12.4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50" y="0"/>
            <a:ext cx="6343651" cy="685800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419822" y="150392"/>
            <a:ext cx="2724178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Usefulness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7680" y="779963"/>
            <a:ext cx="19380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node in the treemap corresponds to a review. The size is proportional to the number of usefulness votes received.</a:t>
            </a:r>
          </a:p>
        </p:txBody>
      </p:sp>
      <p:pic>
        <p:nvPicPr>
          <p:cNvPr id="24" name="Picture 23" descr="Screen Shot 2015-10-19 at 12.44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80" y="5509324"/>
            <a:ext cx="254000" cy="12573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63328" y="5426732"/>
            <a:ext cx="732558" cy="136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050" dirty="0" smtClean="0"/>
              <a:t>5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4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3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2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1 Star</a:t>
            </a:r>
          </a:p>
        </p:txBody>
      </p:sp>
    </p:spTree>
    <p:extLst>
      <p:ext uri="{BB962C8B-B14F-4D97-AF65-F5344CB8AC3E}">
        <p14:creationId xmlns:p14="http://schemas.microsoft.com/office/powerpoint/2010/main" val="32132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6419822" y="150392"/>
            <a:ext cx="2724178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Usefulness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7680" y="779963"/>
            <a:ext cx="19380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node in the treemap corresponds to a review. The size is proportional to the number of usefulness votes received.</a:t>
            </a:r>
          </a:p>
        </p:txBody>
      </p:sp>
      <p:pic>
        <p:nvPicPr>
          <p:cNvPr id="2" name="Picture 1" descr="Screen Shot 2015-10-19 at 12.45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63821" cy="6858000"/>
          </a:xfrm>
          <a:prstGeom prst="rect">
            <a:avLst/>
          </a:prstGeom>
        </p:spPr>
      </p:pic>
      <p:pic>
        <p:nvPicPr>
          <p:cNvPr id="7" name="Picture 6" descr="Screen Shot 2015-10-19 at 12.44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80" y="5509324"/>
            <a:ext cx="25400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3328" y="5426732"/>
            <a:ext cx="732558" cy="136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050" dirty="0" smtClean="0"/>
              <a:t>5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4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3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2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1 Star</a:t>
            </a:r>
          </a:p>
        </p:txBody>
      </p:sp>
    </p:spTree>
    <p:extLst>
      <p:ext uri="{BB962C8B-B14F-4D97-AF65-F5344CB8AC3E}">
        <p14:creationId xmlns:p14="http://schemas.microsoft.com/office/powerpoint/2010/main" val="270389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12068</TotalTime>
  <Words>393</Words>
  <Application>Microsoft Macintosh PowerPoint</Application>
  <PresentationFormat>On-screen Show (4:3)</PresentationFormat>
  <Paragraphs>62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Is the Customer Always Right?</vt:lpstr>
      <vt:lpstr>Within the U.S., the slogan is often attributed to Marshall Fields.</vt:lpstr>
      <vt:lpstr>Marshall Field’s pioneered many retail practices now considered standard:  - One-price price tag  - Any product can be returned  - No aggressive salespeople  - Bridal registry  - Personal Shopper  - Escalators</vt:lpstr>
      <vt:lpstr>Is the customer always right?</vt:lpstr>
      <vt:lpstr>The customer is always right, but some customers are more right than others.</vt:lpstr>
      <vt:lpstr>Some customer feedback is more useful than others.</vt:lpstr>
      <vt:lpstr>Challenge The volume and unstructured nature of textual information makes text mining a formidable task.    Insight Structured data can be used to frame the analysis of unstructured data.</vt:lpstr>
      <vt:lpstr>PowerPoint Presentation</vt:lpstr>
      <vt:lpstr>PowerPoint Presentation</vt:lpstr>
      <vt:lpstr>Some customer complaints are more frequent than others</vt:lpstr>
      <vt:lpstr>Challenge Written text is fraught with misspellings, and full of synonyms (e.g., employee, associate).     Insight Using a dictionary of word patterns to define terms provides greater flexibility than mere tokenization.</vt:lpstr>
      <vt:lpstr>PowerPoint Presentation</vt:lpstr>
      <vt:lpstr>Some customers are more nuanced than others.</vt:lpstr>
      <vt:lpstr>Challenge Human beings are easily biased by un-related factors (e.g., Halo/Horns Effect).     Insight Evaluating sentiment at both the document and token level can be more insightful than either one in isolation.</vt:lpstr>
      <vt:lpstr>PowerPoint Presentation</vt:lpstr>
      <vt:lpstr>PowerPoint Presentation</vt:lpstr>
      <vt:lpstr>Is the customer always right?</vt:lpstr>
      <vt:lpstr>The customer is always right, but all slogans deserve qualification.</vt:lpstr>
      <vt:lpstr>Thank you</vt:lpstr>
      <vt:lpstr>Appendix</vt:lpstr>
      <vt:lpstr>Parts of Speech</vt:lpstr>
      <vt:lpstr>Tokenization</vt:lpstr>
      <vt:lpstr>Using a Custom Dictionary</vt:lpstr>
      <vt:lpstr>Sentiment Analysis</vt:lpstr>
    </vt:vector>
  </TitlesOfParts>
  <Company>Slalom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Customer Always Right?</dc:title>
  <dc:creator>Josiah Davis</dc:creator>
  <cp:lastModifiedBy>Josiah Davis</cp:lastModifiedBy>
  <cp:revision>65</cp:revision>
  <dcterms:created xsi:type="dcterms:W3CDTF">2015-10-06T15:15:33Z</dcterms:created>
  <dcterms:modified xsi:type="dcterms:W3CDTF">2015-10-29T12:40:22Z</dcterms:modified>
</cp:coreProperties>
</file>