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706" autoAdjust="0"/>
  </p:normalViewPr>
  <p:slideViewPr>
    <p:cSldViewPr>
      <p:cViewPr varScale="1">
        <p:scale>
          <a:sx n="63" d="100"/>
          <a:sy n="63" d="100"/>
        </p:scale>
        <p:origin x="-1368" y="-96"/>
      </p:cViewPr>
      <p:guideLst>
        <p:guide orient="horz" pos="2160"/>
        <p:guide pos="2880"/>
      </p:guideLst>
    </p:cSldViewPr>
  </p:slideViewPr>
  <p:outlineViewPr>
    <p:cViewPr>
      <p:scale>
        <a:sx n="33" d="100"/>
        <a:sy n="33" d="100"/>
      </p:scale>
      <p:origin x="0" y="84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59276-6BD1-4676-BCB4-F245D6D77AF5}" type="datetimeFigureOut">
              <a:rPr lang="en-US" smtClean="0"/>
              <a:pPr/>
              <a:t>6/4/2019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797168-C30C-4181-A93E-AD834523B7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is applicable in home offices or small offices.</a:t>
            </a:r>
            <a:endParaRPr lang="en-US" dirty="0"/>
          </a:p>
        </p:txBody>
      </p:sp>
      <p:sp>
        <p:nvSpPr>
          <p:cNvPr id="4" name="Slide Number Placeholder 3"/>
          <p:cNvSpPr>
            <a:spLocks noGrp="1"/>
          </p:cNvSpPr>
          <p:nvPr>
            <p:ph type="sldNum" sz="quarter" idx="10"/>
          </p:nvPr>
        </p:nvSpPr>
        <p:spPr/>
        <p:txBody>
          <a:bodyPr/>
          <a:lstStyle/>
          <a:p>
            <a:fld id="{FB797168-C30C-4181-A93E-AD834523B7B6}"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being used in large enterprises as one node dysfunction doesn’t hamper</a:t>
            </a:r>
            <a:r>
              <a:rPr lang="en-US" baseline="0" dirty="0" smtClean="0"/>
              <a:t> other’s work.</a:t>
            </a:r>
            <a:endParaRPr lang="en-US" dirty="0"/>
          </a:p>
        </p:txBody>
      </p:sp>
      <p:sp>
        <p:nvSpPr>
          <p:cNvPr id="4" name="Slide Number Placeholder 3"/>
          <p:cNvSpPr>
            <a:spLocks noGrp="1"/>
          </p:cNvSpPr>
          <p:nvPr>
            <p:ph type="sldNum" sz="quarter" idx="10"/>
          </p:nvPr>
        </p:nvSpPr>
        <p:spPr/>
        <p:txBody>
          <a:bodyPr/>
          <a:lstStyle/>
          <a:p>
            <a:fld id="{FB797168-C30C-4181-A93E-AD834523B7B6}"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a:t>
            </a:r>
            <a:r>
              <a:rPr lang="en-US" baseline="0" dirty="0" smtClean="0"/>
              <a:t> common example is IBM token Ring , which uses token to give privilege to the node for sending the data.</a:t>
            </a:r>
            <a:endParaRPr lang="en-US" dirty="0"/>
          </a:p>
        </p:txBody>
      </p:sp>
      <p:sp>
        <p:nvSpPr>
          <p:cNvPr id="4" name="Slide Number Placeholder 3"/>
          <p:cNvSpPr>
            <a:spLocks noGrp="1"/>
          </p:cNvSpPr>
          <p:nvPr>
            <p:ph type="sldNum" sz="quarter" idx="10"/>
          </p:nvPr>
        </p:nvSpPr>
        <p:spPr/>
        <p:txBody>
          <a:bodyPr/>
          <a:lstStyle/>
          <a:p>
            <a:fld id="{FB797168-C30C-4181-A93E-AD834523B7B6}"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being</a:t>
            </a:r>
            <a:r>
              <a:rPr lang="en-US" baseline="0" dirty="0" smtClean="0"/>
              <a:t> used mainly as it provides redundancy as well as load balancing.</a:t>
            </a:r>
            <a:endParaRPr lang="en-US" dirty="0"/>
          </a:p>
        </p:txBody>
      </p:sp>
      <p:sp>
        <p:nvSpPr>
          <p:cNvPr id="4" name="Slide Number Placeholder 3"/>
          <p:cNvSpPr>
            <a:spLocks noGrp="1"/>
          </p:cNvSpPr>
          <p:nvPr>
            <p:ph type="sldNum" sz="quarter" idx="10"/>
          </p:nvPr>
        </p:nvSpPr>
        <p:spPr/>
        <p:txBody>
          <a:bodyPr/>
          <a:lstStyle/>
          <a:p>
            <a:fld id="{FB797168-C30C-4181-A93E-AD834523B7B6}"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MAC</a:t>
            </a:r>
            <a:r>
              <a:rPr lang="en-US" baseline="0" dirty="0" smtClean="0"/>
              <a:t> Layer is responsible for controlling how devices in a network gain access to a medium and permission to transmit data.</a:t>
            </a:r>
          </a:p>
          <a:p>
            <a:r>
              <a:rPr lang="en-US" baseline="0" dirty="0" smtClean="0"/>
              <a:t>LLC Layer is responsible for identifying and encapsulating network layer protocols and error checking and </a:t>
            </a:r>
            <a:r>
              <a:rPr lang="en-US" baseline="0" smtClean="0"/>
              <a:t>frame synchronization.</a:t>
            </a:r>
            <a:endParaRPr lang="en-US" dirty="0"/>
          </a:p>
        </p:txBody>
      </p:sp>
      <p:sp>
        <p:nvSpPr>
          <p:cNvPr id="4" name="Slide Number Placeholder 3"/>
          <p:cNvSpPr>
            <a:spLocks noGrp="1"/>
          </p:cNvSpPr>
          <p:nvPr>
            <p:ph type="sldNum" sz="quarter" idx="10"/>
          </p:nvPr>
        </p:nvSpPr>
        <p:spPr/>
        <p:txBody>
          <a:bodyPr/>
          <a:lstStyle/>
          <a:p>
            <a:fld id="{FB797168-C30C-4181-A93E-AD834523B7B6}"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678811-B549-45B3-81B1-47E6AC5F9402}" type="slidenum">
              <a:rPr lang="en-US" altLang="en-US"/>
              <a:pPr/>
              <a:t>‹#›</a:t>
            </a:fld>
            <a:endParaRPr lang="en-US" altLang="en-US"/>
          </a:p>
        </p:txBody>
      </p:sp>
    </p:spTree>
    <p:extLst>
      <p:ext uri="{BB962C8B-B14F-4D97-AF65-F5344CB8AC3E}">
        <p14:creationId xmlns:p14="http://schemas.microsoft.com/office/powerpoint/2010/main" xmlns="" val="116742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14E7FEA-58E0-47EE-AC9C-F31BF7C9F7FE}" type="slidenum">
              <a:rPr lang="en-US" altLang="en-US"/>
              <a:pPr/>
              <a:t>‹#›</a:t>
            </a:fld>
            <a:endParaRPr lang="en-US" altLang="en-US"/>
          </a:p>
        </p:txBody>
      </p:sp>
    </p:spTree>
    <p:extLst>
      <p:ext uri="{BB962C8B-B14F-4D97-AF65-F5344CB8AC3E}">
        <p14:creationId xmlns:p14="http://schemas.microsoft.com/office/powerpoint/2010/main" xmlns="" val="278019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0534EEE-6172-4E08-B0F7-A7F46A93D015}" type="slidenum">
              <a:rPr lang="en-US" altLang="en-US"/>
              <a:pPr/>
              <a:t>‹#›</a:t>
            </a:fld>
            <a:endParaRPr lang="en-US" altLang="en-US"/>
          </a:p>
        </p:txBody>
      </p:sp>
    </p:spTree>
    <p:extLst>
      <p:ext uri="{BB962C8B-B14F-4D97-AF65-F5344CB8AC3E}">
        <p14:creationId xmlns:p14="http://schemas.microsoft.com/office/powerpoint/2010/main" xmlns="" val="207647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56982BD-E878-4359-9BE2-EF98375094DE}" type="slidenum">
              <a:rPr lang="en-US" altLang="en-US"/>
              <a:pPr/>
              <a:t>‹#›</a:t>
            </a:fld>
            <a:endParaRPr lang="en-US" altLang="en-US"/>
          </a:p>
        </p:txBody>
      </p:sp>
    </p:spTree>
    <p:extLst>
      <p:ext uri="{BB962C8B-B14F-4D97-AF65-F5344CB8AC3E}">
        <p14:creationId xmlns:p14="http://schemas.microsoft.com/office/powerpoint/2010/main" xmlns="" val="133795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16832"/>
            <a:ext cx="8229600" cy="4560168"/>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fld id="{31E38928-F05B-4C42-9226-61EDCAAB8EFB}" type="datetime1">
              <a:rPr lang="en-US" smtClean="0"/>
              <a:pPr/>
              <a:t>6/4/2019</a:t>
            </a:fld>
            <a:endParaRPr lang="en-US"/>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endParaRPr lang="en-US"/>
          </a:p>
        </p:txBody>
      </p:sp>
      <p:sp>
        <p:nvSpPr>
          <p:cNvPr id="6" name="Slide Number Placeholder 5"/>
          <p:cNvSpPr>
            <a:spLocks noGrp="1"/>
          </p:cNvSpPr>
          <p:nvPr>
            <p:ph type="sldNum" sz="quarter" idx="12"/>
          </p:nvPr>
        </p:nvSpPr>
        <p:spPr>
          <a:xfrm>
            <a:off x="7956376" y="6477000"/>
            <a:ext cx="1066800" cy="329184"/>
          </a:xfrm>
          <a:prstGeom prst="rect">
            <a:avLst/>
          </a:prstGeom>
        </p:spPr>
        <p:txBody>
          <a:bodyPr/>
          <a:lstStyle/>
          <a:p>
            <a:pPr algn="r"/>
            <a:fld id="{D4C49B74-5DB2-4B03-B1D2-7F6A3C51C318}" type="slidenum">
              <a:rPr lang="en-US" smtClean="0"/>
              <a:pPr algn="r"/>
              <a:t>‹#›</a:t>
            </a:fld>
            <a:endParaRPr lang="en-US"/>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1401972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7462160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2469304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157249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itle 1"/>
          <p:cNvSpPr>
            <a:spLocks noGrp="1"/>
          </p:cNvSpPr>
          <p:nvPr>
            <p:ph type="title"/>
          </p:nvPr>
        </p:nvSpPr>
        <p:spPr>
          <a:xfrm>
            <a:off x="628650" y="941189"/>
            <a:ext cx="7886700" cy="831627"/>
          </a:xfrm>
          <a:prstGeom prst="rect">
            <a:avLst/>
          </a:prstGeom>
        </p:spPr>
        <p:txBody>
          <a:bodyPr/>
          <a:lstStyle>
            <a:lvl1pPr algn="l">
              <a:defRPr/>
            </a:lvl1pPr>
          </a:lstStyle>
          <a:p>
            <a:r>
              <a:rPr lang="en-US" dirty="0" smtClean="0"/>
              <a:t>Click to edit Master title style</a:t>
            </a:r>
            <a:endParaRPr lang="en-IN" dirty="0"/>
          </a:p>
        </p:txBody>
      </p:sp>
    </p:spTree>
    <p:extLst>
      <p:ext uri="{BB962C8B-B14F-4D97-AF65-F5344CB8AC3E}">
        <p14:creationId xmlns:p14="http://schemas.microsoft.com/office/powerpoint/2010/main" xmlns="" val="419851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a:p>
        </p:txBody>
      </p:sp>
    </p:spTree>
    <p:extLst>
      <p:ext uri="{BB962C8B-B14F-4D97-AF65-F5344CB8AC3E}">
        <p14:creationId xmlns:p14="http://schemas.microsoft.com/office/powerpoint/2010/main" xmlns="" val="5942992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685800" y="3933056"/>
            <a:ext cx="7772400" cy="216294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86ADDC-2EE6-42FF-AE85-54D774CE032E}" type="slidenum">
              <a:rPr lang="en-US" altLang="en-US"/>
              <a:pPr/>
              <a:t>‹#›</a:t>
            </a:fld>
            <a:endParaRPr lang="en-US" altLang="en-US"/>
          </a:p>
        </p:txBody>
      </p:sp>
      <p:sp>
        <p:nvSpPr>
          <p:cNvPr id="7" name="Content Placeholder 2"/>
          <p:cNvSpPr>
            <a:spLocks noGrp="1"/>
          </p:cNvSpPr>
          <p:nvPr>
            <p:ph sz="half" idx="13"/>
          </p:nvPr>
        </p:nvSpPr>
        <p:spPr>
          <a:xfrm>
            <a:off x="685800" y="1981200"/>
            <a:ext cx="3814192"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Content Placeholder 2"/>
          <p:cNvSpPr>
            <a:spLocks noGrp="1"/>
          </p:cNvSpPr>
          <p:nvPr>
            <p:ph sz="half" idx="14"/>
          </p:nvPr>
        </p:nvSpPr>
        <p:spPr>
          <a:xfrm>
            <a:off x="4650432" y="1981200"/>
            <a:ext cx="3807768" cy="179945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7411572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2FBF8E4-576C-4900-8131-5FBCD47137B3}" type="slidenum">
              <a:rPr lang="en-US" altLang="en-US"/>
              <a:pPr/>
              <a:t>‹#›</a:t>
            </a:fld>
            <a:endParaRPr lang="en-US" altLang="en-US"/>
          </a:p>
        </p:txBody>
      </p:sp>
    </p:spTree>
    <p:extLst>
      <p:ext uri="{BB962C8B-B14F-4D97-AF65-F5344CB8AC3E}">
        <p14:creationId xmlns:p14="http://schemas.microsoft.com/office/powerpoint/2010/main" xmlns="" val="2203364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half" idx="2"/>
          </p:nvPr>
        </p:nvSpPr>
        <p:spPr>
          <a:xfrm>
            <a:off x="4648200" y="1981200"/>
            <a:ext cx="3810000" cy="4114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24673CD-E789-4B99-849D-7D1DEE88FD01}" type="slidenum">
              <a:rPr lang="en-US" altLang="en-US"/>
              <a:pPr/>
              <a:t>‹#›</a:t>
            </a:fld>
            <a:endParaRPr lang="en-US" altLang="en-US"/>
          </a:p>
        </p:txBody>
      </p:sp>
    </p:spTree>
    <p:extLst>
      <p:ext uri="{BB962C8B-B14F-4D97-AF65-F5344CB8AC3E}">
        <p14:creationId xmlns:p14="http://schemas.microsoft.com/office/powerpoint/2010/main" xmlns="" val="208219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B82C466-627A-4535-934D-F77F4C647A2A}" type="slidenum">
              <a:rPr lang="en-US" altLang="en-US"/>
              <a:pPr/>
              <a:t>‹#›</a:t>
            </a:fld>
            <a:endParaRPr lang="en-US" altLang="en-US"/>
          </a:p>
        </p:txBody>
      </p:sp>
    </p:spTree>
    <p:extLst>
      <p:ext uri="{BB962C8B-B14F-4D97-AF65-F5344CB8AC3E}">
        <p14:creationId xmlns:p14="http://schemas.microsoft.com/office/powerpoint/2010/main" xmlns="" val="39173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F559B138-3910-4CB2-9145-1068E3B9E07E}" type="slidenum">
              <a:rPr lang="en-US" altLang="en-US"/>
              <a:pPr/>
              <a:t>‹#›</a:t>
            </a:fld>
            <a:endParaRPr lang="en-US" altLang="en-US"/>
          </a:p>
        </p:txBody>
      </p:sp>
    </p:spTree>
    <p:extLst>
      <p:ext uri="{BB962C8B-B14F-4D97-AF65-F5344CB8AC3E}">
        <p14:creationId xmlns:p14="http://schemas.microsoft.com/office/powerpoint/2010/main" xmlns="" val="325048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09E207A-2206-4F55-86B7-C4BA7E6C4B55}" type="slidenum">
              <a:rPr lang="en-US" altLang="en-US"/>
              <a:pPr/>
              <a:t>‹#›</a:t>
            </a:fld>
            <a:endParaRPr lang="en-US" altLang="en-US"/>
          </a:p>
        </p:txBody>
      </p:sp>
    </p:spTree>
    <p:extLst>
      <p:ext uri="{BB962C8B-B14F-4D97-AF65-F5344CB8AC3E}">
        <p14:creationId xmlns:p14="http://schemas.microsoft.com/office/powerpoint/2010/main" xmlns="" val="244263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F7BB258-1CFF-4F4F-8C27-AD1703630852}" type="slidenum">
              <a:rPr lang="en-US" altLang="en-US"/>
              <a:pPr/>
              <a:t>‹#›</a:t>
            </a:fld>
            <a:endParaRPr lang="en-US" altLang="en-US"/>
          </a:p>
        </p:txBody>
      </p:sp>
    </p:spTree>
    <p:extLst>
      <p:ext uri="{BB962C8B-B14F-4D97-AF65-F5344CB8AC3E}">
        <p14:creationId xmlns:p14="http://schemas.microsoft.com/office/powerpoint/2010/main" xmlns="" val="377546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F:\2 ppt.jpg"/>
          <p:cNvPicPr>
            <a:picLocks noChangeAspect="1" noChangeArrowheads="1"/>
          </p:cNvPicPr>
          <p:nvPr/>
        </p:nvPicPr>
        <p:blipFill>
          <a:blip r:embed="rId19" cstate="print">
            <a:extLst>
              <a:ext uri="{28A0092B-C50C-407E-A947-70E740481C1C}">
                <a14:useLocalDpi xmlns:a14="http://schemas.microsoft.com/office/drawing/2010/main" xmlns="" val="0"/>
              </a:ext>
            </a:extLst>
          </a:blip>
          <a:srcRect/>
          <a:stretch>
            <a:fillRect/>
          </a:stretch>
        </p:blipFill>
        <p:spPr bwMode="auto">
          <a:xfrm>
            <a:off x="6350" y="0"/>
            <a:ext cx="9131300" cy="2041525"/>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FAD312C-826E-40DC-8EA2-9106566C605C}" type="slidenum">
              <a:rPr lang="en-US" altLang="en-US"/>
              <a:pPr/>
              <a:t>‹#›</a:t>
            </a:fld>
            <a:endParaRPr lang="en-US" altLang="en-US"/>
          </a:p>
        </p:txBody>
      </p:sp>
    </p:spTree>
    <p:extLst>
      <p:ext uri="{BB962C8B-B14F-4D97-AF65-F5344CB8AC3E}">
        <p14:creationId xmlns:p14="http://schemas.microsoft.com/office/powerpoint/2010/main" xmlns="" val="1129845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Networking</a:t>
            </a:r>
            <a:endParaRPr lang="en-IN" dirty="0"/>
          </a:p>
        </p:txBody>
      </p:sp>
      <p:sp>
        <p:nvSpPr>
          <p:cNvPr id="3" name="Content Placeholder 2"/>
          <p:cNvSpPr>
            <a:spLocks noGrp="1"/>
          </p:cNvSpPr>
          <p:nvPr>
            <p:ph type="subTitle" idx="1"/>
          </p:nvPr>
        </p:nvSpPr>
        <p:spPr/>
        <p:txBody>
          <a:bodyPr/>
          <a:lstStyle/>
          <a:p>
            <a:endParaRPr lang="en-IN" sz="2800" dirty="0" smtClean="0"/>
          </a:p>
          <a:p>
            <a:r>
              <a:rPr lang="en-IN" sz="2800" dirty="0" smtClean="0"/>
              <a:t>			By: Akanksha Sharma</a:t>
            </a:r>
            <a:endParaRPr lang="en-IN" sz="2800" dirty="0"/>
          </a:p>
        </p:txBody>
      </p:sp>
    </p:spTree>
    <p:extLst>
      <p:ext uri="{BB962C8B-B14F-4D97-AF65-F5344CB8AC3E}">
        <p14:creationId xmlns:p14="http://schemas.microsoft.com/office/powerpoint/2010/main" xmlns="" val="1238631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 Continue…</a:t>
            </a:r>
            <a:endParaRPr lang="en-US" dirty="0"/>
          </a:p>
        </p:txBody>
      </p:sp>
      <p:sp>
        <p:nvSpPr>
          <p:cNvPr id="3" name="Content Placeholder 2"/>
          <p:cNvSpPr>
            <a:spLocks noGrp="1"/>
          </p:cNvSpPr>
          <p:nvPr>
            <p:ph idx="1"/>
          </p:nvPr>
        </p:nvSpPr>
        <p:spPr/>
        <p:txBody>
          <a:bodyPr/>
          <a:lstStyle/>
          <a:p>
            <a:r>
              <a:rPr lang="en-US" b="1" dirty="0" smtClean="0"/>
              <a:t>Star Topology : </a:t>
            </a:r>
            <a:r>
              <a:rPr lang="en-US" dirty="0" smtClean="0"/>
              <a:t>A configuration that centers around one node to which all others are connected and through which all messages are sent.</a:t>
            </a:r>
          </a:p>
          <a:p>
            <a:pPr>
              <a:buNone/>
            </a:pPr>
            <a:endParaRPr lang="en-US" dirty="0"/>
          </a:p>
        </p:txBody>
      </p:sp>
      <p:pic>
        <p:nvPicPr>
          <p:cNvPr id="4" name="Picture 3" descr="e8785-star.jpg"/>
          <p:cNvPicPr>
            <a:picLocks noChangeAspect="1"/>
          </p:cNvPicPr>
          <p:nvPr/>
        </p:nvPicPr>
        <p:blipFill>
          <a:blip r:embed="rId3" cstate="print"/>
          <a:stretch>
            <a:fillRect/>
          </a:stretch>
        </p:blipFill>
        <p:spPr>
          <a:xfrm>
            <a:off x="1828800" y="4114800"/>
            <a:ext cx="5562600" cy="2495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 Continue…</a:t>
            </a:r>
            <a:endParaRPr lang="en-US" dirty="0"/>
          </a:p>
        </p:txBody>
      </p:sp>
      <p:sp>
        <p:nvSpPr>
          <p:cNvPr id="3" name="Content Placeholder 2"/>
          <p:cNvSpPr>
            <a:spLocks noGrp="1"/>
          </p:cNvSpPr>
          <p:nvPr>
            <p:ph idx="1"/>
          </p:nvPr>
        </p:nvSpPr>
        <p:spPr/>
        <p:txBody>
          <a:bodyPr/>
          <a:lstStyle/>
          <a:p>
            <a:r>
              <a:rPr lang="en-US" b="1" dirty="0" smtClean="0"/>
              <a:t>Ring Topology : </a:t>
            </a:r>
            <a:r>
              <a:rPr lang="en-US" dirty="0" smtClean="0"/>
              <a:t>A configuration that connects all nodes in a closed loop on which messages travel in one direction.</a:t>
            </a:r>
          </a:p>
          <a:p>
            <a:pPr>
              <a:buNone/>
            </a:pPr>
            <a:endParaRPr lang="en-US" dirty="0"/>
          </a:p>
        </p:txBody>
      </p:sp>
      <p:pic>
        <p:nvPicPr>
          <p:cNvPr id="4" name="Picture 3" descr="Ring-topology.jpg"/>
          <p:cNvPicPr>
            <a:picLocks noChangeAspect="1"/>
          </p:cNvPicPr>
          <p:nvPr/>
        </p:nvPicPr>
        <p:blipFill>
          <a:blip r:embed="rId3" cstate="print"/>
          <a:stretch>
            <a:fillRect/>
          </a:stretch>
        </p:blipFill>
        <p:spPr>
          <a:xfrm>
            <a:off x="1524000" y="3505200"/>
            <a:ext cx="6553200" cy="2819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 Continue….</a:t>
            </a:r>
            <a:endParaRPr lang="en-US" dirty="0"/>
          </a:p>
        </p:txBody>
      </p:sp>
      <p:sp>
        <p:nvSpPr>
          <p:cNvPr id="3" name="Content Placeholder 2"/>
          <p:cNvSpPr>
            <a:spLocks noGrp="1"/>
          </p:cNvSpPr>
          <p:nvPr>
            <p:ph idx="1"/>
          </p:nvPr>
        </p:nvSpPr>
        <p:spPr/>
        <p:txBody>
          <a:bodyPr/>
          <a:lstStyle/>
          <a:p>
            <a:r>
              <a:rPr lang="en-US" b="1" dirty="0" smtClean="0"/>
              <a:t>Mesh Topology : </a:t>
            </a:r>
            <a:r>
              <a:rPr lang="en-US" dirty="0" smtClean="0"/>
              <a:t>It is a type of networking where all nodes cooperate to distribute data amongst each other.</a:t>
            </a:r>
          </a:p>
          <a:p>
            <a:pPr>
              <a:buNone/>
            </a:pPr>
            <a:endParaRPr lang="en-US" dirty="0"/>
          </a:p>
        </p:txBody>
      </p:sp>
      <p:pic>
        <p:nvPicPr>
          <p:cNvPr id="4" name="Picture 3" descr="Mesh+Topology.jpg"/>
          <p:cNvPicPr>
            <a:picLocks noChangeAspect="1"/>
          </p:cNvPicPr>
          <p:nvPr/>
        </p:nvPicPr>
        <p:blipFill>
          <a:blip r:embed="rId3" cstate="print"/>
          <a:stretch>
            <a:fillRect/>
          </a:stretch>
        </p:blipFill>
        <p:spPr>
          <a:xfrm>
            <a:off x="1295400" y="3524250"/>
            <a:ext cx="5867400" cy="33337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Internet?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Internet</a:t>
            </a:r>
            <a:r>
              <a:rPr lang="en-US" dirty="0" smtClean="0"/>
              <a:t> is the global system of interconnected computer networks that use the </a:t>
            </a:r>
            <a:r>
              <a:rPr lang="en-US" b="1" dirty="0" smtClean="0"/>
              <a:t>Internet</a:t>
            </a:r>
            <a:r>
              <a:rPr lang="en-US" dirty="0" smtClean="0"/>
              <a:t> protocol suite (TCP/IP) to link devices worldwide.</a:t>
            </a:r>
          </a:p>
          <a:p>
            <a:r>
              <a:rPr lang="en-US" dirty="0" smtClean="0"/>
              <a:t>The Internet is a global network that comprises many voluntarily interconnected autonomous networks. It operates without a central governing body.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a:t>
            </a:r>
            <a:endParaRPr lang="en-US" dirty="0"/>
          </a:p>
        </p:txBody>
      </p:sp>
      <p:sp>
        <p:nvSpPr>
          <p:cNvPr id="3" name="Content Placeholder 2"/>
          <p:cNvSpPr>
            <a:spLocks noGrp="1"/>
          </p:cNvSpPr>
          <p:nvPr>
            <p:ph idx="1"/>
          </p:nvPr>
        </p:nvSpPr>
        <p:spPr/>
        <p:txBody>
          <a:bodyPr/>
          <a:lstStyle/>
          <a:p>
            <a:r>
              <a:rPr lang="en-US" dirty="0" smtClean="0"/>
              <a:t>Protocol stands for set of rules.</a:t>
            </a:r>
          </a:p>
          <a:p>
            <a:r>
              <a:rPr lang="en-US" dirty="0" smtClean="0"/>
              <a:t>The two models that are being followed to standardized the architecture of the communication over the internet are :</a:t>
            </a:r>
          </a:p>
          <a:p>
            <a:pPr>
              <a:buFont typeface="Wingdings" pitchFamily="2" charset="2"/>
              <a:buChar char="v"/>
            </a:pPr>
            <a:r>
              <a:rPr lang="en-US" sz="2800" dirty="0" smtClean="0"/>
              <a:t>OSI Model (Open System Interconnect)</a:t>
            </a:r>
          </a:p>
          <a:p>
            <a:pPr>
              <a:buFont typeface="Wingdings" pitchFamily="2" charset="2"/>
              <a:buChar char="v"/>
            </a:pPr>
            <a:r>
              <a:rPr lang="en-US" sz="2800" dirty="0" smtClean="0"/>
              <a:t>TCP/IP Model (Transmission Control Protocol/Internet Protocol)</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OSI Model</a:t>
            </a:r>
            <a:endParaRPr lang="en-US" dirty="0"/>
          </a:p>
        </p:txBody>
      </p:sp>
      <p:sp>
        <p:nvSpPr>
          <p:cNvPr id="3" name="Content Placeholder 2"/>
          <p:cNvSpPr>
            <a:spLocks noGrp="1"/>
          </p:cNvSpPr>
          <p:nvPr>
            <p:ph idx="1"/>
          </p:nvPr>
        </p:nvSpPr>
        <p:spPr/>
        <p:txBody>
          <a:bodyPr/>
          <a:lstStyle/>
          <a:p>
            <a:r>
              <a:rPr lang="en-US" smtClean="0"/>
              <a:t>International Organization for Standardization( ISO) has given this architectural model for standardization.</a:t>
            </a:r>
          </a:p>
          <a:p>
            <a:r>
              <a:rPr lang="en-US" smtClean="0"/>
              <a:t>It is a concept of seven layer model designed by Charles Bachman at Honeywell Information Systems.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a:t>
            </a:r>
            <a:endParaRPr lang="en-US" dirty="0"/>
          </a:p>
        </p:txBody>
      </p:sp>
      <p:sp>
        <p:nvSpPr>
          <p:cNvPr id="3" name="Content Placeholder 2"/>
          <p:cNvSpPr>
            <a:spLocks noGrp="1"/>
          </p:cNvSpPr>
          <p:nvPr>
            <p:ph idx="1"/>
          </p:nvPr>
        </p:nvSpPr>
        <p:spPr/>
        <p:txBody>
          <a:bodyPr/>
          <a:lstStyle/>
          <a:p>
            <a:pPr>
              <a:buNone/>
            </a:pPr>
            <a:r>
              <a:rPr lang="en-US" sz="2800" dirty="0" smtClean="0"/>
              <a:t>It is the concept of 7 layers.</a:t>
            </a:r>
          </a:p>
          <a:p>
            <a:pPr>
              <a:buFont typeface="Wingdings" pitchFamily="2" charset="2"/>
              <a:buChar char="q"/>
            </a:pPr>
            <a:r>
              <a:rPr lang="en-US" sz="2800" dirty="0" smtClean="0"/>
              <a:t>Physical Layer</a:t>
            </a:r>
          </a:p>
          <a:p>
            <a:pPr>
              <a:buFont typeface="Wingdings" pitchFamily="2" charset="2"/>
              <a:buChar char="q"/>
            </a:pPr>
            <a:r>
              <a:rPr lang="en-US" sz="2800" dirty="0" smtClean="0"/>
              <a:t>Data Link Layer</a:t>
            </a:r>
          </a:p>
          <a:p>
            <a:pPr>
              <a:buFont typeface="Wingdings" pitchFamily="2" charset="2"/>
              <a:buChar char="q"/>
            </a:pPr>
            <a:r>
              <a:rPr lang="en-US" sz="2800" dirty="0" smtClean="0"/>
              <a:t>Network Layer</a:t>
            </a:r>
          </a:p>
          <a:p>
            <a:pPr>
              <a:buFont typeface="Wingdings" pitchFamily="2" charset="2"/>
              <a:buChar char="q"/>
            </a:pPr>
            <a:r>
              <a:rPr lang="en-US" sz="2800" dirty="0" smtClean="0"/>
              <a:t>Transport Layer</a:t>
            </a:r>
          </a:p>
          <a:p>
            <a:pPr>
              <a:buFont typeface="Wingdings" pitchFamily="2" charset="2"/>
              <a:buChar char="q"/>
            </a:pPr>
            <a:r>
              <a:rPr lang="en-US" sz="2800" dirty="0" smtClean="0"/>
              <a:t>Session Layer</a:t>
            </a:r>
          </a:p>
          <a:p>
            <a:pPr>
              <a:buFont typeface="Wingdings" pitchFamily="2" charset="2"/>
              <a:buChar char="q"/>
            </a:pPr>
            <a:r>
              <a:rPr lang="en-US" sz="2800" dirty="0" smtClean="0"/>
              <a:t>Presentation Layer</a:t>
            </a:r>
          </a:p>
          <a:p>
            <a:pPr>
              <a:buFont typeface="Wingdings" pitchFamily="2" charset="2"/>
              <a:buChar char="q"/>
            </a:pPr>
            <a:r>
              <a:rPr lang="en-US" sz="2800" dirty="0" smtClean="0"/>
              <a:t>Application Layer</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Layer</a:t>
            </a:r>
            <a:endParaRPr lang="en-US" dirty="0"/>
          </a:p>
        </p:txBody>
      </p:sp>
      <p:sp>
        <p:nvSpPr>
          <p:cNvPr id="3" name="Content Placeholder 2"/>
          <p:cNvSpPr>
            <a:spLocks noGrp="1"/>
          </p:cNvSpPr>
          <p:nvPr>
            <p:ph idx="1"/>
          </p:nvPr>
        </p:nvSpPr>
        <p:spPr/>
        <p:txBody>
          <a:bodyPr/>
          <a:lstStyle/>
          <a:p>
            <a:pPr>
              <a:buNone/>
            </a:pPr>
            <a:r>
              <a:rPr lang="en-US" sz="2400" dirty="0" smtClean="0"/>
              <a:t>This layer is responsible for transmission and reception of unstructured raw data between a device and physical transmission medium.</a:t>
            </a:r>
          </a:p>
          <a:p>
            <a:pPr>
              <a:buNone/>
            </a:pPr>
            <a:r>
              <a:rPr lang="en-US" sz="2400" dirty="0" smtClean="0"/>
              <a:t> It converts the digital bits into electrical, radio or optical signals.</a:t>
            </a:r>
          </a:p>
          <a:p>
            <a:pPr>
              <a:buNone/>
            </a:pPr>
            <a:r>
              <a:rPr lang="en-US" sz="2400" dirty="0" smtClean="0"/>
              <a:t> Layer specifications define characteristics such as voltage levels, the timing of voltage changes, physical data rates, maximum transmission distances, modulation scheme, channel access method and physical connectors.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Layer</a:t>
            </a:r>
            <a:endParaRPr lang="en-US" dirty="0"/>
          </a:p>
        </p:txBody>
      </p:sp>
      <p:sp>
        <p:nvSpPr>
          <p:cNvPr id="3" name="Content Placeholder 2"/>
          <p:cNvSpPr>
            <a:spLocks noGrp="1"/>
          </p:cNvSpPr>
          <p:nvPr>
            <p:ph idx="1"/>
          </p:nvPr>
        </p:nvSpPr>
        <p:spPr/>
        <p:txBody>
          <a:bodyPr/>
          <a:lstStyle/>
          <a:p>
            <a:pPr>
              <a:buNone/>
            </a:pPr>
            <a:r>
              <a:rPr lang="en-US" sz="2400" dirty="0" smtClean="0"/>
              <a:t>The data-link layer provides node to node data transfer-a link between directly connected nodes.</a:t>
            </a:r>
          </a:p>
          <a:p>
            <a:pPr>
              <a:buNone/>
            </a:pPr>
            <a:r>
              <a:rPr lang="en-US" sz="2400" dirty="0" smtClean="0"/>
              <a:t>It detects and corrects the error that occurred in the physical </a:t>
            </a:r>
            <a:r>
              <a:rPr lang="en-US" sz="2400" dirty="0" smtClean="0"/>
              <a:t>layer.</a:t>
            </a:r>
          </a:p>
          <a:p>
            <a:pPr>
              <a:buNone/>
            </a:pPr>
            <a:r>
              <a:rPr lang="en-US" sz="2400" dirty="0" smtClean="0"/>
              <a:t>It works on MAC address also known as Physical address contains 48 bits.</a:t>
            </a:r>
            <a:endParaRPr lang="en-US" sz="2400" dirty="0" smtClean="0"/>
          </a:p>
          <a:p>
            <a:pPr>
              <a:buNone/>
            </a:pPr>
            <a:r>
              <a:rPr lang="en-US" sz="2400" dirty="0" smtClean="0"/>
              <a:t>IEEE 802 divides this layer into two sub layers:</a:t>
            </a:r>
          </a:p>
          <a:p>
            <a:pPr>
              <a:buFont typeface="Wingdings" pitchFamily="2" charset="2"/>
              <a:buChar char="Ø"/>
            </a:pPr>
            <a:r>
              <a:rPr lang="en-US" sz="2400" dirty="0" smtClean="0"/>
              <a:t>MAC Layer(Medium Access Control)</a:t>
            </a:r>
          </a:p>
          <a:p>
            <a:pPr>
              <a:buFont typeface="Wingdings" pitchFamily="2" charset="2"/>
              <a:buChar char="Ø"/>
            </a:pPr>
            <a:r>
              <a:rPr lang="en-US" sz="2400" dirty="0" smtClean="0"/>
              <a:t>LLC Layer(Logical Link Control)</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idx="1"/>
          </p:nvPr>
        </p:nvSpPr>
        <p:spPr/>
        <p:txBody>
          <a:bodyPr/>
          <a:lstStyle/>
          <a:p>
            <a:r>
              <a:rPr lang="en-US" dirty="0" smtClean="0"/>
              <a:t>The network </a:t>
            </a:r>
            <a:r>
              <a:rPr lang="en-US" dirty="0" smtClean="0"/>
              <a:t>layer</a:t>
            </a:r>
            <a:r>
              <a:rPr lang="en-US" dirty="0" smtClean="0"/>
              <a:t> </a:t>
            </a:r>
            <a:r>
              <a:rPr lang="en-US" dirty="0" smtClean="0"/>
              <a:t>provides means </a:t>
            </a:r>
            <a:r>
              <a:rPr lang="en-US" dirty="0" smtClean="0"/>
              <a:t>of transferring variable length data sequences (called packets) from one node to another connected in "different networks</a:t>
            </a:r>
            <a:r>
              <a:rPr lang="en-US" dirty="0" smtClean="0"/>
              <a:t>".</a:t>
            </a:r>
          </a:p>
          <a:p>
            <a:r>
              <a:rPr lang="en-US" dirty="0" smtClean="0"/>
              <a:t>This layer works on IP addresses.</a:t>
            </a:r>
          </a:p>
          <a:p>
            <a:r>
              <a:rPr lang="en-US" dirty="0" smtClean="0"/>
              <a:t>We have two versions of IP addresses IPv4 and IPv6.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Network Introduction</a:t>
            </a:r>
          </a:p>
          <a:p>
            <a:r>
              <a:rPr lang="en-US" dirty="0" smtClean="0"/>
              <a:t>General Terms</a:t>
            </a:r>
          </a:p>
          <a:p>
            <a:r>
              <a:rPr lang="en-US" dirty="0" smtClean="0"/>
              <a:t>Types of Network</a:t>
            </a:r>
          </a:p>
          <a:p>
            <a:r>
              <a:rPr lang="en-US" dirty="0" smtClean="0"/>
              <a:t>Network Topologies</a:t>
            </a:r>
          </a:p>
          <a:p>
            <a:r>
              <a:rPr lang="en-US" dirty="0" smtClean="0"/>
              <a:t>Internet</a:t>
            </a:r>
          </a:p>
          <a:p>
            <a:r>
              <a:rPr lang="en-US" dirty="0" smtClean="0"/>
              <a:t>Protocols</a:t>
            </a:r>
          </a:p>
          <a:p>
            <a:r>
              <a:rPr lang="en-US" dirty="0" smtClean="0"/>
              <a:t>OSI Layer</a:t>
            </a:r>
          </a:p>
          <a:p>
            <a:r>
              <a:rPr lang="en-US" dirty="0" smtClean="0"/>
              <a:t>Network Components</a:t>
            </a:r>
          </a:p>
          <a:p>
            <a:pPr>
              <a:buNone/>
            </a:pPr>
            <a:endParaRPr lang="en-US"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lstStyle/>
          <a:p>
            <a:r>
              <a:rPr lang="en-US" dirty="0" smtClean="0"/>
              <a:t>The transport layer controls the reliability of a given link through flow control, </a:t>
            </a:r>
            <a:r>
              <a:rPr lang="en-US" dirty="0" smtClean="0"/>
              <a:t>segmentation/</a:t>
            </a:r>
            <a:r>
              <a:rPr lang="en-US" dirty="0" err="1" smtClean="0"/>
              <a:t>desegmentation</a:t>
            </a:r>
            <a:r>
              <a:rPr lang="en-US" dirty="0" smtClean="0"/>
              <a:t> , </a:t>
            </a:r>
            <a:r>
              <a:rPr lang="en-US" dirty="0" smtClean="0"/>
              <a:t>and error control</a:t>
            </a:r>
            <a:r>
              <a:rPr lang="en-US" dirty="0" smtClean="0"/>
              <a:t>.</a:t>
            </a:r>
          </a:p>
          <a:p>
            <a:r>
              <a:rPr lang="en-US" dirty="0" smtClean="0"/>
              <a:t>Segmentation is the process of dividing a long message into smaller messages</a:t>
            </a:r>
            <a:r>
              <a:rPr lang="en-US" dirty="0" smtClean="0"/>
              <a:t>.</a:t>
            </a:r>
          </a:p>
          <a:p>
            <a:r>
              <a:rPr lang="en-US" dirty="0" smtClean="0"/>
              <a:t>TCP and UDP Protocols are the layer 4 protocols.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Layer</a:t>
            </a:r>
            <a:endParaRPr lang="en-US" dirty="0"/>
          </a:p>
        </p:txBody>
      </p:sp>
      <p:sp>
        <p:nvSpPr>
          <p:cNvPr id="3" name="Content Placeholder 2"/>
          <p:cNvSpPr>
            <a:spLocks noGrp="1"/>
          </p:cNvSpPr>
          <p:nvPr>
            <p:ph idx="1"/>
          </p:nvPr>
        </p:nvSpPr>
        <p:spPr/>
        <p:txBody>
          <a:bodyPr/>
          <a:lstStyle/>
          <a:p>
            <a:r>
              <a:rPr lang="en-US" dirty="0" smtClean="0"/>
              <a:t>It establishes, manages and terminates the connections between the local and remote application</a:t>
            </a:r>
            <a:r>
              <a:rPr lang="en-US" dirty="0" smtClean="0"/>
              <a:t>.</a:t>
            </a:r>
          </a:p>
          <a:p>
            <a:r>
              <a:rPr lang="en-US" dirty="0" smtClean="0"/>
              <a:t>The three modes of operation are simplex, half duplex or simplex.</a:t>
            </a:r>
          </a:p>
          <a:p>
            <a:r>
              <a:rPr lang="en-US" dirty="0" smtClean="0"/>
              <a:t>Example for Simplex is Radio Broadcast,  for Half Duplex is Police Wireless, for Full Duplex is Mobile Communication.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sp>
        <p:nvSpPr>
          <p:cNvPr id="3" name="Content Placeholder 2"/>
          <p:cNvSpPr>
            <a:spLocks noGrp="1"/>
          </p:cNvSpPr>
          <p:nvPr>
            <p:ph idx="1"/>
          </p:nvPr>
        </p:nvSpPr>
        <p:spPr/>
        <p:txBody>
          <a:bodyPr/>
          <a:lstStyle/>
          <a:p>
            <a:r>
              <a:rPr lang="en-US" dirty="0" smtClean="0"/>
              <a:t>The presentation layer transforms data into the form that the application accepts</a:t>
            </a:r>
            <a:r>
              <a:rPr lang="en-US" dirty="0" smtClean="0"/>
              <a:t>.</a:t>
            </a:r>
          </a:p>
          <a:p>
            <a:r>
              <a:rPr lang="en-US" dirty="0" smtClean="0"/>
              <a:t>This layer formats data to be sent across a network. It is sometimes called the syntax </a:t>
            </a:r>
            <a:r>
              <a:rPr lang="en-US" dirty="0" smtClean="0"/>
              <a:t>layer.</a:t>
            </a:r>
          </a:p>
          <a:p>
            <a:pPr>
              <a:buNone/>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smtClean="0"/>
              <a:t>The application layer is the OSI layer closest to the end user, which means both the OSI application layer and the user interact directly with the software application. </a:t>
            </a:r>
            <a:endParaRPr lang="en-US" dirty="0" smtClean="0"/>
          </a:p>
          <a:p>
            <a:r>
              <a:rPr lang="en-US" dirty="0" smtClean="0"/>
              <a:t>Examples are : Telnet, FTP, TFTP, SMTP,DNS.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Components</a:t>
            </a:r>
            <a:endParaRPr lang="en-US" dirty="0"/>
          </a:p>
        </p:txBody>
      </p:sp>
      <p:sp>
        <p:nvSpPr>
          <p:cNvPr id="3" name="Content Placeholder 2"/>
          <p:cNvSpPr>
            <a:spLocks noGrp="1"/>
          </p:cNvSpPr>
          <p:nvPr>
            <p:ph idx="1"/>
          </p:nvPr>
        </p:nvSpPr>
        <p:spPr/>
        <p:txBody>
          <a:bodyPr/>
          <a:lstStyle/>
          <a:p>
            <a:r>
              <a:rPr lang="en-US" sz="2800" b="1" dirty="0" smtClean="0"/>
              <a:t>Hub:  </a:t>
            </a:r>
            <a:r>
              <a:rPr lang="en-US" sz="2800" dirty="0" smtClean="0"/>
              <a:t>A Hub is a hardware device that divides the network connection among multiple devices</a:t>
            </a:r>
            <a:r>
              <a:rPr lang="en-US" sz="2800" dirty="0" smtClean="0"/>
              <a:t>.</a:t>
            </a:r>
          </a:p>
          <a:p>
            <a:pPr>
              <a:buNone/>
            </a:pPr>
            <a:r>
              <a:rPr lang="en-US" sz="2800" dirty="0" smtClean="0"/>
              <a:t>    When </a:t>
            </a:r>
            <a:r>
              <a:rPr lang="en-US" sz="2800" dirty="0" smtClean="0"/>
              <a:t>computer requests for some information </a:t>
            </a:r>
            <a:r>
              <a:rPr lang="en-US" sz="2800" dirty="0" smtClean="0"/>
              <a:t>from a </a:t>
            </a:r>
            <a:r>
              <a:rPr lang="en-US" sz="2800" dirty="0" smtClean="0"/>
              <a:t>network, it first sends the request to the Hub through cable. Hub will broadcast this request to the entire network. All the devices will check whether the request belongs to them or not. If not, the request will be dropped.</a:t>
            </a:r>
            <a:endParaRPr lang="en-US" sz="28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Components</a:t>
            </a:r>
            <a:endParaRPr lang="en-US" dirty="0"/>
          </a:p>
        </p:txBody>
      </p:sp>
      <p:sp>
        <p:nvSpPr>
          <p:cNvPr id="3" name="Content Placeholder 2"/>
          <p:cNvSpPr>
            <a:spLocks noGrp="1"/>
          </p:cNvSpPr>
          <p:nvPr>
            <p:ph idx="1"/>
          </p:nvPr>
        </p:nvSpPr>
        <p:spPr/>
        <p:txBody>
          <a:bodyPr/>
          <a:lstStyle/>
          <a:p>
            <a:r>
              <a:rPr lang="en-US" b="1" dirty="0" smtClean="0"/>
              <a:t>Switch : </a:t>
            </a:r>
            <a:r>
              <a:rPr lang="en-US" sz="2800" dirty="0" smtClean="0"/>
              <a:t>A switch is a hardware device that connects multiple devices on a computer network</a:t>
            </a:r>
            <a:r>
              <a:rPr lang="en-US" sz="2800" dirty="0" smtClean="0"/>
              <a:t>.</a:t>
            </a:r>
          </a:p>
          <a:p>
            <a:pPr>
              <a:buNone/>
            </a:pPr>
            <a:r>
              <a:rPr lang="en-US" sz="2800" dirty="0" smtClean="0"/>
              <a:t>    Switch </a:t>
            </a:r>
            <a:r>
              <a:rPr lang="en-US" sz="2800" dirty="0" smtClean="0"/>
              <a:t>delivers the message to the correct destination based on the physical address present in the incoming message. A Switch does not broadcast the message to the entire network like the Hub. </a:t>
            </a:r>
            <a:endParaRPr lang="en-US" sz="2800" dirty="0" smtClean="0"/>
          </a:p>
          <a:p>
            <a:pPr>
              <a:buNone/>
            </a:pPr>
            <a:r>
              <a:rPr lang="en-US" sz="2800" b="1" dirty="0" smtClean="0"/>
              <a:t> </a:t>
            </a:r>
            <a:r>
              <a:rPr lang="en-US" sz="2800" b="1" dirty="0" smtClean="0"/>
              <a:t>   </a:t>
            </a:r>
            <a:r>
              <a:rPr lang="en-US" sz="2800" dirty="0" smtClean="0"/>
              <a:t>Switch works at </a:t>
            </a:r>
            <a:r>
              <a:rPr lang="en-US" sz="2800" b="1" dirty="0" smtClean="0"/>
              <a:t>layer 2 </a:t>
            </a:r>
            <a:r>
              <a:rPr lang="en-US" sz="2800" dirty="0" smtClean="0"/>
              <a:t>and </a:t>
            </a:r>
            <a:r>
              <a:rPr lang="en-US" sz="2800" b="1" dirty="0" smtClean="0"/>
              <a:t>layer 3</a:t>
            </a:r>
            <a:r>
              <a:rPr lang="en-US" sz="2800" dirty="0" smtClean="0"/>
              <a:t>.</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Components</a:t>
            </a:r>
            <a:endParaRPr lang="en-US" dirty="0"/>
          </a:p>
        </p:txBody>
      </p:sp>
      <p:sp>
        <p:nvSpPr>
          <p:cNvPr id="3" name="Content Placeholder 2"/>
          <p:cNvSpPr>
            <a:spLocks noGrp="1"/>
          </p:cNvSpPr>
          <p:nvPr>
            <p:ph idx="1"/>
          </p:nvPr>
        </p:nvSpPr>
        <p:spPr/>
        <p:txBody>
          <a:bodyPr/>
          <a:lstStyle/>
          <a:p>
            <a:r>
              <a:rPr lang="en-US" b="1" dirty="0" smtClean="0"/>
              <a:t>Router : </a:t>
            </a:r>
            <a:r>
              <a:rPr lang="en-US" sz="2800" dirty="0" smtClean="0"/>
              <a:t>A router is a hardware device which is used to connect a LAN with an internet connection. It is used to receive, analyze and forward the incoming packets to another network</a:t>
            </a:r>
            <a:r>
              <a:rPr lang="en-US" sz="2800" dirty="0" smtClean="0"/>
              <a:t>.</a:t>
            </a:r>
          </a:p>
          <a:p>
            <a:pPr>
              <a:buNone/>
            </a:pPr>
            <a:r>
              <a:rPr lang="en-US" sz="2800" dirty="0" smtClean="0"/>
              <a:t> </a:t>
            </a:r>
            <a:r>
              <a:rPr lang="en-US" sz="2800" dirty="0" smtClean="0"/>
              <a:t>    </a:t>
            </a:r>
            <a:r>
              <a:rPr lang="en-US" sz="2800" dirty="0" smtClean="0"/>
              <a:t>A router works </a:t>
            </a:r>
            <a:r>
              <a:rPr lang="en-US" sz="2800" dirty="0" smtClean="0"/>
              <a:t>at</a:t>
            </a:r>
            <a:r>
              <a:rPr lang="en-US" sz="2800" dirty="0" smtClean="0"/>
              <a:t> </a:t>
            </a:r>
            <a:r>
              <a:rPr lang="en-US" sz="2800" b="1" dirty="0" smtClean="0"/>
              <a:t>Layer 3 (Network layer)</a:t>
            </a:r>
            <a:r>
              <a:rPr lang="en-US" sz="2800" dirty="0" smtClean="0"/>
              <a:t> of the OSI Reference model.</a:t>
            </a:r>
          </a:p>
          <a:p>
            <a:pPr>
              <a:buNone/>
            </a:pPr>
            <a:endParaRPr lang="en-US" sz="2800" dirty="0" smtClean="0"/>
          </a:p>
          <a:p>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Components</a:t>
            </a:r>
            <a:endParaRPr lang="en-US" dirty="0"/>
          </a:p>
        </p:txBody>
      </p:sp>
      <p:sp>
        <p:nvSpPr>
          <p:cNvPr id="3" name="Content Placeholder 2"/>
          <p:cNvSpPr>
            <a:spLocks noGrp="1"/>
          </p:cNvSpPr>
          <p:nvPr>
            <p:ph idx="1"/>
          </p:nvPr>
        </p:nvSpPr>
        <p:spPr/>
        <p:txBody>
          <a:bodyPr/>
          <a:lstStyle/>
          <a:p>
            <a:r>
              <a:rPr lang="en-US" b="1" dirty="0" smtClean="0"/>
              <a:t>Cables and Connectors : </a:t>
            </a:r>
            <a:r>
              <a:rPr lang="en-US" sz="2800" dirty="0" smtClean="0"/>
              <a:t>Cable is a transmission media used for transmitting a signal.</a:t>
            </a:r>
          </a:p>
          <a:p>
            <a:pPr>
              <a:buNone/>
            </a:pPr>
            <a:r>
              <a:rPr lang="en-US" sz="2800" dirty="0" smtClean="0"/>
              <a:t>   There </a:t>
            </a:r>
            <a:r>
              <a:rPr lang="en-US" sz="2800" dirty="0" smtClean="0"/>
              <a:t>are three types of cables used in transmission:</a:t>
            </a:r>
          </a:p>
          <a:p>
            <a:pPr>
              <a:buFont typeface="Wingdings" pitchFamily="2" charset="2"/>
              <a:buChar char="v"/>
            </a:pPr>
            <a:r>
              <a:rPr lang="en-US" sz="2800" dirty="0" smtClean="0"/>
              <a:t>Twisted pair cable</a:t>
            </a:r>
          </a:p>
          <a:p>
            <a:pPr>
              <a:buFont typeface="Wingdings" pitchFamily="2" charset="2"/>
              <a:buChar char="v"/>
            </a:pPr>
            <a:r>
              <a:rPr lang="en-US" sz="2800" dirty="0" smtClean="0"/>
              <a:t>Coaxial cable</a:t>
            </a:r>
          </a:p>
          <a:p>
            <a:pPr>
              <a:buFont typeface="Wingdings" pitchFamily="2" charset="2"/>
              <a:buChar char="v"/>
            </a:pPr>
            <a:r>
              <a:rPr lang="en-US" sz="2800" dirty="0" err="1" smtClean="0"/>
              <a:t>Fibre</a:t>
            </a:r>
            <a:r>
              <a:rPr lang="en-US" sz="2800" dirty="0" smtClean="0"/>
              <a:t>-optic cable</a:t>
            </a:r>
          </a:p>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Network?</a:t>
            </a:r>
            <a:endParaRPr lang="en-US" b="1" dirty="0"/>
          </a:p>
        </p:txBody>
      </p:sp>
      <p:sp>
        <p:nvSpPr>
          <p:cNvPr id="3" name="Content Placeholder 2"/>
          <p:cNvSpPr>
            <a:spLocks noGrp="1"/>
          </p:cNvSpPr>
          <p:nvPr>
            <p:ph idx="1"/>
          </p:nvPr>
        </p:nvSpPr>
        <p:spPr/>
        <p:txBody>
          <a:bodyPr/>
          <a:lstStyle/>
          <a:p>
            <a:r>
              <a:rPr lang="en-US" dirty="0" smtClean="0"/>
              <a:t>It is the collection of devices like computers, servers etc. connected to one another to allow sharing of data.</a:t>
            </a:r>
          </a:p>
          <a:p>
            <a:r>
              <a:rPr lang="en-US" dirty="0" smtClean="0"/>
              <a:t>The devices are connected using wired media like copper cables or wireless media such as Wi-Fi.</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A Computer Network facilitates user to communicate to another user using various facilities like email, instant messaging, video calls etc.</a:t>
            </a:r>
          </a:p>
          <a:p>
            <a:pPr>
              <a:buNone/>
            </a:pPr>
            <a:endParaRPr lang="en-US" dirty="0"/>
          </a:p>
        </p:txBody>
      </p:sp>
      <p:pic>
        <p:nvPicPr>
          <p:cNvPr id="4" name="Picture 3" descr="b846.jpg"/>
          <p:cNvPicPr>
            <a:picLocks noChangeAspect="1"/>
          </p:cNvPicPr>
          <p:nvPr/>
        </p:nvPicPr>
        <p:blipFill>
          <a:blip r:embed="rId2" cstate="print"/>
          <a:stretch>
            <a:fillRect/>
          </a:stretch>
        </p:blipFill>
        <p:spPr>
          <a:xfrm>
            <a:off x="990600" y="4419600"/>
            <a:ext cx="6934200" cy="2057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Terms</a:t>
            </a:r>
            <a:endParaRPr lang="en-US" dirty="0"/>
          </a:p>
        </p:txBody>
      </p:sp>
      <p:sp>
        <p:nvSpPr>
          <p:cNvPr id="3" name="Content Placeholder 2"/>
          <p:cNvSpPr>
            <a:spLocks noGrp="1"/>
          </p:cNvSpPr>
          <p:nvPr>
            <p:ph idx="1"/>
          </p:nvPr>
        </p:nvSpPr>
        <p:spPr/>
        <p:txBody>
          <a:bodyPr/>
          <a:lstStyle/>
          <a:p>
            <a:r>
              <a:rPr lang="en-US" sz="2800" b="1" dirty="0" smtClean="0"/>
              <a:t>Node or Host : </a:t>
            </a:r>
            <a:r>
              <a:rPr lang="en-US" sz="2800" dirty="0" smtClean="0"/>
              <a:t>Any device connected to the network.</a:t>
            </a:r>
          </a:p>
          <a:p>
            <a:r>
              <a:rPr lang="en-US" sz="2800" b="1" dirty="0" smtClean="0"/>
              <a:t>Data Transfer Rate : </a:t>
            </a:r>
            <a:r>
              <a:rPr lang="en-US" sz="2800" dirty="0" smtClean="0"/>
              <a:t>The rate at which data travels from one place to another in the network.</a:t>
            </a:r>
          </a:p>
          <a:p>
            <a:r>
              <a:rPr lang="en-US" sz="2800" b="1" dirty="0" smtClean="0"/>
              <a:t>C</a:t>
            </a:r>
            <a:r>
              <a:rPr lang="en-US" sz="2800" b="1" dirty="0" smtClean="0"/>
              <a:t>lient </a:t>
            </a:r>
            <a:r>
              <a:rPr lang="en-US" sz="2800" b="1" dirty="0" smtClean="0"/>
              <a:t>: </a:t>
            </a:r>
            <a:r>
              <a:rPr lang="en-US" sz="2800" dirty="0" smtClean="0"/>
              <a:t>The node which initiates the request.</a:t>
            </a:r>
          </a:p>
          <a:p>
            <a:r>
              <a:rPr lang="en-US" sz="2800" b="1" dirty="0" smtClean="0"/>
              <a:t>Server </a:t>
            </a:r>
            <a:r>
              <a:rPr lang="en-US" sz="2800" b="1" dirty="0" smtClean="0"/>
              <a:t>: </a:t>
            </a:r>
            <a:r>
              <a:rPr lang="en-US" sz="2800" dirty="0" smtClean="0"/>
              <a:t>The </a:t>
            </a:r>
            <a:r>
              <a:rPr lang="en-US" sz="2800" dirty="0" smtClean="0"/>
              <a:t>device which gives response to the particular </a:t>
            </a:r>
            <a:r>
              <a:rPr lang="en-US" sz="2800" dirty="0" smtClean="0"/>
              <a:t>request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Networks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LAN (Local Area Network)</a:t>
            </a:r>
          </a:p>
          <a:p>
            <a:pPr>
              <a:buFont typeface="Wingdings" pitchFamily="2" charset="2"/>
              <a:buChar char="v"/>
            </a:pPr>
            <a:r>
              <a:rPr lang="en-US" dirty="0" smtClean="0"/>
              <a:t>WAN (Wide Area Network)</a:t>
            </a:r>
          </a:p>
          <a:p>
            <a:pPr>
              <a:buFont typeface="Wingdings" pitchFamily="2" charset="2"/>
              <a:buChar char="v"/>
            </a:pPr>
            <a:r>
              <a:rPr lang="en-US" dirty="0" smtClean="0"/>
              <a:t>MAN(Metropolitan Area Network)</a:t>
            </a:r>
          </a:p>
          <a:p>
            <a:pPr>
              <a:buNone/>
            </a:pPr>
            <a:endParaRPr lang="en-US" dirty="0" smtClean="0"/>
          </a:p>
          <a:p>
            <a:pPr>
              <a:buNone/>
            </a:pPr>
            <a:r>
              <a:rPr lang="en-US" b="1" dirty="0" smtClean="0"/>
              <a:t>LAN : </a:t>
            </a:r>
            <a:r>
              <a:rPr lang="en-US" dirty="0" smtClean="0"/>
              <a:t>Computer Network that interconnects computer within a limited area such as residence , school , laboratory or office building.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pPr>
              <a:buNone/>
            </a:pPr>
            <a:r>
              <a:rPr lang="en-US" b="1" dirty="0" smtClean="0"/>
              <a:t>WAN : </a:t>
            </a:r>
            <a:r>
              <a:rPr lang="en-US" dirty="0" smtClean="0"/>
              <a:t>A network which extends over a large geographical distance. For Example: Internet</a:t>
            </a:r>
          </a:p>
          <a:p>
            <a:pPr>
              <a:buNone/>
            </a:pPr>
            <a:r>
              <a:rPr lang="en-US" b="1" dirty="0" smtClean="0"/>
              <a:t>MAN : </a:t>
            </a:r>
            <a:r>
              <a:rPr lang="en-US" dirty="0" smtClean="0"/>
              <a:t>A network which interconnects users in a geographic region of the size of the metropolitan area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an_man_wan.jpg"/>
          <p:cNvPicPr>
            <a:picLocks noGrp="1" noChangeAspect="1"/>
          </p:cNvPicPr>
          <p:nvPr>
            <p:ph idx="4294967295"/>
          </p:nvPr>
        </p:nvPicPr>
        <p:blipFill>
          <a:blip r:embed="rId2" cstate="print"/>
          <a:stretch>
            <a:fillRect/>
          </a:stretch>
        </p:blipFill>
        <p:spPr>
          <a:xfrm>
            <a:off x="228600" y="1524000"/>
            <a:ext cx="8686800" cy="44958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Topologies</a:t>
            </a:r>
            <a:endParaRPr lang="en-US" dirty="0"/>
          </a:p>
        </p:txBody>
      </p:sp>
      <p:sp>
        <p:nvSpPr>
          <p:cNvPr id="3" name="Content Placeholder 2"/>
          <p:cNvSpPr>
            <a:spLocks noGrp="1"/>
          </p:cNvSpPr>
          <p:nvPr>
            <p:ph idx="1"/>
          </p:nvPr>
        </p:nvSpPr>
        <p:spPr/>
        <p:txBody>
          <a:bodyPr/>
          <a:lstStyle/>
          <a:p>
            <a:r>
              <a:rPr lang="en-US" b="1" dirty="0" smtClean="0"/>
              <a:t>Bus Topology: </a:t>
            </a:r>
            <a:r>
              <a:rPr lang="en-US" dirty="0" smtClean="0"/>
              <a:t>All nodes are connected to a single communication line that carries messages in both </a:t>
            </a:r>
            <a:r>
              <a:rPr lang="en-US" dirty="0" smtClean="0"/>
              <a:t>directions. </a:t>
            </a:r>
            <a:endParaRPr lang="en-US" dirty="0" smtClean="0"/>
          </a:p>
          <a:p>
            <a:pPr>
              <a:buNone/>
            </a:pPr>
            <a:endParaRPr lang="en-US" dirty="0" smtClean="0"/>
          </a:p>
          <a:p>
            <a:pPr>
              <a:buNone/>
            </a:pPr>
            <a:endParaRPr lang="en-US" dirty="0" smtClean="0"/>
          </a:p>
          <a:p>
            <a:pPr>
              <a:buNone/>
            </a:pPr>
            <a:endParaRPr lang="en-US" dirty="0"/>
          </a:p>
        </p:txBody>
      </p:sp>
      <p:pic>
        <p:nvPicPr>
          <p:cNvPr id="5" name="Picture 4" descr="Bus+Topology.jpg"/>
          <p:cNvPicPr>
            <a:picLocks noChangeAspect="1"/>
          </p:cNvPicPr>
          <p:nvPr/>
        </p:nvPicPr>
        <p:blipFill>
          <a:blip r:embed="rId3" cstate="print"/>
          <a:stretch>
            <a:fillRect/>
          </a:stretch>
        </p:blipFill>
        <p:spPr>
          <a:xfrm>
            <a:off x="914400" y="3505200"/>
            <a:ext cx="7620000" cy="27432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972</Words>
  <Application>Microsoft Office PowerPoint</Application>
  <PresentationFormat>On-screen Show (4:3)</PresentationFormat>
  <Paragraphs>116</Paragraphs>
  <Slides>27</Slides>
  <Notes>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Presentation1</vt:lpstr>
      <vt:lpstr>Networking</vt:lpstr>
      <vt:lpstr>Contents</vt:lpstr>
      <vt:lpstr>What is Network?</vt:lpstr>
      <vt:lpstr>Continue…</vt:lpstr>
      <vt:lpstr>General Terms</vt:lpstr>
      <vt:lpstr>Types of Networks</vt:lpstr>
      <vt:lpstr>Continue…</vt:lpstr>
      <vt:lpstr>Slide 8</vt:lpstr>
      <vt:lpstr>Topologies</vt:lpstr>
      <vt:lpstr>Topologies Continue…</vt:lpstr>
      <vt:lpstr>Topologies Continue…</vt:lpstr>
      <vt:lpstr>Topologies Continue….</vt:lpstr>
      <vt:lpstr>What is Internet?</vt:lpstr>
      <vt:lpstr>Protocols</vt:lpstr>
      <vt:lpstr>OSI Model</vt:lpstr>
      <vt:lpstr>OSI Model</vt:lpstr>
      <vt:lpstr>Physical Layer</vt:lpstr>
      <vt:lpstr>Data Link Layer</vt:lpstr>
      <vt:lpstr>Network Layer</vt:lpstr>
      <vt:lpstr>Transport Layer</vt:lpstr>
      <vt:lpstr>Session Layer</vt:lpstr>
      <vt:lpstr>Presentation Layer</vt:lpstr>
      <vt:lpstr>Application Layer</vt:lpstr>
      <vt:lpstr>Network Components</vt:lpstr>
      <vt:lpstr>Network Components</vt:lpstr>
      <vt:lpstr>Network Components</vt:lpstr>
      <vt:lpstr>Network Components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Saurabh Banga</cp:lastModifiedBy>
  <cp:revision>33</cp:revision>
  <dcterms:created xsi:type="dcterms:W3CDTF">2006-08-16T00:00:00Z</dcterms:created>
  <dcterms:modified xsi:type="dcterms:W3CDTF">2019-06-04T07:56:05Z</dcterms:modified>
</cp:coreProperties>
</file>