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83" r:id="rId5"/>
    <p:sldId id="258" r:id="rId6"/>
    <p:sldId id="259" r:id="rId7"/>
    <p:sldId id="260"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5" r:id="rId27"/>
    <p:sldId id="286" r:id="rId28"/>
    <p:sldId id="284" r:id="rId29"/>
    <p:sldId id="294" r:id="rId30"/>
    <p:sldId id="287" r:id="rId31"/>
    <p:sldId id="288" r:id="rId32"/>
    <p:sldId id="289" r:id="rId33"/>
    <p:sldId id="281" r:id="rId34"/>
    <p:sldId id="293" r:id="rId35"/>
    <p:sldId id="292" r:id="rId36"/>
    <p:sldId id="291" r:id="rId37"/>
    <p:sldId id="290" r:id="rId38"/>
    <p:sldId id="295" r:id="rId39"/>
    <p:sldId id="296" r:id="rId40"/>
    <p:sldId id="297" r:id="rId41"/>
    <p:sldId id="298" r:id="rId42"/>
    <p:sldId id="299" r:id="rId43"/>
    <p:sldId id="300" r:id="rId44"/>
    <p:sldId id="302" r:id="rId45"/>
    <p:sldId id="301" r:id="rId46"/>
    <p:sldId id="303" r:id="rId47"/>
    <p:sldId id="304" r:id="rId48"/>
    <p:sldId id="306" r:id="rId49"/>
    <p:sldId id="307" r:id="rId50"/>
    <p:sldId id="308" r:id="rId51"/>
    <p:sldId id="309" r:id="rId52"/>
    <p:sldId id="305" r:id="rId53"/>
    <p:sldId id="310" r:id="rId54"/>
    <p:sldId id="311" r:id="rId55"/>
    <p:sldId id="31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8"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116742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27801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207647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13379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solidFill>
                  <a:srgbClr val="000000"/>
                </a:solidFill>
              </a:rPr>
              <a:pPr/>
              <a:t>7/16/2019</a:t>
            </a:fld>
            <a:endParaRPr lang="en-US" dirty="0">
              <a:solidFill>
                <a:srgbClr val="000000"/>
              </a:solidFill>
            </a:endParaRPr>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fld id="{D4C49B74-5DB2-4B03-B1D2-7F6A3C51C318}" type="slidenum">
              <a:rPr lang="en-US" smtClean="0">
                <a:solidFill>
                  <a:srgbClr val="000000"/>
                </a:solidFill>
              </a:rPr>
              <a:pPr/>
              <a:t>‹#›</a:t>
            </a:fld>
            <a:endParaRPr lang="en-US" dirty="0">
              <a:solidFill>
                <a:srgbClr val="000000"/>
              </a:solidFill>
            </a:endParaRPr>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1401972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7462160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246930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157249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419851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5942992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solidFill>
                  <a:srgbClr val="000000"/>
                </a:solidFill>
              </a:rPr>
              <a:pPr/>
              <a:t>‹#›</a:t>
            </a:fld>
            <a:endParaRPr lang="en-US" altLang="en-US" dirty="0">
              <a:solidFill>
                <a:srgbClr val="000000"/>
              </a:solidFill>
            </a:endParaRPr>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 xmlns:p14="http://schemas.microsoft.com/office/powerpoint/2010/main" val="7411572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220336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208219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39173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32504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244263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377546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9" cstate="print">
            <a:extLst>
              <a:ext uri="{28A0092B-C50C-407E-A947-70E740481C1C}">
                <a14:useLocalDpi xmlns=""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dirty="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FAD312C-826E-40DC-8EA2-9106566C605C}"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112984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ideo" Target="file:///C:\Users\Saurabh%20Banga\Desktop\CESDT\Training-Materials\ARP%20RARP%20ICMP.mp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2232248"/>
          </a:xfrm>
        </p:spPr>
        <p:txBody>
          <a:bodyPr/>
          <a:lstStyle/>
          <a:p>
            <a:r>
              <a:rPr lang="en-IN" dirty="0" smtClean="0">
                <a:latin typeface="Arial" pitchFamily="34" charset="0"/>
                <a:cs typeface="Arial" pitchFamily="34" charset="0"/>
              </a:rPr>
              <a:t>TCP/IP Model and IP Addressing</a:t>
            </a:r>
            <a:endParaRPr lang="en-IN" dirty="0">
              <a:latin typeface="Arial" pitchFamily="34" charset="0"/>
              <a:cs typeface="Arial" pitchFamily="34" charset="0"/>
            </a:endParaRPr>
          </a:p>
        </p:txBody>
      </p:sp>
    </p:spTree>
    <p:extLst>
      <p:ext uri="{BB962C8B-B14F-4D97-AF65-F5344CB8AC3E}">
        <p14:creationId xmlns:p14="http://schemas.microsoft.com/office/powerpoint/2010/main" xmlns="" val="1372019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
            <a:ext cx="9144000" cy="6858000"/>
          </a:xfrm>
          <a:prstGeom prst="rect">
            <a:avLst/>
          </a:prstGeom>
          <a:noFill/>
          <a:ln w="9525">
            <a:noFill/>
            <a:miter lim="800000"/>
            <a:headEnd/>
            <a:tailEnd/>
          </a:ln>
        </p:spPr>
      </p:pic>
    </p:spTree>
    <p:extLst>
      <p:ext uri="{BB962C8B-B14F-4D97-AF65-F5344CB8AC3E}">
        <p14:creationId xmlns:p14="http://schemas.microsoft.com/office/powerpoint/2010/main" xmlns="" val="360029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Internetworking Protocol</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The Internetworking Protocol (IP) is the transmission mechanism used by the TCP/IP protocols.</a:t>
            </a:r>
          </a:p>
          <a:p>
            <a:pPr algn="just"/>
            <a:r>
              <a:rPr lang="en-US" sz="1700" dirty="0" smtClean="0">
                <a:latin typeface="Arial" pitchFamily="34" charset="0"/>
                <a:cs typeface="Arial" pitchFamily="34" charset="0"/>
              </a:rPr>
              <a:t>IP provides no error checking or tracking therefore it is unreliable.</a:t>
            </a:r>
          </a:p>
          <a:p>
            <a:pPr algn="just"/>
            <a:r>
              <a:rPr lang="en-US" sz="1700" dirty="0" smtClean="0">
                <a:latin typeface="Arial" pitchFamily="34" charset="0"/>
                <a:cs typeface="Arial" pitchFamily="34" charset="0"/>
              </a:rPr>
              <a:t>IP transports data in packets called datagrams, each of which is transported separately.</a:t>
            </a:r>
          </a:p>
          <a:p>
            <a:pPr algn="just"/>
            <a:r>
              <a:rPr lang="en-US" sz="1700" dirty="0" smtClean="0">
                <a:latin typeface="Arial" pitchFamily="34" charset="0"/>
                <a:cs typeface="Arial" pitchFamily="34" charset="0"/>
              </a:rPr>
              <a:t>Datagrams can travel along different routes and can arrive out of sequence or be duplicated.</a:t>
            </a:r>
          </a:p>
          <a:p>
            <a:pPr algn="just"/>
            <a:r>
              <a:rPr lang="en-US" sz="1700" dirty="0" smtClean="0">
                <a:latin typeface="Arial" pitchFamily="34" charset="0"/>
                <a:cs typeface="Arial" pitchFamily="34" charset="0"/>
              </a:rPr>
              <a:t>IP does not keep track of the routes and has no facility for reordering datagrams once they arrive at their destination.</a:t>
            </a:r>
          </a:p>
          <a:p>
            <a:pPr>
              <a:buNone/>
            </a:pPr>
            <a:endParaRPr lang="en-US" sz="1700" dirty="0" smtClean="0">
              <a:latin typeface="Arial" pitchFamily="34" charset="0"/>
              <a:cs typeface="Arial" pitchFamily="34" charset="0"/>
            </a:endParaRPr>
          </a:p>
          <a:p>
            <a:endParaRPr lang="en-US" sz="1700" i="1" dirty="0" smtClean="0">
              <a:latin typeface="Arial" pitchFamily="34" charset="0"/>
              <a:cs typeface="Arial" pitchFamily="34" charset="0"/>
            </a:endParaRPr>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Address Resolution Protocol</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1700" dirty="0" smtClean="0">
                <a:latin typeface="Arial" pitchFamily="34" charset="0"/>
                <a:cs typeface="Arial" pitchFamily="34" charset="0"/>
              </a:rPr>
              <a:t>ARP is used to associate a logical address with a physical address.</a:t>
            </a:r>
          </a:p>
          <a:p>
            <a:pPr algn="just"/>
            <a:r>
              <a:rPr lang="en-US" sz="1700" dirty="0" smtClean="0">
                <a:latin typeface="Arial" pitchFamily="34" charset="0"/>
                <a:cs typeface="Arial" pitchFamily="34" charset="0"/>
              </a:rPr>
              <a:t>On a physical network, such as LAN , each device on a link is identified by a physical or station address , usually imprinted on NIC.</a:t>
            </a:r>
          </a:p>
          <a:p>
            <a:pPr algn="just"/>
            <a:r>
              <a:rPr lang="en-US" sz="1700" dirty="0" smtClean="0">
                <a:latin typeface="Arial" pitchFamily="34" charset="0"/>
                <a:cs typeface="Arial" pitchFamily="34" charset="0"/>
              </a:rPr>
              <a:t>ARP is used to find the physical address of the node when its Internet address is known.</a:t>
            </a:r>
          </a:p>
        </p:txBody>
      </p:sp>
      <p:pic>
        <p:nvPicPr>
          <p:cNvPr id="4" name="Picture 3" descr="how_arp_works.jpg"/>
          <p:cNvPicPr>
            <a:picLocks noChangeAspect="1"/>
          </p:cNvPicPr>
          <p:nvPr/>
        </p:nvPicPr>
        <p:blipFill>
          <a:blip r:embed="rId2" cstate="print"/>
          <a:stretch>
            <a:fillRect/>
          </a:stretch>
        </p:blipFill>
        <p:spPr>
          <a:xfrm>
            <a:off x="2123728" y="3645024"/>
            <a:ext cx="4896544" cy="30247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rial" pitchFamily="34" charset="0"/>
                <a:cs typeface="Arial" pitchFamily="34" charset="0"/>
              </a:rPr>
              <a:t>Reverse Address Resolution Protocol</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1700" dirty="0" smtClean="0">
                <a:latin typeface="Arial" pitchFamily="34" charset="0"/>
                <a:cs typeface="Arial" pitchFamily="34" charset="0"/>
              </a:rPr>
              <a:t>The Reverse Address Resolution Protocol (RARP) allows a host to discover its Internet address when it knows only its physical address.</a:t>
            </a:r>
          </a:p>
          <a:p>
            <a:pPr algn="just"/>
            <a:r>
              <a:rPr lang="en-US" sz="1700" dirty="0" smtClean="0">
                <a:latin typeface="Arial" pitchFamily="34" charset="0"/>
                <a:cs typeface="Arial" pitchFamily="34" charset="0"/>
              </a:rPr>
              <a:t>It is used when a computer is connected</a:t>
            </a:r>
          </a:p>
          <a:p>
            <a:pPr algn="just"/>
            <a:r>
              <a:rPr lang="en-US" sz="1700" dirty="0" smtClean="0">
                <a:latin typeface="Arial" pitchFamily="34" charset="0"/>
                <a:cs typeface="Arial" pitchFamily="34" charset="0"/>
              </a:rPr>
              <a:t>to a network for the first time or when a diskless computer is booted.</a:t>
            </a:r>
          </a:p>
        </p:txBody>
      </p:sp>
      <p:pic>
        <p:nvPicPr>
          <p:cNvPr id="4" name="Picture 3" descr="RARP Operation.PNG"/>
          <p:cNvPicPr>
            <a:picLocks noChangeAspect="1"/>
          </p:cNvPicPr>
          <p:nvPr/>
        </p:nvPicPr>
        <p:blipFill>
          <a:blip r:embed="rId2" cstate="print"/>
          <a:stretch>
            <a:fillRect/>
          </a:stretch>
        </p:blipFill>
        <p:spPr>
          <a:xfrm>
            <a:off x="1835696" y="3429000"/>
            <a:ext cx="4744302" cy="299695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rial" pitchFamily="34" charset="0"/>
                <a:cs typeface="Arial" pitchFamily="34" charset="0"/>
              </a:rPr>
              <a:t>Internet Control Message Protocol</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700" dirty="0" smtClean="0">
                <a:latin typeface="Arial" pitchFamily="34" charset="0"/>
                <a:cs typeface="Arial" pitchFamily="34" charset="0"/>
              </a:rPr>
              <a:t>The Internet Control Message Protocol (ICMP) is a mechanism used by hosts and gateways to send notification of datagram problems back to the sender.</a:t>
            </a:r>
          </a:p>
          <a:p>
            <a:r>
              <a:rPr lang="en-US" sz="1700" dirty="0" smtClean="0">
                <a:latin typeface="Arial" pitchFamily="34" charset="0"/>
                <a:cs typeface="Arial" pitchFamily="34" charset="0"/>
              </a:rPr>
              <a:t>ICMP sends query and error reporting messages.</a:t>
            </a:r>
          </a:p>
          <a:p>
            <a:endParaRPr lang="en-US" sz="1700" dirty="0" smtClean="0">
              <a:latin typeface="Arial" pitchFamily="34" charset="0"/>
              <a:cs typeface="Arial" pitchFamily="34" charset="0"/>
            </a:endParaRPr>
          </a:p>
          <a:p>
            <a:pPr>
              <a:buNone/>
            </a:pPr>
            <a:endParaRPr lang="en-US" sz="1700" dirty="0">
              <a:latin typeface="Arial" pitchFamily="34" charset="0"/>
              <a:cs typeface="Arial" pitchFamily="34" charset="0"/>
            </a:endParaRPr>
          </a:p>
        </p:txBody>
      </p:sp>
      <p:pic>
        <p:nvPicPr>
          <p:cNvPr id="4" name="Picture 3" descr="ICMP.png"/>
          <p:cNvPicPr>
            <a:picLocks noChangeAspect="1"/>
          </p:cNvPicPr>
          <p:nvPr/>
        </p:nvPicPr>
        <p:blipFill>
          <a:blip r:embed="rId2" cstate="print"/>
          <a:stretch>
            <a:fillRect/>
          </a:stretch>
        </p:blipFill>
        <p:spPr>
          <a:xfrm>
            <a:off x="1475656" y="3140968"/>
            <a:ext cx="6120680" cy="26925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ARP ,RARP and ICMP Explained</a:t>
            </a:r>
            <a:endParaRPr lang="en-US" sz="2400" b="1" dirty="0"/>
          </a:p>
        </p:txBody>
      </p:sp>
      <p:pic>
        <p:nvPicPr>
          <p:cNvPr id="4" name="ARP RARP ICMP.mp4">
            <a:hlinkClick r:id="" action="ppaction://media"/>
          </p:cNvPr>
          <p:cNvPicPr>
            <a:picLocks noGrp="1" noRot="1" noChangeAspect="1"/>
          </p:cNvPicPr>
          <p:nvPr>
            <p:ph idx="1"/>
            <a:videoFile r:link="rId1"/>
          </p:nvPr>
        </p:nvPicPr>
        <p:blipFill>
          <a:blip r:embed="rId3" cstate="print"/>
          <a:stretch>
            <a:fillRect/>
          </a:stretch>
        </p:blipFill>
        <p:spPr>
          <a:xfrm>
            <a:off x="1524000" y="2324100"/>
            <a:ext cx="6096000" cy="3429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2400" b="1" dirty="0" smtClean="0">
                <a:latin typeface="Arial" pitchFamily="34" charset="0"/>
                <a:cs typeface="Arial" pitchFamily="34" charset="0"/>
              </a:rPr>
              <a:t>IP Addressing</a:t>
            </a:r>
            <a:endParaRPr lang="en-IN" sz="2400" b="1" dirty="0">
              <a:latin typeface="Arial" pitchFamily="34" charset="0"/>
              <a:cs typeface="Arial" pitchFamily="34" charset="0"/>
            </a:endParaRPr>
          </a:p>
        </p:txBody>
      </p:sp>
      <p:sp>
        <p:nvSpPr>
          <p:cNvPr id="5" name="Content Placeholder 4"/>
          <p:cNvSpPr>
            <a:spLocks noGrp="1"/>
          </p:cNvSpPr>
          <p:nvPr>
            <p:ph idx="1"/>
          </p:nvPr>
        </p:nvSpPr>
        <p:spPr/>
        <p:txBody>
          <a:bodyPr>
            <a:normAutofit lnSpcReduction="10000"/>
          </a:bodyPr>
          <a:lstStyle/>
          <a:p>
            <a:pPr algn="just" fontAlgn="base"/>
            <a:r>
              <a:rPr lang="en-IN" sz="1700" b="1" dirty="0">
                <a:latin typeface="Arial" pitchFamily="34" charset="0"/>
                <a:cs typeface="Arial" pitchFamily="34" charset="0"/>
              </a:rPr>
              <a:t>Address - </a:t>
            </a:r>
            <a:r>
              <a:rPr lang="en-IN" sz="1700" dirty="0">
                <a:latin typeface="Arial" pitchFamily="34" charset="0"/>
                <a:cs typeface="Arial" pitchFamily="34" charset="0"/>
              </a:rPr>
              <a:t>The unique number ID assigned to one host or interface in a network.</a:t>
            </a:r>
          </a:p>
          <a:p>
            <a:pPr algn="just" fontAlgn="base"/>
            <a:r>
              <a:rPr lang="en-IN" sz="1700" b="1" dirty="0">
                <a:latin typeface="Arial" pitchFamily="34" charset="0"/>
                <a:cs typeface="Arial" pitchFamily="34" charset="0"/>
              </a:rPr>
              <a:t>Subnet - </a:t>
            </a:r>
            <a:r>
              <a:rPr lang="en-IN" sz="1700" dirty="0">
                <a:latin typeface="Arial" pitchFamily="34" charset="0"/>
                <a:cs typeface="Arial" pitchFamily="34" charset="0"/>
              </a:rPr>
              <a:t>A portion of a network that shares a particular subnet address.</a:t>
            </a:r>
          </a:p>
          <a:p>
            <a:pPr algn="just" fontAlgn="base"/>
            <a:r>
              <a:rPr lang="en-IN" sz="1700" b="1" dirty="0">
                <a:latin typeface="Arial" pitchFamily="34" charset="0"/>
                <a:cs typeface="Arial" pitchFamily="34" charset="0"/>
              </a:rPr>
              <a:t>Subnet mask - </a:t>
            </a:r>
            <a:r>
              <a:rPr lang="en-IN" sz="1700" dirty="0">
                <a:latin typeface="Arial" pitchFamily="34" charset="0"/>
                <a:cs typeface="Arial" pitchFamily="34" charset="0"/>
              </a:rPr>
              <a:t>A 32-bit combination used to describe which portion of an address refers to the subnet and which part refers to the host.</a:t>
            </a:r>
          </a:p>
          <a:p>
            <a:pPr algn="just" fontAlgn="base"/>
            <a:r>
              <a:rPr lang="en-IN" sz="1700" b="1" dirty="0">
                <a:latin typeface="Arial" pitchFamily="34" charset="0"/>
                <a:cs typeface="Arial" pitchFamily="34" charset="0"/>
              </a:rPr>
              <a:t>Interface - </a:t>
            </a:r>
            <a:r>
              <a:rPr lang="en-IN" sz="1700" dirty="0">
                <a:latin typeface="Arial" pitchFamily="34" charset="0"/>
                <a:cs typeface="Arial" pitchFamily="34" charset="0"/>
              </a:rPr>
              <a:t>A network connection.</a:t>
            </a:r>
          </a:p>
          <a:p>
            <a:pPr algn="just"/>
            <a:r>
              <a:rPr lang="en-IN" sz="1700" dirty="0">
                <a:latin typeface="Arial" pitchFamily="34" charset="0"/>
                <a:cs typeface="Arial" pitchFamily="34" charset="0"/>
              </a:rPr>
              <a:t>An IP address is an address used in order to uniquely identify a device on an IP network. The address is made up of 32 binary bits, which can be divisible into a network portion and host portion with the help of a subnet mask. </a:t>
            </a:r>
            <a:endParaRPr lang="en-IN" sz="1700" dirty="0" smtClean="0">
              <a:latin typeface="Arial" pitchFamily="34" charset="0"/>
              <a:cs typeface="Arial" pitchFamily="34" charset="0"/>
            </a:endParaRPr>
          </a:p>
          <a:p>
            <a:pPr algn="just"/>
            <a:r>
              <a:rPr lang="en-IN" sz="1700" dirty="0">
                <a:latin typeface="Arial" pitchFamily="34" charset="0"/>
                <a:cs typeface="Arial" pitchFamily="34" charset="0"/>
              </a:rPr>
              <a:t>The 32 binary bits are broken into four octets (1 octet = 8 bits). Each octet is converted to decimal and separated by a period (dot</a:t>
            </a:r>
            <a:r>
              <a:rPr lang="en-IN" sz="1700" dirty="0" smtClean="0">
                <a:latin typeface="Arial" pitchFamily="34" charset="0"/>
                <a:cs typeface="Arial" pitchFamily="34" charset="0"/>
              </a:rPr>
              <a:t>)</a:t>
            </a:r>
          </a:p>
          <a:p>
            <a:pPr algn="just"/>
            <a:r>
              <a:rPr lang="en-IN" sz="1800" dirty="0"/>
              <a:t> </a:t>
            </a:r>
            <a:r>
              <a:rPr lang="en-IN" sz="1700" dirty="0">
                <a:latin typeface="Arial" pitchFamily="34" charset="0"/>
                <a:cs typeface="Arial" pitchFamily="34" charset="0"/>
              </a:rPr>
              <a:t>For this reason, an IP address is said to be expressed in dotted decimal format (for example, 172.16.81.100). The value in each octet ranges from 0 to 255 decimal, or 00000000 - 11111111 binary..</a:t>
            </a:r>
          </a:p>
        </p:txBody>
      </p:sp>
    </p:spTree>
    <p:extLst>
      <p:ext uri="{BB962C8B-B14F-4D97-AF65-F5344CB8AC3E}">
        <p14:creationId xmlns="" xmlns:p14="http://schemas.microsoft.com/office/powerpoint/2010/main" val="55346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latin typeface="Arial" pitchFamily="34" charset="0"/>
                <a:cs typeface="Arial" pitchFamily="34" charset="0"/>
              </a:rPr>
              <a:t>Types of IP addresses</a:t>
            </a:r>
            <a:endParaRPr lang="en-IN"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IN" sz="1700" b="1" dirty="0" smtClean="0">
                <a:latin typeface="Arial" pitchFamily="34" charset="0"/>
                <a:cs typeface="Arial" pitchFamily="34" charset="0"/>
              </a:rPr>
              <a:t>Unicast </a:t>
            </a:r>
            <a:r>
              <a:rPr lang="en-IN" sz="1700" b="1" dirty="0">
                <a:latin typeface="Arial" pitchFamily="34" charset="0"/>
                <a:cs typeface="Arial" pitchFamily="34" charset="0"/>
              </a:rPr>
              <a:t>IP </a:t>
            </a:r>
            <a:r>
              <a:rPr lang="en-IN" sz="1700" b="1" dirty="0" smtClean="0">
                <a:latin typeface="Arial" pitchFamily="34" charset="0"/>
                <a:cs typeface="Arial" pitchFamily="34" charset="0"/>
              </a:rPr>
              <a:t>Addresses</a:t>
            </a:r>
            <a:r>
              <a:rPr lang="en-IN" sz="1700" dirty="0">
                <a:latin typeface="Arial" pitchFamily="34" charset="0"/>
                <a:cs typeface="Arial" pitchFamily="34" charset="0"/>
              </a:rPr>
              <a:t> – an address of a single interface. The IP addresses of this type are used for one-to-one communication. Unicast IP addresses are used to direct packets to a specific host. </a:t>
            </a:r>
            <a:endParaRPr lang="en-IN" sz="1700" dirty="0" smtClean="0">
              <a:latin typeface="Arial" pitchFamily="34" charset="0"/>
              <a:cs typeface="Arial" pitchFamily="34" charset="0"/>
            </a:endParaRPr>
          </a:p>
          <a:p>
            <a:endParaRPr lang="en-IN"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63688" y="3212976"/>
            <a:ext cx="5943600" cy="2808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2442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Arial" pitchFamily="34" charset="0"/>
                <a:cs typeface="Arial" pitchFamily="34" charset="0"/>
              </a:rPr>
              <a:t>Continue…</a:t>
            </a:r>
            <a:endParaRPr lang="en-IN" sz="24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IN" sz="1700" b="1" dirty="0" smtClean="0">
                <a:latin typeface="Arial" pitchFamily="34" charset="0"/>
                <a:cs typeface="Arial" pitchFamily="34" charset="0"/>
              </a:rPr>
              <a:t>Multicast </a:t>
            </a:r>
            <a:r>
              <a:rPr lang="en-IN" sz="1700" b="1" dirty="0">
                <a:latin typeface="Arial" pitchFamily="34" charset="0"/>
                <a:cs typeface="Arial" pitchFamily="34" charset="0"/>
              </a:rPr>
              <a:t>IP </a:t>
            </a:r>
            <a:r>
              <a:rPr lang="en-IN" sz="1700" b="1" dirty="0" smtClean="0">
                <a:latin typeface="Arial" pitchFamily="34" charset="0"/>
                <a:cs typeface="Arial" pitchFamily="34" charset="0"/>
              </a:rPr>
              <a:t>Addresses</a:t>
            </a:r>
            <a:r>
              <a:rPr lang="en-IN" sz="1700" dirty="0">
                <a:latin typeface="Arial" pitchFamily="34" charset="0"/>
                <a:cs typeface="Arial" pitchFamily="34" charset="0"/>
              </a:rPr>
              <a:t> – used for one-to-many communication. Multicast messages are sent to IP multicast group addresses. Routers forward copies of the packet out to every interface that has hosts subscribed to that group address. Only the hosts that need to receive the message will process the packets. </a:t>
            </a:r>
            <a:r>
              <a:rPr lang="en-IN" sz="1700" dirty="0" smtClean="0">
                <a:latin typeface="Arial" pitchFamily="34" charset="0"/>
                <a:cs typeface="Arial" pitchFamily="34" charset="0"/>
              </a:rPr>
              <a:t>All </a:t>
            </a:r>
            <a:r>
              <a:rPr lang="en-IN" sz="1700" dirty="0">
                <a:latin typeface="Arial" pitchFamily="34" charset="0"/>
                <a:cs typeface="Arial" pitchFamily="34" charset="0"/>
              </a:rPr>
              <a:t>other hosts on the LAN will discard them. </a:t>
            </a:r>
            <a:endParaRPr lang="en-IN" sz="1700" dirty="0" smtClean="0">
              <a:latin typeface="Arial" pitchFamily="34" charset="0"/>
              <a:cs typeface="Arial" pitchFamily="34" charset="0"/>
            </a:endParaRPr>
          </a:p>
          <a:p>
            <a:pPr algn="just"/>
            <a:endParaRPr lang="en-IN" sz="1700" dirty="0">
              <a:latin typeface="Arial" pitchFamily="34" charset="0"/>
              <a:cs typeface="Arial" pitchFamily="34" charset="0"/>
            </a:endParaRP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31640" y="3545632"/>
            <a:ext cx="6448425" cy="3312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0295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latin typeface="Arial" pitchFamily="34" charset="0"/>
                <a:cs typeface="Arial" pitchFamily="34" charset="0"/>
              </a:rPr>
              <a:t>Continue…</a:t>
            </a:r>
            <a:endParaRPr lang="en-IN" sz="24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IN" sz="1700" b="1" dirty="0" smtClean="0">
                <a:latin typeface="Arial" pitchFamily="34" charset="0"/>
                <a:cs typeface="Arial" pitchFamily="34" charset="0"/>
              </a:rPr>
              <a:t>Broadcast </a:t>
            </a:r>
            <a:r>
              <a:rPr lang="en-IN" sz="1700" b="1" dirty="0">
                <a:latin typeface="Arial" pitchFamily="34" charset="0"/>
                <a:cs typeface="Arial" pitchFamily="34" charset="0"/>
              </a:rPr>
              <a:t>IP </a:t>
            </a:r>
            <a:r>
              <a:rPr lang="en-IN" sz="1700" b="1" dirty="0" smtClean="0">
                <a:latin typeface="Arial" pitchFamily="34" charset="0"/>
                <a:cs typeface="Arial" pitchFamily="34" charset="0"/>
              </a:rPr>
              <a:t>Addresses</a:t>
            </a:r>
            <a:r>
              <a:rPr lang="en-IN" sz="1700" dirty="0">
                <a:latin typeface="Arial" pitchFamily="34" charset="0"/>
                <a:cs typeface="Arial" pitchFamily="34" charset="0"/>
              </a:rPr>
              <a:t> – used to send data to all possible destinations in the broadcast domain (the one-to-everybody communication). The broadcast address for a network has all host bits on. For example, for the network </a:t>
            </a:r>
            <a:r>
              <a:rPr lang="en-IN" sz="1700" b="1" dirty="0">
                <a:latin typeface="Arial" pitchFamily="34" charset="0"/>
                <a:cs typeface="Arial" pitchFamily="34" charset="0"/>
              </a:rPr>
              <a:t>192.168.30.0 255.255.255.0</a:t>
            </a:r>
            <a:r>
              <a:rPr lang="en-IN" sz="1700" dirty="0">
                <a:latin typeface="Arial" pitchFamily="34" charset="0"/>
                <a:cs typeface="Arial" pitchFamily="34" charset="0"/>
              </a:rPr>
              <a:t> the broadcast address would be </a:t>
            </a:r>
            <a:r>
              <a:rPr lang="en-IN" sz="1700" b="1" dirty="0">
                <a:latin typeface="Arial" pitchFamily="34" charset="0"/>
                <a:cs typeface="Arial" pitchFamily="34" charset="0"/>
              </a:rPr>
              <a:t>192.168.0.255</a:t>
            </a:r>
            <a:r>
              <a:rPr lang="en-IN" sz="1700" dirty="0">
                <a:latin typeface="Arial" pitchFamily="34" charset="0"/>
                <a:cs typeface="Arial" pitchFamily="34" charset="0"/>
              </a:rPr>
              <a:t>. Also, the IP address of all 1’s (</a:t>
            </a:r>
            <a:r>
              <a:rPr lang="en-IN" sz="1700" b="1" dirty="0">
                <a:latin typeface="Arial" pitchFamily="34" charset="0"/>
                <a:cs typeface="Arial" pitchFamily="34" charset="0"/>
              </a:rPr>
              <a:t>255.255.255.255</a:t>
            </a:r>
            <a:r>
              <a:rPr lang="en-IN" sz="1700" dirty="0">
                <a:latin typeface="Arial" pitchFamily="34" charset="0"/>
                <a:cs typeface="Arial" pitchFamily="34" charset="0"/>
              </a:rPr>
              <a:t>) can be used for local broadcast</a:t>
            </a:r>
            <a:r>
              <a:rPr lang="en-IN" sz="1700" dirty="0" smtClean="0">
                <a:latin typeface="Arial" pitchFamily="34" charset="0"/>
                <a:cs typeface="Arial" pitchFamily="34" charset="0"/>
              </a:rPr>
              <a:t>.</a:t>
            </a:r>
          </a:p>
          <a:p>
            <a:pPr algn="just"/>
            <a:endParaRPr lang="en-IN" sz="1700" dirty="0">
              <a:latin typeface="Arial" pitchFamily="34" charset="0"/>
              <a:cs typeface="Arial" pitchFamily="34" charset="0"/>
            </a:endParaRPr>
          </a:p>
          <a:p>
            <a:pPr algn="just"/>
            <a:endParaRPr lang="en-IN" sz="1700" dirty="0">
              <a:latin typeface="Arial" pitchFamily="34" charset="0"/>
              <a:cs typeface="Arial" pitchFamily="34" charset="0"/>
            </a:endParaRP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14450" y="3647468"/>
            <a:ext cx="6065862" cy="2949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660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latin typeface="Arial" pitchFamily="34" charset="0"/>
                <a:cs typeface="Arial" pitchFamily="34" charset="0"/>
              </a:rPr>
              <a:t>TCP/IP Model</a:t>
            </a:r>
            <a:endParaRPr lang="en-IN" sz="2400" b="1" dirty="0">
              <a:latin typeface="Arial" pitchFamily="34" charset="0"/>
              <a:cs typeface="Arial" pitchFamily="34" charset="0"/>
            </a:endParaRPr>
          </a:p>
        </p:txBody>
      </p:sp>
      <p:sp>
        <p:nvSpPr>
          <p:cNvPr id="3" name="Content Placeholder 2"/>
          <p:cNvSpPr>
            <a:spLocks noGrp="1"/>
          </p:cNvSpPr>
          <p:nvPr>
            <p:ph idx="1"/>
          </p:nvPr>
        </p:nvSpPr>
        <p:spPr>
          <a:xfrm>
            <a:off x="457200" y="1700808"/>
            <a:ext cx="8229600" cy="4464495"/>
          </a:xfrm>
        </p:spPr>
        <p:txBody>
          <a:bodyPr>
            <a:noAutofit/>
          </a:bodyPr>
          <a:lstStyle/>
          <a:p>
            <a:pPr algn="just"/>
            <a:r>
              <a:rPr lang="en-IN" sz="1800" dirty="0" smtClean="0">
                <a:latin typeface="Arial" pitchFamily="34" charset="0"/>
                <a:cs typeface="Arial" pitchFamily="34" charset="0"/>
              </a:rPr>
              <a:t>This model has 4 layers compared to OSI which has 7 layers.</a:t>
            </a:r>
          </a:p>
          <a:p>
            <a:pPr algn="just"/>
            <a:r>
              <a:rPr lang="en-IN" sz="1800" dirty="0" smtClean="0">
                <a:latin typeface="Arial" pitchFamily="34" charset="0"/>
                <a:cs typeface="Arial" pitchFamily="34" charset="0"/>
              </a:rPr>
              <a:t>It combines OSI’s several layers to one layer.</a:t>
            </a:r>
          </a:p>
          <a:p>
            <a:pPr algn="just"/>
            <a:r>
              <a:rPr lang="en-IN" sz="1800" dirty="0" smtClean="0">
                <a:latin typeface="Arial" pitchFamily="34" charset="0"/>
                <a:cs typeface="Arial" pitchFamily="34" charset="0"/>
              </a:rPr>
              <a:t>TCP/IP uses the client/server model of communication in which a user or machine by is provided a service by another computer in the network.</a:t>
            </a:r>
          </a:p>
          <a:p>
            <a:pPr algn="just"/>
            <a:r>
              <a:rPr lang="en-IN" sz="1800" dirty="0" smtClean="0">
                <a:latin typeface="Arial" pitchFamily="34" charset="0"/>
                <a:cs typeface="Arial" pitchFamily="34" charset="0"/>
              </a:rPr>
              <a:t>Collectively, the TCP/IP suite of protocols is classified as </a:t>
            </a:r>
            <a:r>
              <a:rPr lang="en-IN" sz="1800" dirty="0" smtClean="0">
                <a:solidFill>
                  <a:srgbClr val="FF0000"/>
                </a:solidFill>
                <a:latin typeface="Arial" pitchFamily="34" charset="0"/>
                <a:cs typeface="Arial" pitchFamily="34" charset="0"/>
              </a:rPr>
              <a:t>stateless</a:t>
            </a:r>
            <a:r>
              <a:rPr lang="en-IN" sz="1800" dirty="0" smtClean="0">
                <a:latin typeface="Arial" pitchFamily="34" charset="0"/>
                <a:cs typeface="Arial" pitchFamily="34" charset="0"/>
              </a:rPr>
              <a:t>, which means each client request is considered new because it is unrelated to previous requests. Being stateless frees up network paths so they can be used continuously.</a:t>
            </a:r>
          </a:p>
          <a:p>
            <a:pPr algn="just"/>
            <a:r>
              <a:rPr lang="en-IN" sz="1800" dirty="0" smtClean="0">
                <a:latin typeface="Arial" pitchFamily="34" charset="0"/>
                <a:cs typeface="Arial" pitchFamily="34" charset="0"/>
              </a:rPr>
              <a:t>The transport layer itself, however, is </a:t>
            </a:r>
            <a:r>
              <a:rPr lang="en-IN" sz="1800" dirty="0" smtClean="0">
                <a:solidFill>
                  <a:srgbClr val="FF0000"/>
                </a:solidFill>
                <a:latin typeface="Arial" pitchFamily="34" charset="0"/>
                <a:cs typeface="Arial" pitchFamily="34" charset="0"/>
              </a:rPr>
              <a:t>stateful </a:t>
            </a:r>
            <a:r>
              <a:rPr lang="en-IN" sz="1800" dirty="0" smtClean="0">
                <a:latin typeface="Arial" pitchFamily="34" charset="0"/>
                <a:cs typeface="Arial" pitchFamily="34" charset="0"/>
              </a:rPr>
              <a:t>. It  transmits a single message, and its connection remains in place until all the packets in a message have been received and reassembled at the destination.</a:t>
            </a:r>
            <a:endParaRPr lang="en-IN" sz="1800" dirty="0" smtClean="0"/>
          </a:p>
          <a:p>
            <a:pPr algn="just"/>
            <a:r>
              <a:rPr lang="en-IN" sz="1800" dirty="0" smtClean="0">
                <a:latin typeface="Arial" pitchFamily="34" charset="0"/>
                <a:cs typeface="Arial" pitchFamily="34" charset="0"/>
              </a:rPr>
              <a:t>TCP/IP grew out of U.S. Department of Defence networking research.</a:t>
            </a:r>
          </a:p>
          <a:p>
            <a:pPr algn="just"/>
            <a:r>
              <a:rPr lang="en-US" sz="1800" dirty="0" smtClean="0">
                <a:latin typeface="Arial" pitchFamily="34" charset="0"/>
                <a:cs typeface="Arial" pitchFamily="34" charset="0"/>
              </a:rPr>
              <a:t>TCP/IP is known as "the language of the Internet." If you want a computer to work on the Internet, you have to use TCP/IP.</a:t>
            </a:r>
            <a:endParaRPr lang="en-IN" sz="1800" dirty="0" smtClean="0">
              <a:latin typeface="Arial" pitchFamily="34" charset="0"/>
              <a:cs typeface="Arial" pitchFamily="34" charset="0"/>
            </a:endParaRPr>
          </a:p>
        </p:txBody>
      </p:sp>
    </p:spTree>
    <p:extLst>
      <p:ext uri="{BB962C8B-B14F-4D97-AF65-F5344CB8AC3E}">
        <p14:creationId xmlns:p14="http://schemas.microsoft.com/office/powerpoint/2010/main" xmlns="" val="2968124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latin typeface="Arial" pitchFamily="34" charset="0"/>
                <a:cs typeface="Arial" pitchFamily="34" charset="0"/>
              </a:rPr>
              <a:t>IPv4 and IPv6 Addresses</a:t>
            </a:r>
            <a:endParaRPr lang="en-IN" sz="24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IN" sz="1700" dirty="0">
                <a:latin typeface="Arial" pitchFamily="34" charset="0"/>
                <a:cs typeface="Arial" pitchFamily="34" charset="0"/>
              </a:rPr>
              <a:t>IPv4 addresses are 32 bits long (four bytes). An example of an IPv4 address is </a:t>
            </a:r>
            <a:r>
              <a:rPr lang="en-IN" sz="1700" b="1" dirty="0" smtClean="0">
                <a:latin typeface="Arial" pitchFamily="34" charset="0"/>
                <a:cs typeface="Arial" pitchFamily="34" charset="0"/>
              </a:rPr>
              <a:t>216.58.216.164.</a:t>
            </a:r>
          </a:p>
          <a:p>
            <a:pPr algn="just"/>
            <a:r>
              <a:rPr lang="en-IN" sz="1700" dirty="0">
                <a:latin typeface="Arial" pitchFamily="34" charset="0"/>
                <a:cs typeface="Arial" pitchFamily="34" charset="0"/>
              </a:rPr>
              <a:t>The maximum value of a 32-bit number is 2</a:t>
            </a:r>
            <a:r>
              <a:rPr lang="en-IN" sz="1700" baseline="30000" dirty="0">
                <a:latin typeface="Arial" pitchFamily="34" charset="0"/>
                <a:cs typeface="Arial" pitchFamily="34" charset="0"/>
              </a:rPr>
              <a:t>32</a:t>
            </a:r>
            <a:r>
              <a:rPr lang="en-IN" sz="1700" dirty="0">
                <a:latin typeface="Arial" pitchFamily="34" charset="0"/>
                <a:cs typeface="Arial" pitchFamily="34" charset="0"/>
              </a:rPr>
              <a:t>, or 4,294,967,296. So the maximum number of IPv4 addresses, which is called its address space, is about </a:t>
            </a:r>
            <a:r>
              <a:rPr lang="en-IN" sz="1700" b="1" dirty="0">
                <a:latin typeface="Arial" pitchFamily="34" charset="0"/>
                <a:cs typeface="Arial" pitchFamily="34" charset="0"/>
              </a:rPr>
              <a:t>4.3 billion</a:t>
            </a:r>
            <a:r>
              <a:rPr lang="en-IN" sz="1700" dirty="0">
                <a:latin typeface="Arial" pitchFamily="34" charset="0"/>
                <a:cs typeface="Arial" pitchFamily="34" charset="0"/>
              </a:rPr>
              <a:t>. In the 1980s, this was sufficient to address every networked </a:t>
            </a:r>
            <a:r>
              <a:rPr lang="en-IN" sz="1700" dirty="0" smtClean="0">
                <a:latin typeface="Arial" pitchFamily="34" charset="0"/>
                <a:cs typeface="Arial" pitchFamily="34" charset="0"/>
              </a:rPr>
              <a:t>device</a:t>
            </a:r>
            <a:r>
              <a:rPr lang="en-IN" sz="1700" dirty="0">
                <a:latin typeface="Arial" pitchFamily="34" charset="0"/>
                <a:cs typeface="Arial" pitchFamily="34" charset="0"/>
              </a:rPr>
              <a:t>, but scientists knew that this space would quickly become exhausted</a:t>
            </a:r>
            <a:r>
              <a:rPr lang="en-IN" sz="1700" dirty="0" smtClean="0">
                <a:latin typeface="Arial" pitchFamily="34" charset="0"/>
                <a:cs typeface="Arial" pitchFamily="34" charset="0"/>
              </a:rPr>
              <a:t>.</a:t>
            </a:r>
          </a:p>
          <a:p>
            <a:pPr algn="just"/>
            <a:r>
              <a:rPr lang="en-IN" sz="1800" dirty="0"/>
              <a:t>A major advantage of IPv6 is that it uses 128 bits of data to store an address, permitting 2</a:t>
            </a:r>
            <a:r>
              <a:rPr lang="en-IN" sz="1800" baseline="30000" dirty="0"/>
              <a:t>128</a:t>
            </a:r>
            <a:r>
              <a:rPr lang="en-IN" sz="1800" dirty="0"/>
              <a:t> unique addresses, or 340,282,366,920,938,463,463,374,607,431,768,211,456. The size of IPv6's address space — 340 duodecillion — is much, much larger than IPv4.</a:t>
            </a:r>
            <a:endParaRPr lang="en-IN" sz="1700" dirty="0">
              <a:latin typeface="Arial" pitchFamily="34" charset="0"/>
              <a:cs typeface="Arial" pitchFamily="34" charset="0"/>
            </a:endParaRPr>
          </a:p>
        </p:txBody>
      </p:sp>
    </p:spTree>
    <p:extLst>
      <p:ext uri="{BB962C8B-B14F-4D97-AF65-F5344CB8AC3E}">
        <p14:creationId xmlns="" xmlns:p14="http://schemas.microsoft.com/office/powerpoint/2010/main" val="62035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2400" b="1" dirty="0" smtClean="0">
                <a:latin typeface="Arial" pitchFamily="34" charset="0"/>
                <a:cs typeface="Arial" pitchFamily="34" charset="0"/>
              </a:rPr>
              <a:t>Classes of IP Addresses</a:t>
            </a:r>
            <a:endParaRPr lang="en-IN" sz="2400" b="1" dirty="0">
              <a:latin typeface="Arial" pitchFamily="34" charset="0"/>
              <a:cs typeface="Arial" pitchFamily="34" charset="0"/>
            </a:endParaRPr>
          </a:p>
        </p:txBody>
      </p:sp>
      <p:sp>
        <p:nvSpPr>
          <p:cNvPr id="5" name="Content Placeholder 4"/>
          <p:cNvSpPr>
            <a:spLocks noGrp="1"/>
          </p:cNvSpPr>
          <p:nvPr>
            <p:ph idx="1"/>
          </p:nvPr>
        </p:nvSpPr>
        <p:spPr/>
        <p:txBody>
          <a:bodyPr>
            <a:normAutofit fontScale="92500" lnSpcReduction="10000"/>
          </a:bodyPr>
          <a:lstStyle/>
          <a:p>
            <a:pPr algn="just"/>
            <a:r>
              <a:rPr lang="en-IN" sz="1700" dirty="0" smtClean="0">
                <a:latin typeface="Arial" pitchFamily="34" charset="0"/>
                <a:cs typeface="Arial" pitchFamily="34" charset="0"/>
              </a:rPr>
              <a:t>There are five classes of IP Addresses:</a:t>
            </a:r>
          </a:p>
          <a:p>
            <a:pPr marL="685800" lvl="1" algn="just"/>
            <a:r>
              <a:rPr lang="en-IN" sz="1600" dirty="0" smtClean="0">
                <a:latin typeface="Arial" pitchFamily="34" charset="0"/>
                <a:cs typeface="Arial" pitchFamily="34" charset="0"/>
              </a:rPr>
              <a:t>Class A</a:t>
            </a:r>
          </a:p>
          <a:p>
            <a:pPr marL="685800" lvl="1" algn="just"/>
            <a:r>
              <a:rPr lang="en-IN" sz="1600" dirty="0" smtClean="0">
                <a:latin typeface="Arial" pitchFamily="34" charset="0"/>
                <a:cs typeface="Arial" pitchFamily="34" charset="0"/>
              </a:rPr>
              <a:t>Class B</a:t>
            </a:r>
          </a:p>
          <a:p>
            <a:pPr marL="685800" lvl="1" algn="just"/>
            <a:r>
              <a:rPr lang="en-IN" sz="1600" dirty="0" smtClean="0">
                <a:latin typeface="Arial" pitchFamily="34" charset="0"/>
                <a:cs typeface="Arial" pitchFamily="34" charset="0"/>
              </a:rPr>
              <a:t>Class C</a:t>
            </a:r>
          </a:p>
          <a:p>
            <a:pPr marL="685800" lvl="1" algn="just"/>
            <a:r>
              <a:rPr lang="en-IN" sz="1600" dirty="0" smtClean="0">
                <a:latin typeface="Arial" pitchFamily="34" charset="0"/>
                <a:cs typeface="Arial" pitchFamily="34" charset="0"/>
              </a:rPr>
              <a:t>Class D</a:t>
            </a:r>
          </a:p>
          <a:p>
            <a:pPr marL="685800" lvl="1" algn="just"/>
            <a:r>
              <a:rPr lang="en-IN" sz="1600" dirty="0" smtClean="0">
                <a:latin typeface="Arial" pitchFamily="34" charset="0"/>
                <a:cs typeface="Arial" pitchFamily="34" charset="0"/>
              </a:rPr>
              <a:t>Class E</a:t>
            </a:r>
          </a:p>
          <a:p>
            <a:pPr marL="342900" lvl="1" indent="-342900" algn="just">
              <a:buFont typeface="Arial" pitchFamily="34" charset="0"/>
              <a:buChar char="•"/>
            </a:pPr>
            <a:r>
              <a:rPr lang="en-IN" sz="1700" dirty="0">
                <a:latin typeface="Arial" pitchFamily="34" charset="0"/>
                <a:cs typeface="Arial" pitchFamily="34" charset="0"/>
              </a:rPr>
              <a:t>The system of IP address classes was developed for the purpose of Internet IP addresses assignment. The classes created were based on the network size. For example, for the small number of networks with a very large number of hosts, the Class A was created. The Class C was created for numerous networks with small number of hosts</a:t>
            </a:r>
            <a:r>
              <a:rPr lang="en-IN" sz="1700" dirty="0" smtClean="0">
                <a:latin typeface="Arial" pitchFamily="34" charset="0"/>
                <a:cs typeface="Arial" pitchFamily="34" charset="0"/>
              </a:rPr>
              <a:t>.</a:t>
            </a:r>
          </a:p>
          <a:p>
            <a:pPr marL="342900" lvl="1" indent="-342900" algn="just">
              <a:buFont typeface="Arial" pitchFamily="34" charset="0"/>
              <a:buChar char="•"/>
            </a:pPr>
            <a:r>
              <a:rPr lang="en-IN" sz="1700" dirty="0">
                <a:latin typeface="Arial" pitchFamily="34" charset="0"/>
                <a:cs typeface="Arial" pitchFamily="34" charset="0"/>
              </a:rPr>
              <a:t>For the IP addresses from Class A, the first 8 bits (the first decimal number) represent the network part, while the remaining 24 bits represent the host part. For Class B, the first 16 bits (the first two numbers) represent the network part, while the remaining 16 bits represent the host part. For Class C, the first 24 bits represent the network part, while the remaining 8 bits represent the host part.</a:t>
            </a:r>
          </a:p>
          <a:p>
            <a:pPr marL="685800" lvl="1" algn="just"/>
            <a:endParaRPr lang="en-IN" sz="1300" dirty="0" smtClean="0">
              <a:latin typeface="Arial" pitchFamily="34" charset="0"/>
              <a:cs typeface="Arial" pitchFamily="34" charset="0"/>
            </a:endParaRPr>
          </a:p>
        </p:txBody>
      </p:sp>
    </p:spTree>
    <p:extLst>
      <p:ext uri="{BB962C8B-B14F-4D97-AF65-F5344CB8AC3E}">
        <p14:creationId xmlns="" xmlns:p14="http://schemas.microsoft.com/office/powerpoint/2010/main" val="2825410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latin typeface="Arial" pitchFamily="34" charset="0"/>
                <a:cs typeface="Arial" pitchFamily="34" charset="0"/>
              </a:rPr>
              <a:t>Special IP Address Range</a:t>
            </a:r>
            <a:endParaRPr lang="en-IN"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IN" sz="1800" dirty="0">
                <a:latin typeface="Arial" pitchFamily="34" charset="0"/>
                <a:cs typeface="Arial" pitchFamily="34" charset="0"/>
              </a:rPr>
              <a:t>Special IP address ranges that are used for special purposes are:</a:t>
            </a:r>
          </a:p>
          <a:p>
            <a:pPr algn="just"/>
            <a:r>
              <a:rPr lang="en-IN" sz="1800" b="1" dirty="0">
                <a:latin typeface="Arial" pitchFamily="34" charset="0"/>
                <a:cs typeface="Arial" pitchFamily="34" charset="0"/>
              </a:rPr>
              <a:t>0.0.0.0/8</a:t>
            </a:r>
            <a:r>
              <a:rPr lang="en-IN" sz="1800" dirty="0">
                <a:latin typeface="Arial" pitchFamily="34" charset="0"/>
                <a:cs typeface="Arial" pitchFamily="34" charset="0"/>
              </a:rPr>
              <a:t> – addresses used to communicate with the local network</a:t>
            </a:r>
          </a:p>
          <a:p>
            <a:pPr algn="just"/>
            <a:r>
              <a:rPr lang="en-IN" sz="1800" b="1" dirty="0">
                <a:latin typeface="Arial" pitchFamily="34" charset="0"/>
                <a:cs typeface="Arial" pitchFamily="34" charset="0"/>
              </a:rPr>
              <a:t>127.0.0.0/8</a:t>
            </a:r>
            <a:r>
              <a:rPr lang="en-IN" sz="1800" dirty="0">
                <a:latin typeface="Arial" pitchFamily="34" charset="0"/>
                <a:cs typeface="Arial" pitchFamily="34" charset="0"/>
              </a:rPr>
              <a:t> – loopback addresses</a:t>
            </a:r>
          </a:p>
          <a:p>
            <a:pPr algn="just"/>
            <a:r>
              <a:rPr lang="en-IN" sz="1800" b="1" dirty="0">
                <a:latin typeface="Arial" pitchFamily="34" charset="0"/>
                <a:cs typeface="Arial" pitchFamily="34" charset="0"/>
              </a:rPr>
              <a:t>169.254.0.0/16</a:t>
            </a:r>
            <a:r>
              <a:rPr lang="en-IN" sz="1800" dirty="0">
                <a:latin typeface="Arial" pitchFamily="34" charset="0"/>
                <a:cs typeface="Arial" pitchFamily="34" charset="0"/>
              </a:rPr>
              <a:t> – link-local addresses (APIPA)</a:t>
            </a:r>
          </a:p>
          <a:p>
            <a:pPr marL="0" indent="0">
              <a:buNone/>
            </a:pPr>
            <a:endParaRPr lang="en-IN" dirty="0"/>
          </a:p>
        </p:txBody>
      </p:sp>
    </p:spTree>
    <p:extLst>
      <p:ext uri="{BB962C8B-B14F-4D97-AF65-F5344CB8AC3E}">
        <p14:creationId xmlns="" xmlns:p14="http://schemas.microsoft.com/office/powerpoint/2010/main" val="1509826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b="1" dirty="0" smtClean="0">
                <a:latin typeface="Arial" pitchFamily="34" charset="0"/>
                <a:cs typeface="Arial" pitchFamily="34" charset="0"/>
              </a:rPr>
              <a:t>Classes with their Range</a:t>
            </a:r>
            <a:endParaRPr lang="en-IN" sz="2400" b="1" dirty="0">
              <a:latin typeface="Arial" pitchFamily="34" charset="0"/>
              <a:cs typeface="Arial" pitchFamily="34" charset="0"/>
            </a:endParaRPr>
          </a:p>
        </p:txBody>
      </p:sp>
      <p:sp>
        <p:nvSpPr>
          <p:cNvPr id="5" name="Content Placeholder 4"/>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772816"/>
            <a:ext cx="8587680" cy="48485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48901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609600"/>
            <a:ext cx="7772400" cy="1019200"/>
          </a:xfrm>
        </p:spPr>
        <p:txBody>
          <a:bodyPr/>
          <a:lstStyle/>
          <a:p>
            <a:r>
              <a:rPr lang="en-IN" sz="2400" b="1" dirty="0" smtClean="0">
                <a:latin typeface="Arial" pitchFamily="34" charset="0"/>
                <a:cs typeface="Arial" pitchFamily="34" charset="0"/>
              </a:rPr>
              <a:t>Static vs. Dynamic IP Addresses</a:t>
            </a:r>
            <a:endParaRPr lang="en-IN" sz="2400" b="1" dirty="0">
              <a:latin typeface="Arial" pitchFamily="34" charset="0"/>
              <a:cs typeface="Arial" pitchFamily="34" charset="0"/>
            </a:endParaRPr>
          </a:p>
        </p:txBody>
      </p:sp>
      <p:sp>
        <p:nvSpPr>
          <p:cNvPr id="5" name="Content Placeholder 4"/>
          <p:cNvSpPr>
            <a:spLocks noGrp="1"/>
          </p:cNvSpPr>
          <p:nvPr>
            <p:ph idx="1"/>
          </p:nvPr>
        </p:nvSpPr>
        <p:spPr>
          <a:xfrm>
            <a:off x="-1" y="1600200"/>
            <a:ext cx="8982075" cy="5156845"/>
          </a:xfrm>
        </p:spPr>
        <p:txBody>
          <a:bodyPr>
            <a:normAutofit/>
          </a:bodyPr>
          <a:lstStyle/>
          <a:p>
            <a:pPr algn="just"/>
            <a:r>
              <a:rPr lang="en-IN" sz="1700" dirty="0">
                <a:latin typeface="Arial" pitchFamily="34" charset="0"/>
                <a:cs typeface="Arial" pitchFamily="34" charset="0"/>
              </a:rPr>
              <a:t>IP addresses are assigned in two different ways. They may be dynamically assigned (they can change automatically) or </a:t>
            </a:r>
            <a:r>
              <a:rPr lang="en-IN" sz="1700" dirty="0" smtClean="0">
                <a:latin typeface="Arial" pitchFamily="34" charset="0"/>
                <a:cs typeface="Arial" pitchFamily="34" charset="0"/>
              </a:rPr>
              <a:t>statically</a:t>
            </a:r>
            <a:r>
              <a:rPr lang="en-IN" sz="1700" dirty="0">
                <a:latin typeface="Arial" pitchFamily="34" charset="0"/>
                <a:cs typeface="Arial" pitchFamily="34" charset="0"/>
              </a:rPr>
              <a:t> </a:t>
            </a:r>
            <a:r>
              <a:rPr lang="en-IN" sz="1700" dirty="0" smtClean="0">
                <a:latin typeface="Arial" pitchFamily="34" charset="0"/>
                <a:cs typeface="Arial" pitchFamily="34" charset="0"/>
              </a:rPr>
              <a:t>assigned </a:t>
            </a:r>
            <a:r>
              <a:rPr lang="en-IN" sz="1700" dirty="0">
                <a:latin typeface="Arial" pitchFamily="34" charset="0"/>
                <a:cs typeface="Arial" pitchFamily="34" charset="0"/>
              </a:rPr>
              <a:t>(they're intended not to change, and must be changed manually). Most home networks use </a:t>
            </a:r>
            <a:r>
              <a:rPr lang="en-IN" sz="1700" b="1" dirty="0">
                <a:latin typeface="Arial" pitchFamily="34" charset="0"/>
                <a:cs typeface="Arial" pitchFamily="34" charset="0"/>
              </a:rPr>
              <a:t>dynamic allocation</a:t>
            </a:r>
            <a:r>
              <a:rPr lang="en-IN" sz="1700" dirty="0">
                <a:latin typeface="Arial" pitchFamily="34" charset="0"/>
                <a:cs typeface="Arial" pitchFamily="34" charset="0"/>
              </a:rPr>
              <a:t>. Your </a:t>
            </a:r>
            <a:r>
              <a:rPr lang="en-IN" sz="1700" dirty="0" smtClean="0">
                <a:latin typeface="Arial" pitchFamily="34" charset="0"/>
                <a:cs typeface="Arial" pitchFamily="34" charset="0"/>
              </a:rPr>
              <a:t>router uses</a:t>
            </a:r>
            <a:r>
              <a:rPr lang="en-IN" sz="1700" dirty="0">
                <a:latin typeface="Arial" pitchFamily="34" charset="0"/>
                <a:cs typeface="Arial" pitchFamily="34" charset="0"/>
              </a:rPr>
              <a:t> DHCP to temporarily assign, or "lease," an IP address to your device. After a period of time, this lease "expires," and the router renews your old address or assigns you a new one, depending on the needs of the network and the configuration of the router</a:t>
            </a:r>
            <a:r>
              <a:rPr lang="en-IN" sz="1700" dirty="0" smtClean="0">
                <a:latin typeface="Arial" pitchFamily="34" charset="0"/>
                <a:cs typeface="Arial" pitchFamily="34" charset="0"/>
              </a:rPr>
              <a:t>.</a:t>
            </a:r>
          </a:p>
          <a:p>
            <a:pPr marL="0" indent="0" algn="just">
              <a:buNone/>
            </a:pPr>
            <a:endParaRPr lang="en-IN" sz="1700" dirty="0">
              <a:latin typeface="Arial" pitchFamily="34" charset="0"/>
              <a:cs typeface="Arial" pitchFamily="34" charset="0"/>
            </a:endParaRPr>
          </a:p>
          <a:p>
            <a:pPr marL="0" indent="0" algn="just">
              <a:buNone/>
            </a:pPr>
            <a:endParaRPr lang="en-IN" sz="1700" dirty="0">
              <a:latin typeface="Arial" pitchFamily="34" charset="0"/>
              <a:cs typeface="Arial" pitchFamily="34" charset="0"/>
            </a:endParaRPr>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1925" y="3645024"/>
            <a:ext cx="8820150" cy="31120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11360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2400" b="1" dirty="0" smtClean="0">
                <a:latin typeface="Arial" pitchFamily="34" charset="0"/>
                <a:cs typeface="Arial" pitchFamily="34" charset="0"/>
              </a:rPr>
              <a:t>Binary to Decimal Conversion</a:t>
            </a:r>
            <a:endParaRPr lang="en-IN" sz="2400" b="1" dirty="0">
              <a:latin typeface="Arial" pitchFamily="34" charset="0"/>
              <a:cs typeface="Arial" pitchFamily="34" charset="0"/>
            </a:endParaRPr>
          </a:p>
        </p:txBody>
      </p:sp>
      <p:sp>
        <p:nvSpPr>
          <p:cNvPr id="5" name="Content Placeholder 4"/>
          <p:cNvSpPr>
            <a:spLocks noGrp="1"/>
          </p:cNvSpPr>
          <p:nvPr>
            <p:ph idx="1"/>
          </p:nvPr>
        </p:nvSpPr>
        <p:spPr>
          <a:xfrm>
            <a:off x="457200" y="1600200"/>
            <a:ext cx="8229600" cy="4925144"/>
          </a:xfrm>
        </p:spPr>
        <p:txBody>
          <a:bodyPr>
            <a:normAutofit/>
          </a:bodyPr>
          <a:lstStyle/>
          <a:p>
            <a:pPr algn="just"/>
            <a:r>
              <a:rPr lang="en-IN" sz="1700" dirty="0">
                <a:latin typeface="Arial" pitchFamily="34" charset="0"/>
                <a:cs typeface="Arial" pitchFamily="34" charset="0"/>
              </a:rPr>
              <a:t>The right most bit, or least significant bit, of an octet holds a value of 2</a:t>
            </a:r>
            <a:r>
              <a:rPr lang="en-IN" sz="1700" b="1" baseline="30000" dirty="0">
                <a:latin typeface="Arial" pitchFamily="34" charset="0"/>
                <a:cs typeface="Arial" pitchFamily="34" charset="0"/>
              </a:rPr>
              <a:t>0</a:t>
            </a:r>
            <a:r>
              <a:rPr lang="en-IN" sz="1700" dirty="0" smtClean="0">
                <a:latin typeface="Arial" pitchFamily="34" charset="0"/>
                <a:cs typeface="Arial" pitchFamily="34" charset="0"/>
              </a:rPr>
              <a:t>.</a:t>
            </a:r>
          </a:p>
          <a:p>
            <a:pPr algn="just"/>
            <a:r>
              <a:rPr lang="en-IN" sz="1700" dirty="0">
                <a:latin typeface="Arial" pitchFamily="34" charset="0"/>
                <a:cs typeface="Arial" pitchFamily="34" charset="0"/>
              </a:rPr>
              <a:t>The bit just to the left of that holds a value of 2</a:t>
            </a:r>
            <a:r>
              <a:rPr lang="en-IN" sz="1700" b="1" baseline="30000" dirty="0">
                <a:latin typeface="Arial" pitchFamily="34" charset="0"/>
                <a:cs typeface="Arial" pitchFamily="34" charset="0"/>
              </a:rPr>
              <a:t>1</a:t>
            </a:r>
            <a:r>
              <a:rPr lang="en-IN" sz="1700" dirty="0">
                <a:latin typeface="Arial" pitchFamily="34" charset="0"/>
                <a:cs typeface="Arial" pitchFamily="34" charset="0"/>
              </a:rPr>
              <a:t>. </a:t>
            </a:r>
            <a:endParaRPr lang="en-IN" sz="1700" dirty="0" smtClean="0">
              <a:latin typeface="Arial" pitchFamily="34" charset="0"/>
              <a:cs typeface="Arial" pitchFamily="34" charset="0"/>
            </a:endParaRPr>
          </a:p>
          <a:p>
            <a:pPr algn="just"/>
            <a:r>
              <a:rPr lang="en-IN" sz="1700" dirty="0">
                <a:latin typeface="Arial" pitchFamily="34" charset="0"/>
                <a:cs typeface="Arial" pitchFamily="34" charset="0"/>
              </a:rPr>
              <a:t>This continues until the left-most bit, or most significant bit, which holds a value of 2</a:t>
            </a:r>
            <a:r>
              <a:rPr lang="en-IN" sz="1700" b="1" baseline="30000" dirty="0">
                <a:latin typeface="Arial" pitchFamily="34" charset="0"/>
                <a:cs typeface="Arial" pitchFamily="34" charset="0"/>
              </a:rPr>
              <a:t>7</a:t>
            </a:r>
            <a:r>
              <a:rPr lang="en-IN" sz="1700" dirty="0" smtClean="0">
                <a:latin typeface="Arial" pitchFamily="34" charset="0"/>
                <a:cs typeface="Arial" pitchFamily="34" charset="0"/>
              </a:rPr>
              <a:t>.</a:t>
            </a:r>
          </a:p>
          <a:p>
            <a:pPr algn="just"/>
            <a:r>
              <a:rPr lang="en-IN" sz="1700" dirty="0">
                <a:latin typeface="Arial" pitchFamily="34" charset="0"/>
                <a:cs typeface="Arial" pitchFamily="34" charset="0"/>
              </a:rPr>
              <a:t>if all binary bits are a one, the decimal equivalent would be 255 as shown here</a:t>
            </a:r>
            <a:r>
              <a:rPr lang="en-IN" sz="1700" dirty="0" smtClean="0">
                <a:latin typeface="Arial" pitchFamily="34" charset="0"/>
                <a:cs typeface="Arial" pitchFamily="34" charset="0"/>
              </a:rPr>
              <a:t>:</a:t>
            </a:r>
          </a:p>
          <a:p>
            <a:pPr algn="just"/>
            <a:endParaRPr lang="en-IN" sz="1700"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3356992"/>
            <a:ext cx="6696744" cy="3024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38009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IP Address Notations</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There are two types of notations for an IP Address:</a:t>
            </a:r>
          </a:p>
          <a:p>
            <a:pPr algn="just"/>
            <a:endParaRPr lang="en-US" sz="1700" dirty="0" smtClean="0">
              <a:latin typeface="Arial" pitchFamily="34" charset="0"/>
              <a:cs typeface="Arial" pitchFamily="34" charset="0"/>
            </a:endParaRPr>
          </a:p>
          <a:p>
            <a:pPr algn="just"/>
            <a:r>
              <a:rPr lang="en-US" sz="1700" b="1" dirty="0" smtClean="0">
                <a:latin typeface="Arial" pitchFamily="34" charset="0"/>
                <a:cs typeface="Arial" pitchFamily="34" charset="0"/>
              </a:rPr>
              <a:t>Binary Notation : </a:t>
            </a:r>
            <a:r>
              <a:rPr lang="en-US" sz="1700" dirty="0" smtClean="0">
                <a:latin typeface="Arial" pitchFamily="34" charset="0"/>
                <a:cs typeface="Arial" pitchFamily="34" charset="0"/>
              </a:rPr>
              <a:t>The IPv4 address is displayed as 32 bits. Each octet is often referred to as a byte. The following is an example of an IPv4 address in binary notation:</a:t>
            </a:r>
          </a:p>
          <a:p>
            <a:pPr algn="just">
              <a:buNone/>
            </a:pPr>
            <a:r>
              <a:rPr lang="en-US" sz="1700" dirty="0" smtClean="0">
                <a:latin typeface="Arial" pitchFamily="34" charset="0"/>
                <a:cs typeface="Arial" pitchFamily="34" charset="0"/>
              </a:rPr>
              <a:t>                       </a:t>
            </a:r>
            <a:r>
              <a:rPr lang="en-US" sz="1800" dirty="0" smtClean="0"/>
              <a:t>01110101 10010101 00011101 00000010</a:t>
            </a:r>
          </a:p>
          <a:p>
            <a:pPr algn="just">
              <a:buNone/>
            </a:pPr>
            <a:endParaRPr lang="en-US" sz="1800" dirty="0" smtClean="0">
              <a:latin typeface="Arial" pitchFamily="34" charset="0"/>
              <a:cs typeface="Arial" pitchFamily="34" charset="0"/>
            </a:endParaRPr>
          </a:p>
          <a:p>
            <a:pPr algn="just"/>
            <a:r>
              <a:rPr lang="en-US" sz="1700" b="1" dirty="0" smtClean="0">
                <a:latin typeface="Arial" pitchFamily="34" charset="0"/>
                <a:cs typeface="Arial" pitchFamily="34" charset="0"/>
              </a:rPr>
              <a:t>Dotted-Decimal Notation : </a:t>
            </a:r>
            <a:r>
              <a:rPr lang="en-US" sz="1700" dirty="0" smtClean="0">
                <a:latin typeface="Arial" pitchFamily="34" charset="0"/>
                <a:cs typeface="Arial" pitchFamily="34" charset="0"/>
              </a:rPr>
              <a:t>To make the IPv4 address more compact and easier to read, Internet addresses are usually written in decimal form with a decimal point (dot) separating the bytes. The following is the dotted-decimal notation of the above address:</a:t>
            </a:r>
          </a:p>
          <a:p>
            <a:pPr algn="just">
              <a:buNone/>
            </a:pPr>
            <a:r>
              <a:rPr lang="en-US" sz="1800" dirty="0" smtClean="0"/>
              <a:t>                        117.149.29.2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Questions</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685800" y="1981200"/>
            <a:ext cx="7772400" cy="4688160"/>
          </a:xfrm>
        </p:spPr>
        <p:txBody>
          <a:bodyPr/>
          <a:lstStyle/>
          <a:p>
            <a:pPr algn="just"/>
            <a:r>
              <a:rPr lang="en-US" sz="1700" dirty="0" smtClean="0">
                <a:latin typeface="Arial" pitchFamily="34" charset="0"/>
                <a:cs typeface="Arial" pitchFamily="34" charset="0"/>
              </a:rPr>
              <a:t>Change the following IPv4 addresses from binary notation to dotted-decimal notation.</a:t>
            </a:r>
          </a:p>
          <a:p>
            <a:pPr lvl="1" algn="just">
              <a:buNone/>
            </a:pPr>
            <a:r>
              <a:rPr lang="en-US" sz="1700" dirty="0" smtClean="0">
                <a:latin typeface="Arial" pitchFamily="34" charset="0"/>
                <a:cs typeface="Arial" pitchFamily="34" charset="0"/>
              </a:rPr>
              <a:t>a. 10000001 00001011 00001011 11101111</a:t>
            </a:r>
          </a:p>
          <a:p>
            <a:pPr lvl="1" algn="just">
              <a:buNone/>
            </a:pPr>
            <a:r>
              <a:rPr lang="en-US" sz="1700" dirty="0" smtClean="0">
                <a:latin typeface="Arial" pitchFamily="34" charset="0"/>
                <a:cs typeface="Arial" pitchFamily="34" charset="0"/>
              </a:rPr>
              <a:t>b. 11000001 10000011 00011011 11111111</a:t>
            </a:r>
          </a:p>
          <a:p>
            <a:endParaRPr lang="en-US" sz="1700" dirty="0" smtClean="0">
              <a:latin typeface="Arial" pitchFamily="34" charset="0"/>
              <a:cs typeface="Arial" pitchFamily="34" charset="0"/>
            </a:endParaRPr>
          </a:p>
          <a:p>
            <a:pPr algn="just"/>
            <a:r>
              <a:rPr lang="en-US" sz="1700" dirty="0" smtClean="0">
                <a:latin typeface="Arial" pitchFamily="34" charset="0"/>
                <a:cs typeface="Arial" pitchFamily="34" charset="0"/>
              </a:rPr>
              <a:t>Change the following IPv4 addresses from dotted-decimal notation to binary notation.</a:t>
            </a:r>
          </a:p>
          <a:p>
            <a:pPr lvl="1" algn="just">
              <a:buNone/>
            </a:pPr>
            <a:r>
              <a:rPr lang="en-US" sz="1700" dirty="0" smtClean="0">
                <a:latin typeface="Arial" pitchFamily="34" charset="0"/>
                <a:cs typeface="Arial" pitchFamily="34" charset="0"/>
              </a:rPr>
              <a:t>a. 111.56.45.78</a:t>
            </a:r>
          </a:p>
          <a:p>
            <a:pPr lvl="1" algn="just">
              <a:buNone/>
            </a:pPr>
            <a:r>
              <a:rPr lang="en-US" sz="1700" dirty="0" smtClean="0">
                <a:latin typeface="Arial" pitchFamily="34" charset="0"/>
                <a:cs typeface="Arial" pitchFamily="34" charset="0"/>
              </a:rPr>
              <a:t>b. 221.34.7.82</a:t>
            </a:r>
          </a:p>
          <a:p>
            <a:endParaRPr lang="en-US" sz="1700" dirty="0" smtClean="0">
              <a:latin typeface="Arial" pitchFamily="34" charset="0"/>
              <a:cs typeface="Arial" pitchFamily="34" charset="0"/>
            </a:endParaRPr>
          </a:p>
          <a:p>
            <a:pPr algn="just"/>
            <a:r>
              <a:rPr lang="en-US" sz="1700" dirty="0" smtClean="0">
                <a:latin typeface="Arial" pitchFamily="34" charset="0"/>
                <a:cs typeface="Arial" pitchFamily="34" charset="0"/>
              </a:rPr>
              <a:t>Find the error, if any, in the following IPv4 addresses.</a:t>
            </a:r>
          </a:p>
          <a:p>
            <a:pPr lvl="1" algn="just">
              <a:buNone/>
            </a:pPr>
            <a:r>
              <a:rPr lang="en-US" sz="1700" dirty="0" smtClean="0">
                <a:latin typeface="Arial" pitchFamily="34" charset="0"/>
                <a:cs typeface="Arial" pitchFamily="34" charset="0"/>
              </a:rPr>
              <a:t>a. 111.56.045.78</a:t>
            </a:r>
          </a:p>
          <a:p>
            <a:pPr lvl="1" algn="just">
              <a:buNone/>
            </a:pPr>
            <a:r>
              <a:rPr lang="en-US" sz="1700" dirty="0" smtClean="0">
                <a:latin typeface="Arial" pitchFamily="34" charset="0"/>
                <a:cs typeface="Arial" pitchFamily="34" charset="0"/>
              </a:rPr>
              <a:t>b. 221.34.7.8.20</a:t>
            </a:r>
          </a:p>
          <a:p>
            <a:pPr lvl="1" algn="just">
              <a:buNone/>
            </a:pPr>
            <a:r>
              <a:rPr lang="en-US" sz="1700" dirty="0" smtClean="0">
                <a:latin typeface="Arial" pitchFamily="34" charset="0"/>
                <a:cs typeface="Arial" pitchFamily="34" charset="0"/>
              </a:rPr>
              <a:t>c. 75.45.301.14</a:t>
            </a:r>
          </a:p>
          <a:p>
            <a:pPr lvl="1" algn="just">
              <a:buNone/>
            </a:pPr>
            <a:r>
              <a:rPr lang="en-US" sz="1700" dirty="0" smtClean="0">
                <a:latin typeface="Arial" pitchFamily="34" charset="0"/>
                <a:cs typeface="Arial" pitchFamily="34" charset="0"/>
              </a:rPr>
              <a:t>d. 11100010.23.14.67</a:t>
            </a:r>
            <a:endParaRPr lang="en-US" sz="1700"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Questions</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Binary of 121</a:t>
            </a:r>
          </a:p>
          <a:p>
            <a:pPr algn="just"/>
            <a:r>
              <a:rPr lang="en-US" sz="1700" dirty="0" smtClean="0">
                <a:latin typeface="Arial" pitchFamily="34" charset="0"/>
                <a:cs typeface="Arial" pitchFamily="34" charset="0"/>
              </a:rPr>
              <a:t>Decimal of 10010111</a:t>
            </a:r>
          </a:p>
          <a:p>
            <a:pPr algn="just"/>
            <a:r>
              <a:rPr lang="en-US" sz="1700" dirty="0" smtClean="0">
                <a:latin typeface="Arial" pitchFamily="34" charset="0"/>
                <a:cs typeface="Arial" pitchFamily="34" charset="0"/>
              </a:rPr>
              <a:t>If you are the network administrator of an Organization and you have 10 departments. Which class you will use to assign IP addresses?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Network Masks</a:t>
            </a:r>
            <a:endParaRPr lang="en-US" sz="2400" dirty="0"/>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A network mask helps you know which portion of the address identifies the network and which portion of the address identifies the node. Class A, B, and C networks have default masks, also known as natural masks, as shown here:</a:t>
            </a:r>
          </a:p>
          <a:p>
            <a:pPr algn="just"/>
            <a:r>
              <a:rPr lang="en-US" sz="1700" dirty="0" smtClean="0">
                <a:latin typeface="Arial" pitchFamily="34" charset="0"/>
                <a:cs typeface="Arial" pitchFamily="34" charset="0"/>
              </a:rPr>
              <a:t>Class A: 255.0.0.0 </a:t>
            </a:r>
          </a:p>
          <a:p>
            <a:pPr algn="just"/>
            <a:r>
              <a:rPr lang="en-US" sz="1700" dirty="0" smtClean="0">
                <a:latin typeface="Arial" pitchFamily="34" charset="0"/>
                <a:cs typeface="Arial" pitchFamily="34" charset="0"/>
              </a:rPr>
              <a:t>Class B: 255.255.0.0 </a:t>
            </a:r>
          </a:p>
          <a:p>
            <a:pPr algn="just"/>
            <a:r>
              <a:rPr lang="en-US" sz="1700" dirty="0" smtClean="0">
                <a:latin typeface="Arial" pitchFamily="34" charset="0"/>
                <a:cs typeface="Arial" pitchFamily="34" charset="0"/>
              </a:rPr>
              <a:t>Class C: 255.255.255.0</a:t>
            </a:r>
          </a:p>
          <a:p>
            <a:pPr algn="just"/>
            <a:r>
              <a:rPr lang="en-US" sz="1700" dirty="0" smtClean="0">
                <a:latin typeface="Arial" pitchFamily="34" charset="0"/>
                <a:cs typeface="Arial" pitchFamily="34" charset="0"/>
              </a:rPr>
              <a:t>How the mask determines the Network ID and Host ID</a:t>
            </a:r>
          </a:p>
          <a:p>
            <a:pPr algn="just"/>
            <a:r>
              <a:rPr lang="en-US" sz="1700" dirty="0" smtClean="0">
                <a:latin typeface="Arial" pitchFamily="34" charset="0"/>
                <a:cs typeface="Arial" pitchFamily="34" charset="0"/>
              </a:rPr>
              <a:t>8.20.15.1 = 00001000.00010100.00001111.00000001 </a:t>
            </a:r>
          </a:p>
          <a:p>
            <a:pPr algn="just"/>
            <a:r>
              <a:rPr lang="en-US" sz="1700" dirty="0" smtClean="0">
                <a:latin typeface="Arial" pitchFamily="34" charset="0"/>
                <a:cs typeface="Arial" pitchFamily="34" charset="0"/>
              </a:rPr>
              <a:t>255.0.0.0 = 11111111.00000000.00000000.00000000</a:t>
            </a:r>
          </a:p>
          <a:p>
            <a:pPr algn="just"/>
            <a:r>
              <a:rPr lang="en-US" sz="1700" dirty="0" smtClean="0">
                <a:latin typeface="Arial" pitchFamily="34" charset="0"/>
                <a:cs typeface="Arial" pitchFamily="34" charset="0"/>
              </a:rPr>
              <a:t>Address bits which have corresponding mask bits set to 1 represent the network ID. Any address bits that have corresponding mask bits set to 0 represent the node ID.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296144"/>
          </a:xfrm>
        </p:spPr>
        <p:txBody>
          <a:bodyPr>
            <a:noAutofit/>
          </a:bodyPr>
          <a:lstStyle/>
          <a:p>
            <a:r>
              <a:rPr lang="en-US" sz="2400" b="1" dirty="0" smtClean="0">
                <a:latin typeface="Arial" pitchFamily="34" charset="0"/>
                <a:cs typeface="Arial" pitchFamily="34" charset="0"/>
              </a:rPr>
              <a:t>Features of TCP/IP</a:t>
            </a:r>
            <a:br>
              <a:rPr lang="en-US" sz="2400" b="1" dirty="0" smtClean="0">
                <a:latin typeface="Arial" pitchFamily="34" charset="0"/>
                <a:cs typeface="Arial" pitchFamily="34" charset="0"/>
              </a:rPr>
            </a:br>
            <a:endParaRPr lang="en-US" sz="2400" b="1" dirty="0" smtClean="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1700" dirty="0" smtClean="0">
                <a:latin typeface="Arial" pitchFamily="34" charset="0"/>
                <a:cs typeface="Arial" pitchFamily="34" charset="0"/>
              </a:rPr>
              <a:t>1) </a:t>
            </a:r>
            <a:r>
              <a:rPr lang="en-US" sz="1700" b="1" dirty="0" smtClean="0">
                <a:latin typeface="Arial" pitchFamily="34" charset="0"/>
                <a:cs typeface="Arial" pitchFamily="34" charset="0"/>
              </a:rPr>
              <a:t>Multi-Vendor Support. </a:t>
            </a:r>
            <a:r>
              <a:rPr lang="en-US" sz="1700" dirty="0" smtClean="0">
                <a:latin typeface="Arial" pitchFamily="34" charset="0"/>
                <a:cs typeface="Arial" pitchFamily="34" charset="0"/>
              </a:rPr>
              <a:t>TCP/IP is implemented by many hardware and software vendors. It is an industry standard and not limited to any specific vendor.</a:t>
            </a:r>
          </a:p>
          <a:p>
            <a:pPr algn="just"/>
            <a:r>
              <a:rPr lang="en-US" sz="1700" dirty="0" smtClean="0">
                <a:latin typeface="Arial" pitchFamily="34" charset="0"/>
                <a:cs typeface="Arial" pitchFamily="34" charset="0"/>
              </a:rPr>
              <a:t>2) </a:t>
            </a:r>
            <a:r>
              <a:rPr lang="en-US" sz="1700" b="1" dirty="0" smtClean="0">
                <a:latin typeface="Arial" pitchFamily="34" charset="0"/>
                <a:cs typeface="Arial" pitchFamily="34" charset="0"/>
              </a:rPr>
              <a:t>Interoperability.</a:t>
            </a:r>
            <a:r>
              <a:rPr lang="en-US" sz="1700" dirty="0" smtClean="0">
                <a:latin typeface="Arial" pitchFamily="34" charset="0"/>
                <a:cs typeface="Arial" pitchFamily="34" charset="0"/>
              </a:rPr>
              <a:t> Today we can work in a heterogeneous network because of TCP/IP. A user who is sitting on a Windows box can download files from a Linux machine, because both Operating Systems support TCP/IP. TCP/IP eliminates the cross-platform boundaries.</a:t>
            </a:r>
          </a:p>
          <a:p>
            <a:pPr algn="just"/>
            <a:r>
              <a:rPr lang="en-US" sz="1700" dirty="0" smtClean="0">
                <a:latin typeface="Arial" pitchFamily="34" charset="0"/>
                <a:cs typeface="Arial" pitchFamily="34" charset="0"/>
              </a:rPr>
              <a:t>3) </a:t>
            </a:r>
            <a:r>
              <a:rPr lang="en-US" sz="1700" b="1" dirty="0" smtClean="0">
                <a:latin typeface="Arial" pitchFamily="34" charset="0"/>
                <a:cs typeface="Arial" pitchFamily="34" charset="0"/>
              </a:rPr>
              <a:t>Logical Addressing.</a:t>
            </a:r>
            <a:r>
              <a:rPr lang="en-US" sz="1700" dirty="0" smtClean="0">
                <a:latin typeface="Arial" pitchFamily="34" charset="0"/>
                <a:cs typeface="Arial" pitchFamily="34" charset="0"/>
              </a:rPr>
              <a:t> Every network adapter has a globally unique and permanent physical address, which is known as MAC address (or hardware address). The physical address is burnt into the card while manufacturing. Low-lying hardware-conscious protocols on a LAN deliver data packets using the adapter's physical address. The network adapter of each computer listens to every transmission on the local network to determine whether a message is addressed to its own physical address.</a:t>
            </a:r>
          </a:p>
          <a:p>
            <a:pPr algn="just"/>
            <a:endParaRPr lang="en-US" sz="1700" dirty="0" smtClean="0">
              <a:latin typeface="Arial" pitchFamily="34" charset="0"/>
              <a:cs typeface="Arial" pitchFamily="34"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Classful  Addressing</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IPv4 addressing, at its inception, used the concept of classes. This architecture is called classful addressing.</a:t>
            </a:r>
          </a:p>
          <a:p>
            <a:pPr algn="just"/>
            <a:r>
              <a:rPr lang="en-US" sz="1700" dirty="0" smtClean="0">
                <a:latin typeface="Arial" pitchFamily="34" charset="0"/>
                <a:cs typeface="Arial" pitchFamily="34" charset="0"/>
              </a:rPr>
              <a:t>In classful addressing, the address space is divided into five classes: A, B, C, D and E. Each class occupies some part of the address space.</a:t>
            </a:r>
          </a:p>
          <a:p>
            <a:pPr algn="just"/>
            <a:r>
              <a:rPr lang="en-US" sz="1700" dirty="0" smtClean="0">
                <a:latin typeface="Arial" pitchFamily="34" charset="0"/>
                <a:cs typeface="Arial" pitchFamily="34" charset="0"/>
              </a:rPr>
              <a:t>We can find the class of an address when given the address in binary notation or dotted-decimal notation.</a:t>
            </a:r>
            <a:r>
              <a:rPr lang="en-US" sz="1800" dirty="0" smtClean="0"/>
              <a:t> </a:t>
            </a:r>
            <a:r>
              <a:rPr lang="en-US" sz="1700" dirty="0" smtClean="0">
                <a:latin typeface="Arial" pitchFamily="34" charset="0"/>
                <a:cs typeface="Arial" pitchFamily="34" charset="0"/>
              </a:rPr>
              <a:t>If the address is given in binary notation, the first few bits can immediately tell us the class of the address. If the address is given in decimal-dotted notation, the first byte defines the class.</a:t>
            </a:r>
            <a:endParaRPr lang="en-US" sz="1600" dirty="0" smtClean="0">
              <a:latin typeface="Arial" pitchFamily="34" charset="0"/>
              <a:cs typeface="Arial" pitchFamily="34" charset="0"/>
            </a:endParaRPr>
          </a:p>
          <a:p>
            <a:pPr>
              <a:buNone/>
            </a:pPr>
            <a:endParaRPr lang="en-US" sz="1700" dirty="0" smtClean="0">
              <a:latin typeface="Arial" pitchFamily="34" charset="0"/>
              <a:cs typeface="Arial" pitchFamily="34" charset="0"/>
            </a:endParaRPr>
          </a:p>
        </p:txBody>
      </p:sp>
      <p:pic>
        <p:nvPicPr>
          <p:cNvPr id="4" name="Picture 3" descr="download.png"/>
          <p:cNvPicPr>
            <a:picLocks noChangeAspect="1"/>
          </p:cNvPicPr>
          <p:nvPr/>
        </p:nvPicPr>
        <p:blipFill>
          <a:blip r:embed="rId2" cstate="print"/>
          <a:stretch>
            <a:fillRect/>
          </a:stretch>
        </p:blipFill>
        <p:spPr>
          <a:xfrm>
            <a:off x="1835696" y="4509120"/>
            <a:ext cx="5472608" cy="20162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Classless Addressing</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To overcome address depletion and give more organizations access to the Internet, classless addressing was designed and implemented. In this scheme, there are no classes, but the addresses are still granted in blocks.</a:t>
            </a:r>
          </a:p>
          <a:p>
            <a:pPr algn="just"/>
            <a:endParaRPr lang="en-US" sz="1700" dirty="0" smtClean="0">
              <a:latin typeface="Arial" pitchFamily="34" charset="0"/>
              <a:cs typeface="Arial" pitchFamily="34" charset="0"/>
            </a:endParaRPr>
          </a:p>
          <a:p>
            <a:pPr algn="just"/>
            <a:r>
              <a:rPr lang="en-US" sz="1700" b="1" dirty="0" smtClean="0">
                <a:latin typeface="Arial" pitchFamily="34" charset="0"/>
                <a:cs typeface="Arial" pitchFamily="34" charset="0"/>
              </a:rPr>
              <a:t>Restriction</a:t>
            </a:r>
            <a:r>
              <a:rPr lang="en-US" sz="1700" dirty="0" smtClean="0">
                <a:latin typeface="Arial" pitchFamily="34" charset="0"/>
                <a:cs typeface="Arial" pitchFamily="34" charset="0"/>
              </a:rPr>
              <a:t> : To simplify the handling of addresses, the Internet authorities impose three restrictions on classless address blocks:</a:t>
            </a:r>
          </a:p>
          <a:p>
            <a:pPr algn="just">
              <a:buNone/>
            </a:pPr>
            <a:r>
              <a:rPr lang="en-US" sz="1700" dirty="0" smtClean="0">
                <a:latin typeface="Arial" pitchFamily="34" charset="0"/>
                <a:cs typeface="Arial" pitchFamily="34" charset="0"/>
              </a:rPr>
              <a:t>1. The addresses in a block must be contiguous, one after another.</a:t>
            </a:r>
          </a:p>
          <a:p>
            <a:pPr algn="just">
              <a:buNone/>
            </a:pPr>
            <a:r>
              <a:rPr lang="en-US" sz="1700" dirty="0" smtClean="0">
                <a:latin typeface="Arial" pitchFamily="34" charset="0"/>
                <a:cs typeface="Arial" pitchFamily="34" charset="0"/>
              </a:rPr>
              <a:t>2. The number of addresses in a block must be a power of 2 (I, 2, 4, 8, ... ).</a:t>
            </a:r>
          </a:p>
          <a:p>
            <a:pPr algn="just">
              <a:buNone/>
            </a:pPr>
            <a:r>
              <a:rPr lang="en-US" sz="1700" dirty="0" smtClean="0">
                <a:latin typeface="Arial" pitchFamily="34" charset="0"/>
                <a:cs typeface="Arial" pitchFamily="34" charset="0"/>
              </a:rPr>
              <a:t>3. The first address must be evenly divisible by the number of addresses.</a:t>
            </a:r>
          </a:p>
          <a:p>
            <a:pPr>
              <a:buNone/>
            </a:pPr>
            <a:endParaRPr lang="en-US" sz="1700" dirty="0" smtClean="0">
              <a:latin typeface="Arial" pitchFamily="34" charset="0"/>
              <a:cs typeface="Arial" pitchFamily="34" charset="0"/>
            </a:endParaRPr>
          </a:p>
          <a:p>
            <a:pPr>
              <a:buNone/>
            </a:pPr>
            <a:endParaRPr lang="en-US" sz="1700" dirty="0" smtClean="0">
              <a:latin typeface="Arial" pitchFamily="34" charset="0"/>
              <a:cs typeface="Arial" pitchFamily="34" charset="0"/>
            </a:endParaRPr>
          </a:p>
          <a:p>
            <a:pPr>
              <a:buNone/>
            </a:pPr>
            <a:endParaRPr lang="en-US" sz="1700" dirty="0" smtClean="0">
              <a:latin typeface="Arial" pitchFamily="34" charset="0"/>
              <a:cs typeface="Arial" pitchFamily="34" charset="0"/>
            </a:endParaRPr>
          </a:p>
          <a:p>
            <a:pPr>
              <a:buNone/>
            </a:pPr>
            <a:endParaRPr lang="en-US" sz="1700" dirty="0" smtClean="0">
              <a:latin typeface="Arial" pitchFamily="34" charset="0"/>
              <a:cs typeface="Arial"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1763688" y="4842012"/>
            <a:ext cx="5400600" cy="1834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CIDR</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Classless Interdomain Routing (CIDR) was introduced in order to improve both address space utilization and routing scalability in the Internet.</a:t>
            </a:r>
          </a:p>
          <a:p>
            <a:pPr algn="just"/>
            <a:r>
              <a:rPr lang="en-US" sz="1700" dirty="0" smtClean="0">
                <a:latin typeface="Arial" pitchFamily="34" charset="0"/>
                <a:cs typeface="Arial" pitchFamily="34" charset="0"/>
              </a:rPr>
              <a:t>It was needed because of the rapid growth of the Internet and growth of the IP routing tables held in the Internet routers.</a:t>
            </a:r>
          </a:p>
          <a:p>
            <a:pPr algn="just"/>
            <a:r>
              <a:rPr lang="en-US" sz="1700" dirty="0" smtClean="0">
                <a:latin typeface="Arial" pitchFamily="34" charset="0"/>
                <a:cs typeface="Arial" pitchFamily="34" charset="0"/>
              </a:rPr>
              <a:t>In CIDR , an IP network is represented by a prefix, which is an IP address and some indication of the length of the mask.</a:t>
            </a:r>
          </a:p>
          <a:p>
            <a:pPr algn="just"/>
            <a:r>
              <a:rPr lang="en-US" sz="1700" dirty="0" smtClean="0">
                <a:latin typeface="Arial" pitchFamily="34" charset="0"/>
                <a:cs typeface="Arial" pitchFamily="34" charset="0"/>
              </a:rPr>
              <a:t>Length means the number of left-most contiguous mask bits that are set to one. So network 172.16.0.0 255.255.0.0 can be represented as 172.16.0.0/16.</a:t>
            </a:r>
          </a:p>
          <a:p>
            <a:pPr algn="just"/>
            <a:endParaRPr lang="en-US" sz="17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2400" b="1" dirty="0" smtClean="0">
                <a:latin typeface="Arial" pitchFamily="34" charset="0"/>
                <a:cs typeface="Arial" pitchFamily="34" charset="0"/>
              </a:rPr>
              <a:t>Subnetting</a:t>
            </a:r>
            <a:endParaRPr lang="en-IN" sz="2400" b="1" dirty="0">
              <a:latin typeface="Arial" pitchFamily="34" charset="0"/>
              <a:cs typeface="Arial" pitchFamily="34" charset="0"/>
            </a:endParaRPr>
          </a:p>
        </p:txBody>
      </p:sp>
      <p:sp>
        <p:nvSpPr>
          <p:cNvPr id="5" name="Content Placeholder 4"/>
          <p:cNvSpPr>
            <a:spLocks noGrp="1"/>
          </p:cNvSpPr>
          <p:nvPr>
            <p:ph idx="1"/>
          </p:nvPr>
        </p:nvSpPr>
        <p:spPr>
          <a:xfrm>
            <a:off x="457200" y="1600200"/>
            <a:ext cx="8229600" cy="5141168"/>
          </a:xfrm>
        </p:spPr>
        <p:txBody>
          <a:bodyPr>
            <a:normAutofit/>
          </a:bodyPr>
          <a:lstStyle/>
          <a:p>
            <a:pPr algn="just"/>
            <a:r>
              <a:rPr lang="en-IN" sz="1700" b="1" dirty="0">
                <a:latin typeface="Arial" pitchFamily="34" charset="0"/>
                <a:cs typeface="Arial" pitchFamily="34" charset="0"/>
              </a:rPr>
              <a:t>Subnetting</a:t>
            </a:r>
            <a:r>
              <a:rPr lang="en-IN" sz="1700" dirty="0">
                <a:latin typeface="Arial" pitchFamily="34" charset="0"/>
                <a:cs typeface="Arial" pitchFamily="34" charset="0"/>
              </a:rPr>
              <a:t> is the practice of dividing a network into two or more smaller networks. It increases routing efficiency, enhances the security of the network and reduces the size of the broadcast domain</a:t>
            </a:r>
            <a:r>
              <a:rPr lang="en-IN" sz="1700" dirty="0" smtClean="0">
                <a:latin typeface="Arial" pitchFamily="34" charset="0"/>
                <a:cs typeface="Arial" pitchFamily="34" charset="0"/>
              </a:rPr>
              <a:t>.</a:t>
            </a:r>
          </a:p>
          <a:p>
            <a:pPr algn="just"/>
            <a:endParaRPr lang="en-IN" sz="1700" dirty="0">
              <a:latin typeface="Arial" pitchFamily="34" charset="0"/>
              <a:cs typeface="Arial" pitchFamily="34" charset="0"/>
            </a:endParaRP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7704" y="2492896"/>
            <a:ext cx="5019675" cy="408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36933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Understand Subnetting</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683568" y="1988840"/>
            <a:ext cx="7772400" cy="4544144"/>
          </a:xfrm>
        </p:spPr>
        <p:txBody>
          <a:bodyPr/>
          <a:lstStyle/>
          <a:p>
            <a:pPr algn="just"/>
            <a:r>
              <a:rPr lang="en-US" sz="1700" b="1" dirty="0" smtClean="0">
                <a:latin typeface="Arial" pitchFamily="34" charset="0"/>
                <a:cs typeface="Arial" pitchFamily="34" charset="0"/>
              </a:rPr>
              <a:t>Subnetting </a:t>
            </a:r>
            <a:r>
              <a:rPr lang="en-US" sz="1700" dirty="0" smtClean="0">
                <a:latin typeface="Arial" pitchFamily="34" charset="0"/>
                <a:cs typeface="Arial" pitchFamily="34" charset="0"/>
              </a:rPr>
              <a:t>allows you to create multiple logical networks that exist within a single Class A, B, or C network. If you do not subnet, you are only able to use one network from your Class A, B, or C network, which is unrealistic.</a:t>
            </a:r>
          </a:p>
          <a:p>
            <a:pPr algn="just"/>
            <a:r>
              <a:rPr lang="en-US" sz="1700" dirty="0" smtClean="0">
                <a:latin typeface="Arial" pitchFamily="34" charset="0"/>
                <a:cs typeface="Arial" pitchFamily="34" charset="0"/>
              </a:rPr>
              <a:t>In order to subnet a network, extend the natural mask with some of the bits from the host ID portion of the address in order to create a subnetwork ID. For example, given a Class C network of 204.17.5.0 which has a natural mask of 255.255.255.0, you can create subnets in this manner:</a:t>
            </a:r>
          </a:p>
          <a:p>
            <a:pPr algn="just"/>
            <a:r>
              <a:rPr lang="en-US" sz="1700" dirty="0" smtClean="0">
                <a:latin typeface="Arial" pitchFamily="34" charset="0"/>
                <a:cs typeface="Arial" pitchFamily="34" charset="0"/>
              </a:rPr>
              <a:t>204.17.5.0 - 11001100.00010001.00000101.00000000 </a:t>
            </a:r>
          </a:p>
          <a:p>
            <a:pPr algn="just"/>
            <a:r>
              <a:rPr lang="en-US" sz="1700" dirty="0" smtClean="0">
                <a:latin typeface="Arial" pitchFamily="34" charset="0"/>
                <a:cs typeface="Arial" pitchFamily="34" charset="0"/>
              </a:rPr>
              <a:t>255.255.255.224 - 11111111.11111111.11111111.11100000</a:t>
            </a:r>
          </a:p>
          <a:p>
            <a:pPr algn="just"/>
            <a:r>
              <a:rPr lang="en-US" sz="1700" dirty="0" smtClean="0">
                <a:latin typeface="Arial" pitchFamily="34" charset="0"/>
                <a:cs typeface="Arial" pitchFamily="34" charset="0"/>
              </a:rPr>
              <a:t>There are two ways to denote these masks. First, since you use three bits more than the "natural" Class C mask, you can denote these addresses as having a 3-bit subnet mask. Or, secondly, the mask of 255.255.255.224 can also be denoted as /27 as there are 27 bits that are set in the mask. </a:t>
            </a:r>
          </a:p>
          <a:p>
            <a:pPr algn="just"/>
            <a:r>
              <a:rPr lang="en-US" sz="1700" dirty="0" smtClean="0">
                <a:latin typeface="Arial" pitchFamily="34" charset="0"/>
                <a:cs typeface="Arial" pitchFamily="34" charset="0"/>
              </a:rPr>
              <a:t>This second method is used with CIDR. With this method, one of these networks can be described with the notation prefix/length. For example, 204.17.5.32/27 denotes the network 204.17.5.32 255.255.255.224</a:t>
            </a:r>
            <a:r>
              <a:rPr lang="en-US" sz="1700" dirty="0" smtClean="0"/>
              <a:t>.</a:t>
            </a:r>
            <a:endParaRPr lang="en-US" sz="1700"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664"/>
            <a:ext cx="7772400" cy="1008112"/>
          </a:xfrm>
        </p:spPr>
        <p:txBody>
          <a:bodyPr/>
          <a:lstStyle/>
          <a:p>
            <a:r>
              <a:rPr lang="en-US" sz="2400" b="1" dirty="0" smtClean="0">
                <a:latin typeface="Arial" pitchFamily="34" charset="0"/>
                <a:cs typeface="Arial" pitchFamily="34" charset="0"/>
              </a:rPr>
              <a:t>Why do we need subnetting?</a:t>
            </a:r>
            <a:endParaRPr lang="en-US" sz="2400" b="1" dirty="0">
              <a:latin typeface="Arial" pitchFamily="34" charset="0"/>
              <a:cs typeface="Arial" pitchFamily="34" charset="0"/>
            </a:endParaRPr>
          </a:p>
        </p:txBody>
      </p:sp>
      <p:sp>
        <p:nvSpPr>
          <p:cNvPr id="5" name="Content Placeholder 4"/>
          <p:cNvSpPr>
            <a:spLocks noGrp="1"/>
          </p:cNvSpPr>
          <p:nvPr>
            <p:ph idx="1"/>
          </p:nvPr>
        </p:nvSpPr>
        <p:spPr>
          <a:xfrm>
            <a:off x="685800" y="1556792"/>
            <a:ext cx="7918648" cy="5301208"/>
          </a:xfrm>
        </p:spPr>
        <p:txBody>
          <a:bodyPr/>
          <a:lstStyle/>
          <a:p>
            <a:pPr algn="just"/>
            <a:r>
              <a:rPr lang="en-US" sz="1700" dirty="0" smtClean="0">
                <a:latin typeface="Arial" pitchFamily="34" charset="0"/>
                <a:cs typeface="Arial" pitchFamily="34" charset="0"/>
              </a:rPr>
              <a:t>Consider the below example: </a:t>
            </a:r>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r>
              <a:rPr lang="en-US" sz="1700" dirty="0" smtClean="0">
                <a:latin typeface="Arial" pitchFamily="34" charset="0"/>
                <a:cs typeface="Arial" pitchFamily="34" charset="0"/>
              </a:rPr>
              <a:t>	</a:t>
            </a:r>
            <a:r>
              <a:rPr lang="en-US" sz="1700" b="1" dirty="0" smtClean="0">
                <a:latin typeface="Arial" pitchFamily="34" charset="0"/>
                <a:cs typeface="Arial" pitchFamily="34" charset="0"/>
              </a:rPr>
              <a:t>Disadvantages :</a:t>
            </a:r>
          </a:p>
          <a:p>
            <a:pPr algn="just"/>
            <a:r>
              <a:rPr lang="en-US" sz="1700" dirty="0" smtClean="0">
                <a:latin typeface="Arial" pitchFamily="34" charset="0"/>
                <a:cs typeface="Arial" pitchFamily="34" charset="0"/>
              </a:rPr>
              <a:t>A single broadcast domain</a:t>
            </a:r>
          </a:p>
          <a:p>
            <a:pPr algn="just"/>
            <a:r>
              <a:rPr lang="en-US" sz="1700" dirty="0" smtClean="0">
                <a:latin typeface="Arial" pitchFamily="34" charset="0"/>
                <a:cs typeface="Arial" pitchFamily="34" charset="0"/>
              </a:rPr>
              <a:t>Network Security</a:t>
            </a:r>
          </a:p>
          <a:p>
            <a:pPr algn="just"/>
            <a:r>
              <a:rPr lang="en-US" sz="1700" dirty="0" smtClean="0">
                <a:latin typeface="Arial" pitchFamily="34" charset="0"/>
                <a:cs typeface="Arial" pitchFamily="34" charset="0"/>
              </a:rPr>
              <a:t>Organizational Problems</a:t>
            </a:r>
          </a:p>
        </p:txBody>
      </p:sp>
      <p:pic>
        <p:nvPicPr>
          <p:cNvPr id="1027" name="Picture 3"/>
          <p:cNvPicPr>
            <a:picLocks noChangeAspect="1" noChangeArrowheads="1"/>
          </p:cNvPicPr>
          <p:nvPr/>
        </p:nvPicPr>
        <p:blipFill>
          <a:blip r:embed="rId2" cstate="print"/>
          <a:srcRect/>
          <a:stretch>
            <a:fillRect/>
          </a:stretch>
        </p:blipFill>
        <p:spPr bwMode="auto">
          <a:xfrm>
            <a:off x="1403648" y="2060848"/>
            <a:ext cx="5688632" cy="2592288"/>
          </a:xfrm>
          <a:prstGeom prst="rect">
            <a:avLst/>
          </a:prstGeom>
          <a:noFill/>
          <a:ln w="9525">
            <a:noFill/>
            <a:miter lim="800000"/>
            <a:headEnd/>
            <a:tailEnd/>
          </a:ln>
        </p:spPr>
      </p:pic>
      <p:sp>
        <p:nvSpPr>
          <p:cNvPr id="7" name="TextBox 6"/>
          <p:cNvSpPr txBox="1"/>
          <p:nvPr/>
        </p:nvSpPr>
        <p:spPr>
          <a:xfrm>
            <a:off x="1979712" y="4653136"/>
            <a:ext cx="3179075" cy="646331"/>
          </a:xfrm>
          <a:prstGeom prst="rect">
            <a:avLst/>
          </a:prstGeom>
          <a:noFill/>
        </p:spPr>
        <p:txBody>
          <a:bodyPr wrap="none" rtlCol="0">
            <a:spAutoFit/>
          </a:bodyPr>
          <a:lstStyle/>
          <a:p>
            <a:r>
              <a:rPr lang="en-US" dirty="0" smtClean="0"/>
              <a:t>Network: 10.0.0.0/24</a:t>
            </a:r>
          </a:p>
          <a:p>
            <a:r>
              <a:rPr lang="en-US" dirty="0" smtClean="0"/>
              <a:t>All hosts are in the same subnet.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664"/>
            <a:ext cx="7772400" cy="936104"/>
          </a:xfrm>
        </p:spPr>
        <p:txBody>
          <a:bodyPr/>
          <a:lstStyle/>
          <a:p>
            <a:r>
              <a:rPr lang="en-US" sz="2400" b="1" dirty="0" smtClean="0">
                <a:latin typeface="Arial" pitchFamily="34" charset="0"/>
                <a:cs typeface="Arial" pitchFamily="34" charset="0"/>
              </a:rPr>
              <a:t>Solution for the problem</a:t>
            </a:r>
            <a:endParaRPr lang="en-US" sz="2400" b="1" dirty="0">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2555776" y="1381104"/>
            <a:ext cx="4176463" cy="5000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Creating Subnets</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buNone/>
            </a:pPr>
            <a:r>
              <a:rPr lang="en-US" sz="1700" b="1" dirty="0" smtClean="0">
                <a:latin typeface="Arial" pitchFamily="34" charset="0"/>
                <a:cs typeface="Arial" pitchFamily="34" charset="0"/>
              </a:rPr>
              <a:t>To create subnets ,we should ask following question to ourselves: </a:t>
            </a:r>
          </a:p>
          <a:p>
            <a:pPr algn="just">
              <a:buNone/>
            </a:pPr>
            <a:endParaRPr lang="en-US" sz="1700" b="1" dirty="0" smtClean="0">
              <a:latin typeface="Arial" pitchFamily="34" charset="0"/>
              <a:cs typeface="Arial" pitchFamily="34" charset="0"/>
            </a:endParaRPr>
          </a:p>
          <a:p>
            <a:pPr algn="just">
              <a:buNone/>
            </a:pPr>
            <a:r>
              <a:rPr lang="en-US" sz="1700" b="1" dirty="0" smtClean="0">
                <a:latin typeface="Arial" pitchFamily="34" charset="0"/>
                <a:cs typeface="Arial" pitchFamily="34" charset="0"/>
              </a:rPr>
              <a:t>1. How many subnets do we need?</a:t>
            </a:r>
          </a:p>
          <a:p>
            <a:pPr algn="just">
              <a:buNone/>
            </a:pPr>
            <a:r>
              <a:rPr lang="en-US" sz="1700" dirty="0" smtClean="0">
                <a:latin typeface="Arial" pitchFamily="34" charset="0"/>
                <a:cs typeface="Arial" pitchFamily="34" charset="0"/>
              </a:rPr>
              <a:t>      2x = number of subnets. x is the number of 1s in the subnet mask. With 1 subnet bit, we can have 21 or 2 subnets. With 2 bits, 22 or 4 subnets, with 3 bits, 23 or 8 subnets, etc.</a:t>
            </a:r>
          </a:p>
          <a:p>
            <a:pPr algn="just">
              <a:buNone/>
            </a:pPr>
            <a:endParaRPr lang="en-US" sz="1700" dirty="0" smtClean="0">
              <a:latin typeface="Arial" pitchFamily="34" charset="0"/>
              <a:cs typeface="Arial" pitchFamily="34" charset="0"/>
            </a:endParaRPr>
          </a:p>
          <a:p>
            <a:pPr algn="just">
              <a:buNone/>
            </a:pPr>
            <a:r>
              <a:rPr lang="en-US" sz="1700" b="1" dirty="0" smtClean="0">
                <a:latin typeface="Arial" pitchFamily="34" charset="0"/>
                <a:cs typeface="Arial" pitchFamily="34" charset="0"/>
              </a:rPr>
              <a:t>2. How many hosts per subnet do we need?</a:t>
            </a:r>
          </a:p>
          <a:p>
            <a:pPr algn="just">
              <a:buNone/>
            </a:pPr>
            <a:r>
              <a:rPr lang="en-US" sz="1700" dirty="0" smtClean="0">
                <a:latin typeface="Arial" pitchFamily="34" charset="0"/>
                <a:cs typeface="Arial" pitchFamily="34" charset="0"/>
              </a:rPr>
              <a:t>	2y – 2 = number of hosts per subnet. y is the number of 0s in the subnet mask.</a:t>
            </a:r>
          </a:p>
          <a:p>
            <a:pPr algn="just">
              <a:buNone/>
            </a:pPr>
            <a:endParaRPr lang="en-US" sz="17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Subnetting Example</a:t>
            </a:r>
            <a:endParaRPr lang="en-US" sz="2400"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b="1" dirty="0" smtClean="0">
                <a:latin typeface="Arial" pitchFamily="34" charset="0"/>
                <a:cs typeface="Arial" pitchFamily="34" charset="0"/>
              </a:rPr>
              <a:t>Consider an example that we need to subnet a class C address 192.168.0.0/24.</a:t>
            </a:r>
          </a:p>
          <a:p>
            <a:pPr algn="just"/>
            <a:r>
              <a:rPr lang="en-US" sz="1700" b="1" dirty="0" smtClean="0">
                <a:latin typeface="Arial" pitchFamily="34" charset="0"/>
                <a:cs typeface="Arial" pitchFamily="34" charset="0"/>
              </a:rPr>
              <a:t>We need two subnets with 50 hosts per subnet.</a:t>
            </a:r>
          </a:p>
          <a:p>
            <a:pPr algn="just"/>
            <a:endParaRPr lang="en-US" sz="1700" b="1"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	1. Since we need only two subnets, we need 2</a:t>
            </a:r>
            <a:r>
              <a:rPr lang="en-US" sz="1700" baseline="30000" dirty="0" smtClean="0">
                <a:latin typeface="Arial" pitchFamily="34" charset="0"/>
                <a:cs typeface="Arial" pitchFamily="34" charset="0"/>
              </a:rPr>
              <a:t>1</a:t>
            </a:r>
            <a:r>
              <a:rPr lang="en-US" sz="1700" dirty="0" smtClean="0">
                <a:latin typeface="Arial" pitchFamily="34" charset="0"/>
                <a:cs typeface="Arial" pitchFamily="34" charset="0"/>
              </a:rPr>
              <a:t> subnet bits.</a:t>
            </a:r>
          </a:p>
          <a:p>
            <a:pPr algn="just">
              <a:buNone/>
            </a:pPr>
            <a:r>
              <a:rPr lang="en-US" sz="1700" dirty="0" smtClean="0">
                <a:latin typeface="Arial" pitchFamily="34" charset="0"/>
                <a:cs typeface="Arial" pitchFamily="34" charset="0"/>
              </a:rPr>
              <a:t>	We have a class C address 192.168.0.0 with the subnet mask of 24. Let’s convert them to binary:</a:t>
            </a:r>
          </a:p>
          <a:p>
            <a:pPr algn="just">
              <a:buNone/>
            </a:pPr>
            <a:r>
              <a:rPr lang="en-US" sz="1700" b="1" dirty="0" smtClean="0">
                <a:latin typeface="Arial" pitchFamily="34" charset="0"/>
                <a:cs typeface="Arial" pitchFamily="34" charset="0"/>
              </a:rPr>
              <a:t>	192.168.0.0 = 11000000.10101000.00000000.00000000</a:t>
            </a:r>
            <a:endParaRPr lang="en-US" sz="1700" dirty="0" smtClean="0">
              <a:latin typeface="Arial" pitchFamily="34" charset="0"/>
              <a:cs typeface="Arial" pitchFamily="34" charset="0"/>
            </a:endParaRPr>
          </a:p>
          <a:p>
            <a:pPr algn="just">
              <a:buNone/>
            </a:pPr>
            <a:r>
              <a:rPr lang="en-US" sz="1700" b="1" dirty="0" smtClean="0">
                <a:latin typeface="Arial" pitchFamily="34" charset="0"/>
                <a:cs typeface="Arial" pitchFamily="34" charset="0"/>
              </a:rPr>
              <a:t>	255.255.255.0 = 11111111.11111111.11111111.00000000</a:t>
            </a:r>
          </a:p>
          <a:p>
            <a:pPr algn="just">
              <a:buNone/>
            </a:pPr>
            <a:r>
              <a:rPr lang="en-US" sz="1700" dirty="0" smtClean="0">
                <a:latin typeface="Arial" pitchFamily="34" charset="0"/>
                <a:cs typeface="Arial" pitchFamily="34" charset="0"/>
              </a:rPr>
              <a:t>	We have to borrow one bit from the host part. So our new subnet will be :</a:t>
            </a:r>
          </a:p>
          <a:p>
            <a:pPr algn="just">
              <a:buNone/>
            </a:pPr>
            <a:r>
              <a:rPr lang="en-US" sz="1700" b="1" dirty="0" smtClean="0">
                <a:latin typeface="Arial" pitchFamily="34" charset="0"/>
                <a:cs typeface="Arial" pitchFamily="34" charset="0"/>
              </a:rPr>
              <a:t>	255.255.255.128 = 11111111.11111111.11111111.10000000</a:t>
            </a:r>
            <a:endParaRPr lang="en-US" sz="1700"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	The ones in the subnet mask represent the network.</a:t>
            </a:r>
          </a:p>
          <a:p>
            <a:pPr algn="just"/>
            <a:endParaRPr lang="en-US" sz="1700" dirty="0" smtClean="0">
              <a:latin typeface="Arial" pitchFamily="34" charset="0"/>
              <a:cs typeface="Arial" pitchFamily="34" charset="0"/>
            </a:endParaRPr>
          </a:p>
          <a:p>
            <a:pPr algn="just"/>
            <a:endParaRPr lang="en-US" sz="1700" dirty="0" smtClean="0">
              <a:latin typeface="Arial" pitchFamily="34" charset="0"/>
              <a:cs typeface="Arial" pitchFamily="34" charset="0"/>
            </a:endParaRPr>
          </a:p>
          <a:p>
            <a:pPr algn="just"/>
            <a:endParaRPr lang="en-US" sz="1700" dirty="0">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Continue…</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685800" y="1981200"/>
            <a:ext cx="7990656" cy="4114800"/>
          </a:xfrm>
        </p:spPr>
        <p:txBody>
          <a:bodyPr/>
          <a:lstStyle/>
          <a:p>
            <a:pPr algn="just"/>
            <a:r>
              <a:rPr lang="en-US" sz="1700" dirty="0" smtClean="0">
                <a:latin typeface="Arial" pitchFamily="34" charset="0"/>
                <a:cs typeface="Arial" pitchFamily="34" charset="0"/>
              </a:rPr>
              <a:t>We need 50 hosts per subnet. Since, we have taken 1 bit from the host part , we are left with 7 bits. But is it enough for 50 hosts?</a:t>
            </a:r>
          </a:p>
          <a:p>
            <a:pPr algn="just"/>
            <a:r>
              <a:rPr lang="en-US" sz="1700" dirty="0" smtClean="0">
                <a:latin typeface="Arial" pitchFamily="34" charset="0"/>
                <a:cs typeface="Arial" pitchFamily="34" charset="0"/>
              </a:rPr>
              <a:t>To calculate the number of hosts, the formula we have is 2</a:t>
            </a:r>
            <a:r>
              <a:rPr lang="en-US" sz="1700" baseline="30000" dirty="0" smtClean="0">
                <a:latin typeface="Arial" pitchFamily="34" charset="0"/>
                <a:cs typeface="Arial" pitchFamily="34" charset="0"/>
              </a:rPr>
              <a:t>y</a:t>
            </a:r>
            <a:r>
              <a:rPr lang="en-US" sz="1700" dirty="0" smtClean="0">
                <a:latin typeface="Arial" pitchFamily="34" charset="0"/>
                <a:cs typeface="Arial" pitchFamily="34" charset="0"/>
              </a:rPr>
              <a:t> – 2. Y is the no. of host bits. Since, 2</a:t>
            </a:r>
            <a:r>
              <a:rPr lang="en-US" sz="1700" baseline="30000" dirty="0" smtClean="0">
                <a:latin typeface="Arial" pitchFamily="34" charset="0"/>
                <a:cs typeface="Arial" pitchFamily="34" charset="0"/>
              </a:rPr>
              <a:t>7</a:t>
            </a:r>
            <a:r>
              <a:rPr lang="en-US" sz="1700" dirty="0" smtClean="0">
                <a:latin typeface="Arial" pitchFamily="34" charset="0"/>
                <a:cs typeface="Arial" pitchFamily="34" charset="0"/>
              </a:rPr>
              <a:t> – 2 is 126 we have enough no. of hosts.</a:t>
            </a:r>
          </a:p>
          <a:p>
            <a:pPr algn="just"/>
            <a:r>
              <a:rPr lang="en-US" sz="1700" dirty="0" smtClean="0">
                <a:latin typeface="Arial" pitchFamily="34" charset="0"/>
                <a:cs typeface="Arial" pitchFamily="34" charset="0"/>
              </a:rPr>
              <a:t>Our Subnet will look like this: </a:t>
            </a:r>
          </a:p>
          <a:p>
            <a:pPr algn="just">
              <a:buNone/>
            </a:pPr>
            <a:r>
              <a:rPr lang="en-US" sz="1700" b="1" dirty="0" smtClean="0">
                <a:latin typeface="Arial" pitchFamily="34" charset="0"/>
                <a:cs typeface="Arial" pitchFamily="34" charset="0"/>
              </a:rPr>
              <a:t>	192.168.0.0/25</a:t>
            </a:r>
            <a:r>
              <a:rPr lang="en-US" sz="1700" dirty="0" smtClean="0">
                <a:latin typeface="Arial" pitchFamily="34" charset="0"/>
                <a:cs typeface="Arial" pitchFamily="34" charset="0"/>
              </a:rPr>
              <a:t> – the first subnet has the subnet number of </a:t>
            </a:r>
            <a:r>
              <a:rPr lang="en-US" sz="1700" b="1" dirty="0" smtClean="0">
                <a:latin typeface="Arial" pitchFamily="34" charset="0"/>
                <a:cs typeface="Arial" pitchFamily="34" charset="0"/>
              </a:rPr>
              <a:t>192.168.0.0</a:t>
            </a:r>
            <a:r>
              <a:rPr lang="en-US" sz="1700" dirty="0" smtClean="0">
                <a:latin typeface="Arial" pitchFamily="34" charset="0"/>
                <a:cs typeface="Arial" pitchFamily="34" charset="0"/>
              </a:rPr>
              <a:t>. The range of IP addresses in this subnet is </a:t>
            </a:r>
            <a:r>
              <a:rPr lang="en-US" sz="1700" b="1" dirty="0" smtClean="0">
                <a:latin typeface="Arial" pitchFamily="34" charset="0"/>
                <a:cs typeface="Arial" pitchFamily="34" charset="0"/>
              </a:rPr>
              <a:t>192.168.0.0 – 192.168.0.127</a:t>
            </a:r>
            <a:r>
              <a:rPr lang="en-US" sz="1700" dirty="0" smtClean="0">
                <a:latin typeface="Arial" pitchFamily="34" charset="0"/>
                <a:cs typeface="Arial" pitchFamily="34" charset="0"/>
              </a:rPr>
              <a:t>.</a:t>
            </a:r>
          </a:p>
          <a:p>
            <a:pPr algn="just">
              <a:buNone/>
            </a:pPr>
            <a:r>
              <a:rPr lang="en-US" sz="1700" dirty="0" smtClean="0">
                <a:latin typeface="Arial" pitchFamily="34" charset="0"/>
                <a:cs typeface="Arial" pitchFamily="34" charset="0"/>
              </a:rPr>
              <a:t>	</a:t>
            </a:r>
            <a:r>
              <a:rPr lang="en-US" sz="1700" b="1" dirty="0" smtClean="0">
                <a:latin typeface="Arial" pitchFamily="34" charset="0"/>
                <a:cs typeface="Arial" pitchFamily="34" charset="0"/>
              </a:rPr>
              <a:t>192.168.0.128/25</a:t>
            </a:r>
            <a:r>
              <a:rPr lang="en-US" sz="1700" dirty="0" smtClean="0">
                <a:latin typeface="Arial" pitchFamily="34" charset="0"/>
                <a:cs typeface="Arial" pitchFamily="34" charset="0"/>
              </a:rPr>
              <a:t> – the second subnet has the subnet number of </a:t>
            </a:r>
            <a:r>
              <a:rPr lang="en-US" sz="1700" b="1" dirty="0" smtClean="0">
                <a:latin typeface="Arial" pitchFamily="34" charset="0"/>
                <a:cs typeface="Arial" pitchFamily="34" charset="0"/>
              </a:rPr>
              <a:t>192.168.0.128</a:t>
            </a:r>
            <a:r>
              <a:rPr lang="en-US" sz="1700" dirty="0" smtClean="0">
                <a:latin typeface="Arial" pitchFamily="34" charset="0"/>
                <a:cs typeface="Arial" pitchFamily="34" charset="0"/>
              </a:rPr>
              <a:t>. The range of IP addresses in this subnet is </a:t>
            </a:r>
            <a:r>
              <a:rPr lang="en-US" sz="1700" b="1" dirty="0" smtClean="0">
                <a:latin typeface="Arial" pitchFamily="34" charset="0"/>
                <a:cs typeface="Arial" pitchFamily="34" charset="0"/>
              </a:rPr>
              <a:t>192.168.0.128 – 192.168.0.255.</a:t>
            </a:r>
          </a:p>
          <a:p>
            <a:endParaRPr lang="en-US" sz="17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Continue…</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4853136"/>
          </a:xfrm>
        </p:spPr>
        <p:txBody>
          <a:bodyPr>
            <a:normAutofit fontScale="25000" lnSpcReduction="20000"/>
          </a:bodyPr>
          <a:lstStyle/>
          <a:p>
            <a:pPr algn="just"/>
            <a:r>
              <a:rPr lang="en-US" sz="6800" dirty="0" smtClean="0">
                <a:latin typeface="Arial" pitchFamily="34" charset="0"/>
                <a:cs typeface="Arial" pitchFamily="34" charset="0"/>
              </a:rPr>
              <a:t>4) </a:t>
            </a:r>
            <a:r>
              <a:rPr lang="en-US" sz="6800" b="1" dirty="0" smtClean="0">
                <a:latin typeface="Arial" pitchFamily="34" charset="0"/>
                <a:cs typeface="Arial" pitchFamily="34" charset="0"/>
              </a:rPr>
              <a:t>Routability.</a:t>
            </a:r>
            <a:r>
              <a:rPr lang="en-US" sz="6800" dirty="0" smtClean="0">
                <a:latin typeface="Arial" pitchFamily="34" charset="0"/>
                <a:cs typeface="Arial" pitchFamily="34" charset="0"/>
              </a:rPr>
              <a:t> A router is a network infrastructure device which can read logical addressing information and direct data across the network to its destination.TCP/IP is a routable protocol, which means the TCP/IP data packets can be moved from one network segment to another.</a:t>
            </a:r>
          </a:p>
          <a:p>
            <a:pPr algn="just"/>
            <a:r>
              <a:rPr lang="en-US" sz="6800" dirty="0" smtClean="0">
                <a:latin typeface="Arial" pitchFamily="34" charset="0"/>
                <a:cs typeface="Arial" pitchFamily="34" charset="0"/>
              </a:rPr>
              <a:t>5) </a:t>
            </a:r>
            <a:r>
              <a:rPr lang="en-US" sz="6800" b="1" dirty="0" smtClean="0">
                <a:latin typeface="Arial" pitchFamily="34" charset="0"/>
                <a:cs typeface="Arial" pitchFamily="34" charset="0"/>
              </a:rPr>
              <a:t>Name Resolution</a:t>
            </a:r>
            <a:r>
              <a:rPr lang="en-US" sz="6800" dirty="0" smtClean="0">
                <a:latin typeface="Arial" pitchFamily="34" charset="0"/>
                <a:cs typeface="Arial" pitchFamily="34" charset="0"/>
              </a:rPr>
              <a:t>. IP addresses are designed for the computers and it is difficult for humans to remember many IP addresses. TCP/IP allows us to use human-friendly names, which are very easy to remember (Ex. www.omnisecu.com). Name Resolutions servers (DNS Servers) are used to resolve a human readable name (also known as Fully Qualified Domain Names (FQDN)) to an IP address and vice versa.</a:t>
            </a:r>
          </a:p>
          <a:p>
            <a:pPr algn="just"/>
            <a:r>
              <a:rPr lang="en-US" sz="6800" dirty="0" smtClean="0">
                <a:latin typeface="Arial" pitchFamily="34" charset="0"/>
                <a:cs typeface="Arial" pitchFamily="34" charset="0"/>
              </a:rPr>
              <a:t>6) </a:t>
            </a:r>
            <a:r>
              <a:rPr lang="en-US" sz="6800" b="1" dirty="0" smtClean="0">
                <a:latin typeface="Arial" pitchFamily="34" charset="0"/>
                <a:cs typeface="Arial" pitchFamily="34" charset="0"/>
              </a:rPr>
              <a:t>Error</a:t>
            </a:r>
            <a:r>
              <a:rPr lang="en-US" sz="6800" dirty="0" smtClean="0">
                <a:latin typeface="Arial" pitchFamily="34" charset="0"/>
                <a:cs typeface="Arial" pitchFamily="34" charset="0"/>
              </a:rPr>
              <a:t> </a:t>
            </a:r>
            <a:r>
              <a:rPr lang="en-US" sz="6800" b="1" dirty="0" smtClean="0">
                <a:latin typeface="Arial" pitchFamily="34" charset="0"/>
                <a:cs typeface="Arial" pitchFamily="34" charset="0"/>
              </a:rPr>
              <a:t>Control</a:t>
            </a:r>
            <a:r>
              <a:rPr lang="en-US" sz="6800" dirty="0" smtClean="0">
                <a:latin typeface="Arial" pitchFamily="34" charset="0"/>
                <a:cs typeface="Arial" pitchFamily="34" charset="0"/>
              </a:rPr>
              <a:t> </a:t>
            </a:r>
            <a:r>
              <a:rPr lang="en-US" sz="6800" b="1" dirty="0" smtClean="0">
                <a:latin typeface="Arial" pitchFamily="34" charset="0"/>
                <a:cs typeface="Arial" pitchFamily="34" charset="0"/>
              </a:rPr>
              <a:t>and Flow Control</a:t>
            </a:r>
            <a:r>
              <a:rPr lang="en-US" sz="6800" dirty="0" smtClean="0">
                <a:latin typeface="Arial" pitchFamily="34" charset="0"/>
                <a:cs typeface="Arial" pitchFamily="34" charset="0"/>
              </a:rPr>
              <a:t>. The TCP/IP protocol has features that ensure the reliable delivery of data from source computer to the destination computer. TCP (Transmission Control Protocol) defines many of these error-checking, flow-control, and acknowledgement functions.</a:t>
            </a:r>
          </a:p>
          <a:p>
            <a:pPr algn="just"/>
            <a:r>
              <a:rPr lang="en-US" sz="6800" dirty="0" smtClean="0">
                <a:latin typeface="Arial" pitchFamily="34" charset="0"/>
                <a:cs typeface="Arial" pitchFamily="34" charset="0"/>
              </a:rPr>
              <a:t>7) </a:t>
            </a:r>
            <a:r>
              <a:rPr lang="en-US" sz="6800" b="1" dirty="0" smtClean="0">
                <a:latin typeface="Arial" pitchFamily="34" charset="0"/>
                <a:cs typeface="Arial" pitchFamily="34" charset="0"/>
              </a:rPr>
              <a:t>Multiplexing/De-multiplexing.</a:t>
            </a:r>
            <a:r>
              <a:rPr lang="en-US" sz="6800" dirty="0" smtClean="0">
                <a:latin typeface="Arial" pitchFamily="34" charset="0"/>
                <a:cs typeface="Arial" pitchFamily="34" charset="0"/>
              </a:rPr>
              <a:t> Multiplexing means accepting data from different applications and directing that data to different applications listening on different receiving computers. On the receiving side the data need to be directed to the correct application, for that data was meant for. This is called De-multiplexing. We can run many network applications on the same computer. By using logical channels called ports, TCP/IP provides means for delivering packets to the correct application. In TCP/IP, ports are identified by using TCP or UDP port numbers.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Class C Subnetting</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Subnet the Class C IP Address 195.1.1.0 so that you have 10 subnets each with a maximum of 12 hosts on each subnet.</a:t>
            </a:r>
          </a:p>
          <a:p>
            <a:pPr algn="just">
              <a:buNone/>
            </a:pPr>
            <a:endParaRPr lang="en-US" sz="1700"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Current Mask = 255.255.255.0</a:t>
            </a:r>
          </a:p>
          <a:p>
            <a:pPr algn="just">
              <a:buNone/>
            </a:pPr>
            <a:r>
              <a:rPr lang="en-US" sz="1700" dirty="0" smtClean="0">
                <a:latin typeface="Arial" pitchFamily="34" charset="0"/>
                <a:cs typeface="Arial" pitchFamily="34" charset="0"/>
              </a:rPr>
              <a:t>Bits need for 10 subnets=4 = </a:t>
            </a:r>
            <a:r>
              <a:rPr lang="en-US" sz="1800" dirty="0" smtClean="0"/>
              <a:t>2</a:t>
            </a:r>
            <a:r>
              <a:rPr lang="en-US" sz="1800" baseline="30000" dirty="0" smtClean="0"/>
              <a:t>4</a:t>
            </a:r>
            <a:r>
              <a:rPr lang="en-US" sz="1700" dirty="0" smtClean="0">
                <a:latin typeface="Arial" pitchFamily="34" charset="0"/>
                <a:cs typeface="Arial" pitchFamily="34" charset="0"/>
              </a:rPr>
              <a:t> = 16 possible subnets.</a:t>
            </a:r>
          </a:p>
          <a:p>
            <a:pPr algn="just">
              <a:buNone/>
            </a:pPr>
            <a:r>
              <a:rPr lang="en-US" sz="1700" dirty="0" smtClean="0">
                <a:latin typeface="Arial" pitchFamily="34" charset="0"/>
                <a:cs typeface="Arial" pitchFamily="34" charset="0"/>
              </a:rPr>
              <a:t>Bits need for 12 hosts = 4 = </a:t>
            </a:r>
            <a:r>
              <a:rPr lang="en-US" sz="1800" dirty="0" smtClean="0"/>
              <a:t>2</a:t>
            </a:r>
            <a:r>
              <a:rPr lang="en-US" sz="1800" baseline="30000" dirty="0" smtClean="0"/>
              <a:t>4</a:t>
            </a:r>
            <a:r>
              <a:rPr lang="en-US" sz="1700" dirty="0" smtClean="0">
                <a:latin typeface="Arial" pitchFamily="34" charset="0"/>
                <a:cs typeface="Arial" pitchFamily="34" charset="0"/>
              </a:rPr>
              <a:t> = 16-2 = 14 possible hosts.</a:t>
            </a:r>
          </a:p>
          <a:p>
            <a:pPr algn="just">
              <a:buNone/>
            </a:pPr>
            <a:endParaRPr lang="en-US" sz="1700"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Final Subnet Mask=255.255.255.240</a:t>
            </a:r>
          </a:p>
          <a:p>
            <a:pPr>
              <a:buNone/>
            </a:pPr>
            <a:endParaRPr lang="en-US" sz="1700" dirty="0" smtClean="0">
              <a:latin typeface="Arial" pitchFamily="34" charset="0"/>
              <a:cs typeface="Arial" pitchFamily="34" charset="0"/>
            </a:endParaRPr>
          </a:p>
          <a:p>
            <a:pPr>
              <a:buNone/>
            </a:pPr>
            <a:endParaRPr lang="en-US" sz="1700" dirty="0">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Question</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buNone/>
            </a:pPr>
            <a:r>
              <a:rPr lang="en-US" dirty="0" smtClean="0"/>
              <a:t>   </a:t>
            </a:r>
            <a:r>
              <a:rPr lang="en-US" sz="1700" dirty="0" smtClean="0">
                <a:latin typeface="Arial" pitchFamily="34" charset="0"/>
                <a:cs typeface="Arial" pitchFamily="34" charset="0"/>
              </a:rPr>
              <a:t>Subnet the Class C IP Address 205.11.2.0 so that you have 30 subnets.</a:t>
            </a:r>
          </a:p>
          <a:p>
            <a:pPr algn="just"/>
            <a:r>
              <a:rPr lang="en-US" sz="1700" dirty="0" smtClean="0">
                <a:latin typeface="Arial" pitchFamily="34" charset="0"/>
                <a:cs typeface="Arial" pitchFamily="34" charset="0"/>
              </a:rPr>
              <a:t>What is the subnet mask for the maximum number of hosts?</a:t>
            </a:r>
          </a:p>
          <a:p>
            <a:pPr algn="just"/>
            <a:r>
              <a:rPr lang="en-US" sz="1700" dirty="0" smtClean="0">
                <a:latin typeface="Arial" pitchFamily="34" charset="0"/>
                <a:cs typeface="Arial" pitchFamily="34" charset="0"/>
              </a:rPr>
              <a:t>How many hosts each subnet can have.</a:t>
            </a:r>
          </a:p>
          <a:p>
            <a:pPr algn="just"/>
            <a:r>
              <a:rPr lang="en-US" sz="1700" dirty="0" smtClean="0">
                <a:latin typeface="Arial" pitchFamily="34" charset="0"/>
                <a:cs typeface="Arial" pitchFamily="34" charset="0"/>
              </a:rPr>
              <a:t>What is the IP Address of host 3 on subnet 2.</a:t>
            </a:r>
          </a:p>
          <a:p>
            <a:endParaRPr lang="en-US" sz="1700" dirty="0" smtClean="0">
              <a:latin typeface="Arial" pitchFamily="34" charset="0"/>
              <a:cs typeface="Arial" pitchFamily="34" charset="0"/>
            </a:endParaRPr>
          </a:p>
          <a:p>
            <a:endParaRPr lang="en-US" sz="1700" dirty="0">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Class C subnets</a:t>
            </a:r>
            <a:endParaRPr lang="en-US" sz="2400" b="1" dirty="0">
              <a:latin typeface="Arial" pitchFamily="34" charset="0"/>
              <a:cs typeface="Arial" pitchFamily="34"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1403648" y="2132856"/>
            <a:ext cx="6264696" cy="3384376"/>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Class B Subnetting</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Consider that you have been allocated a Class B network address of 135.1.0.0 and we need to create 4 subnets each with around 200 hosts. What will be the subnet mask to fulfill this condition.</a:t>
            </a:r>
          </a:p>
          <a:p>
            <a:pPr algn="just"/>
            <a:endParaRPr lang="en-US" sz="1700" dirty="0" smtClean="0">
              <a:latin typeface="Arial" pitchFamily="34" charset="0"/>
              <a:cs typeface="Arial" pitchFamily="34" charset="0"/>
            </a:endParaRPr>
          </a:p>
          <a:p>
            <a:pPr algn="just"/>
            <a:r>
              <a:rPr lang="en-US" sz="1700" dirty="0" smtClean="0">
                <a:latin typeface="Arial" pitchFamily="34" charset="0"/>
                <a:cs typeface="Arial" pitchFamily="34" charset="0"/>
              </a:rPr>
              <a:t>Subnet Mask for Class B= 255.255.0.0</a:t>
            </a:r>
          </a:p>
          <a:p>
            <a:pPr algn="just"/>
            <a:r>
              <a:rPr lang="en-US" sz="1700" dirty="0" smtClean="0">
                <a:latin typeface="Arial" pitchFamily="34" charset="0"/>
                <a:cs typeface="Arial" pitchFamily="34" charset="0"/>
              </a:rPr>
              <a:t>Need of Subnets = 4 = 2</a:t>
            </a:r>
            <a:r>
              <a:rPr lang="en-US" sz="1700" baseline="30000" dirty="0" smtClean="0">
                <a:latin typeface="Arial" pitchFamily="34" charset="0"/>
                <a:cs typeface="Arial" pitchFamily="34" charset="0"/>
              </a:rPr>
              <a:t>2</a:t>
            </a:r>
          </a:p>
          <a:p>
            <a:pPr algn="just"/>
            <a:r>
              <a:rPr lang="en-US" sz="1700" dirty="0" smtClean="0">
                <a:latin typeface="Arial" pitchFamily="34" charset="0"/>
                <a:cs typeface="Arial" pitchFamily="34" charset="0"/>
              </a:rPr>
              <a:t>New subnet Mask = 255.255.192.0</a:t>
            </a:r>
          </a:p>
          <a:p>
            <a:endParaRPr lang="en-US" sz="1700" dirty="0" smtClean="0">
              <a:latin typeface="Arial" pitchFamily="34" charset="0"/>
              <a:cs typeface="Arial" pitchFamily="34" charset="0"/>
            </a:endParaRPr>
          </a:p>
          <a:p>
            <a:endParaRPr lang="en-US" sz="1700" dirty="0" smtClean="0">
              <a:latin typeface="Arial" pitchFamily="34" charset="0"/>
              <a:cs typeface="Arial" pitchFamily="34" charset="0"/>
            </a:endParaRPr>
          </a:p>
          <a:p>
            <a:pPr>
              <a:buNone/>
            </a:pPr>
            <a:endParaRPr lang="en-US" sz="1700" dirty="0" smtClean="0">
              <a:latin typeface="Arial" pitchFamily="34" charset="0"/>
              <a:cs typeface="Arial" pitchFamily="34" charset="0"/>
            </a:endParaRPr>
          </a:p>
          <a:p>
            <a:pPr>
              <a:buNone/>
            </a:pPr>
            <a:r>
              <a:rPr lang="en-US" sz="1700" dirty="0" smtClean="0">
                <a:latin typeface="Arial" pitchFamily="34" charset="0"/>
                <a:cs typeface="Arial"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Class B Subnets</a:t>
            </a:r>
            <a:endParaRPr lang="en-US" sz="2400" b="1" dirty="0">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259632" y="1772816"/>
            <a:ext cx="6480719" cy="4536504"/>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Questions</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buNone/>
            </a:pPr>
            <a:r>
              <a:rPr lang="en-US" dirty="0" smtClean="0"/>
              <a:t> </a:t>
            </a:r>
            <a:r>
              <a:rPr lang="en-US" sz="1700" dirty="0" smtClean="0">
                <a:latin typeface="Arial" pitchFamily="34" charset="0"/>
                <a:cs typeface="Arial" pitchFamily="34" charset="0"/>
              </a:rPr>
              <a:t>Subnet the Class B IP Address 191.11.2.0 so that you have 14 subnets.</a:t>
            </a:r>
          </a:p>
          <a:p>
            <a:pPr algn="just">
              <a:lnSpc>
                <a:spcPct val="150000"/>
              </a:lnSpc>
            </a:pPr>
            <a:r>
              <a:rPr lang="en-US" sz="1700" dirty="0" smtClean="0">
                <a:latin typeface="Arial" pitchFamily="34" charset="0"/>
                <a:cs typeface="Arial" pitchFamily="34" charset="0"/>
              </a:rPr>
              <a:t>What is the subnet mask for the maximum number of hosts?</a:t>
            </a:r>
          </a:p>
          <a:p>
            <a:pPr algn="just">
              <a:lnSpc>
                <a:spcPct val="150000"/>
              </a:lnSpc>
            </a:pPr>
            <a:r>
              <a:rPr lang="en-US" sz="1700" dirty="0" smtClean="0">
                <a:latin typeface="Arial" pitchFamily="34" charset="0"/>
                <a:cs typeface="Arial" pitchFamily="34" charset="0"/>
              </a:rPr>
              <a:t>How many hosts each subnet can have.</a:t>
            </a:r>
          </a:p>
          <a:p>
            <a:pPr algn="just"/>
            <a:r>
              <a:rPr lang="en-US" sz="1700" dirty="0" smtClean="0">
                <a:latin typeface="Arial" pitchFamily="34" charset="0"/>
                <a:cs typeface="Arial" pitchFamily="34" charset="0"/>
              </a:rPr>
              <a:t>What is the Broadcast  Address of subnet 1</a:t>
            </a:r>
            <a:r>
              <a:rPr lang="en-US" dirty="0" smtClean="0">
                <a:latin typeface="Arial" pitchFamily="34" charset="0"/>
                <a:cs typeface="Arial" pitchFamily="34" charset="0"/>
              </a:rPr>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412776"/>
          </a:xfrm>
        </p:spPr>
        <p:txBody>
          <a:bodyPr/>
          <a:lstStyle/>
          <a:p>
            <a:r>
              <a:rPr lang="en-US" sz="2400" b="1" dirty="0" smtClean="0">
                <a:latin typeface="Arial" pitchFamily="34" charset="0"/>
                <a:cs typeface="Arial" pitchFamily="34" charset="0"/>
              </a:rPr>
              <a:t>Class A Subnetting</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683568" y="1484784"/>
            <a:ext cx="7772400" cy="4876800"/>
          </a:xfrm>
        </p:spPr>
        <p:txBody>
          <a:bodyPr/>
          <a:lstStyle/>
          <a:p>
            <a:pPr algn="just"/>
            <a:r>
              <a:rPr lang="en-US" sz="1700" dirty="0" smtClean="0">
                <a:latin typeface="Arial" pitchFamily="34" charset="0"/>
                <a:cs typeface="Arial" pitchFamily="34" charset="0"/>
              </a:rPr>
              <a:t>You have been allocated a Class A network address of 29.0.0.0. We need to create at least 20 networks and each network will support a maximum of 160 hosts.</a:t>
            </a:r>
          </a:p>
          <a:p>
            <a:pPr algn="just"/>
            <a:r>
              <a:rPr lang="en-US" sz="1700" dirty="0" smtClean="0">
                <a:latin typeface="Arial" pitchFamily="34" charset="0"/>
                <a:cs typeface="Arial" pitchFamily="34" charset="0"/>
              </a:rPr>
              <a:t>Will the following 2 subnet masks work?</a:t>
            </a:r>
          </a:p>
          <a:p>
            <a:pPr algn="just">
              <a:buNone/>
            </a:pPr>
            <a:r>
              <a:rPr lang="en-US" sz="1700" dirty="0" smtClean="0">
                <a:latin typeface="Arial" pitchFamily="34" charset="0"/>
                <a:cs typeface="Arial" pitchFamily="34" charset="0"/>
              </a:rPr>
              <a:t> 	</a:t>
            </a:r>
            <a:r>
              <a:rPr lang="en-US" sz="1700" b="1" dirty="0" smtClean="0">
                <a:latin typeface="Arial" pitchFamily="34" charset="0"/>
                <a:cs typeface="Arial" pitchFamily="34" charset="0"/>
              </a:rPr>
              <a:t>255.255.0.0</a:t>
            </a:r>
            <a:r>
              <a:rPr lang="en-US" sz="1700" dirty="0" smtClean="0">
                <a:latin typeface="Arial" pitchFamily="34" charset="0"/>
                <a:cs typeface="Arial" pitchFamily="34" charset="0"/>
              </a:rPr>
              <a:t> and or </a:t>
            </a:r>
            <a:r>
              <a:rPr lang="en-US" sz="1700" b="1" dirty="0" smtClean="0">
                <a:latin typeface="Arial" pitchFamily="34" charset="0"/>
                <a:cs typeface="Arial" pitchFamily="34" charset="0"/>
              </a:rPr>
              <a:t>255.255.255.0</a:t>
            </a:r>
          </a:p>
          <a:p>
            <a:pPr algn="just">
              <a:buNone/>
            </a:pPr>
            <a:endParaRPr lang="en-US" sz="1700" b="1"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Mask 255.255.0.0 has 8 bits for the subnet and 16 bits for the host.</a:t>
            </a:r>
          </a:p>
          <a:p>
            <a:pPr algn="just">
              <a:buNone/>
            </a:pPr>
            <a:endParaRPr lang="en-US" sz="1700"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8 bits would accommodate 256 subnets.</a:t>
            </a:r>
          </a:p>
          <a:p>
            <a:pPr algn="just">
              <a:buNone/>
            </a:pPr>
            <a:endParaRPr lang="en-US" sz="1700"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16 bits would accommodate over 64,000 hosts</a:t>
            </a:r>
          </a:p>
          <a:p>
            <a:pPr algn="just">
              <a:buNone/>
            </a:pPr>
            <a:endParaRPr lang="en-US" sz="1700"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Mask 255.255.255.0 has 16 bits for the subnet and 8 bits for the host.</a:t>
            </a:r>
          </a:p>
          <a:p>
            <a:pPr algn="just">
              <a:buNone/>
            </a:pPr>
            <a:endParaRPr lang="en-US" sz="1700"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Possible hosts 254 that are enough.</a:t>
            </a:r>
            <a:endParaRPr lang="en-US" sz="1700" dirty="0">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Class A Subnets</a:t>
            </a:r>
            <a:endParaRPr lang="en-US" sz="2400" b="1" dirty="0">
              <a:latin typeface="Arial" pitchFamily="34" charset="0"/>
              <a:cs typeface="Arial" pitchFamily="34"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1763688" y="1700808"/>
            <a:ext cx="5472607" cy="4968552"/>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VLSM</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Having the same subnet mask for all subnets ends up wasting address space.</a:t>
            </a:r>
          </a:p>
          <a:p>
            <a:pPr algn="just"/>
            <a:r>
              <a:rPr lang="en-US" sz="1700" dirty="0" smtClean="0">
                <a:latin typeface="Arial" pitchFamily="34" charset="0"/>
                <a:cs typeface="Arial" pitchFamily="34" charset="0"/>
              </a:rPr>
              <a:t>Internet Service Providers may face a situation where they need to allocate IP subnets of different sizes as per the requirement of customer. One customer may ask Class C subnet of 3 IP addresses and another may ask for 10 IPs.</a:t>
            </a:r>
          </a:p>
          <a:p>
            <a:pPr algn="just"/>
            <a:r>
              <a:rPr lang="en-US" sz="1700" dirty="0" smtClean="0">
                <a:latin typeface="Arial" pitchFamily="34" charset="0"/>
                <a:cs typeface="Arial" pitchFamily="34" charset="0"/>
              </a:rPr>
              <a:t>For example, an administrator have </a:t>
            </a:r>
            <a:r>
              <a:rPr lang="en-US" sz="1700" b="1" dirty="0" smtClean="0">
                <a:latin typeface="Arial" pitchFamily="34" charset="0"/>
                <a:cs typeface="Arial" pitchFamily="34" charset="0"/>
              </a:rPr>
              <a:t>192.168.1.0/24</a:t>
            </a:r>
            <a:r>
              <a:rPr lang="en-US" sz="1700" dirty="0" smtClean="0">
                <a:latin typeface="Arial" pitchFamily="34" charset="0"/>
                <a:cs typeface="Arial" pitchFamily="34" charset="0"/>
              </a:rPr>
              <a:t> network. The suffix /24 tells the number of bits used for network address. In this example, the administrator has three different departments with different number of hosts. Sales department has </a:t>
            </a:r>
            <a:r>
              <a:rPr lang="en-US" sz="1700" b="1" dirty="0" smtClean="0">
                <a:latin typeface="Arial" pitchFamily="34" charset="0"/>
                <a:cs typeface="Arial" pitchFamily="34" charset="0"/>
              </a:rPr>
              <a:t>100</a:t>
            </a:r>
            <a:r>
              <a:rPr lang="en-US" sz="1700" dirty="0" smtClean="0">
                <a:latin typeface="Arial" pitchFamily="34" charset="0"/>
                <a:cs typeface="Arial" pitchFamily="34" charset="0"/>
              </a:rPr>
              <a:t> computers, Purchase department has </a:t>
            </a:r>
            <a:r>
              <a:rPr lang="en-US" sz="1700" b="1" dirty="0" smtClean="0">
                <a:latin typeface="Arial" pitchFamily="34" charset="0"/>
                <a:cs typeface="Arial" pitchFamily="34" charset="0"/>
              </a:rPr>
              <a:t>50</a:t>
            </a:r>
            <a:r>
              <a:rPr lang="en-US" sz="1700" dirty="0" smtClean="0">
                <a:latin typeface="Arial" pitchFamily="34" charset="0"/>
                <a:cs typeface="Arial" pitchFamily="34" charset="0"/>
              </a:rPr>
              <a:t> computers, Accounts has </a:t>
            </a:r>
            <a:r>
              <a:rPr lang="en-US" sz="1700" b="1" dirty="0" smtClean="0">
                <a:latin typeface="Arial" pitchFamily="34" charset="0"/>
                <a:cs typeface="Arial" pitchFamily="34" charset="0"/>
              </a:rPr>
              <a:t>25</a:t>
            </a:r>
            <a:r>
              <a:rPr lang="en-US" sz="1700" dirty="0" smtClean="0">
                <a:latin typeface="Arial" pitchFamily="34" charset="0"/>
                <a:cs typeface="Arial" pitchFamily="34" charset="0"/>
              </a:rPr>
              <a:t> computers and Management has </a:t>
            </a:r>
            <a:r>
              <a:rPr lang="en-US" sz="1700" b="1" dirty="0" smtClean="0">
                <a:latin typeface="Arial" pitchFamily="34" charset="0"/>
                <a:cs typeface="Arial" pitchFamily="34" charset="0"/>
              </a:rPr>
              <a:t>5 </a:t>
            </a:r>
            <a:r>
              <a:rPr lang="en-US" sz="1700" dirty="0" smtClean="0">
                <a:latin typeface="Arial" pitchFamily="34" charset="0"/>
                <a:cs typeface="Arial" pitchFamily="34" charset="0"/>
              </a:rPr>
              <a:t>computers. In CIDR, the subnets are of fixed size. Using the same methodology the administrator cannot fulfill all the requirements of the network.</a:t>
            </a:r>
          </a:p>
          <a:p>
            <a:endParaRPr lang="en-US" sz="1700" dirty="0">
              <a:latin typeface="Arial"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VLSM Continue…</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Step – 1 : Make a list of subnets possible.</a:t>
            </a:r>
          </a:p>
          <a:p>
            <a:pPr algn="just">
              <a:buNone/>
            </a:pPr>
            <a:endParaRPr lang="en-US" sz="1700" dirty="0" smtClean="0">
              <a:latin typeface="Arial" pitchFamily="34" charset="0"/>
              <a:cs typeface="Arial" pitchFamily="34" charset="0"/>
            </a:endParaRPr>
          </a:p>
          <a:p>
            <a:pPr algn="just">
              <a:buNone/>
            </a:pPr>
            <a:endParaRPr lang="en-US" dirty="0" smtClean="0"/>
          </a:p>
          <a:p>
            <a:pPr algn="just">
              <a:buNone/>
            </a:pPr>
            <a:endParaRPr lang="en-US" dirty="0" smtClean="0"/>
          </a:p>
          <a:p>
            <a:pPr algn="just">
              <a:buNone/>
            </a:pPr>
            <a:endParaRPr lang="en-US" dirty="0" smtClean="0"/>
          </a:p>
          <a:p>
            <a:pPr algn="just"/>
            <a:r>
              <a:rPr lang="en-US" sz="1700" dirty="0" smtClean="0">
                <a:latin typeface="Arial" pitchFamily="34" charset="0"/>
                <a:cs typeface="Arial" pitchFamily="34" charset="0"/>
              </a:rPr>
              <a:t> Step – 2 : Sort the requirements of IPs in descending order (Highest to Lowest).</a:t>
            </a:r>
          </a:p>
          <a:p>
            <a:pPr lvl="1" algn="just"/>
            <a:r>
              <a:rPr lang="en-US" sz="1400" dirty="0" smtClean="0">
                <a:latin typeface="Arial" pitchFamily="34" charset="0"/>
                <a:cs typeface="Arial" pitchFamily="34" charset="0"/>
              </a:rPr>
              <a:t>Sales 100</a:t>
            </a:r>
          </a:p>
          <a:p>
            <a:pPr lvl="1" algn="just"/>
            <a:r>
              <a:rPr lang="en-US" sz="1400" dirty="0" smtClean="0">
                <a:latin typeface="Arial" pitchFamily="34" charset="0"/>
                <a:cs typeface="Arial" pitchFamily="34" charset="0"/>
              </a:rPr>
              <a:t>Purchase 50</a:t>
            </a:r>
          </a:p>
          <a:p>
            <a:pPr lvl="1" algn="just"/>
            <a:r>
              <a:rPr lang="en-US" sz="1400" dirty="0" smtClean="0">
                <a:latin typeface="Arial" pitchFamily="34" charset="0"/>
                <a:cs typeface="Arial" pitchFamily="34" charset="0"/>
              </a:rPr>
              <a:t>Accounts 25</a:t>
            </a:r>
          </a:p>
          <a:p>
            <a:pPr lvl="1"/>
            <a:r>
              <a:rPr lang="en-US" sz="1400" dirty="0" smtClean="0">
                <a:latin typeface="Arial" pitchFamily="34" charset="0"/>
                <a:cs typeface="Arial" pitchFamily="34" charset="0"/>
              </a:rPr>
              <a:t>Management 5</a:t>
            </a:r>
          </a:p>
          <a:p>
            <a:endParaRPr lang="en-US" sz="1700" dirty="0" smtClean="0">
              <a:latin typeface="Arial" pitchFamily="34" charset="0"/>
              <a:cs typeface="Arial"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1043608" y="2420888"/>
            <a:ext cx="5107962"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00" y="976313"/>
            <a:ext cx="5334000" cy="4905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9594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VLSM Continue…</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Step-3 : Allocate the highest range of IPs to the highest requirement, so let's assign </a:t>
            </a:r>
            <a:r>
              <a:rPr lang="en-US" sz="1700" b="1" dirty="0" smtClean="0">
                <a:latin typeface="Arial" pitchFamily="34" charset="0"/>
                <a:cs typeface="Arial" pitchFamily="34" charset="0"/>
              </a:rPr>
              <a:t>192.168.1.0 /25 (255.255.255.128) </a:t>
            </a:r>
            <a:r>
              <a:rPr lang="en-US" sz="1700" dirty="0" smtClean="0">
                <a:latin typeface="Arial" pitchFamily="34" charset="0"/>
                <a:cs typeface="Arial" pitchFamily="34" charset="0"/>
              </a:rPr>
              <a:t>to the Sales department. This IP subnet with Network number </a:t>
            </a:r>
            <a:r>
              <a:rPr lang="en-US" sz="1700" b="1" dirty="0" smtClean="0">
                <a:latin typeface="Arial" pitchFamily="34" charset="0"/>
                <a:cs typeface="Arial" pitchFamily="34" charset="0"/>
              </a:rPr>
              <a:t>192.168.1.0</a:t>
            </a:r>
            <a:r>
              <a:rPr lang="en-US" sz="1700" dirty="0" smtClean="0">
                <a:latin typeface="Arial" pitchFamily="34" charset="0"/>
                <a:cs typeface="Arial" pitchFamily="34" charset="0"/>
              </a:rPr>
              <a:t> has </a:t>
            </a:r>
            <a:r>
              <a:rPr lang="en-US" sz="1700" b="1" dirty="0" smtClean="0">
                <a:latin typeface="Arial" pitchFamily="34" charset="0"/>
                <a:cs typeface="Arial" pitchFamily="34" charset="0"/>
              </a:rPr>
              <a:t>126</a:t>
            </a:r>
            <a:r>
              <a:rPr lang="en-US" sz="1700" dirty="0" smtClean="0">
                <a:latin typeface="Arial" pitchFamily="34" charset="0"/>
                <a:cs typeface="Arial" pitchFamily="34" charset="0"/>
              </a:rPr>
              <a:t> valid Host IP addresses which satisfy the requirement of the Sales department. The subnet mask used for this subnet has </a:t>
            </a:r>
            <a:r>
              <a:rPr lang="en-US" sz="1700" b="1" dirty="0" smtClean="0">
                <a:latin typeface="Arial" pitchFamily="34" charset="0"/>
                <a:cs typeface="Arial" pitchFamily="34" charset="0"/>
              </a:rPr>
              <a:t>10000000</a:t>
            </a:r>
            <a:r>
              <a:rPr lang="en-US" sz="1700" dirty="0" smtClean="0">
                <a:latin typeface="Arial" pitchFamily="34" charset="0"/>
                <a:cs typeface="Arial" pitchFamily="34" charset="0"/>
              </a:rPr>
              <a:t> as the last octet. </a:t>
            </a:r>
          </a:p>
          <a:p>
            <a:pPr algn="just"/>
            <a:r>
              <a:rPr lang="en-US" sz="1700" dirty="0" smtClean="0">
                <a:latin typeface="Arial" pitchFamily="34" charset="0"/>
                <a:cs typeface="Arial" pitchFamily="34" charset="0"/>
              </a:rPr>
              <a:t>Step-4 : Allocate the next highest range, so let's assign </a:t>
            </a:r>
            <a:r>
              <a:rPr lang="en-US" sz="1700" b="1" dirty="0" smtClean="0">
                <a:latin typeface="Arial" pitchFamily="34" charset="0"/>
                <a:cs typeface="Arial" pitchFamily="34" charset="0"/>
              </a:rPr>
              <a:t>192.168.1.128 /26 (255.255.255.192)</a:t>
            </a:r>
            <a:r>
              <a:rPr lang="en-US" sz="1700" dirty="0" smtClean="0">
                <a:latin typeface="Arial" pitchFamily="34" charset="0"/>
                <a:cs typeface="Arial" pitchFamily="34" charset="0"/>
              </a:rPr>
              <a:t> to the Purchase department. This IP subnet with Network number </a:t>
            </a:r>
            <a:r>
              <a:rPr lang="en-US" sz="1700" b="1" dirty="0" smtClean="0">
                <a:latin typeface="Arial" pitchFamily="34" charset="0"/>
                <a:cs typeface="Arial" pitchFamily="34" charset="0"/>
              </a:rPr>
              <a:t>192.168.1.128</a:t>
            </a:r>
            <a:r>
              <a:rPr lang="en-US" sz="1700" dirty="0" smtClean="0">
                <a:latin typeface="Arial" pitchFamily="34" charset="0"/>
                <a:cs typeface="Arial" pitchFamily="34" charset="0"/>
              </a:rPr>
              <a:t> has </a:t>
            </a:r>
            <a:r>
              <a:rPr lang="en-US" sz="1700" b="1" dirty="0" smtClean="0">
                <a:latin typeface="Arial" pitchFamily="34" charset="0"/>
                <a:cs typeface="Arial" pitchFamily="34" charset="0"/>
              </a:rPr>
              <a:t>62</a:t>
            </a:r>
            <a:r>
              <a:rPr lang="en-US" sz="1700" dirty="0" smtClean="0">
                <a:latin typeface="Arial" pitchFamily="34" charset="0"/>
                <a:cs typeface="Arial" pitchFamily="34" charset="0"/>
              </a:rPr>
              <a:t> valid Host IP Addresses which can be easily assigned to all the PCs of the Purchase department. The subnet mask used has </a:t>
            </a:r>
            <a:r>
              <a:rPr lang="en-US" sz="1700" b="1" dirty="0" smtClean="0">
                <a:latin typeface="Arial" pitchFamily="34" charset="0"/>
                <a:cs typeface="Arial" pitchFamily="34" charset="0"/>
              </a:rPr>
              <a:t>11000000</a:t>
            </a:r>
            <a:r>
              <a:rPr lang="en-US" sz="1700" dirty="0" smtClean="0">
                <a:latin typeface="Arial" pitchFamily="34" charset="0"/>
                <a:cs typeface="Arial" pitchFamily="34" charset="0"/>
              </a:rPr>
              <a:t> in the last octet.</a:t>
            </a:r>
          </a:p>
          <a:p>
            <a:pPr algn="just"/>
            <a:r>
              <a:rPr lang="en-US" sz="1700" dirty="0" smtClean="0">
                <a:latin typeface="Arial" pitchFamily="34" charset="0"/>
                <a:cs typeface="Arial" pitchFamily="34" charset="0"/>
              </a:rPr>
              <a:t>Step-5 </a:t>
            </a:r>
            <a:r>
              <a:rPr lang="en-US" sz="1700" b="1" dirty="0" smtClean="0">
                <a:latin typeface="Arial" pitchFamily="34" charset="0"/>
                <a:cs typeface="Arial" pitchFamily="34" charset="0"/>
              </a:rPr>
              <a:t>: </a:t>
            </a:r>
            <a:r>
              <a:rPr lang="en-US" sz="1700" dirty="0" smtClean="0">
                <a:latin typeface="Arial" pitchFamily="34" charset="0"/>
                <a:cs typeface="Arial" pitchFamily="34" charset="0"/>
              </a:rPr>
              <a:t>Allocate the next highest range, i.e. Accounts. The requirement of </a:t>
            </a:r>
            <a:r>
              <a:rPr lang="en-US" sz="1700" b="1" dirty="0" smtClean="0">
                <a:latin typeface="Arial" pitchFamily="34" charset="0"/>
                <a:cs typeface="Arial" pitchFamily="34" charset="0"/>
              </a:rPr>
              <a:t>25</a:t>
            </a:r>
            <a:r>
              <a:rPr lang="en-US" sz="1700" dirty="0" smtClean="0">
                <a:latin typeface="Arial" pitchFamily="34" charset="0"/>
                <a:cs typeface="Arial" pitchFamily="34" charset="0"/>
              </a:rPr>
              <a:t> IPs can be fulfilled with </a:t>
            </a:r>
            <a:r>
              <a:rPr lang="en-US" sz="1700" b="1" dirty="0" smtClean="0">
                <a:latin typeface="Arial" pitchFamily="34" charset="0"/>
                <a:cs typeface="Arial" pitchFamily="34" charset="0"/>
              </a:rPr>
              <a:t>192.168.1.192 /27 (255.255.255.224)</a:t>
            </a:r>
            <a:r>
              <a:rPr lang="en-US" sz="1700" dirty="0" smtClean="0">
                <a:latin typeface="Arial" pitchFamily="34" charset="0"/>
                <a:cs typeface="Arial" pitchFamily="34" charset="0"/>
              </a:rPr>
              <a:t> IP subnet, which contains </a:t>
            </a:r>
            <a:r>
              <a:rPr lang="en-US" sz="1700" b="1" dirty="0" smtClean="0">
                <a:latin typeface="Arial" pitchFamily="34" charset="0"/>
                <a:cs typeface="Arial" pitchFamily="34" charset="0"/>
              </a:rPr>
              <a:t>30</a:t>
            </a:r>
            <a:r>
              <a:rPr lang="en-US" sz="1700" dirty="0" smtClean="0">
                <a:latin typeface="Arial" pitchFamily="34" charset="0"/>
                <a:cs typeface="Arial" pitchFamily="34" charset="0"/>
              </a:rPr>
              <a:t> valid host IPs. The network number of Accounts department will be </a:t>
            </a:r>
            <a:r>
              <a:rPr lang="en-US" sz="1700" b="1" dirty="0" smtClean="0">
                <a:latin typeface="Arial" pitchFamily="34" charset="0"/>
                <a:cs typeface="Arial" pitchFamily="34" charset="0"/>
              </a:rPr>
              <a:t>192.168.1.192</a:t>
            </a:r>
            <a:r>
              <a:rPr lang="en-US" sz="1700" dirty="0" smtClean="0">
                <a:latin typeface="Arial" pitchFamily="34" charset="0"/>
                <a:cs typeface="Arial" pitchFamily="34" charset="0"/>
              </a:rPr>
              <a:t>. The last octet of subnet mask is </a:t>
            </a:r>
            <a:r>
              <a:rPr lang="en-US" sz="1700" b="1" dirty="0" smtClean="0">
                <a:latin typeface="Arial" pitchFamily="34" charset="0"/>
                <a:cs typeface="Arial" pitchFamily="34" charset="0"/>
              </a:rPr>
              <a:t>11100000</a:t>
            </a:r>
            <a:r>
              <a:rPr lang="en-US" sz="1700" dirty="0" smtClean="0">
                <a:latin typeface="Arial" pitchFamily="34" charset="0"/>
                <a:cs typeface="Arial" pitchFamily="34" charset="0"/>
              </a:rPr>
              <a:t>.</a:t>
            </a:r>
            <a:endParaRPr lang="en-US" sz="1700" b="1" dirty="0">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VLSM Continue…</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Step-5 : Allocate the next highest range to Management. The Management department contains only</a:t>
            </a:r>
            <a:r>
              <a:rPr lang="en-US" sz="1700" b="1" dirty="0" smtClean="0">
                <a:latin typeface="Arial" pitchFamily="34" charset="0"/>
                <a:cs typeface="Arial" pitchFamily="34" charset="0"/>
              </a:rPr>
              <a:t> 5 </a:t>
            </a:r>
            <a:r>
              <a:rPr lang="en-US" sz="1700" dirty="0" smtClean="0">
                <a:latin typeface="Arial" pitchFamily="34" charset="0"/>
                <a:cs typeface="Arial" pitchFamily="34" charset="0"/>
              </a:rPr>
              <a:t>computers. The subnet </a:t>
            </a:r>
            <a:r>
              <a:rPr lang="en-US" sz="1700" b="1" dirty="0" smtClean="0">
                <a:latin typeface="Arial" pitchFamily="34" charset="0"/>
                <a:cs typeface="Arial" pitchFamily="34" charset="0"/>
              </a:rPr>
              <a:t>192.168.1.224 /29 </a:t>
            </a:r>
            <a:r>
              <a:rPr lang="en-US" sz="1700" dirty="0" smtClean="0">
                <a:latin typeface="Arial" pitchFamily="34" charset="0"/>
                <a:cs typeface="Arial" pitchFamily="34" charset="0"/>
              </a:rPr>
              <a:t>with the Mask </a:t>
            </a:r>
            <a:r>
              <a:rPr lang="en-US" sz="1700" b="1" dirty="0" smtClean="0">
                <a:latin typeface="Arial" pitchFamily="34" charset="0"/>
                <a:cs typeface="Arial" pitchFamily="34" charset="0"/>
              </a:rPr>
              <a:t>255.255.255.248</a:t>
            </a:r>
            <a:r>
              <a:rPr lang="en-US" sz="1700" dirty="0" smtClean="0">
                <a:latin typeface="Arial" pitchFamily="34" charset="0"/>
                <a:cs typeface="Arial" pitchFamily="34" charset="0"/>
              </a:rPr>
              <a:t> has exactly </a:t>
            </a:r>
            <a:r>
              <a:rPr lang="en-US" sz="1700" b="1" dirty="0" smtClean="0">
                <a:latin typeface="Arial" pitchFamily="34" charset="0"/>
                <a:cs typeface="Arial" pitchFamily="34" charset="0"/>
              </a:rPr>
              <a:t>6 </a:t>
            </a:r>
            <a:r>
              <a:rPr lang="en-US" sz="1700" dirty="0" smtClean="0">
                <a:latin typeface="Arial" pitchFamily="34" charset="0"/>
                <a:cs typeface="Arial" pitchFamily="34" charset="0"/>
              </a:rPr>
              <a:t>valid host IP addresses. So this can be assigned to Management. The last octet of the subnet mask will contain </a:t>
            </a:r>
            <a:r>
              <a:rPr lang="en-US" sz="1700" b="1" dirty="0" smtClean="0">
                <a:latin typeface="Arial" pitchFamily="34" charset="0"/>
                <a:cs typeface="Arial" pitchFamily="34" charset="0"/>
              </a:rPr>
              <a:t>11111000</a:t>
            </a:r>
            <a:r>
              <a:rPr lang="en-US" sz="1700" dirty="0" smtClean="0">
                <a:latin typeface="Arial" pitchFamily="34" charset="0"/>
                <a:cs typeface="Arial" pitchFamily="34" charset="0"/>
              </a:rPr>
              <a:t>.</a:t>
            </a:r>
          </a:p>
          <a:p>
            <a:pPr algn="just"/>
            <a:endParaRPr lang="en-US" sz="1700" dirty="0" smtClean="0">
              <a:latin typeface="Arial" pitchFamily="34" charset="0"/>
              <a:cs typeface="Arial" pitchFamily="34" charset="0"/>
            </a:endParaRPr>
          </a:p>
          <a:p>
            <a:pPr algn="just"/>
            <a:r>
              <a:rPr lang="en-US" sz="1700" dirty="0" smtClean="0">
                <a:latin typeface="Arial" pitchFamily="34" charset="0"/>
                <a:cs typeface="Arial" pitchFamily="34" charset="0"/>
              </a:rPr>
              <a:t>By using VLSM, the administrator can subnet the IP subnet in such a way that least number of IP addresses are wasted. Even after assigning IPs to every department, the administrator, in this example, is still left with plenty of IP addresses which was not possible if he has used CIDR.</a:t>
            </a:r>
            <a:endParaRPr lang="en-US" sz="1700" dirty="0">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err="1" smtClean="0">
                <a:latin typeface="Arial" pitchFamily="34" charset="0"/>
                <a:cs typeface="Arial" pitchFamily="34" charset="0"/>
              </a:rPr>
              <a:t>Supernetting</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b="1" dirty="0" err="1" smtClean="0">
                <a:latin typeface="Arial" pitchFamily="34" charset="0"/>
                <a:cs typeface="Arial" pitchFamily="34" charset="0"/>
              </a:rPr>
              <a:t>Supernetting</a:t>
            </a:r>
            <a:r>
              <a:rPr lang="en-US" sz="1700" dirty="0" smtClean="0">
                <a:latin typeface="Arial" pitchFamily="34" charset="0"/>
                <a:cs typeface="Arial" pitchFamily="34" charset="0"/>
              </a:rPr>
              <a:t> is the opposite of </a:t>
            </a:r>
            <a:r>
              <a:rPr lang="en-US" sz="1700" dirty="0" err="1" smtClean="0">
                <a:latin typeface="Arial" pitchFamily="34" charset="0"/>
                <a:cs typeface="Arial" pitchFamily="34" charset="0"/>
              </a:rPr>
              <a:t>Subnetting</a:t>
            </a:r>
            <a:r>
              <a:rPr lang="en-US" sz="1700" dirty="0" smtClean="0">
                <a:latin typeface="Arial" pitchFamily="34" charset="0"/>
                <a:cs typeface="Arial" pitchFamily="34" charset="0"/>
              </a:rPr>
              <a:t>. In </a:t>
            </a:r>
            <a:r>
              <a:rPr lang="en-US" sz="1700" dirty="0" err="1" smtClean="0">
                <a:latin typeface="Arial" pitchFamily="34" charset="0"/>
                <a:cs typeface="Arial" pitchFamily="34" charset="0"/>
              </a:rPr>
              <a:t>subnetting</a:t>
            </a:r>
            <a:r>
              <a:rPr lang="en-US" sz="1700" dirty="0" smtClean="0">
                <a:latin typeface="Arial" pitchFamily="34" charset="0"/>
                <a:cs typeface="Arial" pitchFamily="34" charset="0"/>
              </a:rPr>
              <a:t>, a single big network is divided into multiple smaller </a:t>
            </a:r>
            <a:r>
              <a:rPr lang="en-US" sz="1700" dirty="0" err="1" smtClean="0">
                <a:latin typeface="Arial" pitchFamily="34" charset="0"/>
                <a:cs typeface="Arial" pitchFamily="34" charset="0"/>
              </a:rPr>
              <a:t>subnetworks</a:t>
            </a:r>
            <a:r>
              <a:rPr lang="en-US" sz="1700" dirty="0" smtClean="0">
                <a:latin typeface="Arial" pitchFamily="34" charset="0"/>
                <a:cs typeface="Arial" pitchFamily="34" charset="0"/>
              </a:rPr>
              <a:t>. In </a:t>
            </a:r>
            <a:r>
              <a:rPr lang="en-US" sz="1700" dirty="0" err="1" smtClean="0">
                <a:latin typeface="Arial" pitchFamily="34" charset="0"/>
                <a:cs typeface="Arial" pitchFamily="34" charset="0"/>
              </a:rPr>
              <a:t>Supernetting</a:t>
            </a:r>
            <a:r>
              <a:rPr lang="en-US" sz="1700" dirty="0" smtClean="0">
                <a:latin typeface="Arial" pitchFamily="34" charset="0"/>
                <a:cs typeface="Arial" pitchFamily="34" charset="0"/>
              </a:rPr>
              <a:t>, multiple networks are combined into a bigger network termed as a </a:t>
            </a:r>
            <a:r>
              <a:rPr lang="en-US" sz="1700" dirty="0" err="1" smtClean="0">
                <a:latin typeface="Arial" pitchFamily="34" charset="0"/>
                <a:cs typeface="Arial" pitchFamily="34" charset="0"/>
              </a:rPr>
              <a:t>Supernetwork</a:t>
            </a:r>
            <a:r>
              <a:rPr lang="en-US" sz="1700" dirty="0" smtClean="0">
                <a:latin typeface="Arial" pitchFamily="34" charset="0"/>
                <a:cs typeface="Arial" pitchFamily="34" charset="0"/>
              </a:rPr>
              <a:t> or </a:t>
            </a:r>
            <a:r>
              <a:rPr lang="en-US" sz="1700" dirty="0" err="1" smtClean="0">
                <a:latin typeface="Arial" pitchFamily="34" charset="0"/>
                <a:cs typeface="Arial" pitchFamily="34" charset="0"/>
              </a:rPr>
              <a:t>Supernet</a:t>
            </a:r>
            <a:r>
              <a:rPr lang="en-US" sz="1800" dirty="0" smtClean="0"/>
              <a:t>.</a:t>
            </a:r>
          </a:p>
          <a:p>
            <a:pPr algn="just"/>
            <a:r>
              <a:rPr lang="en-US" sz="1700" b="1" dirty="0" err="1" smtClean="0">
                <a:latin typeface="Arial" pitchFamily="34" charset="0"/>
                <a:cs typeface="Arial" pitchFamily="34" charset="0"/>
              </a:rPr>
              <a:t>Supernetting</a:t>
            </a:r>
            <a:r>
              <a:rPr lang="en-US" sz="1700" dirty="0" smtClean="0">
                <a:latin typeface="Arial" pitchFamily="34" charset="0"/>
                <a:cs typeface="Arial" pitchFamily="34" charset="0"/>
              </a:rPr>
              <a:t> is mainly used in Route Summarization, where routes to multiple networks with similar network prefixes are combined into a single routing entry, with the routing entry pointing to a Super network, encompassing all the networks. This in turn significantly reduces the size of routing tables and also the size of routing updates exchanged by routing protocols.</a:t>
            </a:r>
          </a:p>
          <a:p>
            <a:pPr algn="just">
              <a:buNone/>
            </a:pPr>
            <a:endParaRPr lang="en-US" sz="1700" dirty="0" err="1" smtClean="0">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itchFamily="34" charset="0"/>
                <a:cs typeface="Arial" pitchFamily="34" charset="0"/>
              </a:rPr>
              <a:t>Advantages and Disadvantages of </a:t>
            </a:r>
            <a:r>
              <a:rPr lang="en-US" sz="2400" b="1" dirty="0" err="1" smtClean="0">
                <a:latin typeface="Arial" pitchFamily="34" charset="0"/>
                <a:cs typeface="Arial" pitchFamily="34" charset="0"/>
              </a:rPr>
              <a:t>Supernetting</a:t>
            </a:r>
            <a:endParaRPr lang="en-US" sz="2400" b="1"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700" dirty="0" smtClean="0">
                <a:latin typeface="Arial" pitchFamily="34" charset="0"/>
                <a:cs typeface="Arial" pitchFamily="34" charset="0"/>
              </a:rPr>
              <a:t>Advantages:</a:t>
            </a:r>
          </a:p>
          <a:p>
            <a:pPr lvl="1" algn="just"/>
            <a:r>
              <a:rPr lang="en-US" sz="1700" dirty="0" smtClean="0">
                <a:latin typeface="Arial" pitchFamily="34" charset="0"/>
                <a:cs typeface="Arial" pitchFamily="34" charset="0"/>
              </a:rPr>
              <a:t>Control and reduce network traffic</a:t>
            </a:r>
          </a:p>
          <a:p>
            <a:pPr lvl="1" algn="just"/>
            <a:r>
              <a:rPr lang="en-US" sz="1700" dirty="0" smtClean="0">
                <a:latin typeface="Arial" pitchFamily="34" charset="0"/>
                <a:cs typeface="Arial" pitchFamily="34" charset="0"/>
              </a:rPr>
              <a:t>Helpful to solve the problem of lacking IP addresses</a:t>
            </a:r>
          </a:p>
          <a:p>
            <a:pPr lvl="1" algn="just"/>
            <a:r>
              <a:rPr lang="en-US" sz="1700" dirty="0" smtClean="0">
                <a:latin typeface="Arial" pitchFamily="34" charset="0"/>
                <a:cs typeface="Arial" pitchFamily="34" charset="0"/>
              </a:rPr>
              <a:t>Minimizes the routing table</a:t>
            </a:r>
          </a:p>
          <a:p>
            <a:pPr algn="just"/>
            <a:r>
              <a:rPr lang="en-US" sz="1700" dirty="0" smtClean="0">
                <a:latin typeface="Arial" pitchFamily="34" charset="0"/>
                <a:cs typeface="Arial" pitchFamily="34" charset="0"/>
              </a:rPr>
              <a:t>Disadvantages:</a:t>
            </a:r>
          </a:p>
          <a:p>
            <a:pPr lvl="1" algn="just"/>
            <a:r>
              <a:rPr lang="en-US" sz="1700" dirty="0" smtClean="0">
                <a:latin typeface="Arial" pitchFamily="34" charset="0"/>
                <a:cs typeface="Arial" pitchFamily="34" charset="0"/>
              </a:rPr>
              <a:t>It cannot cover different area of network when combined</a:t>
            </a:r>
          </a:p>
          <a:p>
            <a:pPr lvl="1" algn="just"/>
            <a:r>
              <a:rPr lang="en-US" sz="1700" dirty="0" smtClean="0">
                <a:latin typeface="Arial" pitchFamily="34" charset="0"/>
                <a:cs typeface="Arial" pitchFamily="34" charset="0"/>
              </a:rPr>
              <a:t>All the networks should be in same class and all IP should be contiguous</a:t>
            </a:r>
          </a:p>
          <a:p>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731168"/>
          </a:xfrm>
        </p:spPr>
        <p:txBody>
          <a:bodyPr/>
          <a:lstStyle/>
          <a:p>
            <a:r>
              <a:rPr lang="en-US" sz="2400" b="1" dirty="0" err="1" smtClean="0">
                <a:latin typeface="Arial" pitchFamily="34" charset="0"/>
                <a:cs typeface="Arial" pitchFamily="34" charset="0"/>
              </a:rPr>
              <a:t>Keypoints</a:t>
            </a:r>
            <a:r>
              <a:rPr lang="en-US" sz="2400" b="1" dirty="0" smtClean="0">
                <a:latin typeface="Arial" pitchFamily="34" charset="0"/>
                <a:cs typeface="Arial" pitchFamily="34" charset="0"/>
              </a:rPr>
              <a:t> for </a:t>
            </a:r>
            <a:r>
              <a:rPr lang="en-US" sz="2400" b="1" dirty="0" err="1" smtClean="0">
                <a:latin typeface="Arial" pitchFamily="34" charset="0"/>
                <a:cs typeface="Arial" pitchFamily="34" charset="0"/>
              </a:rPr>
              <a:t>Supernetting</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685800" y="1412776"/>
            <a:ext cx="7772400" cy="5112568"/>
          </a:xfrm>
        </p:spPr>
        <p:txBody>
          <a:bodyPr/>
          <a:lstStyle/>
          <a:p>
            <a:pPr algn="just"/>
            <a:r>
              <a:rPr lang="en-US" sz="1700" dirty="0" err="1" smtClean="0">
                <a:latin typeface="Arial" pitchFamily="34" charset="0"/>
                <a:cs typeface="Arial" pitchFamily="34" charset="0"/>
              </a:rPr>
              <a:t>Supernetting</a:t>
            </a:r>
            <a:r>
              <a:rPr lang="en-US" sz="1700" dirty="0" smtClean="0">
                <a:latin typeface="Arial" pitchFamily="34" charset="0"/>
                <a:cs typeface="Arial" pitchFamily="34" charset="0"/>
              </a:rPr>
              <a:t> can be done only in same address space. If address space is completely different between two or more routes, they cannot be summarized in a single route. For example, we can’t summarize the route 192.168.1.0/25 with the route 193.168.1.128/25.</a:t>
            </a:r>
          </a:p>
          <a:p>
            <a:pPr algn="just"/>
            <a:r>
              <a:rPr lang="en-US" sz="1700" dirty="0" smtClean="0">
                <a:latin typeface="Arial" pitchFamily="34" charset="0"/>
                <a:cs typeface="Arial" pitchFamily="34" charset="0"/>
              </a:rPr>
              <a:t>A route can be summarized only in a route which is bigger than it in block size. For example we can’t summarize a route of block size 64 in a route of block size 32 but we can summarize two routes of block size 32 in a single route of block size 64.</a:t>
            </a:r>
          </a:p>
          <a:p>
            <a:pPr algn="just"/>
            <a:r>
              <a:rPr lang="en-US" sz="1700" dirty="0" smtClean="0">
                <a:latin typeface="Arial" pitchFamily="34" charset="0"/>
                <a:cs typeface="Arial" pitchFamily="34" charset="0"/>
              </a:rPr>
              <a:t>The easiest way of calculating the summarized route is adding the block size of all sequential routes and using the </a:t>
            </a:r>
            <a:r>
              <a:rPr lang="en-US" sz="1700" dirty="0" err="1" smtClean="0">
                <a:latin typeface="Arial" pitchFamily="34" charset="0"/>
                <a:cs typeface="Arial" pitchFamily="34" charset="0"/>
              </a:rPr>
              <a:t>Subnetting</a:t>
            </a:r>
            <a:r>
              <a:rPr lang="en-US" sz="1700" dirty="0" smtClean="0">
                <a:latin typeface="Arial" pitchFamily="34" charset="0"/>
                <a:cs typeface="Arial" pitchFamily="34" charset="0"/>
              </a:rPr>
              <a:t> which provides the block size that is equal to the result of addition. For example if we have two sequential routes of block size 16, we can summarize them in a single route of block size 32.</a:t>
            </a:r>
          </a:p>
          <a:p>
            <a:pPr algn="just"/>
            <a:r>
              <a:rPr lang="en-US" sz="1700" dirty="0" smtClean="0">
                <a:latin typeface="Arial" pitchFamily="34" charset="0"/>
                <a:cs typeface="Arial" pitchFamily="34" charset="0"/>
              </a:rPr>
              <a:t>Summarization can be done only in available bock sizes. For example if we have 5 routes of block size 8, we cannot summarize them in single route of block size 40 (8x5). 40 is not a valid block size. In this case, the best choice is summarizing first four routes is single summarized route of block size 32 and keeping the fifth route as it is.</a:t>
            </a:r>
            <a:endParaRPr lang="en-US" sz="1700" dirty="0">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err="1" smtClean="0">
                <a:latin typeface="Arial" pitchFamily="34" charset="0"/>
                <a:cs typeface="Arial" pitchFamily="34" charset="0"/>
              </a:rPr>
              <a:t>Supernetting</a:t>
            </a:r>
            <a:r>
              <a:rPr lang="en-US" sz="2400" b="1" dirty="0" smtClean="0">
                <a:latin typeface="Arial" pitchFamily="34" charset="0"/>
                <a:cs typeface="Arial" pitchFamily="34" charset="0"/>
              </a:rPr>
              <a:t> Example</a:t>
            </a:r>
            <a:endParaRPr lang="en-US" sz="2400" b="1" dirty="0">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115616" y="2420888"/>
            <a:ext cx="6624736" cy="353451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latin typeface="Arial" pitchFamily="34" charset="0"/>
                <a:cs typeface="Arial" pitchFamily="34" charset="0"/>
              </a:rPr>
              <a:t>TCP/IP Model Layers</a:t>
            </a:r>
            <a:endParaRPr lang="en-IN" sz="2400" b="1" dirty="0">
              <a:latin typeface="Arial" pitchFamily="34" charset="0"/>
              <a:cs typeface="Arial" pitchFamily="34" charset="0"/>
            </a:endParaRPr>
          </a:p>
        </p:txBody>
      </p:sp>
      <p:sp>
        <p:nvSpPr>
          <p:cNvPr id="3" name="Content Placeholder 2"/>
          <p:cNvSpPr>
            <a:spLocks noGrp="1"/>
          </p:cNvSpPr>
          <p:nvPr>
            <p:ph idx="1"/>
          </p:nvPr>
        </p:nvSpPr>
        <p:spPr/>
        <p:txBody>
          <a:bodyPr>
            <a:normAutofit fontScale="62500" lnSpcReduction="20000"/>
          </a:bodyPr>
          <a:lstStyle/>
          <a:p>
            <a:pPr algn="just"/>
            <a:r>
              <a:rPr lang="en-IN" sz="2600" dirty="0">
                <a:latin typeface="Arial" pitchFamily="34" charset="0"/>
                <a:cs typeface="Arial" pitchFamily="34" charset="0"/>
              </a:rPr>
              <a:t>TCP/IP functionality is divided into 4 layers , each of which include specific protocols.</a:t>
            </a:r>
          </a:p>
          <a:p>
            <a:pPr algn="just"/>
            <a:r>
              <a:rPr lang="en-IN" sz="2600" b="1" dirty="0">
                <a:latin typeface="Arial" pitchFamily="34" charset="0"/>
                <a:cs typeface="Arial" pitchFamily="34" charset="0"/>
              </a:rPr>
              <a:t>Application Layer : </a:t>
            </a:r>
            <a:r>
              <a:rPr lang="en-IN" sz="2600" dirty="0" smtClean="0">
                <a:latin typeface="Arial" pitchFamily="34" charset="0"/>
                <a:cs typeface="Arial" pitchFamily="34" charset="0"/>
              </a:rPr>
              <a:t>It provides applications with standardized data exchange . Its protocols include Hypertext Transfer Protocol(</a:t>
            </a:r>
            <a:r>
              <a:rPr lang="en-IN" sz="2600" dirty="0" smtClean="0">
                <a:solidFill>
                  <a:srgbClr val="FF0000"/>
                </a:solidFill>
                <a:latin typeface="Arial" pitchFamily="34" charset="0"/>
                <a:cs typeface="Arial" pitchFamily="34" charset="0"/>
              </a:rPr>
              <a:t>HTTP</a:t>
            </a:r>
            <a:r>
              <a:rPr lang="en-IN" sz="2600" dirty="0" smtClean="0">
                <a:latin typeface="Arial" pitchFamily="34" charset="0"/>
                <a:cs typeface="Arial" pitchFamily="34" charset="0"/>
              </a:rPr>
              <a:t>), File Transfer  Protocol(</a:t>
            </a:r>
            <a:r>
              <a:rPr lang="en-IN" sz="2600" dirty="0">
                <a:solidFill>
                  <a:srgbClr val="FF0000"/>
                </a:solidFill>
                <a:latin typeface="Arial" pitchFamily="34" charset="0"/>
                <a:cs typeface="Arial" pitchFamily="34" charset="0"/>
              </a:rPr>
              <a:t>FTP</a:t>
            </a:r>
            <a:r>
              <a:rPr lang="en-IN" sz="2600" dirty="0" smtClean="0">
                <a:latin typeface="Arial" pitchFamily="34" charset="0"/>
                <a:cs typeface="Arial" pitchFamily="34" charset="0"/>
              </a:rPr>
              <a:t>),Post Office Protocol </a:t>
            </a:r>
            <a:r>
              <a:rPr lang="en-IN" sz="2600" dirty="0">
                <a:latin typeface="Arial" pitchFamily="34" charset="0"/>
                <a:cs typeface="Arial" pitchFamily="34" charset="0"/>
              </a:rPr>
              <a:t>3(</a:t>
            </a:r>
            <a:r>
              <a:rPr lang="en-IN" sz="2600" dirty="0">
                <a:solidFill>
                  <a:srgbClr val="FF0000"/>
                </a:solidFill>
                <a:latin typeface="Arial" pitchFamily="34" charset="0"/>
                <a:cs typeface="Arial" pitchFamily="34" charset="0"/>
              </a:rPr>
              <a:t>POP3</a:t>
            </a:r>
            <a:r>
              <a:rPr lang="en-IN" sz="2600" dirty="0">
                <a:latin typeface="Arial" pitchFamily="34" charset="0"/>
                <a:cs typeface="Arial" pitchFamily="34" charset="0"/>
              </a:rPr>
              <a:t>),</a:t>
            </a:r>
            <a:r>
              <a:rPr lang="en-IN" sz="2600" dirty="0" smtClean="0">
                <a:latin typeface="Arial" pitchFamily="34" charset="0"/>
                <a:cs typeface="Arial" pitchFamily="34" charset="0"/>
              </a:rPr>
              <a:t>Simple Mail Transfer Protocol(</a:t>
            </a:r>
            <a:r>
              <a:rPr lang="en-IN" sz="2600" dirty="0" smtClean="0">
                <a:solidFill>
                  <a:srgbClr val="FF0000"/>
                </a:solidFill>
                <a:latin typeface="Arial" pitchFamily="34" charset="0"/>
                <a:cs typeface="Arial" pitchFamily="34" charset="0"/>
              </a:rPr>
              <a:t>SMTP</a:t>
            </a:r>
            <a:r>
              <a:rPr lang="en-IN" sz="2600" dirty="0" smtClean="0">
                <a:latin typeface="Arial" pitchFamily="34" charset="0"/>
                <a:cs typeface="Arial" pitchFamily="34" charset="0"/>
              </a:rPr>
              <a:t>) and Simple Network Management Protocol(</a:t>
            </a:r>
            <a:r>
              <a:rPr lang="en-IN" sz="2600" dirty="0" smtClean="0">
                <a:solidFill>
                  <a:srgbClr val="FF0000"/>
                </a:solidFill>
                <a:latin typeface="Arial" pitchFamily="34" charset="0"/>
                <a:cs typeface="Arial" pitchFamily="34" charset="0"/>
              </a:rPr>
              <a:t>SNMP</a:t>
            </a:r>
            <a:r>
              <a:rPr lang="en-IN" sz="2600" dirty="0" smtClean="0">
                <a:latin typeface="Arial" pitchFamily="34" charset="0"/>
                <a:cs typeface="Arial" pitchFamily="34" charset="0"/>
              </a:rPr>
              <a:t>).</a:t>
            </a:r>
          </a:p>
          <a:p>
            <a:pPr algn="just"/>
            <a:r>
              <a:rPr lang="en-IN" sz="2600" b="1" dirty="0" smtClean="0">
                <a:latin typeface="Arial" pitchFamily="34" charset="0"/>
                <a:cs typeface="Arial" pitchFamily="34" charset="0"/>
              </a:rPr>
              <a:t>Transport Layer : </a:t>
            </a:r>
            <a:r>
              <a:rPr lang="en-IN" sz="2600" dirty="0" smtClean="0">
                <a:latin typeface="Arial" pitchFamily="34" charset="0"/>
                <a:cs typeface="Arial" pitchFamily="34" charset="0"/>
              </a:rPr>
              <a:t>It is responsible for maintaining end-to-end communications across this network . TCP handles communications between hosts and provides flow control , multiplexing and reliability. The transport protocol includes </a:t>
            </a:r>
            <a:r>
              <a:rPr lang="en-IN" sz="2600" dirty="0" smtClean="0">
                <a:solidFill>
                  <a:srgbClr val="FF0000"/>
                </a:solidFill>
                <a:latin typeface="Arial" pitchFamily="34" charset="0"/>
                <a:cs typeface="Arial" pitchFamily="34" charset="0"/>
              </a:rPr>
              <a:t>TCP </a:t>
            </a:r>
            <a:r>
              <a:rPr lang="en-IN" sz="2600" dirty="0" smtClean="0">
                <a:latin typeface="Arial" pitchFamily="34" charset="0"/>
                <a:cs typeface="Arial" pitchFamily="34" charset="0"/>
              </a:rPr>
              <a:t>and </a:t>
            </a:r>
            <a:r>
              <a:rPr lang="en-IN" sz="2600" dirty="0" smtClean="0">
                <a:solidFill>
                  <a:srgbClr val="FF0000"/>
                </a:solidFill>
                <a:latin typeface="Arial" pitchFamily="34" charset="0"/>
                <a:cs typeface="Arial" pitchFamily="34" charset="0"/>
              </a:rPr>
              <a:t>UDP</a:t>
            </a:r>
            <a:r>
              <a:rPr lang="en-IN" sz="2600" dirty="0" smtClean="0">
                <a:latin typeface="Arial" pitchFamily="34" charset="0"/>
                <a:cs typeface="Arial" pitchFamily="34" charset="0"/>
              </a:rPr>
              <a:t>. </a:t>
            </a:r>
          </a:p>
          <a:p>
            <a:pPr algn="just"/>
            <a:r>
              <a:rPr lang="en-IN" sz="2600" b="1" dirty="0" smtClean="0">
                <a:latin typeface="Arial" pitchFamily="34" charset="0"/>
                <a:cs typeface="Arial" pitchFamily="34" charset="0"/>
              </a:rPr>
              <a:t>Network Layer :</a:t>
            </a:r>
            <a:r>
              <a:rPr lang="en-IN" sz="2600" dirty="0" smtClean="0">
                <a:latin typeface="Arial" pitchFamily="34" charset="0"/>
                <a:cs typeface="Arial" pitchFamily="34" charset="0"/>
              </a:rPr>
              <a:t>It is also known as internet layer. It deals with packets and connects independent networks to transport the packets across network boundaries . The protocols at this layer are </a:t>
            </a:r>
            <a:r>
              <a:rPr lang="en-IN" sz="2600" dirty="0" smtClean="0">
                <a:solidFill>
                  <a:srgbClr val="FF0000"/>
                </a:solidFill>
                <a:latin typeface="Arial" pitchFamily="34" charset="0"/>
                <a:cs typeface="Arial" pitchFamily="34" charset="0"/>
              </a:rPr>
              <a:t>IP </a:t>
            </a:r>
            <a:r>
              <a:rPr lang="en-IN" sz="2600" dirty="0" smtClean="0">
                <a:latin typeface="Arial" pitchFamily="34" charset="0"/>
                <a:cs typeface="Arial" pitchFamily="34" charset="0"/>
              </a:rPr>
              <a:t>and Internet Control Messaging Protocol (</a:t>
            </a:r>
            <a:r>
              <a:rPr lang="en-IN" sz="2600" dirty="0" smtClean="0">
                <a:solidFill>
                  <a:srgbClr val="FF0000"/>
                </a:solidFill>
                <a:latin typeface="Arial" pitchFamily="34" charset="0"/>
                <a:cs typeface="Arial" pitchFamily="34" charset="0"/>
              </a:rPr>
              <a:t>ICMP</a:t>
            </a:r>
            <a:r>
              <a:rPr lang="en-IN" sz="2600" dirty="0" smtClean="0">
                <a:latin typeface="Arial" pitchFamily="34" charset="0"/>
                <a:cs typeface="Arial" pitchFamily="34" charset="0"/>
              </a:rPr>
              <a:t>), which is used for error reporting.</a:t>
            </a:r>
          </a:p>
          <a:p>
            <a:pPr algn="just"/>
            <a:r>
              <a:rPr lang="en-IN" sz="2600" b="1" dirty="0" smtClean="0">
                <a:latin typeface="Arial" pitchFamily="34" charset="0"/>
                <a:cs typeface="Arial" pitchFamily="34" charset="0"/>
              </a:rPr>
              <a:t>Network Interface Layer : </a:t>
            </a:r>
            <a:r>
              <a:rPr lang="en-IN" sz="2600" dirty="0" smtClean="0">
                <a:latin typeface="Arial" pitchFamily="34" charset="0"/>
                <a:cs typeface="Arial" pitchFamily="34" charset="0"/>
              </a:rPr>
              <a:t>It consists of protocols that operate only on a link – the network component that interconnects nodes or hosts in the network . The protocols are Ethernet and Address Resolution Protocol (</a:t>
            </a:r>
            <a:r>
              <a:rPr lang="en-IN" sz="2600" dirty="0" smtClean="0">
                <a:solidFill>
                  <a:srgbClr val="FF0000"/>
                </a:solidFill>
                <a:latin typeface="Arial" pitchFamily="34" charset="0"/>
                <a:cs typeface="Arial" pitchFamily="34" charset="0"/>
              </a:rPr>
              <a:t>ARP</a:t>
            </a:r>
            <a:r>
              <a:rPr lang="en-IN" sz="2600" dirty="0" smtClean="0">
                <a:latin typeface="Arial" pitchFamily="34" charset="0"/>
                <a:cs typeface="Arial" pitchFamily="34" charset="0"/>
              </a:rPr>
              <a:t>).</a:t>
            </a:r>
          </a:p>
          <a:p>
            <a:pPr algn="just"/>
            <a:endParaRPr lang="en-IN" sz="2000" dirty="0" smtClean="0">
              <a:latin typeface="Arial" pitchFamily="34" charset="0"/>
              <a:cs typeface="Arial" pitchFamily="34" charset="0"/>
            </a:endParaRPr>
          </a:p>
          <a:p>
            <a:pPr algn="just"/>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354408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latin typeface="Arial" pitchFamily="34" charset="0"/>
                <a:cs typeface="Arial" pitchFamily="34" charset="0"/>
              </a:rPr>
              <a:t>Advantages of TCP/IP</a:t>
            </a:r>
            <a:endParaRPr lang="en-IN" sz="2400" b="1" dirty="0">
              <a:latin typeface="Arial" pitchFamily="34" charset="0"/>
              <a:cs typeface="Arial" pitchFamily="34" charset="0"/>
            </a:endParaRPr>
          </a:p>
        </p:txBody>
      </p:sp>
      <p:sp>
        <p:nvSpPr>
          <p:cNvPr id="3" name="Content Placeholder 2"/>
          <p:cNvSpPr>
            <a:spLocks noGrp="1"/>
          </p:cNvSpPr>
          <p:nvPr>
            <p:ph idx="1"/>
          </p:nvPr>
        </p:nvSpPr>
        <p:spPr>
          <a:xfrm>
            <a:off x="457200" y="1988840"/>
            <a:ext cx="8229600" cy="2088233"/>
          </a:xfrm>
        </p:spPr>
        <p:txBody>
          <a:bodyPr>
            <a:normAutofit/>
          </a:bodyPr>
          <a:lstStyle/>
          <a:p>
            <a:r>
              <a:rPr lang="en-IN" sz="1700" dirty="0" smtClean="0">
                <a:latin typeface="Arial" pitchFamily="34" charset="0"/>
                <a:cs typeface="Arial" pitchFamily="34" charset="0"/>
              </a:rPr>
              <a:t>TCP/IP is non-proprietary and therefore not controlled by any single company.</a:t>
            </a:r>
          </a:p>
          <a:p>
            <a:r>
              <a:rPr lang="en-IN" sz="1700" dirty="0" smtClean="0">
                <a:latin typeface="Arial" pitchFamily="34" charset="0"/>
                <a:cs typeface="Arial" pitchFamily="34" charset="0"/>
              </a:rPr>
              <a:t>IP Suite can be modified easily.</a:t>
            </a:r>
          </a:p>
          <a:p>
            <a:r>
              <a:rPr lang="en-IN" sz="1700" dirty="0" smtClean="0">
                <a:latin typeface="Arial" pitchFamily="34" charset="0"/>
                <a:cs typeface="Arial" pitchFamily="34" charset="0"/>
              </a:rPr>
              <a:t>It is compatible with all Operating systems.</a:t>
            </a:r>
          </a:p>
          <a:p>
            <a:r>
              <a:rPr lang="en-IN" sz="1700" dirty="0" smtClean="0">
                <a:latin typeface="Arial" pitchFamily="34" charset="0"/>
                <a:cs typeface="Arial" pitchFamily="34" charset="0"/>
              </a:rPr>
              <a:t>IP Suite is also compatible with all types of computer hardware and networks.</a:t>
            </a:r>
          </a:p>
          <a:p>
            <a:r>
              <a:rPr lang="en-IN" sz="1700" dirty="0" smtClean="0">
                <a:latin typeface="Arial" pitchFamily="34" charset="0"/>
                <a:cs typeface="Arial" pitchFamily="34" charset="0"/>
              </a:rPr>
              <a:t>It can determine the most efficient path through the network.</a:t>
            </a:r>
            <a:endParaRPr lang="en-IN" sz="1700" dirty="0">
              <a:latin typeface="Arial" pitchFamily="34" charset="0"/>
              <a:cs typeface="Arial" pitchFamily="34" charset="0"/>
            </a:endParaRPr>
          </a:p>
        </p:txBody>
      </p:sp>
    </p:spTree>
    <p:extLst>
      <p:ext uri="{BB962C8B-B14F-4D97-AF65-F5344CB8AC3E}">
        <p14:creationId xmlns:p14="http://schemas.microsoft.com/office/powerpoint/2010/main" xmlns="" val="3575520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936104"/>
          </a:xfrm>
        </p:spPr>
        <p:txBody>
          <a:bodyPr/>
          <a:lstStyle/>
          <a:p>
            <a:r>
              <a:rPr lang="en-IN" sz="2800" b="1" dirty="0" smtClean="0">
                <a:latin typeface="Arial" pitchFamily="34" charset="0"/>
                <a:cs typeface="Arial" pitchFamily="34" charset="0"/>
              </a:rPr>
              <a:t>Protocols at Every Layer</a:t>
            </a:r>
            <a:endParaRPr lang="en-IN" sz="2800" b="1" dirty="0">
              <a:latin typeface="Arial" pitchFamily="34" charset="0"/>
              <a:cs typeface="Arial" pitchFamily="34" charset="0"/>
            </a:endParaRPr>
          </a:p>
        </p:txBody>
      </p:sp>
      <p:pic>
        <p:nvPicPr>
          <p:cNvPr id="2051" name="Picture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1827444" y="1981200"/>
            <a:ext cx="5489111"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0492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421445" cy="6957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99851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1132</TotalTime>
  <Words>2806</Words>
  <Application>Microsoft Office PowerPoint</Application>
  <PresentationFormat>On-screen Show (4:3)</PresentationFormat>
  <Paragraphs>278</Paragraphs>
  <Slides>55</Slides>
  <Notes>0</Notes>
  <HiddenSlides>0</HiddenSlides>
  <MMClips>1</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Presentation1</vt:lpstr>
      <vt:lpstr>TCP/IP Model and IP Addressing</vt:lpstr>
      <vt:lpstr>TCP/IP Model</vt:lpstr>
      <vt:lpstr>Features of TCP/IP </vt:lpstr>
      <vt:lpstr>Continue…</vt:lpstr>
      <vt:lpstr>Slide 5</vt:lpstr>
      <vt:lpstr>TCP/IP Model Layers</vt:lpstr>
      <vt:lpstr>Advantages of TCP/IP</vt:lpstr>
      <vt:lpstr>Protocols at Every Layer</vt:lpstr>
      <vt:lpstr>Slide 9</vt:lpstr>
      <vt:lpstr>Slide 10</vt:lpstr>
      <vt:lpstr>Internetworking Protocol</vt:lpstr>
      <vt:lpstr>Address Resolution Protocol</vt:lpstr>
      <vt:lpstr>Reverse Address Resolution Protocol</vt:lpstr>
      <vt:lpstr>Internet Control Message Protocol</vt:lpstr>
      <vt:lpstr>ARP ,RARP and ICMP Explained</vt:lpstr>
      <vt:lpstr>IP Addressing</vt:lpstr>
      <vt:lpstr>Types of IP addresses</vt:lpstr>
      <vt:lpstr>Continue…</vt:lpstr>
      <vt:lpstr>Continue…</vt:lpstr>
      <vt:lpstr>IPv4 and IPv6 Addresses</vt:lpstr>
      <vt:lpstr>Classes of IP Addresses</vt:lpstr>
      <vt:lpstr>Special IP Address Range</vt:lpstr>
      <vt:lpstr>Classes with their Range</vt:lpstr>
      <vt:lpstr>Static vs. Dynamic IP Addresses</vt:lpstr>
      <vt:lpstr>Binary to Decimal Conversion</vt:lpstr>
      <vt:lpstr>IP Address Notations</vt:lpstr>
      <vt:lpstr>Questions</vt:lpstr>
      <vt:lpstr>Questions</vt:lpstr>
      <vt:lpstr>Network Masks</vt:lpstr>
      <vt:lpstr>Classful  Addressing</vt:lpstr>
      <vt:lpstr>Classless Addressing</vt:lpstr>
      <vt:lpstr>CIDR</vt:lpstr>
      <vt:lpstr>Subnetting</vt:lpstr>
      <vt:lpstr>Understand Subnetting</vt:lpstr>
      <vt:lpstr>Why do we need subnetting?</vt:lpstr>
      <vt:lpstr>Solution for the problem</vt:lpstr>
      <vt:lpstr>Creating Subnets</vt:lpstr>
      <vt:lpstr>Subnetting Example</vt:lpstr>
      <vt:lpstr>Continue…</vt:lpstr>
      <vt:lpstr>Class C Subnetting</vt:lpstr>
      <vt:lpstr>Question</vt:lpstr>
      <vt:lpstr>Class C subnets</vt:lpstr>
      <vt:lpstr>Class B Subnetting</vt:lpstr>
      <vt:lpstr>Class B Subnets</vt:lpstr>
      <vt:lpstr>Questions</vt:lpstr>
      <vt:lpstr>Class A Subnetting</vt:lpstr>
      <vt:lpstr>Class A Subnets</vt:lpstr>
      <vt:lpstr>VLSM</vt:lpstr>
      <vt:lpstr>VLSM Continue…</vt:lpstr>
      <vt:lpstr>VLSM Continue…</vt:lpstr>
      <vt:lpstr>VLSM Continue…</vt:lpstr>
      <vt:lpstr>Supernetting</vt:lpstr>
      <vt:lpstr>Advantages and Disadvantages of Supernetting</vt:lpstr>
      <vt:lpstr>Keypoints for Supernetting</vt:lpstr>
      <vt:lpstr>Supernetting Example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Model and IP Addressing</dc:title>
  <dc:creator>Shivratan Chhonkar</dc:creator>
  <cp:lastModifiedBy>Saurabh Banga</cp:lastModifiedBy>
  <cp:revision>93</cp:revision>
  <dcterms:created xsi:type="dcterms:W3CDTF">2019-06-19T15:45:44Z</dcterms:created>
  <dcterms:modified xsi:type="dcterms:W3CDTF">2019-07-16T05:06:16Z</dcterms:modified>
</cp:coreProperties>
</file>