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4" r:id="rId2"/>
    <p:sldId id="301" r:id="rId3"/>
    <p:sldId id="258" r:id="rId4"/>
    <p:sldId id="259" r:id="rId5"/>
    <p:sldId id="260" r:id="rId6"/>
    <p:sldId id="262" r:id="rId7"/>
    <p:sldId id="305" r:id="rId8"/>
    <p:sldId id="306" r:id="rId9"/>
    <p:sldId id="307" r:id="rId10"/>
    <p:sldId id="308" r:id="rId11"/>
    <p:sldId id="309" r:id="rId12"/>
    <p:sldId id="310" r:id="rId13"/>
    <p:sldId id="311" r:id="rId14"/>
    <p:sldId id="319" r:id="rId15"/>
    <p:sldId id="312" r:id="rId16"/>
    <p:sldId id="313" r:id="rId17"/>
    <p:sldId id="314" r:id="rId18"/>
    <p:sldId id="315" r:id="rId19"/>
    <p:sldId id="316" r:id="rId20"/>
    <p:sldId id="317" r:id="rId21"/>
    <p:sldId id="31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6" autoAdjust="0"/>
    <p:restoredTop sz="94660"/>
  </p:normalViewPr>
  <p:slideViewPr>
    <p:cSldViewPr>
      <p:cViewPr>
        <p:scale>
          <a:sx n="69" d="100"/>
          <a:sy n="69" d="100"/>
        </p:scale>
        <p:origin x="-159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BBE09-EC77-CB41-B9BD-DDB97768B154}" type="datetimeFigureOut">
              <a:rPr lang="en-US" smtClean="0"/>
              <a:pPr/>
              <a:t>7/8/2019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BB8C6-AD57-7346-AB36-9976B6B6DE5C}" type="slidenum">
              <a:rPr lang="en-US" smtClean="0"/>
              <a:pPr/>
              <a:t>‹#›</a:t>
            </a:fld>
            <a:endParaRPr lang="en-US" dirty="0"/>
          </a:p>
        </p:txBody>
      </p:sp>
    </p:spTree>
    <p:extLst>
      <p:ext uri="{BB962C8B-B14F-4D97-AF65-F5344CB8AC3E}">
        <p14:creationId xmlns:p14="http://schemas.microsoft.com/office/powerpoint/2010/main" val="5678781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10</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11</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13</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14</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3</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4</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5</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6</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7</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8</a:t>
            </a:fld>
            <a:endParaRPr lang="en-US" dirty="0"/>
          </a:p>
        </p:txBody>
      </p:sp>
    </p:spTree>
    <p:extLst>
      <p:ext uri="{BB962C8B-B14F-4D97-AF65-F5344CB8AC3E}">
        <p14:creationId xmlns:p14="http://schemas.microsoft.com/office/powerpoint/2010/main" val="404576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9</a:t>
            </a:fld>
            <a:endParaRPr lang="en-US" dirty="0"/>
          </a:p>
        </p:txBody>
      </p:sp>
    </p:spTree>
    <p:extLst>
      <p:ext uri="{BB962C8B-B14F-4D97-AF65-F5344CB8AC3E}">
        <p14:creationId xmlns:p14="http://schemas.microsoft.com/office/powerpoint/2010/main" val="404576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pPr/>
              <a:t>‹#›</a:t>
            </a:fld>
            <a:endParaRPr lang="en-US" altLang="en-US" dirty="0"/>
          </a:p>
        </p:txBody>
      </p:sp>
    </p:spTree>
    <p:extLst>
      <p:ext uri="{BB962C8B-B14F-4D97-AF65-F5344CB8AC3E}">
        <p14:creationId xmlns:p14="http://schemas.microsoft.com/office/powerpoint/2010/main"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pPr/>
              <a:t>‹#›</a:t>
            </a:fld>
            <a:endParaRPr lang="en-US" altLang="en-US" dirty="0"/>
          </a:p>
        </p:txBody>
      </p:sp>
    </p:spTree>
    <p:extLst>
      <p:ext uri="{BB962C8B-B14F-4D97-AF65-F5344CB8AC3E}">
        <p14:creationId xmlns:p14="http://schemas.microsoft.com/office/powerpoint/2010/main"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pPr/>
              <a:t>‹#›</a:t>
            </a:fld>
            <a:endParaRPr lang="en-US" altLang="en-US" dirty="0"/>
          </a:p>
        </p:txBody>
      </p:sp>
    </p:spTree>
    <p:extLst>
      <p:ext uri="{BB962C8B-B14F-4D97-AF65-F5344CB8AC3E}">
        <p14:creationId xmlns:p14="http://schemas.microsoft.com/office/powerpoint/2010/main"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pPr/>
              <a:t>‹#›</a:t>
            </a:fld>
            <a:endParaRPr lang="en-US" altLang="en-US" dirty="0"/>
          </a:p>
        </p:txBody>
      </p:sp>
    </p:spTree>
    <p:extLst>
      <p:ext uri="{BB962C8B-B14F-4D97-AF65-F5344CB8AC3E}">
        <p14:creationId xmlns:p14="http://schemas.microsoft.com/office/powerpoint/2010/main"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pPr/>
              <a:t>7/8/2019</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dirty="0"/>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746216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Tree>
    <p:extLst>
      <p:ext uri="{BB962C8B-B14F-4D97-AF65-F5344CB8AC3E}">
        <p14:creationId xmlns:p14="http://schemas.microsoft.com/office/powerpoint/2010/main" val="5942992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1157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pPr/>
              <a:t>‹#›</a:t>
            </a:fld>
            <a:endParaRPr lang="en-US" altLang="en-US" dirty="0"/>
          </a:p>
        </p:txBody>
      </p:sp>
    </p:spTree>
    <p:extLst>
      <p:ext uri="{BB962C8B-B14F-4D97-AF65-F5344CB8AC3E}">
        <p14:creationId xmlns:p14="http://schemas.microsoft.com/office/powerpoint/2010/main"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pPr/>
              <a:t>‹#›</a:t>
            </a:fld>
            <a:endParaRPr lang="en-US" altLang="en-US" dirty="0"/>
          </a:p>
        </p:txBody>
      </p:sp>
    </p:spTree>
    <p:extLst>
      <p:ext uri="{BB962C8B-B14F-4D97-AF65-F5344CB8AC3E}">
        <p14:creationId xmlns:p14="http://schemas.microsoft.com/office/powerpoint/2010/main"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pPr/>
              <a:t>‹#›</a:t>
            </a:fld>
            <a:endParaRPr lang="en-US" altLang="en-US" dirty="0"/>
          </a:p>
        </p:txBody>
      </p:sp>
    </p:spTree>
    <p:extLst>
      <p:ext uri="{BB962C8B-B14F-4D97-AF65-F5344CB8AC3E}">
        <p14:creationId xmlns:p14="http://schemas.microsoft.com/office/powerpoint/2010/main"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pPr/>
              <a:t>‹#›</a:t>
            </a:fld>
            <a:endParaRPr lang="en-US" altLang="en-US" dirty="0"/>
          </a:p>
        </p:txBody>
      </p:sp>
    </p:spTree>
    <p:extLst>
      <p:ext uri="{BB962C8B-B14F-4D97-AF65-F5344CB8AC3E}">
        <p14:creationId xmlns:p14="http://schemas.microsoft.com/office/powerpoint/2010/main"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pPr/>
              <a:t>‹#›</a:t>
            </a:fld>
            <a:endParaRPr lang="en-US" altLang="en-US" dirty="0"/>
          </a:p>
        </p:txBody>
      </p:sp>
    </p:spTree>
    <p:extLst>
      <p:ext uri="{BB962C8B-B14F-4D97-AF65-F5344CB8AC3E}">
        <p14:creationId xmlns:p14="http://schemas.microsoft.com/office/powerpoint/2010/main"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pPr/>
              <a:t>‹#›</a:t>
            </a:fld>
            <a:endParaRPr lang="en-US" altLang="en-US" dirty="0"/>
          </a:p>
        </p:txBody>
      </p:sp>
    </p:spTree>
    <p:extLst>
      <p:ext uri="{BB962C8B-B14F-4D97-AF65-F5344CB8AC3E}">
        <p14:creationId xmlns:p14="http://schemas.microsoft.com/office/powerpoint/2010/main"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pPr/>
              <a:t>‹#›</a:t>
            </a:fld>
            <a:endParaRPr lang="en-US" altLang="en-US" dirty="0"/>
          </a:p>
        </p:txBody>
      </p:sp>
    </p:spTree>
    <p:extLst>
      <p:ext uri="{BB962C8B-B14F-4D97-AF65-F5344CB8AC3E}">
        <p14:creationId xmlns:p14="http://schemas.microsoft.com/office/powerpoint/2010/main"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API</a:t>
            </a:r>
            <a:endParaRPr lang="en-IN" dirty="0">
              <a:latin typeface="Arial" pitchFamily="34" charset="0"/>
              <a:cs typeface="Arial" pitchFamily="34" charset="0"/>
            </a:endParaRPr>
          </a:p>
        </p:txBody>
      </p:sp>
      <p:sp>
        <p:nvSpPr>
          <p:cNvPr id="3" name="Content Placeholder 2"/>
          <p:cNvSpPr>
            <a:spLocks noGrp="1"/>
          </p:cNvSpPr>
          <p:nvPr>
            <p:ph idx="1"/>
          </p:nvPr>
        </p:nvSpPr>
        <p:spPr>
          <a:xfrm>
            <a:off x="914400" y="1772816"/>
            <a:ext cx="7613576" cy="1808584"/>
          </a:xfrm>
        </p:spPr>
        <p:txBody>
          <a:bodyPr/>
          <a:lstStyle/>
          <a:p>
            <a:pPr marL="0" indent="0">
              <a:buNone/>
            </a:pPr>
            <a:r>
              <a:rPr lang="en-IN" sz="2400" dirty="0" smtClean="0"/>
              <a:t>                   (</a:t>
            </a:r>
            <a:r>
              <a:rPr lang="en-IN" sz="2400" dirty="0" smtClean="0">
                <a:latin typeface="Arial" pitchFamily="34" charset="0"/>
                <a:cs typeface="Arial" pitchFamily="34" charset="0"/>
              </a:rPr>
              <a:t>Application Programming Interface</a:t>
            </a:r>
            <a:r>
              <a:rPr lang="en-IN" sz="2400" dirty="0" smtClean="0"/>
              <a:t>)</a:t>
            </a:r>
          </a:p>
          <a:p>
            <a:pPr marL="0" indent="0">
              <a:buNone/>
            </a:pPr>
            <a:r>
              <a:rPr lang="en-IN" sz="2400" dirty="0" smtClean="0"/>
              <a:t>                          </a:t>
            </a:r>
          </a:p>
          <a:p>
            <a:pPr marL="0" indent="0">
              <a:buNone/>
            </a:pPr>
            <a:r>
              <a:rPr lang="en-IN" sz="2400" dirty="0" smtClean="0">
                <a:latin typeface="Arial" pitchFamily="34" charset="0"/>
                <a:cs typeface="Arial" pitchFamily="34" charset="0"/>
              </a:rPr>
              <a:t>                           BY : ARVIND SHARMA</a:t>
            </a:r>
          </a:p>
          <a:p>
            <a:pPr marL="0" indent="0">
              <a:buNone/>
            </a:pPr>
            <a:endParaRPr lang="en-IN" sz="2400" dirty="0" smtClean="0"/>
          </a:p>
        </p:txBody>
      </p:sp>
    </p:spTree>
    <p:extLst>
      <p:ext uri="{BB962C8B-B14F-4D97-AF65-F5344CB8AC3E}">
        <p14:creationId xmlns:p14="http://schemas.microsoft.com/office/powerpoint/2010/main" val="2046275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43000"/>
          </a:xfrm>
        </p:spPr>
        <p:txBody>
          <a:bodyPr/>
          <a:lstStyle/>
          <a:p>
            <a:r>
              <a:rPr lang="en-IN" dirty="0" smtClean="0">
                <a:latin typeface="Arial" pitchFamily="34" charset="0"/>
                <a:cs typeface="Arial" pitchFamily="34" charset="0"/>
              </a:rPr>
              <a:t>Web Service APIS</a:t>
            </a:r>
            <a:endParaRPr lang="en-IN" dirty="0">
              <a:latin typeface="Arial" pitchFamily="34" charset="0"/>
              <a:cs typeface="Arial" pitchFamily="34" charset="0"/>
            </a:endParaRPr>
          </a:p>
        </p:txBody>
      </p:sp>
      <p:sp>
        <p:nvSpPr>
          <p:cNvPr id="5" name="Content Placeholder 4"/>
          <p:cNvSpPr>
            <a:spLocks noGrp="1"/>
          </p:cNvSpPr>
          <p:nvPr>
            <p:ph idx="1"/>
          </p:nvPr>
        </p:nvSpPr>
        <p:spPr>
          <a:xfrm>
            <a:off x="228600" y="2286000"/>
            <a:ext cx="8763000" cy="4191000"/>
          </a:xfrm>
        </p:spPr>
        <p:txBody>
          <a:bodyPr/>
          <a:lstStyle/>
          <a:p>
            <a:pPr>
              <a:buFont typeface="Arial" pitchFamily="34" charset="0"/>
              <a:buChar char="•"/>
            </a:pPr>
            <a:r>
              <a:rPr lang="en-US" sz="2400" b="1" dirty="0">
                <a:latin typeface="Arial" pitchFamily="34" charset="0"/>
                <a:cs typeface="Arial" pitchFamily="34" charset="0"/>
              </a:rPr>
              <a:t>SOAP (Simple Object Access Protocol): </a:t>
            </a:r>
            <a:r>
              <a:rPr lang="en-US" sz="2400" dirty="0">
                <a:latin typeface="Arial" pitchFamily="34" charset="0"/>
                <a:cs typeface="Arial" pitchFamily="34" charset="0"/>
              </a:rPr>
              <a:t>This is a protocol that uses XML as a format to transfer data. Its main function is to define the structure of the messages and method of communication. It also uses WSDL, or Web Services Definition Language, in a machine-readable document to publish a definition of its </a:t>
            </a:r>
            <a:r>
              <a:rPr lang="en-US" sz="2400" dirty="0" smtClean="0">
                <a:latin typeface="Arial" pitchFamily="34" charset="0"/>
                <a:cs typeface="Arial" pitchFamily="34" charset="0"/>
              </a:rPr>
              <a:t>interface.</a:t>
            </a:r>
          </a:p>
          <a:p>
            <a:pPr>
              <a:buFont typeface="Arial" pitchFamily="34" charset="0"/>
              <a:buChar char="•"/>
            </a:pPr>
            <a:r>
              <a:rPr lang="en-US" sz="2400" b="1" dirty="0">
                <a:latin typeface="Arial" pitchFamily="34" charset="0"/>
                <a:cs typeface="Arial" pitchFamily="34" charset="0"/>
              </a:rPr>
              <a:t>XML-RPC: </a:t>
            </a:r>
            <a:r>
              <a:rPr lang="en-US" sz="2400" dirty="0">
                <a:latin typeface="Arial" pitchFamily="34" charset="0"/>
                <a:cs typeface="Arial" pitchFamily="34" charset="0"/>
              </a:rPr>
              <a:t>This is a protocol that uses a specific XML format to transfer data compared to SOAP that uses a proprietary XML format. It is also older than SOAP. XML-RPC uses minimum bandwidth and is much simpler than SOAP.</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a:p>
            <a:pPr marL="0" indent="0">
              <a:buNone/>
            </a:pPr>
            <a:endParaRPr lang="en-US" sz="2400" dirty="0"/>
          </a:p>
          <a:p>
            <a:pPr marL="0" indent="0">
              <a:buNone/>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2644585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43000"/>
          </a:xfrm>
        </p:spPr>
        <p:txBody>
          <a:bodyPr/>
          <a:lstStyle/>
          <a:p>
            <a:r>
              <a:rPr lang="en-IN" dirty="0" smtClean="0">
                <a:latin typeface="Arial" pitchFamily="34" charset="0"/>
                <a:cs typeface="Arial" pitchFamily="34" charset="0"/>
              </a:rPr>
              <a:t>Web Service APIS</a:t>
            </a:r>
            <a:endParaRPr lang="en-IN" dirty="0">
              <a:latin typeface="Arial" pitchFamily="34" charset="0"/>
              <a:cs typeface="Arial" pitchFamily="34" charset="0"/>
            </a:endParaRPr>
          </a:p>
        </p:txBody>
      </p:sp>
      <p:sp>
        <p:nvSpPr>
          <p:cNvPr id="5" name="Content Placeholder 4"/>
          <p:cNvSpPr>
            <a:spLocks noGrp="1"/>
          </p:cNvSpPr>
          <p:nvPr>
            <p:ph idx="1"/>
          </p:nvPr>
        </p:nvSpPr>
        <p:spPr>
          <a:xfrm>
            <a:off x="228600" y="2286000"/>
            <a:ext cx="8763000" cy="4191000"/>
          </a:xfrm>
        </p:spPr>
        <p:txBody>
          <a:bodyPr/>
          <a:lstStyle/>
          <a:p>
            <a:pPr>
              <a:buFont typeface="Arial" pitchFamily="34" charset="0"/>
              <a:buChar char="•"/>
            </a:pPr>
            <a:r>
              <a:rPr lang="en-US" sz="2400" b="1" dirty="0">
                <a:latin typeface="Arial" pitchFamily="34" charset="0"/>
                <a:cs typeface="Arial" pitchFamily="34" charset="0"/>
              </a:rPr>
              <a:t>JSON-RPC: </a:t>
            </a:r>
            <a:r>
              <a:rPr lang="en-US" sz="2400" dirty="0">
                <a:latin typeface="Arial" pitchFamily="34" charset="0"/>
                <a:cs typeface="Arial" pitchFamily="34" charset="0"/>
              </a:rPr>
              <a:t>This protocol is similar to XML-RPC but instead of using XML format to transfer data it uses JSON</a:t>
            </a:r>
            <a:r>
              <a:rPr lang="en-US" sz="2400" dirty="0" smtClean="0">
                <a:latin typeface="Arial" pitchFamily="34" charset="0"/>
                <a:cs typeface="Arial" pitchFamily="34" charset="0"/>
              </a:rPr>
              <a:t>.</a:t>
            </a:r>
          </a:p>
          <a:p>
            <a:pPr>
              <a:buFont typeface="Arial" pitchFamily="34" charset="0"/>
              <a:buChar char="•"/>
            </a:pPr>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REST (Representational State Transfer): </a:t>
            </a:r>
            <a:r>
              <a:rPr lang="en-US" sz="2400" dirty="0">
                <a:latin typeface="Arial" pitchFamily="34" charset="0"/>
                <a:cs typeface="Arial" pitchFamily="34" charset="0"/>
              </a:rPr>
              <a:t>REST is not a protocol like the other web services, instead, it is a set of architectural principles. The REST service needs to have certain characteristics, including simple interfaces, which are resources identified easily within the request and manipulation of resources using the interface.</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a:p>
            <a:pPr marL="0" indent="0">
              <a:buNone/>
            </a:pPr>
            <a:endParaRPr lang="en-US" sz="2400" dirty="0"/>
          </a:p>
          <a:p>
            <a:pPr marL="0" indent="0">
              <a:buNone/>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81168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43000"/>
          </a:xfrm>
        </p:spPr>
        <p:txBody>
          <a:bodyPr/>
          <a:lstStyle/>
          <a:p>
            <a:r>
              <a:rPr lang="en-IN" sz="3600" dirty="0" smtClean="0">
                <a:latin typeface="Arial" pitchFamily="34" charset="0"/>
                <a:cs typeface="Arial" pitchFamily="34" charset="0"/>
              </a:rPr>
              <a:t>Difference b/w Soap and Rest API</a:t>
            </a:r>
            <a:endParaRPr lang="en-IN" sz="3600" dirty="0">
              <a:latin typeface="Arial" pitchFamily="34" charset="0"/>
              <a:cs typeface="Arial" pitchFamily="34" charset="0"/>
            </a:endParaRPr>
          </a:p>
        </p:txBody>
      </p:sp>
      <p:sp>
        <p:nvSpPr>
          <p:cNvPr id="5" name="Content Placeholder 4"/>
          <p:cNvSpPr>
            <a:spLocks noGrp="1"/>
          </p:cNvSpPr>
          <p:nvPr>
            <p:ph idx="1"/>
          </p:nvPr>
        </p:nvSpPr>
        <p:spPr>
          <a:xfrm>
            <a:off x="152400" y="1752600"/>
            <a:ext cx="8839200" cy="4343400"/>
          </a:xfrm>
        </p:spPr>
        <p:txBody>
          <a:bodyPr/>
          <a:lstStyle/>
          <a:p>
            <a:pPr marL="0" indent="0">
              <a:buNone/>
            </a:pPr>
            <a:r>
              <a:rPr lang="en-US" sz="2400" b="1" dirty="0" smtClean="0">
                <a:latin typeface="Arial" pitchFamily="34" charset="0"/>
                <a:cs typeface="Arial" pitchFamily="34" charset="0"/>
              </a:rPr>
              <a:t>SOAP</a:t>
            </a:r>
          </a:p>
          <a:p>
            <a:pPr>
              <a:buFont typeface="Arial" pitchFamily="34" charset="0"/>
              <a:buChar char="•"/>
            </a:pPr>
            <a:r>
              <a:rPr lang="en-US" sz="2400" dirty="0" smtClean="0">
                <a:latin typeface="Arial" pitchFamily="34" charset="0"/>
                <a:cs typeface="Arial" pitchFamily="34" charset="0"/>
              </a:rPr>
              <a:t>It </a:t>
            </a:r>
            <a:r>
              <a:rPr lang="en-US" sz="2400" dirty="0">
                <a:latin typeface="Arial" pitchFamily="34" charset="0"/>
                <a:cs typeface="Arial" pitchFamily="34" charset="0"/>
              </a:rPr>
              <a:t>has strict rules and advanced security to follow</a:t>
            </a:r>
            <a:r>
              <a:rPr lang="en-US" sz="2400" dirty="0" smtClean="0">
                <a:latin typeface="Arial" pitchFamily="34" charset="0"/>
                <a:cs typeface="Arial" pitchFamily="34" charset="0"/>
              </a:rPr>
              <a:t>.</a:t>
            </a:r>
          </a:p>
          <a:p>
            <a:pPr>
              <a:buFont typeface="Arial" pitchFamily="34" charset="0"/>
              <a:buChar char="•"/>
            </a:pPr>
            <a:r>
              <a:rPr lang="en-US" sz="2400" dirty="0">
                <a:latin typeface="Arial" pitchFamily="34" charset="0"/>
                <a:cs typeface="Arial" pitchFamily="34" charset="0"/>
              </a:rPr>
              <a:t>It is driven by </a:t>
            </a:r>
            <a:r>
              <a:rPr lang="en-US" sz="2400" dirty="0" smtClean="0">
                <a:latin typeface="Arial" pitchFamily="34" charset="0"/>
                <a:cs typeface="Arial" pitchFamily="34" charset="0"/>
              </a:rPr>
              <a:t>Function</a:t>
            </a:r>
          </a:p>
          <a:p>
            <a:pPr>
              <a:buFont typeface="Arial" pitchFamily="34" charset="0"/>
              <a:buChar char="•"/>
            </a:pPr>
            <a:r>
              <a:rPr lang="en-US" sz="2400" dirty="0">
                <a:latin typeface="Arial" pitchFamily="34" charset="0"/>
                <a:cs typeface="Arial" pitchFamily="34" charset="0"/>
              </a:rPr>
              <a:t>It requires more </a:t>
            </a:r>
            <a:r>
              <a:rPr lang="en-US" sz="2400" dirty="0" smtClean="0">
                <a:latin typeface="Arial" pitchFamily="34" charset="0"/>
                <a:cs typeface="Arial" pitchFamily="34" charset="0"/>
              </a:rPr>
              <a:t>Bandwidth</a:t>
            </a:r>
          </a:p>
          <a:p>
            <a:pPr marL="0" indent="0">
              <a:buNone/>
            </a:pPr>
            <a:endParaRPr lang="en-US" sz="2400" dirty="0">
              <a:latin typeface="Arial" pitchFamily="34" charset="0"/>
              <a:cs typeface="Arial" pitchFamily="34" charset="0"/>
            </a:endParaRPr>
          </a:p>
          <a:p>
            <a:pPr marL="0" indent="0">
              <a:buNone/>
            </a:pPr>
            <a:r>
              <a:rPr lang="en-US" sz="2400" b="1" dirty="0" smtClean="0">
                <a:latin typeface="Arial" pitchFamily="34" charset="0"/>
                <a:cs typeface="Arial" pitchFamily="34" charset="0"/>
              </a:rPr>
              <a:t>REST</a:t>
            </a:r>
          </a:p>
          <a:p>
            <a:pPr>
              <a:buFont typeface="Arial" pitchFamily="34" charset="0"/>
              <a:buChar char="•"/>
            </a:pPr>
            <a:r>
              <a:rPr lang="en-US" sz="2400" dirty="0">
                <a:latin typeface="Arial" pitchFamily="34" charset="0"/>
                <a:cs typeface="Arial" pitchFamily="34" charset="0"/>
              </a:rPr>
              <a:t>There are loose guidelines to follow allowing developers to make recommendations </a:t>
            </a:r>
            <a:r>
              <a:rPr lang="en-US" sz="2400" dirty="0" smtClean="0">
                <a:latin typeface="Arial" pitchFamily="34" charset="0"/>
                <a:cs typeface="Arial" pitchFamily="34" charset="0"/>
              </a:rPr>
              <a:t>easily.</a:t>
            </a:r>
          </a:p>
          <a:p>
            <a:pPr>
              <a:buFont typeface="Arial" pitchFamily="34" charset="0"/>
              <a:buChar char="•"/>
            </a:pPr>
            <a:r>
              <a:rPr lang="en-US" sz="2400" dirty="0">
                <a:latin typeface="Arial" pitchFamily="34" charset="0"/>
                <a:cs typeface="Arial" pitchFamily="34" charset="0"/>
              </a:rPr>
              <a:t>It is driven by </a:t>
            </a:r>
            <a:r>
              <a:rPr lang="en-US" sz="2400" dirty="0" smtClean="0">
                <a:latin typeface="Arial" pitchFamily="34" charset="0"/>
                <a:cs typeface="Arial" pitchFamily="34" charset="0"/>
              </a:rPr>
              <a:t>Data</a:t>
            </a:r>
          </a:p>
          <a:p>
            <a:pPr>
              <a:buFont typeface="Arial" pitchFamily="34" charset="0"/>
              <a:buChar char="•"/>
            </a:pPr>
            <a:r>
              <a:rPr lang="en-US" sz="2400" dirty="0">
                <a:latin typeface="Arial" pitchFamily="34" charset="0"/>
                <a:cs typeface="Arial" pitchFamily="34" charset="0"/>
              </a:rPr>
              <a:t>It requires minimum Bandwidth</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a:p>
            <a:pPr marL="0" indent="0">
              <a:buNone/>
            </a:pPr>
            <a:endParaRPr lang="en-US" sz="2400" dirty="0"/>
          </a:p>
          <a:p>
            <a:pPr marL="0" indent="0">
              <a:buNone/>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3662920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43000"/>
          </a:xfrm>
        </p:spPr>
        <p:txBody>
          <a:bodyPr/>
          <a:lstStyle/>
          <a:p>
            <a:r>
              <a:rPr lang="en-IN" sz="3600" dirty="0" smtClean="0">
                <a:latin typeface="Arial" pitchFamily="34" charset="0"/>
                <a:cs typeface="Arial" pitchFamily="34" charset="0"/>
              </a:rPr>
              <a:t>Difference b/w JSON and XML</a:t>
            </a:r>
            <a:endParaRPr lang="en-IN" sz="3600" dirty="0">
              <a:latin typeface="Arial" pitchFamily="34" charset="0"/>
              <a:cs typeface="Arial" pitchFamily="34" charset="0"/>
            </a:endParaRPr>
          </a:p>
        </p:txBody>
      </p:sp>
      <p:sp>
        <p:nvSpPr>
          <p:cNvPr id="5" name="Content Placeholder 4"/>
          <p:cNvSpPr>
            <a:spLocks noGrp="1"/>
          </p:cNvSpPr>
          <p:nvPr>
            <p:ph idx="1"/>
          </p:nvPr>
        </p:nvSpPr>
        <p:spPr>
          <a:xfrm>
            <a:off x="152400" y="1752600"/>
            <a:ext cx="8839200" cy="4343400"/>
          </a:xfrm>
        </p:spPr>
        <p:txBody>
          <a:bodyPr/>
          <a:lstStyle/>
          <a:p>
            <a:pPr marL="0" indent="0">
              <a:buNone/>
            </a:pPr>
            <a:r>
              <a:rPr lang="en-US" sz="2400" b="1" dirty="0" smtClean="0">
                <a:latin typeface="Arial" pitchFamily="34" charset="0"/>
                <a:cs typeface="Arial" pitchFamily="34" charset="0"/>
              </a:rPr>
              <a:t>JSON</a:t>
            </a:r>
          </a:p>
          <a:p>
            <a:pPr>
              <a:buFont typeface="Arial" pitchFamily="34" charset="0"/>
              <a:buChar char="•"/>
            </a:pPr>
            <a:r>
              <a:rPr lang="en-US" sz="2400" dirty="0">
                <a:latin typeface="Arial" pitchFamily="34" charset="0"/>
                <a:cs typeface="Arial" pitchFamily="34" charset="0"/>
              </a:rPr>
              <a:t>Supports only text and numbers</a:t>
            </a:r>
            <a:r>
              <a:rPr lang="en-US" sz="2400" dirty="0" smtClean="0">
                <a:latin typeface="Arial" pitchFamily="34" charset="0"/>
                <a:cs typeface="Arial" pitchFamily="34" charset="0"/>
              </a:rPr>
              <a:t>.</a:t>
            </a:r>
          </a:p>
          <a:p>
            <a:pPr>
              <a:buFont typeface="Arial" pitchFamily="34" charset="0"/>
              <a:buChar char="•"/>
            </a:pPr>
            <a:r>
              <a:rPr lang="en-US" sz="2400" dirty="0">
                <a:latin typeface="Arial" pitchFamily="34" charset="0"/>
                <a:cs typeface="Arial" pitchFamily="34" charset="0"/>
              </a:rPr>
              <a:t>Focuses mainly on </a:t>
            </a:r>
            <a:r>
              <a:rPr lang="en-US" sz="2400" dirty="0" smtClean="0">
                <a:latin typeface="Arial" pitchFamily="34" charset="0"/>
                <a:cs typeface="Arial" pitchFamily="34" charset="0"/>
              </a:rPr>
              <a:t>Data.</a:t>
            </a:r>
          </a:p>
          <a:p>
            <a:pPr>
              <a:buFont typeface="Arial" pitchFamily="34" charset="0"/>
              <a:buChar char="•"/>
            </a:pPr>
            <a:r>
              <a:rPr lang="en-US" sz="2400" dirty="0">
                <a:latin typeface="Arial" pitchFamily="34" charset="0"/>
                <a:cs typeface="Arial" pitchFamily="34" charset="0"/>
              </a:rPr>
              <a:t>It has low </a:t>
            </a:r>
            <a:r>
              <a:rPr lang="en-US" sz="2400" dirty="0" smtClean="0">
                <a:latin typeface="Arial" pitchFamily="34" charset="0"/>
                <a:cs typeface="Arial" pitchFamily="34" charset="0"/>
              </a:rPr>
              <a:t>security.</a:t>
            </a:r>
          </a:p>
          <a:p>
            <a:pPr marL="0" indent="0">
              <a:buNone/>
            </a:pPr>
            <a:endParaRPr lang="en-US" sz="2400" dirty="0" smtClean="0">
              <a:latin typeface="Arial" pitchFamily="34" charset="0"/>
              <a:cs typeface="Arial" pitchFamily="34" charset="0"/>
            </a:endParaRPr>
          </a:p>
          <a:p>
            <a:pPr marL="0" indent="0">
              <a:buNone/>
            </a:pPr>
            <a:r>
              <a:rPr lang="en-US" sz="2400" b="1" dirty="0" smtClean="0">
                <a:latin typeface="Arial" pitchFamily="34" charset="0"/>
                <a:cs typeface="Arial" pitchFamily="34" charset="0"/>
              </a:rPr>
              <a:t>XML</a:t>
            </a:r>
          </a:p>
          <a:p>
            <a:pPr>
              <a:buFont typeface="Arial" pitchFamily="34" charset="0"/>
              <a:buChar char="•"/>
            </a:pPr>
            <a:r>
              <a:rPr lang="en-US" sz="2400" dirty="0">
                <a:latin typeface="Arial" pitchFamily="34" charset="0"/>
                <a:cs typeface="Arial" pitchFamily="34" charset="0"/>
              </a:rPr>
              <a:t>Supports various types of data for example text, numbers, images, graphs, charts etc</a:t>
            </a:r>
            <a:r>
              <a:rPr lang="en-US" sz="2400" dirty="0" smtClean="0">
                <a:latin typeface="Arial" pitchFamily="34" charset="0"/>
                <a:cs typeface="Arial" pitchFamily="34" charset="0"/>
              </a:rPr>
              <a:t>.</a:t>
            </a:r>
          </a:p>
          <a:p>
            <a:pPr>
              <a:buFont typeface="Arial" pitchFamily="34" charset="0"/>
              <a:buChar char="•"/>
            </a:pPr>
            <a:r>
              <a:rPr lang="en-US" sz="2400" dirty="0">
                <a:latin typeface="Arial" pitchFamily="34" charset="0"/>
                <a:cs typeface="Arial" pitchFamily="34" charset="0"/>
              </a:rPr>
              <a:t>Focuses mainly on </a:t>
            </a:r>
            <a:r>
              <a:rPr lang="en-US" sz="2400" dirty="0" smtClean="0">
                <a:latin typeface="Arial" pitchFamily="34" charset="0"/>
                <a:cs typeface="Arial" pitchFamily="34" charset="0"/>
              </a:rPr>
              <a:t>Document.</a:t>
            </a:r>
          </a:p>
          <a:p>
            <a:pPr>
              <a:buFont typeface="Arial" pitchFamily="34" charset="0"/>
              <a:buChar char="•"/>
            </a:pPr>
            <a:r>
              <a:rPr lang="en-US" sz="2400" dirty="0">
                <a:latin typeface="Arial" pitchFamily="34" charset="0"/>
                <a:cs typeface="Arial" pitchFamily="34" charset="0"/>
              </a:rPr>
              <a:t>It has more </a:t>
            </a:r>
            <a:r>
              <a:rPr lang="en-US" sz="2400" dirty="0" smtClean="0">
                <a:latin typeface="Arial" pitchFamily="34" charset="0"/>
                <a:cs typeface="Arial" pitchFamily="34" charset="0"/>
              </a:rPr>
              <a:t>security.</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b="1" dirty="0" smtClean="0">
              <a:latin typeface="Arial" pitchFamily="34" charset="0"/>
              <a:cs typeface="Arial" pitchFamily="34" charset="0"/>
            </a:endParaRPr>
          </a:p>
          <a:p>
            <a:pPr marL="0" indent="0">
              <a:buNone/>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a:p>
            <a:pPr marL="0" indent="0">
              <a:buNone/>
            </a:pPr>
            <a:endParaRPr lang="en-US" sz="2400" dirty="0"/>
          </a:p>
          <a:p>
            <a:pPr marL="0" indent="0">
              <a:buNone/>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889480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43000"/>
          </a:xfrm>
        </p:spPr>
        <p:txBody>
          <a:bodyPr/>
          <a:lstStyle/>
          <a:p>
            <a:r>
              <a:rPr lang="en-IN" sz="3600" dirty="0" smtClean="0">
                <a:latin typeface="Arial" pitchFamily="34" charset="0"/>
                <a:cs typeface="Arial" pitchFamily="34" charset="0"/>
              </a:rPr>
              <a:t>Method to Test API</a:t>
            </a:r>
            <a:endParaRPr lang="en-IN" sz="3600" dirty="0">
              <a:latin typeface="Arial" pitchFamily="34" charset="0"/>
              <a:cs typeface="Arial" pitchFamily="34" charset="0"/>
            </a:endParaRPr>
          </a:p>
        </p:txBody>
      </p:sp>
      <p:sp>
        <p:nvSpPr>
          <p:cNvPr id="5" name="Content Placeholder 4"/>
          <p:cNvSpPr>
            <a:spLocks noGrp="1"/>
          </p:cNvSpPr>
          <p:nvPr>
            <p:ph idx="1"/>
          </p:nvPr>
        </p:nvSpPr>
        <p:spPr>
          <a:xfrm>
            <a:off x="152400" y="1752600"/>
            <a:ext cx="8839200" cy="4343400"/>
          </a:xfrm>
        </p:spPr>
        <p:txBody>
          <a:bodyPr/>
          <a:lstStyle/>
          <a:p>
            <a:r>
              <a:rPr lang="en-US" sz="2400" b="1" dirty="0">
                <a:latin typeface="Arial" pitchFamily="34" charset="0"/>
                <a:cs typeface="Arial" pitchFamily="34" charset="0"/>
              </a:rPr>
              <a:t>GET</a:t>
            </a:r>
            <a:r>
              <a:rPr lang="en-US" sz="2400" dirty="0">
                <a:latin typeface="Arial" pitchFamily="34" charset="0"/>
                <a:cs typeface="Arial" pitchFamily="34" charset="0"/>
              </a:rPr>
              <a:t>- The GET method is used to extract information from the given server using a given URI. While using GET request, it should only extract data and should have no other effect on the data.</a:t>
            </a:r>
          </a:p>
          <a:p>
            <a:r>
              <a:rPr lang="en-US" sz="2400" b="1" dirty="0">
                <a:latin typeface="Arial" pitchFamily="34" charset="0"/>
                <a:cs typeface="Arial" pitchFamily="34" charset="0"/>
              </a:rPr>
              <a:t>POST</a:t>
            </a:r>
            <a:r>
              <a:rPr lang="en-US" sz="2400" dirty="0">
                <a:latin typeface="Arial" pitchFamily="34" charset="0"/>
                <a:cs typeface="Arial" pitchFamily="34" charset="0"/>
              </a:rPr>
              <a:t>- A POST request is used to create a new entity. It can also be used to send data to the server, for example, customer information, file upload, etc. using HTML forms.</a:t>
            </a:r>
          </a:p>
          <a:p>
            <a:r>
              <a:rPr lang="en-US" sz="2400" b="1" dirty="0">
                <a:latin typeface="Arial" pitchFamily="34" charset="0"/>
                <a:cs typeface="Arial" pitchFamily="34" charset="0"/>
              </a:rPr>
              <a:t>PUT</a:t>
            </a:r>
            <a:r>
              <a:rPr lang="en-US" sz="2400" dirty="0">
                <a:latin typeface="Arial" pitchFamily="34" charset="0"/>
                <a:cs typeface="Arial" pitchFamily="34" charset="0"/>
              </a:rPr>
              <a:t>- Create a new entity or update an existing one.</a:t>
            </a:r>
          </a:p>
          <a:p>
            <a:r>
              <a:rPr lang="en-US" sz="2400" b="1" dirty="0">
                <a:latin typeface="Arial" pitchFamily="34" charset="0"/>
                <a:cs typeface="Arial" pitchFamily="34" charset="0"/>
              </a:rPr>
              <a:t>DELETE</a:t>
            </a:r>
            <a:r>
              <a:rPr lang="en-US" sz="2400" dirty="0">
                <a:latin typeface="Arial" pitchFamily="34" charset="0"/>
                <a:cs typeface="Arial" pitchFamily="34" charset="0"/>
              </a:rPr>
              <a:t>- Removes all current representations of the target resource given by a URI.</a:t>
            </a:r>
          </a:p>
          <a:p>
            <a:pPr marL="0" indent="0">
              <a:buNone/>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b="1" dirty="0" smtClean="0">
              <a:latin typeface="Arial" pitchFamily="34" charset="0"/>
              <a:cs typeface="Arial" pitchFamily="34" charset="0"/>
            </a:endParaRPr>
          </a:p>
          <a:p>
            <a:pPr marL="0" indent="0">
              <a:buNone/>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a:p>
            <a:pPr marL="0" indent="0">
              <a:buNone/>
            </a:pPr>
            <a:endParaRPr lang="en-US" sz="2400" dirty="0"/>
          </a:p>
          <a:p>
            <a:pPr marL="0" indent="0">
              <a:buNone/>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1434971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Arial" pitchFamily="34" charset="0"/>
                <a:cs typeface="Arial" pitchFamily="34" charset="0"/>
              </a:rPr>
              <a:t>Test Rest API by Advanced rest client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895600"/>
            <a:ext cx="8855737" cy="3109913"/>
          </a:xfrm>
        </p:spPr>
      </p:pic>
      <p:sp>
        <p:nvSpPr>
          <p:cNvPr id="5" name="Rectangle 4"/>
          <p:cNvSpPr/>
          <p:nvPr/>
        </p:nvSpPr>
        <p:spPr>
          <a:xfrm>
            <a:off x="457200" y="1953491"/>
            <a:ext cx="6934200" cy="369332"/>
          </a:xfrm>
          <a:prstGeom prst="rect">
            <a:avLst/>
          </a:prstGeom>
        </p:spPr>
        <p:txBody>
          <a:bodyPr wrap="square">
            <a:spAutoFit/>
          </a:bodyPr>
          <a:lstStyle/>
          <a:p>
            <a:r>
              <a:rPr lang="en-US" b="1" dirty="0">
                <a:latin typeface="Arial" pitchFamily="34" charset="0"/>
                <a:cs typeface="Arial" pitchFamily="34" charset="0"/>
              </a:rPr>
              <a:t>Step 1)</a:t>
            </a:r>
            <a:r>
              <a:rPr lang="en-US" dirty="0">
                <a:latin typeface="Arial" pitchFamily="34" charset="0"/>
                <a:cs typeface="Arial" pitchFamily="34" charset="0"/>
              </a:rPr>
              <a:t>: Launch the extension once it is installed successfully</a:t>
            </a:r>
            <a:endParaRPr lang="en-IN" dirty="0">
              <a:latin typeface="Arial" pitchFamily="34" charset="0"/>
              <a:cs typeface="Arial" pitchFamily="34" charset="0"/>
            </a:endParaRPr>
          </a:p>
        </p:txBody>
      </p:sp>
    </p:spTree>
    <p:extLst>
      <p:ext uri="{BB962C8B-B14F-4D97-AF65-F5344CB8AC3E}">
        <p14:creationId xmlns:p14="http://schemas.microsoft.com/office/powerpoint/2010/main" val="11055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Arial" pitchFamily="34" charset="0"/>
                <a:cs typeface="Arial" pitchFamily="34" charset="0"/>
              </a:rPr>
              <a:t>Test Rest API by Advanced rest client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24" y="2590800"/>
            <a:ext cx="8640751" cy="3429000"/>
          </a:xfrm>
        </p:spPr>
      </p:pic>
      <p:sp>
        <p:nvSpPr>
          <p:cNvPr id="5" name="Rectangle 4"/>
          <p:cNvSpPr/>
          <p:nvPr/>
        </p:nvSpPr>
        <p:spPr>
          <a:xfrm>
            <a:off x="609600" y="1828800"/>
            <a:ext cx="7239000" cy="369332"/>
          </a:xfrm>
          <a:prstGeom prst="rect">
            <a:avLst/>
          </a:prstGeom>
        </p:spPr>
        <p:txBody>
          <a:bodyPr wrap="square">
            <a:spAutoFit/>
          </a:bodyPr>
          <a:lstStyle/>
          <a:p>
            <a:r>
              <a:rPr lang="en-US" b="1" dirty="0">
                <a:latin typeface="Arial" pitchFamily="34" charset="0"/>
                <a:cs typeface="Arial" pitchFamily="34" charset="0"/>
              </a:rPr>
              <a:t>Step 2)</a:t>
            </a:r>
            <a:r>
              <a:rPr lang="en-US" dirty="0">
                <a:latin typeface="Arial" pitchFamily="34" charset="0"/>
                <a:cs typeface="Arial" pitchFamily="34" charset="0"/>
              </a:rPr>
              <a:t>: Enter the URL of the API in the URL textbox</a:t>
            </a:r>
            <a:endParaRPr lang="en-IN" dirty="0">
              <a:latin typeface="Arial" pitchFamily="34" charset="0"/>
              <a:cs typeface="Arial" pitchFamily="34" charset="0"/>
            </a:endParaRPr>
          </a:p>
        </p:txBody>
      </p:sp>
    </p:spTree>
    <p:extLst>
      <p:ext uri="{BB962C8B-B14F-4D97-AF65-F5344CB8AC3E}">
        <p14:creationId xmlns:p14="http://schemas.microsoft.com/office/powerpoint/2010/main" val="47492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Arial" pitchFamily="34" charset="0"/>
                <a:cs typeface="Arial" pitchFamily="34" charset="0"/>
              </a:rPr>
              <a:t>Test Rest API by Advanced rest client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3200400"/>
            <a:ext cx="6548215" cy="2205113"/>
          </a:xfrm>
        </p:spPr>
      </p:pic>
      <p:sp>
        <p:nvSpPr>
          <p:cNvPr id="6" name="Rectangle 5"/>
          <p:cNvSpPr/>
          <p:nvPr/>
        </p:nvSpPr>
        <p:spPr>
          <a:xfrm>
            <a:off x="1143000" y="2057400"/>
            <a:ext cx="6781800" cy="646331"/>
          </a:xfrm>
          <a:prstGeom prst="rect">
            <a:avLst/>
          </a:prstGeom>
        </p:spPr>
        <p:txBody>
          <a:bodyPr wrap="square">
            <a:spAutoFit/>
          </a:bodyPr>
          <a:lstStyle/>
          <a:p>
            <a:r>
              <a:rPr lang="en-US" b="1" dirty="0">
                <a:latin typeface="Arial" pitchFamily="34" charset="0"/>
                <a:cs typeface="Arial" pitchFamily="34" charset="0"/>
              </a:rPr>
              <a:t>Step 3)</a:t>
            </a:r>
            <a:r>
              <a:rPr lang="en-US" dirty="0">
                <a:latin typeface="Arial" pitchFamily="34" charset="0"/>
                <a:cs typeface="Arial" pitchFamily="34" charset="0"/>
              </a:rPr>
              <a:t>: Select the radio button for the type of HTTP method to hit- e.g. POST</a:t>
            </a:r>
            <a:endParaRPr lang="en-IN" dirty="0">
              <a:latin typeface="Arial" pitchFamily="34" charset="0"/>
              <a:cs typeface="Arial" pitchFamily="34" charset="0"/>
            </a:endParaRPr>
          </a:p>
        </p:txBody>
      </p:sp>
    </p:spTree>
    <p:extLst>
      <p:ext uri="{BB962C8B-B14F-4D97-AF65-F5344CB8AC3E}">
        <p14:creationId xmlns:p14="http://schemas.microsoft.com/office/powerpoint/2010/main" val="346824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Arial" pitchFamily="34" charset="0"/>
                <a:cs typeface="Arial" pitchFamily="34" charset="0"/>
              </a:rPr>
              <a:t>Test Rest API by Advanced rest client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3505200"/>
            <a:ext cx="7762875" cy="1552575"/>
          </a:xfrm>
        </p:spPr>
      </p:pic>
      <p:sp>
        <p:nvSpPr>
          <p:cNvPr id="5" name="Rectangle 4"/>
          <p:cNvSpPr/>
          <p:nvPr/>
        </p:nvSpPr>
        <p:spPr>
          <a:xfrm>
            <a:off x="838200" y="1905000"/>
            <a:ext cx="7696200" cy="646331"/>
          </a:xfrm>
          <a:prstGeom prst="rect">
            <a:avLst/>
          </a:prstGeom>
        </p:spPr>
        <p:txBody>
          <a:bodyPr wrap="square">
            <a:spAutoFit/>
          </a:bodyPr>
          <a:lstStyle/>
          <a:p>
            <a:r>
              <a:rPr lang="en-US" b="1" dirty="0">
                <a:latin typeface="Arial" pitchFamily="34" charset="0"/>
                <a:cs typeface="Arial" pitchFamily="34" charset="0"/>
              </a:rPr>
              <a:t>Step 4)</a:t>
            </a:r>
            <a:r>
              <a:rPr lang="en-US" dirty="0">
                <a:latin typeface="Arial" pitchFamily="34" charset="0"/>
                <a:cs typeface="Arial" pitchFamily="34" charset="0"/>
              </a:rPr>
              <a:t> : Provide Headers (if required), in the Headers textbox. Sometimes we need to give headers </a:t>
            </a:r>
            <a:endParaRPr lang="en-IN" dirty="0">
              <a:latin typeface="Arial" pitchFamily="34" charset="0"/>
              <a:cs typeface="Arial" pitchFamily="34" charset="0"/>
            </a:endParaRPr>
          </a:p>
        </p:txBody>
      </p:sp>
    </p:spTree>
    <p:extLst>
      <p:ext uri="{BB962C8B-B14F-4D97-AF65-F5344CB8AC3E}">
        <p14:creationId xmlns:p14="http://schemas.microsoft.com/office/powerpoint/2010/main" val="272473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Arial" pitchFamily="34" charset="0"/>
                <a:cs typeface="Arial" pitchFamily="34" charset="0"/>
              </a:rPr>
              <a:t>Test Rest API by Advanced rest client</a:t>
            </a:r>
            <a:endParaRPr lang="en-IN" sz="3600"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200400"/>
            <a:ext cx="8143314" cy="2971800"/>
          </a:xfrm>
        </p:spPr>
      </p:pic>
      <p:sp>
        <p:nvSpPr>
          <p:cNvPr id="5" name="Rectangle 4"/>
          <p:cNvSpPr/>
          <p:nvPr/>
        </p:nvSpPr>
        <p:spPr>
          <a:xfrm>
            <a:off x="152400" y="1752600"/>
            <a:ext cx="8610600" cy="923330"/>
          </a:xfrm>
          <a:prstGeom prst="rect">
            <a:avLst/>
          </a:prstGeom>
        </p:spPr>
        <p:txBody>
          <a:bodyPr wrap="square">
            <a:spAutoFit/>
          </a:bodyPr>
          <a:lstStyle/>
          <a:p>
            <a:r>
              <a:rPr lang="en-US" b="1" dirty="0">
                <a:latin typeface="Arial" pitchFamily="34" charset="0"/>
                <a:cs typeface="Arial" pitchFamily="34" charset="0"/>
              </a:rPr>
              <a:t>Step 5)</a:t>
            </a:r>
            <a:r>
              <a:rPr lang="en-US" dirty="0">
                <a:latin typeface="Arial" pitchFamily="34" charset="0"/>
                <a:cs typeface="Arial" pitchFamily="34" charset="0"/>
              </a:rPr>
              <a:t>: Under Payload, pass the request body of the API in the form of key-value pairs e.g. {{"key1":"value1","key2":"value2"}. If it is post API, then we need to pass body or parameters.</a:t>
            </a:r>
            <a:endParaRPr lang="en-IN" dirty="0">
              <a:latin typeface="Arial" pitchFamily="34" charset="0"/>
              <a:cs typeface="Arial" pitchFamily="34" charset="0"/>
            </a:endParaRPr>
          </a:p>
        </p:txBody>
      </p:sp>
    </p:spTree>
    <p:extLst>
      <p:ext uri="{BB962C8B-B14F-4D97-AF65-F5344CB8AC3E}">
        <p14:creationId xmlns:p14="http://schemas.microsoft.com/office/powerpoint/2010/main" val="150606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API</a:t>
            </a:r>
            <a:endParaRPr lang="en-IN" dirty="0">
              <a:latin typeface="Arial" pitchFamily="34" charset="0"/>
              <a:cs typeface="Arial" pitchFamily="34" charset="0"/>
            </a:endParaRPr>
          </a:p>
        </p:txBody>
      </p:sp>
      <p:sp>
        <p:nvSpPr>
          <p:cNvPr id="3" name="Content Placeholder 2"/>
          <p:cNvSpPr>
            <a:spLocks noGrp="1"/>
          </p:cNvSpPr>
          <p:nvPr>
            <p:ph idx="1"/>
          </p:nvPr>
        </p:nvSpPr>
        <p:spPr>
          <a:xfrm>
            <a:off x="762000" y="2057400"/>
            <a:ext cx="7696200" cy="3581400"/>
          </a:xfrm>
        </p:spPr>
        <p:txBody>
          <a:bodyPr/>
          <a:lstStyle/>
          <a:p>
            <a:pPr marL="0" indent="0">
              <a:buNone/>
            </a:pPr>
            <a:r>
              <a:rPr lang="en-IN" sz="2400" dirty="0" smtClean="0">
                <a:latin typeface="Arial" pitchFamily="34" charset="0"/>
                <a:cs typeface="Arial" pitchFamily="34" charset="0"/>
              </a:rPr>
              <a:t>Application programming interface.</a:t>
            </a:r>
          </a:p>
          <a:p>
            <a:pPr marL="0" indent="0">
              <a:buNone/>
            </a:pPr>
            <a:endParaRPr lang="en-IN" sz="2400" b="1" dirty="0" smtClean="0">
              <a:latin typeface="Arial" pitchFamily="34" charset="0"/>
              <a:cs typeface="Arial" pitchFamily="34" charset="0"/>
            </a:endParaRPr>
          </a:p>
          <a:p>
            <a:pPr marL="0" indent="0">
              <a:buNone/>
            </a:pPr>
            <a:r>
              <a:rPr lang="en-IN" sz="2400" b="1" dirty="0" smtClean="0">
                <a:latin typeface="Arial" pitchFamily="34" charset="0"/>
                <a:cs typeface="Arial" pitchFamily="34" charset="0"/>
              </a:rPr>
              <a:t>What is API- </a:t>
            </a:r>
            <a:r>
              <a:rPr lang="en-IN" sz="2400" dirty="0" smtClean="0">
                <a:latin typeface="Arial" pitchFamily="34" charset="0"/>
                <a:cs typeface="Arial" pitchFamily="34" charset="0"/>
              </a:rPr>
              <a:t>An application program interface (API)</a:t>
            </a:r>
          </a:p>
          <a:p>
            <a:pPr marL="0" indent="0">
              <a:buNone/>
            </a:pPr>
            <a:r>
              <a:rPr lang="en-IN" sz="2400" dirty="0" smtClean="0">
                <a:latin typeface="Arial" pitchFamily="34" charset="0"/>
                <a:cs typeface="Arial" pitchFamily="34" charset="0"/>
              </a:rPr>
              <a:t>is code that allows two software programs to commu</a:t>
            </a:r>
          </a:p>
          <a:p>
            <a:pPr marL="0" indent="0">
              <a:buNone/>
            </a:pPr>
            <a:r>
              <a:rPr lang="en-IN" sz="2400" dirty="0" smtClean="0">
                <a:latin typeface="Arial" pitchFamily="34" charset="0"/>
                <a:cs typeface="Arial" pitchFamily="34" charset="0"/>
              </a:rPr>
              <a:t>-nicate to each other. An API defines the correct way</a:t>
            </a:r>
          </a:p>
          <a:p>
            <a:pPr marL="0" indent="0">
              <a:buNone/>
            </a:pPr>
            <a:r>
              <a:rPr lang="en-IN" sz="2400" dirty="0" smtClean="0">
                <a:latin typeface="Arial" pitchFamily="34" charset="0"/>
                <a:cs typeface="Arial" pitchFamily="34" charset="0"/>
              </a:rPr>
              <a:t>for a developer to request services from an operating</a:t>
            </a:r>
          </a:p>
          <a:p>
            <a:pPr marL="0" indent="0">
              <a:buNone/>
            </a:pPr>
            <a:r>
              <a:rPr lang="en-IN" sz="2400" dirty="0" smtClean="0">
                <a:latin typeface="Arial" pitchFamily="34" charset="0"/>
                <a:cs typeface="Arial" pitchFamily="34" charset="0"/>
              </a:rPr>
              <a:t>system. </a:t>
            </a:r>
          </a:p>
          <a:p>
            <a:pPr marL="0" indent="0">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204627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Arial" pitchFamily="34" charset="0"/>
                <a:cs typeface="Arial" pitchFamily="34" charset="0"/>
              </a:rPr>
              <a:t>Test Rest API by Advanced rest client</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707299"/>
            <a:ext cx="8229600" cy="3083901"/>
          </a:xfrm>
        </p:spPr>
      </p:pic>
      <p:sp>
        <p:nvSpPr>
          <p:cNvPr id="5" name="Rectangle 4"/>
          <p:cNvSpPr/>
          <p:nvPr/>
        </p:nvSpPr>
        <p:spPr>
          <a:xfrm>
            <a:off x="304800" y="1676400"/>
            <a:ext cx="8153400" cy="1200329"/>
          </a:xfrm>
          <a:prstGeom prst="rect">
            <a:avLst/>
          </a:prstGeom>
        </p:spPr>
        <p:txBody>
          <a:bodyPr wrap="square">
            <a:spAutoFit/>
          </a:bodyPr>
          <a:lstStyle/>
          <a:p>
            <a:r>
              <a:rPr lang="en-US" b="1" dirty="0">
                <a:latin typeface="Arial" pitchFamily="34" charset="0"/>
                <a:cs typeface="Arial" pitchFamily="34" charset="0"/>
              </a:rPr>
              <a:t>Step </a:t>
            </a:r>
            <a:r>
              <a:rPr lang="en-US" b="1" dirty="0" smtClean="0">
                <a:latin typeface="Arial" pitchFamily="34" charset="0"/>
                <a:cs typeface="Arial" pitchFamily="34" charset="0"/>
              </a:rPr>
              <a:t>6)</a:t>
            </a:r>
            <a:r>
              <a:rPr lang="en-US" dirty="0" smtClean="0">
                <a:latin typeface="Arial" pitchFamily="34" charset="0"/>
                <a:cs typeface="Arial" pitchFamily="34" charset="0"/>
              </a:rPr>
              <a:t>: </a:t>
            </a:r>
            <a:r>
              <a:rPr lang="en-US" dirty="0">
                <a:latin typeface="Arial" pitchFamily="34" charset="0"/>
                <a:cs typeface="Arial" pitchFamily="34" charset="0"/>
              </a:rPr>
              <a:t>Hit the send button. After clicking on "send" button, you will see response something like this.</a:t>
            </a:r>
          </a:p>
          <a:p>
            <a:r>
              <a:rPr lang="en-US" dirty="0">
                <a:latin typeface="Arial" pitchFamily="34" charset="0"/>
                <a:cs typeface="Arial" pitchFamily="34" charset="0"/>
              </a:rPr>
              <a:t/>
            </a:r>
            <a:br>
              <a:rPr lang="en-US" dirty="0">
                <a:latin typeface="Arial" pitchFamily="34" charset="0"/>
                <a:cs typeface="Arial" pitchFamily="34" charset="0"/>
              </a:rPr>
            </a:br>
            <a:endParaRPr lang="en-IN" dirty="0">
              <a:latin typeface="Arial" pitchFamily="34" charset="0"/>
              <a:cs typeface="Arial" pitchFamily="34" charset="0"/>
            </a:endParaRPr>
          </a:p>
        </p:txBody>
      </p:sp>
    </p:spTree>
    <p:extLst>
      <p:ext uri="{BB962C8B-B14F-4D97-AF65-F5344CB8AC3E}">
        <p14:creationId xmlns:p14="http://schemas.microsoft.com/office/powerpoint/2010/main" val="203970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IN" dirty="0" smtClean="0"/>
              <a:t>Response code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38236"/>
            <a:ext cx="8229600" cy="5598982"/>
          </a:xfrm>
        </p:spPr>
      </p:pic>
    </p:spTree>
    <p:extLst>
      <p:ext uri="{BB962C8B-B14F-4D97-AF65-F5344CB8AC3E}">
        <p14:creationId xmlns:p14="http://schemas.microsoft.com/office/powerpoint/2010/main" val="70405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HOW API WORK</a:t>
            </a:r>
            <a:endParaRPr lang="en-IN" dirty="0">
              <a:latin typeface="Arial" pitchFamily="34" charset="0"/>
              <a:cs typeface="Arial" pitchFamily="34" charset="0"/>
            </a:endParaRPr>
          </a:p>
        </p:txBody>
      </p:sp>
      <p:sp>
        <p:nvSpPr>
          <p:cNvPr id="3" name="Content Placeholder 2"/>
          <p:cNvSpPr>
            <a:spLocks noGrp="1"/>
          </p:cNvSpPr>
          <p:nvPr>
            <p:ph idx="1"/>
          </p:nvPr>
        </p:nvSpPr>
        <p:spPr>
          <a:xfrm>
            <a:off x="755576" y="1772816"/>
            <a:ext cx="7778824" cy="3713584"/>
          </a:xfrm>
        </p:spPr>
        <p:txBody>
          <a:bodyPr/>
          <a:lstStyle/>
          <a:p>
            <a:pPr>
              <a:buNone/>
            </a:pPr>
            <a:r>
              <a:rPr lang="en-US" sz="2400" dirty="0" smtClean="0">
                <a:latin typeface="Arial" pitchFamily="34" charset="0"/>
                <a:cs typeface="Arial" pitchFamily="34" charset="0"/>
              </a:rPr>
              <a:t>API are made up of two elements.</a:t>
            </a:r>
          </a:p>
          <a:p>
            <a:pPr>
              <a:buNone/>
            </a:pPr>
            <a:endParaRPr lang="en-US" sz="2400" dirty="0" smtClean="0">
              <a:latin typeface="Arial" pitchFamily="34" charset="0"/>
              <a:cs typeface="Arial" pitchFamily="34" charset="0"/>
            </a:endParaRPr>
          </a:p>
          <a:p>
            <a:pPr marL="457200" indent="-457200">
              <a:buNone/>
            </a:pPr>
            <a:r>
              <a:rPr lang="en-US" sz="2400" dirty="0" smtClean="0">
                <a:latin typeface="Arial" pitchFamily="34" charset="0"/>
                <a:cs typeface="Arial" pitchFamily="34" charset="0"/>
              </a:rPr>
              <a:t>1. Specification: That describes how information is </a:t>
            </a:r>
          </a:p>
          <a:p>
            <a:pPr marL="457200" indent="-457200">
              <a:buNone/>
            </a:pPr>
            <a:r>
              <a:rPr lang="en-US" sz="2400" dirty="0" smtClean="0">
                <a:latin typeface="Arial" pitchFamily="34" charset="0"/>
                <a:cs typeface="Arial" pitchFamily="34" charset="0"/>
              </a:rPr>
              <a:t>exchanged between programs.</a:t>
            </a:r>
          </a:p>
          <a:p>
            <a:pPr marL="457200" indent="-457200">
              <a:buNone/>
            </a:pPr>
            <a:endParaRPr lang="en-US" sz="2400" dirty="0" smtClean="0">
              <a:latin typeface="Arial" pitchFamily="34" charset="0"/>
              <a:cs typeface="Arial" pitchFamily="34" charset="0"/>
            </a:endParaRPr>
          </a:p>
          <a:p>
            <a:pPr marL="457200" indent="-457200">
              <a:buNone/>
            </a:pPr>
            <a:r>
              <a:rPr lang="en-US" sz="2400" dirty="0" smtClean="0">
                <a:latin typeface="Arial" pitchFamily="34" charset="0"/>
                <a:cs typeface="Arial" pitchFamily="34" charset="0"/>
              </a:rPr>
              <a:t>2. Software Interface: Software interface written to</a:t>
            </a:r>
          </a:p>
          <a:p>
            <a:pPr marL="457200" indent="-457200">
              <a:buNone/>
            </a:pPr>
            <a:r>
              <a:rPr lang="en-US" sz="2400" dirty="0" smtClean="0">
                <a:latin typeface="Arial" pitchFamily="34" charset="0"/>
                <a:cs typeface="Arial" pitchFamily="34" charset="0"/>
              </a:rPr>
              <a:t>specification and published in some way for use.</a:t>
            </a:r>
          </a:p>
        </p:txBody>
      </p:sp>
    </p:spTree>
    <p:extLst>
      <p:ext uri="{BB962C8B-B14F-4D97-AF65-F5344CB8AC3E}">
        <p14:creationId xmlns:p14="http://schemas.microsoft.com/office/powerpoint/2010/main" val="3361312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API WORKFLOW</a:t>
            </a:r>
            <a:endParaRPr lang="en-IN" dirty="0">
              <a:latin typeface="Arial" pitchFamily="34" charset="0"/>
              <a:cs typeface="Arial" pitchFamily="34" charset="0"/>
            </a:endParaRPr>
          </a:p>
        </p:txBody>
      </p:sp>
      <p:sp>
        <p:nvSpPr>
          <p:cNvPr id="3" name="Content Placeholder 2"/>
          <p:cNvSpPr>
            <a:spLocks noGrp="1"/>
          </p:cNvSpPr>
          <p:nvPr>
            <p:ph idx="1"/>
          </p:nvPr>
        </p:nvSpPr>
        <p:spPr>
          <a:xfrm>
            <a:off x="755576" y="1772816"/>
            <a:ext cx="7772400" cy="4832176"/>
          </a:xfrm>
        </p:spPr>
        <p:txBody>
          <a:bodyPr/>
          <a:lstStyle/>
          <a:p>
            <a:pPr marL="0" indent="0">
              <a:buNone/>
            </a:pPr>
            <a:endParaRPr lang="en-US" sz="2400" dirty="0">
              <a:latin typeface="Arial" pitchFamily="34" charset="0"/>
              <a:cs typeface="Arial" pitchFamily="34" charset="0"/>
            </a:endParaRPr>
          </a:p>
          <a:p>
            <a:pPr marL="0" indent="0">
              <a:buNone/>
            </a:pPr>
            <a:endParaRPr lang="en-IN" sz="2800" dirty="0"/>
          </a:p>
        </p:txBody>
      </p:sp>
      <p:pic>
        <p:nvPicPr>
          <p:cNvPr id="4" name="Picture 3" descr="APIworkflow.jpg"/>
          <p:cNvPicPr>
            <a:picLocks noChangeAspect="1"/>
          </p:cNvPicPr>
          <p:nvPr/>
        </p:nvPicPr>
        <p:blipFill>
          <a:blip r:embed="rId3" cstate="print"/>
          <a:stretch>
            <a:fillRect/>
          </a:stretch>
        </p:blipFill>
        <p:spPr>
          <a:xfrm>
            <a:off x="228600" y="1676400"/>
            <a:ext cx="8674100" cy="4876800"/>
          </a:xfrm>
          <a:prstGeom prst="rect">
            <a:avLst/>
          </a:prstGeom>
        </p:spPr>
      </p:pic>
    </p:spTree>
    <p:extLst>
      <p:ext uri="{BB962C8B-B14F-4D97-AF65-F5344CB8AC3E}">
        <p14:creationId xmlns:p14="http://schemas.microsoft.com/office/powerpoint/2010/main" val="191563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API</a:t>
            </a:r>
            <a:endParaRPr lang="en-IN" dirty="0">
              <a:latin typeface="Arial" pitchFamily="34" charset="0"/>
              <a:cs typeface="Arial" pitchFamily="34" charset="0"/>
            </a:endParaRPr>
          </a:p>
        </p:txBody>
      </p:sp>
      <p:sp>
        <p:nvSpPr>
          <p:cNvPr id="6" name="Content Placeholder 5"/>
          <p:cNvSpPr>
            <a:spLocks noGrp="1"/>
          </p:cNvSpPr>
          <p:nvPr>
            <p:ph idx="1"/>
          </p:nvPr>
        </p:nvSpPr>
        <p:spPr>
          <a:xfrm>
            <a:off x="304800" y="1676400"/>
            <a:ext cx="8534400" cy="4953000"/>
          </a:xfrm>
        </p:spPr>
        <p:txBody>
          <a:bodyPr/>
          <a:lstStyle/>
          <a:p>
            <a:pPr>
              <a:buNone/>
            </a:pPr>
            <a:r>
              <a:rPr lang="en-US" sz="2400" dirty="0" smtClean="0">
                <a:latin typeface="Arial" pitchFamily="34" charset="0"/>
                <a:cs typeface="Arial" pitchFamily="34" charset="0"/>
              </a:rPr>
              <a:t>APIs take three basic forms: Private, Public &amp; Partner.</a:t>
            </a:r>
          </a:p>
          <a:p>
            <a:pPr>
              <a:buNone/>
            </a:pPr>
            <a:endParaRPr lang="en-US" sz="2400" dirty="0" smtClean="0">
              <a:latin typeface="Arial" pitchFamily="34" charset="0"/>
              <a:cs typeface="Arial" pitchFamily="34" charset="0"/>
            </a:endParaRPr>
          </a:p>
          <a:p>
            <a:pPr>
              <a:buNone/>
            </a:pPr>
            <a:r>
              <a:rPr lang="en-US" sz="2400" b="1" dirty="0" smtClean="0">
                <a:latin typeface="Arial" pitchFamily="34" charset="0"/>
                <a:cs typeface="Arial" pitchFamily="34" charset="0"/>
              </a:rPr>
              <a:t>Private</a:t>
            </a:r>
            <a:r>
              <a:rPr lang="en-US" sz="2400" dirty="0" smtClean="0">
                <a:latin typeface="Arial" pitchFamily="34" charset="0"/>
                <a:cs typeface="Arial" pitchFamily="34" charset="0"/>
              </a:rPr>
              <a:t>: Private APIs are not exposed to third parties &amp;</a:t>
            </a:r>
          </a:p>
          <a:p>
            <a:pPr>
              <a:buNone/>
            </a:pPr>
            <a:r>
              <a:rPr lang="en-US" sz="2400" dirty="0" smtClean="0">
                <a:latin typeface="Arial" pitchFamily="34" charset="0"/>
                <a:cs typeface="Arial" pitchFamily="34" charset="0"/>
              </a:rPr>
              <a:t>It is used in private company’s to improve the quality of</a:t>
            </a:r>
          </a:p>
          <a:p>
            <a:pPr>
              <a:buNone/>
            </a:pPr>
            <a:r>
              <a:rPr lang="en-US" sz="2400" dirty="0" smtClean="0">
                <a:latin typeface="Arial" pitchFamily="34" charset="0"/>
                <a:cs typeface="Arial" pitchFamily="34" charset="0"/>
              </a:rPr>
              <a:t>own product and services.</a:t>
            </a:r>
          </a:p>
          <a:p>
            <a:pPr>
              <a:buNone/>
            </a:pPr>
            <a:r>
              <a:rPr lang="en-US" sz="2400" dirty="0" smtClean="0">
                <a:latin typeface="Arial" pitchFamily="34" charset="0"/>
                <a:cs typeface="Arial" pitchFamily="34" charset="0"/>
              </a:rPr>
              <a:t>Ex: Home-cost.</a:t>
            </a:r>
          </a:p>
          <a:p>
            <a:pPr>
              <a:buNone/>
            </a:pPr>
            <a:endParaRPr lang="en-US" sz="2400" dirty="0" smtClean="0">
              <a:latin typeface="Arial" pitchFamily="34" charset="0"/>
              <a:cs typeface="Arial" pitchFamily="34" charset="0"/>
            </a:endParaRPr>
          </a:p>
          <a:p>
            <a:pPr>
              <a:buNone/>
            </a:pPr>
            <a:r>
              <a:rPr lang="en-US" sz="2400" b="1" dirty="0" smtClean="0">
                <a:latin typeface="Arial" pitchFamily="34" charset="0"/>
                <a:cs typeface="Arial" pitchFamily="34" charset="0"/>
              </a:rPr>
              <a:t>Public</a:t>
            </a:r>
            <a:r>
              <a:rPr lang="en-US" sz="2400" dirty="0" smtClean="0">
                <a:latin typeface="Arial" pitchFamily="34" charset="0"/>
                <a:cs typeface="Arial" pitchFamily="34" charset="0"/>
              </a:rPr>
              <a:t>: These APIs are published publicly and can be </a:t>
            </a:r>
          </a:p>
          <a:p>
            <a:pPr>
              <a:buNone/>
            </a:pPr>
            <a:r>
              <a:rPr lang="en-US" sz="2400" dirty="0" smtClean="0">
                <a:latin typeface="Arial" pitchFamily="34" charset="0"/>
                <a:cs typeface="Arial" pitchFamily="34" charset="0"/>
              </a:rPr>
              <a:t>use by any third party. There are no restrictions on the-</a:t>
            </a:r>
          </a:p>
          <a:p>
            <a:pPr>
              <a:buNone/>
            </a:pPr>
            <a:r>
              <a:rPr lang="en-US" sz="2400" dirty="0" smtClean="0">
                <a:latin typeface="Arial" pitchFamily="34" charset="0"/>
                <a:cs typeface="Arial" pitchFamily="34" charset="0"/>
              </a:rPr>
              <a:t>-se APIs.</a:t>
            </a:r>
          </a:p>
          <a:p>
            <a:pPr>
              <a:buNone/>
            </a:pPr>
            <a:r>
              <a:rPr lang="en-US" sz="2400" dirty="0" smtClean="0">
                <a:latin typeface="Arial" pitchFamily="34" charset="0"/>
                <a:cs typeface="Arial" pitchFamily="34" charset="0"/>
              </a:rPr>
              <a:t>Ex: Twilio, Uber.</a:t>
            </a:r>
            <a:endParaRPr lang="en-US" dirty="0"/>
          </a:p>
        </p:txBody>
      </p:sp>
    </p:spTree>
    <p:extLst>
      <p:ext uri="{BB962C8B-B14F-4D97-AF65-F5344CB8AC3E}">
        <p14:creationId xmlns:p14="http://schemas.microsoft.com/office/powerpoint/2010/main" val="263978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CONT’D</a:t>
            </a:r>
            <a:endParaRPr lang="en-IN" dirty="0">
              <a:latin typeface="Arial" pitchFamily="34" charset="0"/>
              <a:cs typeface="Arial" pitchFamily="34" charset="0"/>
            </a:endParaRPr>
          </a:p>
        </p:txBody>
      </p:sp>
      <p:sp>
        <p:nvSpPr>
          <p:cNvPr id="5" name="Content Placeholder 4"/>
          <p:cNvSpPr>
            <a:spLocks noGrp="1"/>
          </p:cNvSpPr>
          <p:nvPr>
            <p:ph idx="1"/>
          </p:nvPr>
        </p:nvSpPr>
        <p:spPr>
          <a:xfrm>
            <a:off x="457200" y="2362200"/>
            <a:ext cx="8229600" cy="2819400"/>
          </a:xfrm>
        </p:spPr>
        <p:txBody>
          <a:bodyPr/>
          <a:lstStyle/>
          <a:p>
            <a:pPr>
              <a:buNone/>
            </a:pPr>
            <a:r>
              <a:rPr lang="en-IN" sz="2400" b="1" dirty="0" smtClean="0">
                <a:latin typeface="Arial" pitchFamily="34" charset="0"/>
                <a:cs typeface="Arial" pitchFamily="34" charset="0"/>
              </a:rPr>
              <a:t>Partner</a:t>
            </a:r>
            <a:r>
              <a:rPr lang="en-IN" sz="2400" dirty="0" smtClean="0">
                <a:latin typeface="Arial" pitchFamily="34" charset="0"/>
                <a:cs typeface="Arial" pitchFamily="34" charset="0"/>
              </a:rPr>
              <a:t>: Partner APIs can only be used by specific par-</a:t>
            </a:r>
          </a:p>
          <a:p>
            <a:pPr>
              <a:buNone/>
            </a:pPr>
            <a:r>
              <a:rPr lang="en-IN" sz="2400" dirty="0" smtClean="0">
                <a:latin typeface="Arial" pitchFamily="34" charset="0"/>
                <a:cs typeface="Arial" pitchFamily="34" charset="0"/>
              </a:rPr>
              <a:t>-ties with whom the company agrees to share data.</a:t>
            </a:r>
          </a:p>
          <a:p>
            <a:pPr>
              <a:buNone/>
            </a:pPr>
            <a:r>
              <a:rPr lang="en-IN" sz="2400" dirty="0" smtClean="0">
                <a:latin typeface="Arial" pitchFamily="34" charset="0"/>
                <a:cs typeface="Arial" pitchFamily="34" charset="0"/>
              </a:rPr>
              <a:t>Partner APIs are used in business relationships, often </a:t>
            </a:r>
          </a:p>
          <a:p>
            <a:pPr>
              <a:buNone/>
            </a:pPr>
            <a:r>
              <a:rPr lang="en-IN" sz="2400" dirty="0" smtClean="0">
                <a:latin typeface="Arial" pitchFamily="34" charset="0"/>
                <a:cs typeface="Arial" pitchFamily="34" charset="0"/>
              </a:rPr>
              <a:t>to integrate software between partnering companies.</a:t>
            </a:r>
          </a:p>
          <a:p>
            <a:pPr>
              <a:buNone/>
            </a:pPr>
            <a:r>
              <a:rPr lang="en-IN" sz="2400" dirty="0" smtClean="0">
                <a:latin typeface="Arial" pitchFamily="34" charset="0"/>
                <a:cs typeface="Arial" pitchFamily="34" charset="0"/>
              </a:rPr>
              <a:t>Ex: </a:t>
            </a:r>
            <a:r>
              <a:rPr lang="en-IN" sz="2400" dirty="0" err="1" smtClean="0">
                <a:latin typeface="Arial" pitchFamily="34" charset="0"/>
                <a:cs typeface="Arial" pitchFamily="34" charset="0"/>
              </a:rPr>
              <a:t>Shopify</a:t>
            </a:r>
            <a:r>
              <a:rPr lang="en-IN" sz="2400" dirty="0" smtClean="0">
                <a:latin typeface="Arial" pitchFamily="34" charset="0"/>
                <a:cs typeface="Arial" pitchFamily="34" charset="0"/>
              </a:rPr>
              <a:t>.</a:t>
            </a: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724661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Advantage of API</a:t>
            </a:r>
            <a:endParaRPr lang="en-IN" dirty="0">
              <a:latin typeface="Arial" pitchFamily="34" charset="0"/>
              <a:cs typeface="Arial" pitchFamily="34" charset="0"/>
            </a:endParaRPr>
          </a:p>
        </p:txBody>
      </p:sp>
      <p:sp>
        <p:nvSpPr>
          <p:cNvPr id="5" name="Content Placeholder 4"/>
          <p:cNvSpPr>
            <a:spLocks noGrp="1"/>
          </p:cNvSpPr>
          <p:nvPr>
            <p:ph idx="1"/>
          </p:nvPr>
        </p:nvSpPr>
        <p:spPr>
          <a:xfrm>
            <a:off x="228600" y="1752600"/>
            <a:ext cx="8686800" cy="4800600"/>
          </a:xfrm>
        </p:spPr>
        <p:txBody>
          <a:bodyPr/>
          <a:lstStyle/>
          <a:p>
            <a:pPr>
              <a:buFont typeface="Arial" pitchFamily="34" charset="0"/>
              <a:buChar char="•"/>
            </a:pPr>
            <a:r>
              <a:rPr lang="en-US" sz="2400" dirty="0">
                <a:latin typeface="Arial" pitchFamily="34" charset="0"/>
                <a:cs typeface="Arial" pitchFamily="34" charset="0"/>
              </a:rPr>
              <a:t>API is that it allows your users to do more with your product or </a:t>
            </a:r>
            <a:r>
              <a:rPr lang="en-US" sz="2400" dirty="0" smtClean="0">
                <a:latin typeface="Arial" pitchFamily="34" charset="0"/>
                <a:cs typeface="Arial" pitchFamily="34" charset="0"/>
              </a:rPr>
              <a:t>service.</a:t>
            </a:r>
          </a:p>
          <a:p>
            <a:pPr>
              <a:buFont typeface="Arial" pitchFamily="34" charset="0"/>
              <a:buChar char="•"/>
            </a:pPr>
            <a:r>
              <a:rPr lang="en-US" sz="2400" b="1" dirty="0">
                <a:latin typeface="Arial" pitchFamily="34" charset="0"/>
                <a:cs typeface="Arial" pitchFamily="34" charset="0"/>
              </a:rPr>
              <a:t>an </a:t>
            </a:r>
            <a:r>
              <a:rPr lang="en-US" sz="2400" b="1" dirty="0" smtClean="0">
                <a:latin typeface="Arial" pitchFamily="34" charset="0"/>
                <a:cs typeface="Arial" pitchFamily="34" charset="0"/>
              </a:rPr>
              <a:t>integration</a:t>
            </a:r>
            <a:r>
              <a:rPr lang="en-US" sz="2400" dirty="0">
                <a:latin typeface="Arial" pitchFamily="34" charset="0"/>
                <a:cs typeface="Arial" pitchFamily="34" charset="0"/>
              </a:rPr>
              <a:t> </a:t>
            </a:r>
            <a:r>
              <a:rPr lang="en-US" sz="2400" dirty="0" smtClean="0">
                <a:latin typeface="Arial" pitchFamily="34" charset="0"/>
                <a:cs typeface="Arial" pitchFamily="34" charset="0"/>
              </a:rPr>
              <a:t>- An </a:t>
            </a:r>
            <a:r>
              <a:rPr lang="en-US" sz="2400" dirty="0">
                <a:latin typeface="Arial" pitchFamily="34" charset="0"/>
                <a:cs typeface="Arial" pitchFamily="34" charset="0"/>
              </a:rPr>
              <a:t>example of an integration is to push notifications from your product (such as CRM, Helpdesk) to a messaging tool such as Slack. In this way, if your customer uses Slack they can receive notifications without having to login directly to your system or check emails</a:t>
            </a:r>
            <a:r>
              <a:rPr lang="en-US" sz="2400" dirty="0" smtClean="0">
                <a:latin typeface="Arial" pitchFamily="34" charset="0"/>
                <a:cs typeface="Arial" pitchFamily="34" charset="0"/>
              </a:rPr>
              <a:t>.</a:t>
            </a:r>
          </a:p>
          <a:p>
            <a:pPr>
              <a:buFont typeface="Arial" pitchFamily="34" charset="0"/>
              <a:buChar char="•"/>
            </a:pPr>
            <a:r>
              <a:rPr lang="en-US" sz="2400" b="1" dirty="0">
                <a:latin typeface="Arial" pitchFamily="34" charset="0"/>
                <a:cs typeface="Arial" pitchFamily="34" charset="0"/>
              </a:rPr>
              <a:t>new </a:t>
            </a:r>
            <a:r>
              <a:rPr lang="en-US" sz="2400" b="1" dirty="0" smtClean="0">
                <a:latin typeface="Arial" pitchFamily="34" charset="0"/>
                <a:cs typeface="Arial" pitchFamily="34" charset="0"/>
              </a:rPr>
              <a:t>functionality -</a:t>
            </a:r>
            <a:r>
              <a:rPr lang="en-US" sz="2400" dirty="0" smtClean="0">
                <a:latin typeface="Arial" pitchFamily="34" charset="0"/>
                <a:cs typeface="Arial" pitchFamily="34" charset="0"/>
              </a:rPr>
              <a:t> </a:t>
            </a:r>
            <a:r>
              <a:rPr lang="en-US" sz="2400" dirty="0">
                <a:latin typeface="Arial" pitchFamily="34" charset="0"/>
                <a:cs typeface="Arial" pitchFamily="34" charset="0"/>
              </a:rPr>
              <a:t>In the early days of Twitter, some of the most popular Twitter clients were produced by third parties using the Twitter API. Twitter and its users benefited from the new functionality that was undertaken by other companies.</a:t>
            </a:r>
          </a:p>
          <a:p>
            <a:pPr>
              <a:buFont typeface="Arial" pitchFamily="34" charset="0"/>
              <a:buChar char="•"/>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60823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Disadvantage of API</a:t>
            </a:r>
            <a:endParaRPr lang="en-IN" dirty="0">
              <a:latin typeface="Arial" pitchFamily="34" charset="0"/>
              <a:cs typeface="Arial" pitchFamily="34" charset="0"/>
            </a:endParaRPr>
          </a:p>
        </p:txBody>
      </p:sp>
      <p:sp>
        <p:nvSpPr>
          <p:cNvPr id="5" name="Content Placeholder 4"/>
          <p:cNvSpPr>
            <a:spLocks noGrp="1"/>
          </p:cNvSpPr>
          <p:nvPr>
            <p:ph idx="1"/>
          </p:nvPr>
        </p:nvSpPr>
        <p:spPr>
          <a:xfrm>
            <a:off x="228600" y="1752600"/>
            <a:ext cx="8686800" cy="4800600"/>
          </a:xfrm>
        </p:spPr>
        <p:txBody>
          <a:bodyPr/>
          <a:lstStyle/>
          <a:p>
            <a:r>
              <a:rPr lang="en-US" sz="2400" b="1" dirty="0" smtClean="0">
                <a:latin typeface="Arial" pitchFamily="34" charset="0"/>
                <a:cs typeface="Arial" pitchFamily="34" charset="0"/>
              </a:rPr>
              <a:t>Cost </a:t>
            </a:r>
            <a:r>
              <a:rPr lang="en-US" sz="2400" dirty="0" smtClean="0">
                <a:latin typeface="Arial" pitchFamily="34" charset="0"/>
                <a:cs typeface="Arial" pitchFamily="34" charset="0"/>
              </a:rPr>
              <a:t>- </a:t>
            </a:r>
            <a:r>
              <a:rPr lang="en-US" sz="2400" dirty="0">
                <a:latin typeface="Arial" pitchFamily="34" charset="0"/>
                <a:cs typeface="Arial" pitchFamily="34" charset="0"/>
              </a:rPr>
              <a:t>Providing an API is expensive in terms of development time, ongoing maintenance, providing API documentation on your website and providing support to users of your API.</a:t>
            </a:r>
          </a:p>
          <a:p>
            <a:r>
              <a:rPr lang="en-US" sz="2400" b="1" dirty="0">
                <a:latin typeface="Arial" pitchFamily="34" charset="0"/>
                <a:cs typeface="Arial" pitchFamily="34" charset="0"/>
              </a:rPr>
              <a:t>Security </a:t>
            </a:r>
            <a:r>
              <a:rPr lang="en-US" sz="2400" b="1" dirty="0" smtClean="0">
                <a:latin typeface="Arial" pitchFamily="34" charset="0"/>
                <a:cs typeface="Arial" pitchFamily="34" charset="0"/>
              </a:rPr>
              <a:t>exposure</a:t>
            </a:r>
            <a:r>
              <a:rPr lang="en-US" sz="2400" dirty="0">
                <a:latin typeface="Arial" pitchFamily="34" charset="0"/>
                <a:cs typeface="Arial" pitchFamily="34" charset="0"/>
              </a:rPr>
              <a:t> </a:t>
            </a:r>
            <a:r>
              <a:rPr lang="en-US" sz="2400" dirty="0" smtClean="0">
                <a:latin typeface="Arial" pitchFamily="34" charset="0"/>
                <a:cs typeface="Arial" pitchFamily="34" charset="0"/>
              </a:rPr>
              <a:t>- Adding </a:t>
            </a:r>
            <a:r>
              <a:rPr lang="en-US" sz="2400" dirty="0">
                <a:latin typeface="Arial" pitchFamily="34" charset="0"/>
                <a:cs typeface="Arial" pitchFamily="34" charset="0"/>
              </a:rPr>
              <a:t>an API adds another attack surface to your </a:t>
            </a:r>
            <a:r>
              <a:rPr lang="en-US" sz="2400" dirty="0" smtClean="0">
                <a:latin typeface="Arial" pitchFamily="34" charset="0"/>
                <a:cs typeface="Arial" pitchFamily="34" charset="0"/>
              </a:rPr>
              <a:t>website.</a:t>
            </a:r>
          </a:p>
          <a:p>
            <a:r>
              <a:rPr lang="en-US" sz="2400" b="1" dirty="0">
                <a:latin typeface="Arial" pitchFamily="34" charset="0"/>
                <a:cs typeface="Arial" pitchFamily="34" charset="0"/>
              </a:rPr>
              <a:t>You might not like the result or you may change business </a:t>
            </a:r>
            <a:r>
              <a:rPr lang="en-US" sz="2400" b="1" dirty="0" smtClean="0">
                <a:latin typeface="Arial" pitchFamily="34" charset="0"/>
                <a:cs typeface="Arial" pitchFamily="34" charset="0"/>
              </a:rPr>
              <a:t>direction - </a:t>
            </a:r>
            <a:r>
              <a:rPr lang="en-US" sz="2400" dirty="0" smtClean="0">
                <a:latin typeface="Arial" pitchFamily="34" charset="0"/>
                <a:cs typeface="Arial" pitchFamily="34" charset="0"/>
              </a:rPr>
              <a:t>It's </a:t>
            </a:r>
            <a:r>
              <a:rPr lang="en-US" sz="2400" dirty="0">
                <a:latin typeface="Arial" pitchFamily="34" charset="0"/>
                <a:cs typeface="Arial" pitchFamily="34" charset="0"/>
              </a:rPr>
              <a:t>not always easy to predict exactly how your API will be used. If your integration with a messaging system means that users login to your service less often, will there be an overall negative impact for you</a:t>
            </a:r>
          </a:p>
          <a:p>
            <a:pPr>
              <a:buFont typeface="Arial" pitchFamily="34" charset="0"/>
              <a:buChar char="•"/>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1218010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43000"/>
          </a:xfrm>
        </p:spPr>
        <p:txBody>
          <a:bodyPr/>
          <a:lstStyle/>
          <a:p>
            <a:r>
              <a:rPr lang="en-IN" dirty="0" smtClean="0">
                <a:latin typeface="Arial" pitchFamily="34" charset="0"/>
                <a:cs typeface="Arial" pitchFamily="34" charset="0"/>
              </a:rPr>
              <a:t>Web Service APIS</a:t>
            </a:r>
            <a:endParaRPr lang="en-IN" dirty="0">
              <a:latin typeface="Arial" pitchFamily="34" charset="0"/>
              <a:cs typeface="Arial" pitchFamily="34" charset="0"/>
            </a:endParaRPr>
          </a:p>
        </p:txBody>
      </p:sp>
      <p:sp>
        <p:nvSpPr>
          <p:cNvPr id="5" name="Content Placeholder 4"/>
          <p:cNvSpPr>
            <a:spLocks noGrp="1"/>
          </p:cNvSpPr>
          <p:nvPr>
            <p:ph idx="1"/>
          </p:nvPr>
        </p:nvSpPr>
        <p:spPr>
          <a:xfrm>
            <a:off x="228600" y="2286000"/>
            <a:ext cx="8763000" cy="4191000"/>
          </a:xfrm>
        </p:spPr>
        <p:txBody>
          <a:bodyPr/>
          <a:lstStyle/>
          <a:p>
            <a:pPr marL="0" indent="0">
              <a:buNone/>
            </a:pPr>
            <a:r>
              <a:rPr lang="en-US" sz="2400" dirty="0">
                <a:latin typeface="Arial" pitchFamily="34" charset="0"/>
                <a:cs typeface="Arial" pitchFamily="34" charset="0"/>
              </a:rPr>
              <a:t>A web service is a system or software that uses an address, i.e., URL on the World Wide Web, to provide access to its services</a:t>
            </a: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a:latin typeface="Arial" pitchFamily="34" charset="0"/>
                <a:cs typeface="Arial" pitchFamily="34" charset="0"/>
              </a:rPr>
              <a:t>The following are the most common types of web service APIs</a:t>
            </a:r>
            <a:r>
              <a:rPr lang="en-US" sz="2400" dirty="0" smtClean="0">
                <a:latin typeface="Arial" pitchFamily="34" charset="0"/>
                <a:cs typeface="Arial" pitchFamily="34" charset="0"/>
              </a:rPr>
              <a:t>:</a:t>
            </a:r>
          </a:p>
          <a:p>
            <a:pPr marL="0" indent="0">
              <a:buNone/>
            </a:pPr>
            <a:endParaRPr lang="en-US" sz="2400" dirty="0">
              <a:latin typeface="Arial" pitchFamily="34" charset="0"/>
              <a:cs typeface="Arial" pitchFamily="34" charset="0"/>
            </a:endParaRPr>
          </a:p>
          <a:p>
            <a:r>
              <a:rPr lang="en-US" sz="2400" dirty="0" smtClean="0">
                <a:latin typeface="Arial" pitchFamily="34" charset="0"/>
                <a:cs typeface="Arial" pitchFamily="34" charset="0"/>
              </a:rPr>
              <a:t>SOAP</a:t>
            </a:r>
          </a:p>
          <a:p>
            <a:r>
              <a:rPr lang="en-US" sz="2400" dirty="0" smtClean="0">
                <a:latin typeface="Arial" pitchFamily="34" charset="0"/>
                <a:cs typeface="Arial" pitchFamily="34" charset="0"/>
              </a:rPr>
              <a:t>XML-RPC</a:t>
            </a:r>
          </a:p>
          <a:p>
            <a:r>
              <a:rPr lang="en-US" sz="2400" dirty="0" smtClean="0">
                <a:latin typeface="Arial" pitchFamily="34" charset="0"/>
                <a:cs typeface="Arial" pitchFamily="34" charset="0"/>
              </a:rPr>
              <a:t>JSON-RPC</a:t>
            </a:r>
          </a:p>
          <a:p>
            <a:r>
              <a:rPr lang="en-US" sz="2400" dirty="0" smtClean="0">
                <a:latin typeface="Arial" pitchFamily="34" charset="0"/>
                <a:cs typeface="Arial" pitchFamily="34" charset="0"/>
              </a:rPr>
              <a:t>REST</a:t>
            </a:r>
            <a:r>
              <a:rPr lang="en-US" sz="2400" dirty="0"/>
              <a:t/>
            </a:r>
            <a:br>
              <a:rPr lang="en-US" sz="2400" dirty="0"/>
            </a:br>
            <a:r>
              <a:rPr lang="en-US" sz="2400" dirty="0"/>
              <a:t/>
            </a:r>
            <a:br>
              <a:rPr lang="en-US" sz="2400" dirty="0"/>
            </a:br>
            <a:r>
              <a:rPr lang="en-US" sz="2400" dirty="0"/>
              <a:t/>
            </a:r>
            <a:br>
              <a:rPr lang="en-US" sz="2400" dirty="0"/>
            </a:br>
            <a:endParaRPr lang="en-US" sz="2400" dirty="0" smtClean="0"/>
          </a:p>
          <a:p>
            <a:pPr marL="0" indent="0">
              <a:buNone/>
            </a:pPr>
            <a:endParaRPr lang="en-US" sz="2400" dirty="0"/>
          </a:p>
          <a:p>
            <a:pPr marL="0" indent="0">
              <a:buNone/>
            </a:pPr>
            <a:endParaRPr lang="en-US" sz="2400" dirty="0"/>
          </a:p>
          <a:p>
            <a:pPr>
              <a:buFont typeface="Arial" pitchFamily="34" charset="0"/>
              <a:buChar char="•"/>
            </a:pPr>
            <a:endParaRPr lang="en-IN" sz="2400" dirty="0" smtClean="0">
              <a:latin typeface="Arial" pitchFamily="34" charset="0"/>
              <a:cs typeface="Arial" pitchFamily="34" charset="0"/>
            </a:endParaRPr>
          </a:p>
          <a:p>
            <a:pPr>
              <a:buNone/>
            </a:pPr>
            <a:endParaRPr lang="en-IN" sz="2400" dirty="0" smtClean="0">
              <a:latin typeface="Arial" pitchFamily="34" charset="0"/>
              <a:cs typeface="Arial" pitchFamily="34" charset="0"/>
            </a:endParaRPr>
          </a:p>
        </p:txBody>
      </p:sp>
    </p:spTree>
    <p:extLst>
      <p:ext uri="{BB962C8B-B14F-4D97-AF65-F5344CB8AC3E}">
        <p14:creationId xmlns:p14="http://schemas.microsoft.com/office/powerpoint/2010/main" val="1062482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596</TotalTime>
  <Words>1036</Words>
  <Application>Microsoft Office PowerPoint</Application>
  <PresentationFormat>On-screen Show (4:3)</PresentationFormat>
  <Paragraphs>131</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Presentation1</vt:lpstr>
      <vt:lpstr>API</vt:lpstr>
      <vt:lpstr>API</vt:lpstr>
      <vt:lpstr>HOW API WORK</vt:lpstr>
      <vt:lpstr>API WORKFLOW</vt:lpstr>
      <vt:lpstr>API</vt:lpstr>
      <vt:lpstr>CONT’D</vt:lpstr>
      <vt:lpstr>Advantage of API</vt:lpstr>
      <vt:lpstr>Disadvantage of API</vt:lpstr>
      <vt:lpstr>Web Service APIS</vt:lpstr>
      <vt:lpstr>Web Service APIS</vt:lpstr>
      <vt:lpstr>Web Service APIS</vt:lpstr>
      <vt:lpstr>Difference b/w Soap and Rest API</vt:lpstr>
      <vt:lpstr>Difference b/w JSON and XML</vt:lpstr>
      <vt:lpstr>Method to Test API</vt:lpstr>
      <vt:lpstr>Test Rest API by Advanced rest client</vt:lpstr>
      <vt:lpstr>Test Rest API by Advanced rest client</vt:lpstr>
      <vt:lpstr>Test Rest API by Advanced rest client</vt:lpstr>
      <vt:lpstr>Test Rest API by Advanced rest client</vt:lpstr>
      <vt:lpstr>Test Rest API by Advanced rest client</vt:lpstr>
      <vt:lpstr>Test Rest API by Advanced rest client</vt:lpstr>
      <vt:lpstr>Response code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Arvind Vashishtha</cp:lastModifiedBy>
  <cp:revision>105</cp:revision>
  <dcterms:created xsi:type="dcterms:W3CDTF">2006-08-16T00:00:00Z</dcterms:created>
  <dcterms:modified xsi:type="dcterms:W3CDTF">2019-07-08T10:42:15Z</dcterms:modified>
</cp:coreProperties>
</file>