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04" r:id="rId2"/>
    <p:sldId id="308" r:id="rId3"/>
    <p:sldId id="258" r:id="rId4"/>
    <p:sldId id="259" r:id="rId5"/>
    <p:sldId id="305" r:id="rId6"/>
    <p:sldId id="260" r:id="rId7"/>
    <p:sldId id="262" r:id="rId8"/>
    <p:sldId id="306" r:id="rId9"/>
    <p:sldId id="307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6" autoAdjust="0"/>
    <p:restoredTop sz="94660"/>
  </p:normalViewPr>
  <p:slideViewPr>
    <p:cSldViewPr>
      <p:cViewPr>
        <p:scale>
          <a:sx n="69" d="100"/>
          <a:sy n="69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BBE09-EC77-CB41-B9BD-DDB97768B154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BB8C6-AD57-7346-AB36-9976B6B6D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7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BB8C6-AD57-7346-AB36-9976B6B6DE5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6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742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01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647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79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97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2160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304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493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51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42992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1572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336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21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73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04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26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546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984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Functional Testing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72816"/>
            <a:ext cx="7613576" cy="1808584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/>
              <a:t>                   </a:t>
            </a:r>
          </a:p>
          <a:p>
            <a:pPr marL="0" indent="0">
              <a:buNone/>
            </a:pPr>
            <a:r>
              <a:rPr lang="en-IN" sz="2400" dirty="0" smtClean="0"/>
              <a:t>                          </a:t>
            </a:r>
          </a:p>
          <a:p>
            <a:pPr marL="0" indent="0"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            BY : ARVIND SHARMA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0462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>
                <a:solidFill>
                  <a:srgbClr val="0404C8"/>
                </a:solidFill>
                <a:latin typeface="Arial" pitchFamily="34" charset="0"/>
                <a:cs typeface="Arial" pitchFamily="34" charset="0"/>
              </a:rPr>
              <a:t>System Testing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724400"/>
          </a:xfrm>
        </p:spPr>
        <p:txBody>
          <a:bodyPr anchor="ctr">
            <a:noAutofit/>
          </a:bodyPr>
          <a:lstStyle/>
          <a:p>
            <a:pPr marL="285750" lvl="0" indent="-28575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75000"/>
              <a:buFont typeface="Symbol" pitchFamily="18" charset="2"/>
              <a:buChar char="¨"/>
            </a:pPr>
            <a:r>
              <a:rPr lang="en-US" sz="2000" b="1" kern="0" dirty="0">
                <a:solidFill>
                  <a:srgbClr val="CC0066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en-US" sz="2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Testing:</a:t>
            </a:r>
          </a:p>
          <a:p>
            <a:pPr marL="685800" lvl="1" indent="-22860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100000"/>
              <a:buFont typeface="Wingdings" pitchFamily="2" charset="2"/>
              <a:buChar char="w"/>
            </a:pPr>
            <a:r>
              <a:rPr lang="en-US" sz="20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entire system</a:t>
            </a:r>
          </a:p>
          <a:p>
            <a:pPr marL="685800" lvl="1" indent="-22860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100000"/>
              <a:buFont typeface="Wingdings" pitchFamily="2" charset="2"/>
              <a:buChar char="w"/>
            </a:pPr>
            <a:r>
              <a:rPr lang="en-US" sz="20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Carried out by developers</a:t>
            </a:r>
          </a:p>
          <a:p>
            <a:pPr marL="685800" lvl="1" indent="-22860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100000"/>
              <a:buFont typeface="Wingdings" pitchFamily="2" charset="2"/>
              <a:buChar char="w"/>
            </a:pPr>
            <a:r>
              <a:rPr lang="en-US" sz="2000" b="1" u="sn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Goal:</a:t>
            </a:r>
            <a:r>
              <a:rPr lang="en-US" sz="20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Determine if the system meets the </a:t>
            </a:r>
            <a:r>
              <a:rPr lang="en-US" sz="2000" b="1" i="1" kern="0" dirty="0">
                <a:solidFill>
                  <a:srgbClr val="FC0128"/>
                </a:solidFill>
                <a:latin typeface="Arial" pitchFamily="34" charset="0"/>
                <a:cs typeface="Arial" pitchFamily="34" charset="0"/>
              </a:rPr>
              <a:t>requirements</a:t>
            </a:r>
            <a:r>
              <a:rPr lang="en-US" sz="20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(functional and </a:t>
            </a:r>
            <a:r>
              <a:rPr lang="en-US" sz="2000" b="1" i="1" kern="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global</a:t>
            </a:r>
            <a:r>
              <a:rPr lang="en-US" sz="20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85750" lvl="0" indent="-28575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75000"/>
              <a:buFont typeface="Symbol" pitchFamily="18" charset="2"/>
              <a:buChar char="¨"/>
            </a:pPr>
            <a:r>
              <a:rPr lang="en-US" sz="2000" b="1" kern="0" dirty="0">
                <a:solidFill>
                  <a:srgbClr val="FC0128"/>
                </a:solidFill>
                <a:latin typeface="Arial" pitchFamily="34" charset="0"/>
                <a:cs typeface="Arial" pitchFamily="34" charset="0"/>
              </a:rPr>
              <a:t>Acceptance </a:t>
            </a:r>
            <a:r>
              <a:rPr lang="en-US" sz="2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Testing:</a:t>
            </a:r>
          </a:p>
          <a:p>
            <a:pPr marL="685800" lvl="1" indent="-22860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100000"/>
              <a:buFont typeface="Wingdings" pitchFamily="2" charset="2"/>
              <a:buChar char="w"/>
            </a:pPr>
            <a:r>
              <a:rPr lang="en-US" sz="20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Evaluates the system delivered by developers</a:t>
            </a:r>
          </a:p>
          <a:p>
            <a:pPr marL="685800" lvl="1" indent="-22860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100000"/>
              <a:buFont typeface="Wingdings" pitchFamily="2" charset="2"/>
              <a:buChar char="w"/>
            </a:pPr>
            <a:r>
              <a:rPr lang="en-US" sz="20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Carried out by the </a:t>
            </a:r>
            <a:r>
              <a:rPr lang="en-US" sz="2000" b="1" i="1" kern="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client</a:t>
            </a:r>
            <a:r>
              <a:rPr lang="en-US" sz="20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 May involve executing typical transactions on site on a trial basis</a:t>
            </a:r>
          </a:p>
          <a:p>
            <a:pPr marL="685800" lvl="1" indent="-22860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100000"/>
              <a:buFont typeface="Wingdings" pitchFamily="2" charset="2"/>
              <a:buChar char="w"/>
            </a:pPr>
            <a:r>
              <a:rPr lang="en-US" sz="2000" b="1" u="sn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Goal:</a:t>
            </a:r>
            <a:r>
              <a:rPr lang="en-US" sz="20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Demonstrate that the system meets customer </a:t>
            </a:r>
            <a:r>
              <a:rPr lang="en-US" sz="2000" b="1" i="1" kern="0" dirty="0">
                <a:solidFill>
                  <a:srgbClr val="FC0128"/>
                </a:solidFill>
                <a:latin typeface="Arial" pitchFamily="34" charset="0"/>
                <a:cs typeface="Arial" pitchFamily="34" charset="0"/>
              </a:rPr>
              <a:t>requirement</a:t>
            </a:r>
            <a:r>
              <a:rPr lang="en-US" sz="20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 and is ready to use</a:t>
            </a:r>
          </a:p>
          <a:p>
            <a:pPr marL="285750" lvl="0" indent="-28575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75000"/>
              <a:buFont typeface="Times" pitchFamily="18" charset="0"/>
              <a:buChar char=" "/>
            </a:pPr>
            <a:endParaRPr lang="en-US" sz="2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 algn="just" eaLnBrk="0" hangingPunct="0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75000"/>
              <a:buFont typeface="Symbol" pitchFamily="18" charset="2"/>
              <a:buChar char="¨"/>
            </a:pPr>
            <a:r>
              <a:rPr lang="en-US" sz="2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Implementation (Coding) and testing go hand in hand</a:t>
            </a:r>
          </a:p>
          <a:p>
            <a:pPr algn="just"/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Black-box Testing </a:t>
            </a:r>
            <a:endParaRPr lang="en-IN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05400"/>
          </a:xfrm>
        </p:spPr>
        <p:txBody>
          <a:bodyPr/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Focus: I/O behavior. If for any given input, we can predict the output, then the module passes the test.</a:t>
            </a:r>
          </a:p>
          <a:p>
            <a:pPr lvl="1" algn="just"/>
            <a:r>
              <a:rPr lang="en-US" sz="2400" dirty="0">
                <a:latin typeface="Arial" pitchFamily="34" charset="0"/>
                <a:cs typeface="Arial" pitchFamily="34" charset="0"/>
              </a:rPr>
              <a:t>Almost always impossible to generate all possible inputs ("test cases")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Goal: Reduce number of test cases by equivalence partitioning:</a:t>
            </a:r>
          </a:p>
          <a:p>
            <a:pPr lvl="1" algn="just"/>
            <a:r>
              <a:rPr lang="en-US" sz="2400" dirty="0">
                <a:latin typeface="Arial" pitchFamily="34" charset="0"/>
                <a:cs typeface="Arial" pitchFamily="34" charset="0"/>
              </a:rPr>
              <a:t>Divide input conditions into equivalence classes</a:t>
            </a:r>
          </a:p>
          <a:p>
            <a:pPr lvl="1" algn="just"/>
            <a:r>
              <a:rPr lang="en-US" sz="2400" dirty="0">
                <a:latin typeface="Arial" pitchFamily="34" charset="0"/>
                <a:cs typeface="Arial" pitchFamily="34" charset="0"/>
              </a:rPr>
              <a:t>Choose test cases for each equivalence class. (Example: If an object is supposed to accept a negative number,  testing one negative number is enough)</a:t>
            </a:r>
          </a:p>
          <a:p>
            <a:pPr marL="0" indent="0" algn="just">
              <a:buNone/>
            </a:pP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Black-box Testing (Continued)</a:t>
            </a:r>
            <a:endParaRPr lang="en-IN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648200"/>
          </a:xfrm>
        </p:spPr>
        <p:txBody>
          <a:bodyPr/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Selection of equivalence classes (</a:t>
            </a:r>
            <a:r>
              <a:rPr lang="en-US" sz="2400" b="1" i="1" dirty="0">
                <a:solidFill>
                  <a:srgbClr val="FC0128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rules, only guidelines):</a:t>
            </a:r>
          </a:p>
          <a:p>
            <a:pPr lvl="1" algn="just"/>
            <a:r>
              <a:rPr lang="en-US" sz="2400" dirty="0">
                <a:latin typeface="Arial" pitchFamily="34" charset="0"/>
                <a:cs typeface="Arial" pitchFamily="34" charset="0"/>
              </a:rPr>
              <a:t>Input is valid across range of values. Select test cases from  3 equivalence classes:</a:t>
            </a:r>
          </a:p>
          <a:p>
            <a:pPr lvl="2" algn="just"/>
            <a:r>
              <a:rPr lang="en-US" dirty="0">
                <a:latin typeface="Arial" pitchFamily="34" charset="0"/>
                <a:cs typeface="Arial" pitchFamily="34" charset="0"/>
              </a:rPr>
              <a:t>Below the range</a:t>
            </a:r>
          </a:p>
          <a:p>
            <a:pPr lvl="2" algn="just"/>
            <a:r>
              <a:rPr lang="en-US" dirty="0">
                <a:latin typeface="Arial" pitchFamily="34" charset="0"/>
                <a:cs typeface="Arial" pitchFamily="34" charset="0"/>
              </a:rPr>
              <a:t> Within the range</a:t>
            </a:r>
          </a:p>
          <a:p>
            <a:pPr lvl="2" algn="just"/>
            <a:r>
              <a:rPr lang="en-US" dirty="0">
                <a:latin typeface="Arial" pitchFamily="34" charset="0"/>
                <a:cs typeface="Arial" pitchFamily="34" charset="0"/>
              </a:rPr>
              <a:t> Above the range</a:t>
            </a:r>
          </a:p>
          <a:p>
            <a:pPr lvl="1" algn="just"/>
            <a:r>
              <a:rPr lang="en-US" sz="2400" dirty="0">
                <a:latin typeface="Arial" pitchFamily="34" charset="0"/>
                <a:cs typeface="Arial" pitchFamily="34" charset="0"/>
              </a:rPr>
              <a:t>Input is valid if it is from a discrete set. Select test cases from 2 equivalence classes:</a:t>
            </a:r>
          </a:p>
          <a:p>
            <a:pPr lvl="2" algn="just"/>
            <a:r>
              <a:rPr lang="en-US" dirty="0">
                <a:latin typeface="Arial" pitchFamily="34" charset="0"/>
                <a:cs typeface="Arial" pitchFamily="34" charset="0"/>
              </a:rPr>
              <a:t>Valid discrete value</a:t>
            </a:r>
          </a:p>
          <a:p>
            <a:pPr lvl="2" algn="just"/>
            <a:r>
              <a:rPr lang="en-US" dirty="0">
                <a:latin typeface="Arial" pitchFamily="34" charset="0"/>
                <a:cs typeface="Arial" pitchFamily="34" charset="0"/>
              </a:rPr>
              <a:t>Invalid discrete value</a:t>
            </a:r>
          </a:p>
        </p:txBody>
      </p:sp>
    </p:spTree>
    <p:extLst>
      <p:ext uri="{BB962C8B-B14F-4D97-AF65-F5344CB8AC3E}">
        <p14:creationId xmlns:p14="http://schemas.microsoft.com/office/powerpoint/2010/main" val="31469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Terminology</a:t>
            </a:r>
            <a:endParaRPr lang="en-IN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Reliability: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The measure of success with which the observed behavior of a system confirms to some specification of its behavior.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Failure: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Any deviation of the observed behavior from the specified behavior.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Error: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The system is in a state such that further processing by the system will lead to a failure.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Fault (Bug):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The mechanical or algorithmic cause of an error.</a:t>
            </a:r>
          </a:p>
          <a:p>
            <a:pPr algn="just">
              <a:buFont typeface="Symbol" pitchFamily="18" charset="2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Symbol" pitchFamily="18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There are many different types of errors and different ways how we can deal with them.</a:t>
            </a:r>
          </a:p>
        </p:txBody>
      </p:sp>
    </p:spTree>
    <p:extLst>
      <p:ext uri="{BB962C8B-B14F-4D97-AF65-F5344CB8AC3E}">
        <p14:creationId xmlns:p14="http://schemas.microsoft.com/office/powerpoint/2010/main" val="39639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Examples of Faults and Errors</a:t>
            </a:r>
            <a:endParaRPr lang="en-IN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algn="just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Faults in the Interface specification</a:t>
            </a:r>
          </a:p>
          <a:p>
            <a:pPr lvl="1" algn="just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Mismatch between what the client needs and what the server offers</a:t>
            </a:r>
          </a:p>
          <a:p>
            <a:pPr lvl="1" algn="just"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Mismatch between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requirements and implementation</a:t>
            </a:r>
          </a:p>
          <a:p>
            <a:pPr algn="just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Algorithmic Faults </a:t>
            </a:r>
          </a:p>
          <a:p>
            <a:pPr lvl="1" algn="just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Missing initialization</a:t>
            </a:r>
          </a:p>
          <a:p>
            <a:pPr lvl="1" algn="just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Branching errors (too soon, too late)</a:t>
            </a:r>
          </a:p>
          <a:p>
            <a:pPr lvl="1" algn="just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Missing test for nil</a:t>
            </a:r>
          </a:p>
          <a:p>
            <a:pPr algn="just"/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Mechanical Faults (very hard to find)</a:t>
            </a:r>
          </a:p>
          <a:p>
            <a:pPr lvl="1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Documentation does not match  actual conditions or operating procedures</a:t>
            </a:r>
          </a:p>
          <a:p>
            <a:pPr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Errors	</a:t>
            </a:r>
          </a:p>
          <a:p>
            <a:pPr lvl="1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Stress or overload errors</a:t>
            </a:r>
          </a:p>
          <a:p>
            <a:pPr lvl="1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Capacity or boundary errors</a:t>
            </a:r>
          </a:p>
          <a:p>
            <a:pPr lvl="1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Timing errors</a:t>
            </a:r>
          </a:p>
          <a:p>
            <a:pPr lvl="1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Throughput or performance errors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Dealing with Errors</a:t>
            </a:r>
            <a:endParaRPr lang="en-IN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 anchor="ctr">
            <a:normAutofit fontScale="92500" lnSpcReduction="20000"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Verification:</a:t>
            </a:r>
          </a:p>
          <a:p>
            <a:pPr lvl="1" algn="just"/>
            <a:r>
              <a:rPr lang="en-US" sz="2400" dirty="0">
                <a:latin typeface="Arial" pitchFamily="34" charset="0"/>
                <a:cs typeface="Arial" pitchFamily="34" charset="0"/>
              </a:rPr>
              <a:t>Assumes hypothetical environment that does not match real environment</a:t>
            </a:r>
          </a:p>
          <a:p>
            <a:pPr lvl="1" algn="just"/>
            <a:r>
              <a:rPr lang="en-US" sz="2400" dirty="0">
                <a:latin typeface="Arial" pitchFamily="34" charset="0"/>
                <a:cs typeface="Arial" pitchFamily="34" charset="0"/>
              </a:rPr>
              <a:t>Proof might be buggy (omits important constraints; simply wrong)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Modular redundancy:</a:t>
            </a:r>
          </a:p>
          <a:p>
            <a:pPr lvl="1" algn="just"/>
            <a:r>
              <a:rPr lang="en-US" sz="2400" dirty="0">
                <a:latin typeface="Arial" pitchFamily="34" charset="0"/>
                <a:cs typeface="Arial" pitchFamily="34" charset="0"/>
              </a:rPr>
              <a:t>Expensive	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Declaring a bug to be a “feature” </a:t>
            </a:r>
          </a:p>
          <a:p>
            <a:pPr lvl="1" algn="just"/>
            <a:r>
              <a:rPr lang="en-US" sz="2400" dirty="0">
                <a:latin typeface="Arial" pitchFamily="34" charset="0"/>
                <a:cs typeface="Arial" pitchFamily="34" charset="0"/>
              </a:rPr>
              <a:t>Bad practice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Patching</a:t>
            </a:r>
          </a:p>
          <a:p>
            <a:pPr lvl="1" algn="just"/>
            <a:r>
              <a:rPr lang="en-US" sz="2400" dirty="0">
                <a:latin typeface="Arial" pitchFamily="34" charset="0"/>
                <a:cs typeface="Arial" pitchFamily="34" charset="0"/>
              </a:rPr>
              <a:t>Slows down performance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Testing </a:t>
            </a:r>
          </a:p>
          <a:p>
            <a:pPr lvl="1" algn="just"/>
            <a:r>
              <a:rPr lang="en-US" sz="2400" dirty="0">
                <a:latin typeface="Arial" pitchFamily="34" charset="0"/>
                <a:cs typeface="Arial" pitchFamily="34" charset="0"/>
              </a:rPr>
              <a:t>Testing is never good enough</a:t>
            </a:r>
          </a:p>
        </p:txBody>
      </p:sp>
    </p:spTree>
    <p:extLst>
      <p:ext uri="{BB962C8B-B14F-4D97-AF65-F5344CB8AC3E}">
        <p14:creationId xmlns:p14="http://schemas.microsoft.com/office/powerpoint/2010/main" val="3742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Another View on How to Deal with Errors</a:t>
            </a:r>
            <a:endParaRPr lang="en-IN" sz="36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953000"/>
          </a:xfrm>
        </p:spPr>
        <p:txBody>
          <a:bodyPr anchor="ctr">
            <a:noAutofit/>
          </a:bodyPr>
          <a:lstStyle/>
          <a:p>
            <a:pPr algn="just"/>
            <a:r>
              <a:rPr lang="en-US" sz="2000" b="1" dirty="0">
                <a:latin typeface="Arial" pitchFamily="34" charset="0"/>
                <a:cs typeface="Arial" pitchFamily="34" charset="0"/>
              </a:rPr>
              <a:t>Error prevention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(before the system is released):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Use good programming methodology to reduce complexity 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Use version control to prevent inconsistent system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Apply verification to prevent algorithmic bugs</a:t>
            </a:r>
          </a:p>
          <a:p>
            <a:pPr algn="just"/>
            <a:r>
              <a:rPr lang="en-US" sz="2000" b="1" dirty="0">
                <a:latin typeface="Arial" pitchFamily="34" charset="0"/>
                <a:cs typeface="Arial" pitchFamily="34" charset="0"/>
              </a:rPr>
              <a:t>Error detection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(while system is running):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Testing: Create failures in a planned way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Debugging: Start with an unplanned failures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Monitoring: Deliver information about state. Find performance bugs</a:t>
            </a:r>
          </a:p>
          <a:p>
            <a:pPr algn="just"/>
            <a:r>
              <a:rPr lang="en-US" sz="2000" b="1" dirty="0">
                <a:latin typeface="Arial" pitchFamily="34" charset="0"/>
                <a:cs typeface="Arial" pitchFamily="34" charset="0"/>
              </a:rPr>
              <a:t>Error recovery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(recover from failure once the system is released):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Data base systems (atomic transactions)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Modular redundancy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Recovery blocks</a:t>
            </a:r>
          </a:p>
        </p:txBody>
      </p:sp>
    </p:spTree>
    <p:extLst>
      <p:ext uri="{BB962C8B-B14F-4D97-AF65-F5344CB8AC3E}">
        <p14:creationId xmlns:p14="http://schemas.microsoft.com/office/powerpoint/2010/main" val="382343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5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5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0500" y="736600"/>
            <a:ext cx="4991100" cy="863600"/>
          </a:xfrm>
          <a:prstGeom prst="rect">
            <a:avLst/>
          </a:prstGeom>
          <a:noFill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Erroneous State (“Error”)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556000" y="1143000"/>
            <a:ext cx="5054600" cy="5537200"/>
            <a:chOff x="2360" y="656"/>
            <a:chExt cx="3184" cy="3488"/>
          </a:xfrm>
        </p:grpSpPr>
        <p:pic>
          <p:nvPicPr>
            <p:cNvPr id="8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0" y="656"/>
              <a:ext cx="3184" cy="3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" y="836"/>
              <a:ext cx="2272" cy="2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97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-228600" y="1066800"/>
            <a:ext cx="3136900" cy="704850"/>
          </a:xfrm>
          <a:prstGeom prst="rect">
            <a:avLst/>
          </a:prstGeom>
          <a:noFill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Algorithmic Fault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679450"/>
            <a:ext cx="505460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577850"/>
            <a:ext cx="6489700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65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>
                <a:solidFill>
                  <a:srgbClr val="0404C8"/>
                </a:solidFill>
                <a:latin typeface="Arial" pitchFamily="34" charset="0"/>
                <a:cs typeface="Arial" pitchFamily="34" charset="0"/>
              </a:rPr>
              <a:t>Some Observations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16780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It is impossible to completely test any nontrivial module or any system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Theoretical limitations: Halting problem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Practical limitations: Prohibitive in time and cost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Testing can only show the presence of bugs, not their absence.</a:t>
            </a:r>
          </a:p>
          <a:p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7"/>
          <p:cNvGrpSpPr>
            <a:grpSpLocks noChangeAspect="1"/>
          </p:cNvGrpSpPr>
          <p:nvPr/>
        </p:nvGrpSpPr>
        <p:grpSpPr bwMode="auto">
          <a:xfrm>
            <a:off x="609601" y="2819400"/>
            <a:ext cx="5410199" cy="3722687"/>
            <a:chOff x="2530" y="5763"/>
            <a:chExt cx="7280" cy="4716"/>
          </a:xfrm>
        </p:grpSpPr>
        <p:sp>
          <p:nvSpPr>
            <p:cNvPr id="15" name="AutoShape 8"/>
            <p:cNvSpPr>
              <a:spLocks noChangeAspect="1" noChangeArrowheads="1"/>
            </p:cNvSpPr>
            <p:nvPr/>
          </p:nvSpPr>
          <p:spPr bwMode="auto">
            <a:xfrm>
              <a:off x="2530" y="5763"/>
              <a:ext cx="7242" cy="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3372" y="8849"/>
              <a:ext cx="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7" name="Group 10"/>
            <p:cNvGrpSpPr>
              <a:grpSpLocks/>
            </p:cNvGrpSpPr>
            <p:nvPr/>
          </p:nvGrpSpPr>
          <p:grpSpPr bwMode="auto">
            <a:xfrm>
              <a:off x="5563" y="5763"/>
              <a:ext cx="85" cy="242"/>
              <a:chOff x="2808" y="640"/>
              <a:chExt cx="41" cy="113"/>
            </a:xfrm>
          </p:grpSpPr>
          <p:sp>
            <p:nvSpPr>
              <p:cNvPr id="90" name="Freeform 11"/>
              <p:cNvSpPr>
                <a:spLocks/>
              </p:cNvSpPr>
              <p:nvPr/>
            </p:nvSpPr>
            <p:spPr bwMode="auto">
              <a:xfrm>
                <a:off x="2808" y="664"/>
                <a:ext cx="41" cy="89"/>
              </a:xfrm>
              <a:custGeom>
                <a:avLst/>
                <a:gdLst>
                  <a:gd name="T0" fmla="*/ 20 w 41"/>
                  <a:gd name="T1" fmla="*/ 88 h 89"/>
                  <a:gd name="T2" fmla="*/ 0 w 41"/>
                  <a:gd name="T3" fmla="*/ 0 h 89"/>
                  <a:gd name="T4" fmla="*/ 20 w 41"/>
                  <a:gd name="T5" fmla="*/ 0 h 89"/>
                  <a:gd name="T6" fmla="*/ 40 w 41"/>
                  <a:gd name="T7" fmla="*/ 0 h 89"/>
                  <a:gd name="T8" fmla="*/ 20 w 41"/>
                  <a:gd name="T9" fmla="*/ 88 h 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89"/>
                  <a:gd name="T17" fmla="*/ 41 w 41"/>
                  <a:gd name="T18" fmla="*/ 89 h 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89">
                    <a:moveTo>
                      <a:pt x="20" y="88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40" y="0"/>
                    </a:lnTo>
                    <a:lnTo>
                      <a:pt x="20" y="88"/>
                    </a:lnTo>
                  </a:path>
                </a:pathLst>
              </a:custGeom>
              <a:solidFill>
                <a:srgbClr val="000000"/>
              </a:solidFill>
              <a:ln w="25400" cap="rnd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2"/>
              <p:cNvSpPr>
                <a:spLocks noChangeShapeType="1"/>
              </p:cNvSpPr>
              <p:nvPr/>
            </p:nvSpPr>
            <p:spPr bwMode="auto">
              <a:xfrm>
                <a:off x="2836" y="640"/>
                <a:ext cx="0" cy="1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</p:grp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5263" y="6037"/>
              <a:ext cx="717" cy="309"/>
            </a:xfrm>
            <a:prstGeom prst="rect">
              <a:avLst/>
            </a:prstGeom>
            <a:solidFill>
              <a:srgbClr val="A886E0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4"/>
            <p:cNvGrpSpPr>
              <a:grpSpLocks/>
            </p:cNvGrpSpPr>
            <p:nvPr/>
          </p:nvGrpSpPr>
          <p:grpSpPr bwMode="auto">
            <a:xfrm>
              <a:off x="5997" y="6123"/>
              <a:ext cx="2000" cy="88"/>
              <a:chOff x="3016" y="808"/>
              <a:chExt cx="960" cy="41"/>
            </a:xfrm>
          </p:grpSpPr>
          <p:sp>
            <p:nvSpPr>
              <p:cNvPr id="88" name="Freeform 15"/>
              <p:cNvSpPr>
                <a:spLocks/>
              </p:cNvSpPr>
              <p:nvPr/>
            </p:nvSpPr>
            <p:spPr bwMode="auto">
              <a:xfrm>
                <a:off x="3016" y="808"/>
                <a:ext cx="89" cy="41"/>
              </a:xfrm>
              <a:custGeom>
                <a:avLst/>
                <a:gdLst>
                  <a:gd name="T0" fmla="*/ 0 w 89"/>
                  <a:gd name="T1" fmla="*/ 20 h 41"/>
                  <a:gd name="T2" fmla="*/ 88 w 89"/>
                  <a:gd name="T3" fmla="*/ 0 h 41"/>
                  <a:gd name="T4" fmla="*/ 88 w 89"/>
                  <a:gd name="T5" fmla="*/ 20 h 41"/>
                  <a:gd name="T6" fmla="*/ 88 w 89"/>
                  <a:gd name="T7" fmla="*/ 40 h 41"/>
                  <a:gd name="T8" fmla="*/ 0 w 89"/>
                  <a:gd name="T9" fmla="*/ 2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41"/>
                  <a:gd name="T17" fmla="*/ 89 w 89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41">
                    <a:moveTo>
                      <a:pt x="0" y="20"/>
                    </a:moveTo>
                    <a:lnTo>
                      <a:pt x="88" y="0"/>
                    </a:lnTo>
                    <a:lnTo>
                      <a:pt x="88" y="20"/>
                    </a:lnTo>
                    <a:lnTo>
                      <a:pt x="88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25400" cap="rnd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16"/>
              <p:cNvSpPr>
                <a:spLocks noChangeShapeType="1"/>
              </p:cNvSpPr>
              <p:nvPr/>
            </p:nvSpPr>
            <p:spPr bwMode="auto">
              <a:xfrm>
                <a:off x="3120" y="836"/>
                <a:ext cx="85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</p:grp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622" y="6380"/>
              <a:ext cx="0" cy="20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5397" y="6603"/>
              <a:ext cx="452" cy="2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5397" y="6603"/>
              <a:ext cx="452" cy="2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4463" y="6834"/>
              <a:ext cx="88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230" y="7066"/>
              <a:ext cx="453" cy="2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230" y="7066"/>
              <a:ext cx="453" cy="2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3447" y="7297"/>
              <a:ext cx="78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5863" y="6834"/>
              <a:ext cx="131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4455" y="6826"/>
              <a:ext cx="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6830" y="7203"/>
              <a:ext cx="717" cy="309"/>
            </a:xfrm>
            <a:prstGeom prst="rect">
              <a:avLst/>
            </a:prstGeom>
            <a:solidFill>
              <a:srgbClr val="A886E0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7205" y="6826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455" y="7306"/>
              <a:ext cx="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3213" y="7563"/>
              <a:ext cx="452" cy="243"/>
            </a:xfrm>
            <a:custGeom>
              <a:avLst/>
              <a:gdLst>
                <a:gd name="T0" fmla="*/ 0 w 217"/>
                <a:gd name="T1" fmla="*/ 112 h 113"/>
                <a:gd name="T2" fmla="*/ 112 w 217"/>
                <a:gd name="T3" fmla="*/ 0 h 113"/>
                <a:gd name="T4" fmla="*/ 216 w 217"/>
                <a:gd name="T5" fmla="*/ 112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3213" y="7563"/>
              <a:ext cx="686" cy="243"/>
            </a:xfrm>
            <a:custGeom>
              <a:avLst/>
              <a:gdLst>
                <a:gd name="T0" fmla="*/ 0 w 329"/>
                <a:gd name="T1" fmla="*/ 112 h 113"/>
                <a:gd name="T2" fmla="*/ 112 w 329"/>
                <a:gd name="T3" fmla="*/ 0 h 113"/>
                <a:gd name="T4" fmla="*/ 216 w 329"/>
                <a:gd name="T5" fmla="*/ 112 h 113"/>
                <a:gd name="T6" fmla="*/ 328 w 329"/>
                <a:gd name="T7" fmla="*/ 112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9"/>
                <a:gd name="T13" fmla="*/ 0 h 113"/>
                <a:gd name="T14" fmla="*/ 329 w 329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9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  <a:lnTo>
                    <a:pt x="328" y="112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2880" y="7803"/>
              <a:ext cx="303" cy="379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  <a:gd name="T6" fmla="*/ 0 60000 65536"/>
                <a:gd name="T7" fmla="*/ 0 60000 65536"/>
                <a:gd name="T8" fmla="*/ 0 60000 65536"/>
                <a:gd name="T9" fmla="*/ 0 w 145"/>
                <a:gd name="T10" fmla="*/ 0 h 177"/>
                <a:gd name="T11" fmla="*/ 145 w 145"/>
                <a:gd name="T12" fmla="*/ 177 h 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3905" y="7820"/>
              <a:ext cx="0" cy="34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530" y="8232"/>
              <a:ext cx="717" cy="325"/>
            </a:xfrm>
            <a:prstGeom prst="rect">
              <a:avLst/>
            </a:prstGeom>
            <a:solidFill>
              <a:srgbClr val="A886E0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530" y="8232"/>
              <a:ext cx="700" cy="325"/>
            </a:xfrm>
            <a:prstGeom prst="rect">
              <a:avLst/>
            </a:prstGeom>
            <a:solidFill>
              <a:srgbClr val="A886E0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888" y="8592"/>
              <a:ext cx="0" cy="22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3905" y="8592"/>
              <a:ext cx="0" cy="22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2897" y="8840"/>
              <a:ext cx="98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4697" y="7297"/>
              <a:ext cx="75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5247" y="7563"/>
              <a:ext cx="452" cy="243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5247" y="7563"/>
              <a:ext cx="452" cy="243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4897" y="7803"/>
              <a:ext cx="301" cy="379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  <a:gd name="T6" fmla="*/ 0 60000 65536"/>
                <a:gd name="T7" fmla="*/ 0 60000 65536"/>
                <a:gd name="T8" fmla="*/ 0 60000 65536"/>
                <a:gd name="T9" fmla="*/ 0 w 145"/>
                <a:gd name="T10" fmla="*/ 0 h 177"/>
                <a:gd name="T11" fmla="*/ 145 w 145"/>
                <a:gd name="T12" fmla="*/ 177 h 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5922" y="7820"/>
              <a:ext cx="0" cy="34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5563" y="8232"/>
              <a:ext cx="717" cy="325"/>
            </a:xfrm>
            <a:prstGeom prst="rect">
              <a:avLst/>
            </a:prstGeom>
            <a:solidFill>
              <a:srgbClr val="A886E0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4547" y="8232"/>
              <a:ext cx="716" cy="325"/>
            </a:xfrm>
            <a:prstGeom prst="rect">
              <a:avLst/>
            </a:prstGeom>
            <a:solidFill>
              <a:srgbClr val="A886E0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4905" y="8592"/>
              <a:ext cx="0" cy="22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5922" y="8592"/>
              <a:ext cx="0" cy="22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5447" y="8840"/>
              <a:ext cx="45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5472" y="7306"/>
              <a:ext cx="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4913" y="8840"/>
              <a:ext cx="5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5363" y="8814"/>
              <a:ext cx="50" cy="5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3347" y="8814"/>
              <a:ext cx="33" cy="5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5405" y="8849"/>
              <a:ext cx="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H="1">
              <a:off x="4530" y="9114"/>
              <a:ext cx="81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3380" y="9114"/>
              <a:ext cx="11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Oval 55"/>
            <p:cNvSpPr>
              <a:spLocks noChangeArrowheads="1"/>
            </p:cNvSpPr>
            <p:nvPr/>
          </p:nvSpPr>
          <p:spPr bwMode="auto">
            <a:xfrm>
              <a:off x="4463" y="9089"/>
              <a:ext cx="50" cy="3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4497" y="9140"/>
              <a:ext cx="701" cy="276"/>
            </a:xfrm>
            <a:custGeom>
              <a:avLst/>
              <a:gdLst>
                <a:gd name="T0" fmla="*/ 0 w 337"/>
                <a:gd name="T1" fmla="*/ 0 h 129"/>
                <a:gd name="T2" fmla="*/ 0 w 337"/>
                <a:gd name="T3" fmla="*/ 128 h 129"/>
                <a:gd name="T4" fmla="*/ 336 w 337"/>
                <a:gd name="T5" fmla="*/ 128 h 129"/>
                <a:gd name="T6" fmla="*/ 0 60000 65536"/>
                <a:gd name="T7" fmla="*/ 0 60000 65536"/>
                <a:gd name="T8" fmla="*/ 0 60000 65536"/>
                <a:gd name="T9" fmla="*/ 0 w 337"/>
                <a:gd name="T10" fmla="*/ 0 h 129"/>
                <a:gd name="T11" fmla="*/ 337 w 337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7" h="129">
                  <a:moveTo>
                    <a:pt x="0" y="0"/>
                  </a:moveTo>
                  <a:lnTo>
                    <a:pt x="0" y="128"/>
                  </a:lnTo>
                  <a:lnTo>
                    <a:pt x="336" y="128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57"/>
            <p:cNvSpPr>
              <a:spLocks noChangeArrowheads="1"/>
            </p:cNvSpPr>
            <p:nvPr/>
          </p:nvSpPr>
          <p:spPr bwMode="auto">
            <a:xfrm>
              <a:off x="5180" y="9397"/>
              <a:ext cx="50" cy="3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>
              <a:off x="7205" y="7546"/>
              <a:ext cx="0" cy="185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5263" y="9423"/>
              <a:ext cx="191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4980" y="9723"/>
              <a:ext cx="453" cy="243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4980" y="9723"/>
              <a:ext cx="453" cy="243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 flipV="1">
              <a:off x="5205" y="9414"/>
              <a:ext cx="0" cy="30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5430" y="6174"/>
              <a:ext cx="2585" cy="3792"/>
            </a:xfrm>
            <a:custGeom>
              <a:avLst/>
              <a:gdLst>
                <a:gd name="T0" fmla="*/ 0 w 1241"/>
                <a:gd name="T1" fmla="*/ 1768 h 1769"/>
                <a:gd name="T2" fmla="*/ 1240 w 1241"/>
                <a:gd name="T3" fmla="*/ 1768 h 1769"/>
                <a:gd name="T4" fmla="*/ 1240 w 1241"/>
                <a:gd name="T5" fmla="*/ 0 h 1769"/>
                <a:gd name="T6" fmla="*/ 0 60000 65536"/>
                <a:gd name="T7" fmla="*/ 0 60000 65536"/>
                <a:gd name="T8" fmla="*/ 0 60000 65536"/>
                <a:gd name="T9" fmla="*/ 0 w 1241"/>
                <a:gd name="T10" fmla="*/ 0 h 1769"/>
                <a:gd name="T11" fmla="*/ 1241 w 1241"/>
                <a:gd name="T12" fmla="*/ 1769 h 17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1" h="1769">
                  <a:moveTo>
                    <a:pt x="0" y="1768"/>
                  </a:moveTo>
                  <a:lnTo>
                    <a:pt x="1240" y="1768"/>
                  </a:lnTo>
                  <a:lnTo>
                    <a:pt x="1240" y="0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147" y="10203"/>
              <a:ext cx="86" cy="276"/>
              <a:chOff x="2608" y="2712"/>
              <a:chExt cx="41" cy="129"/>
            </a:xfrm>
          </p:grpSpPr>
          <p:sp>
            <p:nvSpPr>
              <p:cNvPr id="86" name="Freeform 65"/>
              <p:cNvSpPr>
                <a:spLocks/>
              </p:cNvSpPr>
              <p:nvPr/>
            </p:nvSpPr>
            <p:spPr bwMode="auto">
              <a:xfrm>
                <a:off x="2608" y="2752"/>
                <a:ext cx="41" cy="89"/>
              </a:xfrm>
              <a:custGeom>
                <a:avLst/>
                <a:gdLst>
                  <a:gd name="T0" fmla="*/ 20 w 41"/>
                  <a:gd name="T1" fmla="*/ 88 h 89"/>
                  <a:gd name="T2" fmla="*/ 0 w 41"/>
                  <a:gd name="T3" fmla="*/ 0 h 89"/>
                  <a:gd name="T4" fmla="*/ 20 w 41"/>
                  <a:gd name="T5" fmla="*/ 0 h 89"/>
                  <a:gd name="T6" fmla="*/ 40 w 41"/>
                  <a:gd name="T7" fmla="*/ 0 h 89"/>
                  <a:gd name="T8" fmla="*/ 20 w 41"/>
                  <a:gd name="T9" fmla="*/ 88 h 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89"/>
                  <a:gd name="T17" fmla="*/ 41 w 41"/>
                  <a:gd name="T18" fmla="*/ 89 h 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89">
                    <a:moveTo>
                      <a:pt x="20" y="88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40" y="0"/>
                    </a:lnTo>
                    <a:lnTo>
                      <a:pt x="20" y="88"/>
                    </a:lnTo>
                  </a:path>
                </a:pathLst>
              </a:custGeom>
              <a:solidFill>
                <a:srgbClr val="000000"/>
              </a:solidFill>
              <a:ln w="25400" cap="rnd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66"/>
              <p:cNvSpPr>
                <a:spLocks noChangeShapeType="1"/>
              </p:cNvSpPr>
              <p:nvPr/>
            </p:nvSpPr>
            <p:spPr bwMode="auto">
              <a:xfrm>
                <a:off x="2636" y="2712"/>
                <a:ext cx="0" cy="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IN"/>
              </a:p>
            </p:txBody>
          </p:sp>
        </p:grp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 flipV="1">
              <a:off x="5205" y="10186"/>
              <a:ext cx="0" cy="15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8083" y="8362"/>
              <a:ext cx="1727" cy="40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2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itchFamily="34" charset="0"/>
                </a:rPr>
                <a:t>loop  200 times</a:t>
              </a:r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397" y="6826"/>
              <a:ext cx="452" cy="242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5397" y="6826"/>
              <a:ext cx="452" cy="242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230" y="7289"/>
              <a:ext cx="453" cy="241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230" y="7289"/>
              <a:ext cx="453" cy="241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  <a:gd name="T6" fmla="*/ 0 60000 65536"/>
                <a:gd name="T7" fmla="*/ 0 60000 65536"/>
                <a:gd name="T8" fmla="*/ 0 60000 65536"/>
                <a:gd name="T9" fmla="*/ 0 w 217"/>
                <a:gd name="T10" fmla="*/ 0 h 113"/>
                <a:gd name="T11" fmla="*/ 217 w 217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213" y="7803"/>
              <a:ext cx="452" cy="225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3213" y="7803"/>
              <a:ext cx="452" cy="225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247" y="7803"/>
              <a:ext cx="452" cy="2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247" y="7803"/>
              <a:ext cx="452" cy="2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4980" y="9963"/>
              <a:ext cx="453" cy="2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4980" y="9963"/>
              <a:ext cx="453" cy="2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  <a:gd name="T6" fmla="*/ 0 60000 65536"/>
                <a:gd name="T7" fmla="*/ 0 60000 65536"/>
                <a:gd name="T8" fmla="*/ 0 60000 65536"/>
                <a:gd name="T9" fmla="*/ 0 w 217"/>
                <a:gd name="T10" fmla="*/ 0 h 105"/>
                <a:gd name="T11" fmla="*/ 217 w 217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5713" y="7812"/>
              <a:ext cx="15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" name="AutoShape 80"/>
            <p:cNvSpPr>
              <a:spLocks noChangeArrowheads="1"/>
            </p:cNvSpPr>
            <p:nvPr/>
          </p:nvSpPr>
          <p:spPr bwMode="auto">
            <a:xfrm>
              <a:off x="5330" y="6552"/>
              <a:ext cx="550" cy="514"/>
            </a:xfrm>
            <a:prstGeom prst="diamond">
              <a:avLst/>
            </a:prstGeom>
            <a:solidFill>
              <a:srgbClr val="E5E5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AutoShape 81"/>
            <p:cNvSpPr>
              <a:spLocks noChangeArrowheads="1"/>
            </p:cNvSpPr>
            <p:nvPr/>
          </p:nvSpPr>
          <p:spPr bwMode="auto">
            <a:xfrm>
              <a:off x="4163" y="7032"/>
              <a:ext cx="550" cy="514"/>
            </a:xfrm>
            <a:prstGeom prst="diamond">
              <a:avLst/>
            </a:prstGeom>
            <a:solidFill>
              <a:srgbClr val="E5E5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AutoShape 82"/>
            <p:cNvSpPr>
              <a:spLocks noChangeArrowheads="1"/>
            </p:cNvSpPr>
            <p:nvPr/>
          </p:nvSpPr>
          <p:spPr bwMode="auto">
            <a:xfrm>
              <a:off x="3147" y="7529"/>
              <a:ext cx="550" cy="514"/>
            </a:xfrm>
            <a:prstGeom prst="diamond">
              <a:avLst/>
            </a:prstGeom>
            <a:solidFill>
              <a:srgbClr val="E5E5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utoShape 83"/>
            <p:cNvSpPr>
              <a:spLocks noChangeArrowheads="1"/>
            </p:cNvSpPr>
            <p:nvPr/>
          </p:nvSpPr>
          <p:spPr bwMode="auto">
            <a:xfrm>
              <a:off x="5180" y="7529"/>
              <a:ext cx="550" cy="514"/>
            </a:xfrm>
            <a:prstGeom prst="diamond">
              <a:avLst/>
            </a:prstGeom>
            <a:solidFill>
              <a:srgbClr val="E5E5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84"/>
            <p:cNvSpPr>
              <a:spLocks noChangeArrowheads="1"/>
            </p:cNvSpPr>
            <p:nvPr/>
          </p:nvSpPr>
          <p:spPr bwMode="auto">
            <a:xfrm>
              <a:off x="4897" y="9689"/>
              <a:ext cx="550" cy="514"/>
            </a:xfrm>
            <a:prstGeom prst="diamond">
              <a:avLst/>
            </a:prstGeom>
            <a:solidFill>
              <a:srgbClr val="E5E5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" name="Rectangle 91"/>
          <p:cNvSpPr/>
          <p:nvPr/>
        </p:nvSpPr>
        <p:spPr>
          <a:xfrm>
            <a:off x="4876800" y="3409890"/>
            <a:ext cx="3970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C0128"/>
                </a:solidFill>
                <a:latin typeface="Arial" pitchFamily="34" charset="0"/>
                <a:cs typeface="Arial" pitchFamily="34" charset="0"/>
              </a:rPr>
              <a:t>total number of execution paths? </a:t>
            </a:r>
          </a:p>
        </p:txBody>
      </p:sp>
    </p:spTree>
    <p:extLst>
      <p:ext uri="{BB962C8B-B14F-4D97-AF65-F5344CB8AC3E}">
        <p14:creationId xmlns:p14="http://schemas.microsoft.com/office/powerpoint/2010/main" val="1604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34468"/>
            <a:ext cx="7620000" cy="549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5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00100" y="2971800"/>
            <a:ext cx="7886700" cy="831627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How do we deal with Errors and Faults?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1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143000"/>
            <a:ext cx="8340725" cy="53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9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3058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06375"/>
            <a:ext cx="8456613" cy="644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7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533400"/>
            <a:ext cx="8101013" cy="616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77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79536"/>
            <a:ext cx="8077200" cy="554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5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Testing takes creativity</a:t>
            </a: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9530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Testing often viewed as dirty work.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To develop an effective test, one must have:</a:t>
            </a:r>
          </a:p>
          <a:p>
            <a:pPr lvl="2" algn="just"/>
            <a:r>
              <a:rPr lang="en-US" sz="2000" dirty="0">
                <a:latin typeface="Arial" pitchFamily="34" charset="0"/>
                <a:cs typeface="Arial" pitchFamily="34" charset="0"/>
              </a:rPr>
              <a:t>Detailed understanding of the system </a:t>
            </a:r>
          </a:p>
          <a:p>
            <a:pPr lvl="2" algn="just"/>
            <a:r>
              <a:rPr lang="en-US" sz="2000" dirty="0">
                <a:latin typeface="Arial" pitchFamily="34" charset="0"/>
                <a:cs typeface="Arial" pitchFamily="34" charset="0"/>
              </a:rPr>
              <a:t>Knowledge of the testing techniques</a:t>
            </a:r>
          </a:p>
          <a:p>
            <a:pPr lvl="2" algn="just"/>
            <a:r>
              <a:rPr lang="en-US" sz="2000" dirty="0">
                <a:latin typeface="Arial" pitchFamily="34" charset="0"/>
                <a:cs typeface="Arial" pitchFamily="34" charset="0"/>
              </a:rPr>
              <a:t>Skill to apply these techniques in an effective and efficient manner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Testing is done best by independent testers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We often develop a certain mental attitude that the program should in a certain way when in fact it does not.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Programmer often stick to the data set that makes the program work 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"Don’t mess up my code!"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A program often does not work when tried by somebody else.</a:t>
            </a:r>
          </a:p>
          <a:p>
            <a:pPr lvl="1" algn="just"/>
            <a:r>
              <a:rPr lang="en-US" sz="2000" dirty="0">
                <a:latin typeface="Arial" pitchFamily="34" charset="0"/>
                <a:cs typeface="Arial" pitchFamily="34" charset="0"/>
              </a:rPr>
              <a:t>Don't let this be the end-user.</a:t>
            </a:r>
          </a:p>
          <a:p>
            <a:pPr algn="just"/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Test Cases</a:t>
            </a: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Test case 1 : ? (To execute loop exactly once)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Test case 2 : ? (To skip loop body)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Test case 3: ?,? (to execute loop more than once)</a:t>
            </a:r>
          </a:p>
          <a:p>
            <a:pPr>
              <a:buFont typeface="Monotype Sorts" pitchFamily="2" charset="2"/>
              <a:buChar char="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Font typeface="Monotype Sorts" pitchFamily="2" charset="2"/>
              <a:buChar char="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These 3 test cases cover all control flow paths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404C8"/>
                </a:solidFill>
                <a:latin typeface="Arial" pitchFamily="34" charset="0"/>
                <a:cs typeface="Arial" pitchFamily="34" charset="0"/>
              </a:rPr>
              <a:t>Testing Activities 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3999"/>
            <a:ext cx="8077200" cy="480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3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404C8"/>
                </a:solidFill>
                <a:latin typeface="Arial" pitchFamily="34" charset="0"/>
                <a:cs typeface="Arial" pitchFamily="34" charset="0"/>
              </a:rPr>
              <a:t>Testing Activities continued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7199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lIns="91440" tIns="45720" rIns="91440" bIns="45720"/>
          <a:lstStyle/>
          <a:p>
            <a:pPr algn="ctr" eaLnBrk="1" hangingPunct="1">
              <a:defRPr/>
            </a:pPr>
            <a:r>
              <a:rPr lang="en-US" altLang="ko-KR" sz="3600" dirty="0" smtClean="0">
                <a:solidFill>
                  <a:srgbClr val="0404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Gulim" pitchFamily="50" charset="-127"/>
                <a:cs typeface="Arial" pitchFamily="34" charset="0"/>
              </a:rPr>
              <a:t>Levels of Testing in V Model</a:t>
            </a:r>
            <a:endParaRPr lang="en-US" sz="3600" dirty="0" smtClean="0">
              <a:solidFill>
                <a:srgbClr val="0404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1295400"/>
            <a:ext cx="830897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4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04C8"/>
                </a:solidFill>
                <a:latin typeface="Arial" pitchFamily="34" charset="0"/>
                <a:cs typeface="Arial" pitchFamily="34" charset="0"/>
              </a:rPr>
              <a:t>Test Planning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419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A Test Plan: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covers all types and phases of testing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guides the entire testing process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who, why, when, what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developed as requirements, functional specification, and high-level design are developed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should be done before implementation starts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191000" cy="4191000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Char char="¨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test plan includes: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test objectives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schedule and logistics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test strategies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test cases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procedure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data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expected result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procedures for handling problems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404C8"/>
                </a:solidFill>
                <a:latin typeface="Arial" pitchFamily="34" charset="0"/>
                <a:cs typeface="Arial" pitchFamily="34" charset="0"/>
              </a:rPr>
              <a:t>Fault Handling Techniques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96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6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3200" dirty="0">
                <a:solidFill>
                  <a:srgbClr val="0404C8"/>
                </a:solidFill>
                <a:latin typeface="Arial" pitchFamily="34" charset="0"/>
                <a:cs typeface="Arial" pitchFamily="34" charset="0"/>
              </a:rPr>
              <a:t>Quality Assurance encompasses Testing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077199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1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04C8"/>
                </a:solidFill>
                <a:latin typeface="Arial" pitchFamily="34" charset="0"/>
                <a:cs typeface="Arial" pitchFamily="34" charset="0"/>
              </a:rPr>
              <a:t>Types of  Testing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458200" cy="36576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b="1" dirty="0">
                <a:solidFill>
                  <a:srgbClr val="CC0066"/>
                </a:solidFill>
                <a:latin typeface="Arial" pitchFamily="34" charset="0"/>
                <a:cs typeface="Arial" pitchFamily="34" charset="0"/>
              </a:rPr>
              <a:t>Unit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Testing: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Individual </a:t>
            </a:r>
            <a:r>
              <a:rPr lang="en-US" sz="2400" i="1" dirty="0">
                <a:solidFill>
                  <a:srgbClr val="FC0128"/>
                </a:solidFill>
                <a:latin typeface="Arial" pitchFamily="34" charset="0"/>
                <a:cs typeface="Arial" pitchFamily="34" charset="0"/>
              </a:rPr>
              <a:t>subsystem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Carried out by developers</a:t>
            </a:r>
          </a:p>
          <a:p>
            <a:pPr lvl="1" algn="just">
              <a:lnSpc>
                <a:spcPct val="80000"/>
              </a:lnSpc>
            </a:pPr>
            <a:r>
              <a:rPr lang="en-US" sz="2400" u="sng" dirty="0">
                <a:latin typeface="Arial" pitchFamily="34" charset="0"/>
                <a:cs typeface="Arial" pitchFamily="34" charset="0"/>
              </a:rPr>
              <a:t>Goal: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Confirm that subsystems is correctly coded and carries out the intended functionality</a:t>
            </a:r>
          </a:p>
          <a:p>
            <a:pPr algn="just">
              <a:lnSpc>
                <a:spcPct val="80000"/>
              </a:lnSpc>
            </a:pPr>
            <a:r>
              <a:rPr lang="en-US" sz="2400" b="1" dirty="0">
                <a:solidFill>
                  <a:srgbClr val="CC0066"/>
                </a:solidFill>
                <a:latin typeface="Arial" pitchFamily="34" charset="0"/>
                <a:cs typeface="Arial" pitchFamily="34" charset="0"/>
              </a:rPr>
              <a:t>Integration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Testing: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Groups of subsystems (collection of classes) and eventually the entire system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Carried out by developers</a:t>
            </a:r>
          </a:p>
          <a:p>
            <a:pPr lvl="1" algn="just">
              <a:lnSpc>
                <a:spcPct val="80000"/>
              </a:lnSpc>
            </a:pPr>
            <a:r>
              <a:rPr lang="en-US" sz="2400" u="sng" dirty="0">
                <a:latin typeface="Arial" pitchFamily="34" charset="0"/>
                <a:cs typeface="Arial" pitchFamily="34" charset="0"/>
              </a:rPr>
              <a:t>Goal: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Test the </a:t>
            </a:r>
            <a:r>
              <a:rPr lang="en-US" sz="2400" i="1" dirty="0">
                <a:solidFill>
                  <a:srgbClr val="FC0128"/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among the subsystem</a:t>
            </a:r>
          </a:p>
          <a:p>
            <a:pPr algn="just">
              <a:buNone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874</Words>
  <Application>Microsoft Office PowerPoint</Application>
  <PresentationFormat>On-screen Show (4:3)</PresentationFormat>
  <Paragraphs>143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Presentation1</vt:lpstr>
      <vt:lpstr>Functional Testing</vt:lpstr>
      <vt:lpstr>Some Observations</vt:lpstr>
      <vt:lpstr>Testing Activities </vt:lpstr>
      <vt:lpstr>Testing Activities continued</vt:lpstr>
      <vt:lpstr>Levels of Testing in V Model</vt:lpstr>
      <vt:lpstr>Test Planning</vt:lpstr>
      <vt:lpstr>Fault Handling Techniques</vt:lpstr>
      <vt:lpstr>Quality Assurance encompasses Testing</vt:lpstr>
      <vt:lpstr>Types of  Testing</vt:lpstr>
      <vt:lpstr>System Testing</vt:lpstr>
      <vt:lpstr> Black-box Testing </vt:lpstr>
      <vt:lpstr>Black-box Testing (Continued)</vt:lpstr>
      <vt:lpstr>Terminology</vt:lpstr>
      <vt:lpstr>Examples of Faults and Errors</vt:lpstr>
      <vt:lpstr>Dealing with Errors</vt:lpstr>
      <vt:lpstr>Another View on How to Deal with Errors</vt:lpstr>
      <vt:lpstr>PowerPoint Presentation</vt:lpstr>
      <vt:lpstr>PowerPoint Presentation</vt:lpstr>
      <vt:lpstr>PowerPoint Presentation</vt:lpstr>
      <vt:lpstr>PowerPoint Presentation</vt:lpstr>
      <vt:lpstr>How do we deal with Errors and Faults?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takes creativity</vt:lpstr>
      <vt:lpstr>Test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Arvind Vashishtha</cp:lastModifiedBy>
  <cp:revision>150</cp:revision>
  <dcterms:created xsi:type="dcterms:W3CDTF">2006-08-16T00:00:00Z</dcterms:created>
  <dcterms:modified xsi:type="dcterms:W3CDTF">2019-07-16T00:39:38Z</dcterms:modified>
</cp:coreProperties>
</file>