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302" r:id="rId2"/>
    <p:sldId id="301"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87" r:id="rId18"/>
    <p:sldId id="277" r:id="rId19"/>
    <p:sldId id="278" r:id="rId20"/>
    <p:sldId id="280" r:id="rId21"/>
    <p:sldId id="281" r:id="rId22"/>
    <p:sldId id="282" r:id="rId23"/>
    <p:sldId id="284" r:id="rId24"/>
    <p:sldId id="290" r:id="rId25"/>
    <p:sldId id="291" r:id="rId26"/>
    <p:sldId id="292" r:id="rId27"/>
    <p:sldId id="293" r:id="rId28"/>
    <p:sldId id="294" r:id="rId29"/>
    <p:sldId id="295" r:id="rId30"/>
    <p:sldId id="303"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36" autoAdjust="0"/>
    <p:restoredTop sz="94660"/>
  </p:normalViewPr>
  <p:slideViewPr>
    <p:cSldViewPr>
      <p:cViewPr>
        <p:scale>
          <a:sx n="80" d="100"/>
          <a:sy n="80" d="100"/>
        </p:scale>
        <p:origin x="-1254" y="17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3BBE09-EC77-CB41-B9BD-DDB97768B154}" type="datetimeFigureOut">
              <a:rPr lang="en-US" smtClean="0"/>
              <a:pPr/>
              <a:t>6/19/2019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4BB8C6-AD57-7346-AB36-9976B6B6DE5C}" type="slidenum">
              <a:rPr lang="en-US" smtClean="0"/>
              <a:pPr/>
              <a:t>‹#›</a:t>
            </a:fld>
            <a:endParaRPr lang="en-US" dirty="0"/>
          </a:p>
        </p:txBody>
      </p:sp>
    </p:spTree>
    <p:extLst>
      <p:ext uri="{BB962C8B-B14F-4D97-AF65-F5344CB8AC3E}">
        <p14:creationId xmlns:p14="http://schemas.microsoft.com/office/powerpoint/2010/main" xmlns="" val="56787819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4BB8C6-AD57-7346-AB36-9976B6B6DE5C}" type="slidenum">
              <a:rPr lang="en-US" smtClean="0"/>
              <a:pPr/>
              <a:t>1</a:t>
            </a:fld>
            <a:endParaRPr lang="en-US" dirty="0"/>
          </a:p>
        </p:txBody>
      </p:sp>
    </p:spTree>
    <p:extLst>
      <p:ext uri="{BB962C8B-B14F-4D97-AF65-F5344CB8AC3E}">
        <p14:creationId xmlns:p14="http://schemas.microsoft.com/office/powerpoint/2010/main" xmlns="" val="40457635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4BB8C6-AD57-7346-AB36-9976B6B6DE5C}" type="slidenum">
              <a:rPr lang="en-US" smtClean="0"/>
              <a:pPr/>
              <a:t>10</a:t>
            </a:fld>
            <a:endParaRPr lang="en-US" dirty="0"/>
          </a:p>
        </p:txBody>
      </p:sp>
    </p:spTree>
    <p:extLst>
      <p:ext uri="{BB962C8B-B14F-4D97-AF65-F5344CB8AC3E}">
        <p14:creationId xmlns:p14="http://schemas.microsoft.com/office/powerpoint/2010/main" xmlns="" val="4045763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4BB8C6-AD57-7346-AB36-9976B6B6DE5C}" type="slidenum">
              <a:rPr lang="en-US" smtClean="0"/>
              <a:pPr/>
              <a:t>11</a:t>
            </a:fld>
            <a:endParaRPr lang="en-US" dirty="0"/>
          </a:p>
        </p:txBody>
      </p:sp>
    </p:spTree>
    <p:extLst>
      <p:ext uri="{BB962C8B-B14F-4D97-AF65-F5344CB8AC3E}">
        <p14:creationId xmlns:p14="http://schemas.microsoft.com/office/powerpoint/2010/main" xmlns="" val="40457635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4BB8C6-AD57-7346-AB36-9976B6B6DE5C}" type="slidenum">
              <a:rPr lang="en-US" smtClean="0"/>
              <a:pPr/>
              <a:t>12</a:t>
            </a:fld>
            <a:endParaRPr lang="en-US" dirty="0"/>
          </a:p>
        </p:txBody>
      </p:sp>
    </p:spTree>
    <p:extLst>
      <p:ext uri="{BB962C8B-B14F-4D97-AF65-F5344CB8AC3E}">
        <p14:creationId xmlns:p14="http://schemas.microsoft.com/office/powerpoint/2010/main" xmlns="" val="40457635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4BB8C6-AD57-7346-AB36-9976B6B6DE5C}" type="slidenum">
              <a:rPr lang="en-US" smtClean="0"/>
              <a:pPr/>
              <a:t>13</a:t>
            </a:fld>
            <a:endParaRPr lang="en-US" dirty="0"/>
          </a:p>
        </p:txBody>
      </p:sp>
    </p:spTree>
    <p:extLst>
      <p:ext uri="{BB962C8B-B14F-4D97-AF65-F5344CB8AC3E}">
        <p14:creationId xmlns:p14="http://schemas.microsoft.com/office/powerpoint/2010/main" xmlns="" val="40457635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4BB8C6-AD57-7346-AB36-9976B6B6DE5C}" type="slidenum">
              <a:rPr lang="en-US" smtClean="0"/>
              <a:pPr/>
              <a:t>14</a:t>
            </a:fld>
            <a:endParaRPr lang="en-US" dirty="0"/>
          </a:p>
        </p:txBody>
      </p:sp>
    </p:spTree>
    <p:extLst>
      <p:ext uri="{BB962C8B-B14F-4D97-AF65-F5344CB8AC3E}">
        <p14:creationId xmlns:p14="http://schemas.microsoft.com/office/powerpoint/2010/main" xmlns="" val="40457635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4BB8C6-AD57-7346-AB36-9976B6B6DE5C}" type="slidenum">
              <a:rPr lang="en-US" smtClean="0"/>
              <a:pPr/>
              <a:t>15</a:t>
            </a:fld>
            <a:endParaRPr lang="en-US" dirty="0"/>
          </a:p>
        </p:txBody>
      </p:sp>
    </p:spTree>
    <p:extLst>
      <p:ext uri="{BB962C8B-B14F-4D97-AF65-F5344CB8AC3E}">
        <p14:creationId xmlns:p14="http://schemas.microsoft.com/office/powerpoint/2010/main" xmlns="" val="40457635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4BB8C6-AD57-7346-AB36-9976B6B6DE5C}" type="slidenum">
              <a:rPr lang="en-US" smtClean="0"/>
              <a:pPr/>
              <a:t>16</a:t>
            </a:fld>
            <a:endParaRPr lang="en-US" dirty="0"/>
          </a:p>
        </p:txBody>
      </p:sp>
    </p:spTree>
    <p:extLst>
      <p:ext uri="{BB962C8B-B14F-4D97-AF65-F5344CB8AC3E}">
        <p14:creationId xmlns:p14="http://schemas.microsoft.com/office/powerpoint/2010/main" xmlns="" val="40457635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4BB8C6-AD57-7346-AB36-9976B6B6DE5C}" type="slidenum">
              <a:rPr lang="en-US" smtClean="0"/>
              <a:pPr/>
              <a:t>17</a:t>
            </a:fld>
            <a:endParaRPr lang="en-US" dirty="0"/>
          </a:p>
        </p:txBody>
      </p:sp>
    </p:spTree>
    <p:extLst>
      <p:ext uri="{BB962C8B-B14F-4D97-AF65-F5344CB8AC3E}">
        <p14:creationId xmlns:p14="http://schemas.microsoft.com/office/powerpoint/2010/main" xmlns="" val="40457635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4BB8C6-AD57-7346-AB36-9976B6B6DE5C}" type="slidenum">
              <a:rPr lang="en-US" smtClean="0"/>
              <a:pPr/>
              <a:t>18</a:t>
            </a:fld>
            <a:endParaRPr lang="en-US" dirty="0"/>
          </a:p>
        </p:txBody>
      </p:sp>
    </p:spTree>
    <p:extLst>
      <p:ext uri="{BB962C8B-B14F-4D97-AF65-F5344CB8AC3E}">
        <p14:creationId xmlns:p14="http://schemas.microsoft.com/office/powerpoint/2010/main" xmlns="" val="40457635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4BB8C6-AD57-7346-AB36-9976B6B6DE5C}" type="slidenum">
              <a:rPr lang="en-US" smtClean="0"/>
              <a:pPr/>
              <a:t>19</a:t>
            </a:fld>
            <a:endParaRPr lang="en-US" dirty="0"/>
          </a:p>
        </p:txBody>
      </p:sp>
    </p:spTree>
    <p:extLst>
      <p:ext uri="{BB962C8B-B14F-4D97-AF65-F5344CB8AC3E}">
        <p14:creationId xmlns:p14="http://schemas.microsoft.com/office/powerpoint/2010/main" xmlns="" val="4045763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4BB8C6-AD57-7346-AB36-9976B6B6DE5C}" type="slidenum">
              <a:rPr lang="en-US" smtClean="0"/>
              <a:pPr/>
              <a:t>2</a:t>
            </a:fld>
            <a:endParaRPr lang="en-US" dirty="0"/>
          </a:p>
        </p:txBody>
      </p:sp>
    </p:spTree>
    <p:extLst>
      <p:ext uri="{BB962C8B-B14F-4D97-AF65-F5344CB8AC3E}">
        <p14:creationId xmlns:p14="http://schemas.microsoft.com/office/powerpoint/2010/main" xmlns="" val="40457635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4BB8C6-AD57-7346-AB36-9976B6B6DE5C}" type="slidenum">
              <a:rPr lang="en-US" smtClean="0"/>
              <a:pPr/>
              <a:t>20</a:t>
            </a:fld>
            <a:endParaRPr lang="en-US" dirty="0"/>
          </a:p>
        </p:txBody>
      </p:sp>
    </p:spTree>
    <p:extLst>
      <p:ext uri="{BB962C8B-B14F-4D97-AF65-F5344CB8AC3E}">
        <p14:creationId xmlns:p14="http://schemas.microsoft.com/office/powerpoint/2010/main" xmlns="" val="40457635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4BB8C6-AD57-7346-AB36-9976B6B6DE5C}" type="slidenum">
              <a:rPr lang="en-US" smtClean="0"/>
              <a:pPr/>
              <a:t>21</a:t>
            </a:fld>
            <a:endParaRPr lang="en-US" dirty="0"/>
          </a:p>
        </p:txBody>
      </p:sp>
    </p:spTree>
    <p:extLst>
      <p:ext uri="{BB962C8B-B14F-4D97-AF65-F5344CB8AC3E}">
        <p14:creationId xmlns:p14="http://schemas.microsoft.com/office/powerpoint/2010/main" xmlns="" val="40457635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4BB8C6-AD57-7346-AB36-9976B6B6DE5C}" type="slidenum">
              <a:rPr lang="en-US" smtClean="0"/>
              <a:pPr/>
              <a:t>22</a:t>
            </a:fld>
            <a:endParaRPr lang="en-US" dirty="0"/>
          </a:p>
        </p:txBody>
      </p:sp>
    </p:spTree>
    <p:extLst>
      <p:ext uri="{BB962C8B-B14F-4D97-AF65-F5344CB8AC3E}">
        <p14:creationId xmlns:p14="http://schemas.microsoft.com/office/powerpoint/2010/main" xmlns="" val="40457635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4BB8C6-AD57-7346-AB36-9976B6B6DE5C}" type="slidenum">
              <a:rPr lang="en-US" smtClean="0"/>
              <a:pPr/>
              <a:t>23</a:t>
            </a:fld>
            <a:endParaRPr lang="en-US" dirty="0"/>
          </a:p>
        </p:txBody>
      </p:sp>
    </p:spTree>
    <p:extLst>
      <p:ext uri="{BB962C8B-B14F-4D97-AF65-F5344CB8AC3E}">
        <p14:creationId xmlns:p14="http://schemas.microsoft.com/office/powerpoint/2010/main" xmlns="" val="40457635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4BB8C6-AD57-7346-AB36-9976B6B6DE5C}" type="slidenum">
              <a:rPr lang="en-US" smtClean="0"/>
              <a:pPr/>
              <a:t>24</a:t>
            </a:fld>
            <a:endParaRPr lang="en-US" dirty="0"/>
          </a:p>
        </p:txBody>
      </p:sp>
    </p:spTree>
    <p:extLst>
      <p:ext uri="{BB962C8B-B14F-4D97-AF65-F5344CB8AC3E}">
        <p14:creationId xmlns:p14="http://schemas.microsoft.com/office/powerpoint/2010/main" xmlns="" val="40457635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4BB8C6-AD57-7346-AB36-9976B6B6DE5C}" type="slidenum">
              <a:rPr lang="en-US" smtClean="0"/>
              <a:pPr/>
              <a:t>25</a:t>
            </a:fld>
            <a:endParaRPr lang="en-US" dirty="0"/>
          </a:p>
        </p:txBody>
      </p:sp>
    </p:spTree>
    <p:extLst>
      <p:ext uri="{BB962C8B-B14F-4D97-AF65-F5344CB8AC3E}">
        <p14:creationId xmlns:p14="http://schemas.microsoft.com/office/powerpoint/2010/main" xmlns="" val="40457635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4BB8C6-AD57-7346-AB36-9976B6B6DE5C}" type="slidenum">
              <a:rPr lang="en-US" smtClean="0"/>
              <a:pPr/>
              <a:t>26</a:t>
            </a:fld>
            <a:endParaRPr lang="en-US" dirty="0"/>
          </a:p>
        </p:txBody>
      </p:sp>
    </p:spTree>
    <p:extLst>
      <p:ext uri="{BB962C8B-B14F-4D97-AF65-F5344CB8AC3E}">
        <p14:creationId xmlns:p14="http://schemas.microsoft.com/office/powerpoint/2010/main" xmlns="" val="40457635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4BB8C6-AD57-7346-AB36-9976B6B6DE5C}" type="slidenum">
              <a:rPr lang="en-US" smtClean="0"/>
              <a:pPr/>
              <a:t>27</a:t>
            </a:fld>
            <a:endParaRPr lang="en-US" dirty="0"/>
          </a:p>
        </p:txBody>
      </p:sp>
    </p:spTree>
    <p:extLst>
      <p:ext uri="{BB962C8B-B14F-4D97-AF65-F5344CB8AC3E}">
        <p14:creationId xmlns:p14="http://schemas.microsoft.com/office/powerpoint/2010/main" xmlns="" val="40457635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4BB8C6-AD57-7346-AB36-9976B6B6DE5C}" type="slidenum">
              <a:rPr lang="en-US" smtClean="0"/>
              <a:pPr/>
              <a:t>28</a:t>
            </a:fld>
            <a:endParaRPr lang="en-US" dirty="0"/>
          </a:p>
        </p:txBody>
      </p:sp>
    </p:spTree>
    <p:extLst>
      <p:ext uri="{BB962C8B-B14F-4D97-AF65-F5344CB8AC3E}">
        <p14:creationId xmlns:p14="http://schemas.microsoft.com/office/powerpoint/2010/main" xmlns="" val="40457635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4BB8C6-AD57-7346-AB36-9976B6B6DE5C}" type="slidenum">
              <a:rPr lang="en-US" smtClean="0"/>
              <a:pPr/>
              <a:t>29</a:t>
            </a:fld>
            <a:endParaRPr lang="en-US" dirty="0"/>
          </a:p>
        </p:txBody>
      </p:sp>
    </p:spTree>
    <p:extLst>
      <p:ext uri="{BB962C8B-B14F-4D97-AF65-F5344CB8AC3E}">
        <p14:creationId xmlns:p14="http://schemas.microsoft.com/office/powerpoint/2010/main" xmlns="" val="4045763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4BB8C6-AD57-7346-AB36-9976B6B6DE5C}" type="slidenum">
              <a:rPr lang="en-US" smtClean="0"/>
              <a:pPr/>
              <a:t>3</a:t>
            </a:fld>
            <a:endParaRPr lang="en-US" dirty="0"/>
          </a:p>
        </p:txBody>
      </p:sp>
    </p:spTree>
    <p:extLst>
      <p:ext uri="{BB962C8B-B14F-4D97-AF65-F5344CB8AC3E}">
        <p14:creationId xmlns:p14="http://schemas.microsoft.com/office/powerpoint/2010/main" xmlns="" val="4045763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4BB8C6-AD57-7346-AB36-9976B6B6DE5C}" type="slidenum">
              <a:rPr lang="en-US" smtClean="0"/>
              <a:pPr/>
              <a:t>4</a:t>
            </a:fld>
            <a:endParaRPr lang="en-US" dirty="0"/>
          </a:p>
        </p:txBody>
      </p:sp>
    </p:spTree>
    <p:extLst>
      <p:ext uri="{BB962C8B-B14F-4D97-AF65-F5344CB8AC3E}">
        <p14:creationId xmlns:p14="http://schemas.microsoft.com/office/powerpoint/2010/main" xmlns="" val="4045763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4BB8C6-AD57-7346-AB36-9976B6B6DE5C}" type="slidenum">
              <a:rPr lang="en-US" smtClean="0"/>
              <a:pPr/>
              <a:t>5</a:t>
            </a:fld>
            <a:endParaRPr lang="en-US" dirty="0"/>
          </a:p>
        </p:txBody>
      </p:sp>
    </p:spTree>
    <p:extLst>
      <p:ext uri="{BB962C8B-B14F-4D97-AF65-F5344CB8AC3E}">
        <p14:creationId xmlns:p14="http://schemas.microsoft.com/office/powerpoint/2010/main" xmlns="" val="40457635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4BB8C6-AD57-7346-AB36-9976B6B6DE5C}" type="slidenum">
              <a:rPr lang="en-US" smtClean="0"/>
              <a:pPr/>
              <a:t>6</a:t>
            </a:fld>
            <a:endParaRPr lang="en-US" dirty="0"/>
          </a:p>
        </p:txBody>
      </p:sp>
    </p:spTree>
    <p:extLst>
      <p:ext uri="{BB962C8B-B14F-4D97-AF65-F5344CB8AC3E}">
        <p14:creationId xmlns:p14="http://schemas.microsoft.com/office/powerpoint/2010/main" xmlns="" val="4045763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4BB8C6-AD57-7346-AB36-9976B6B6DE5C}" type="slidenum">
              <a:rPr lang="en-US" smtClean="0"/>
              <a:pPr/>
              <a:t>7</a:t>
            </a:fld>
            <a:endParaRPr lang="en-US" dirty="0"/>
          </a:p>
        </p:txBody>
      </p:sp>
    </p:spTree>
    <p:extLst>
      <p:ext uri="{BB962C8B-B14F-4D97-AF65-F5344CB8AC3E}">
        <p14:creationId xmlns:p14="http://schemas.microsoft.com/office/powerpoint/2010/main" xmlns="" val="40457635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4BB8C6-AD57-7346-AB36-9976B6B6DE5C}" type="slidenum">
              <a:rPr lang="en-US" smtClean="0"/>
              <a:pPr/>
              <a:t>8</a:t>
            </a:fld>
            <a:endParaRPr lang="en-US" dirty="0"/>
          </a:p>
        </p:txBody>
      </p:sp>
    </p:spTree>
    <p:extLst>
      <p:ext uri="{BB962C8B-B14F-4D97-AF65-F5344CB8AC3E}">
        <p14:creationId xmlns:p14="http://schemas.microsoft.com/office/powerpoint/2010/main" xmlns="" val="40457635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4BB8C6-AD57-7346-AB36-9976B6B6DE5C}" type="slidenum">
              <a:rPr lang="en-US" smtClean="0"/>
              <a:pPr/>
              <a:t>9</a:t>
            </a:fld>
            <a:endParaRPr lang="en-US" dirty="0"/>
          </a:p>
        </p:txBody>
      </p:sp>
    </p:spTree>
    <p:extLst>
      <p:ext uri="{BB962C8B-B14F-4D97-AF65-F5344CB8AC3E}">
        <p14:creationId xmlns:p14="http://schemas.microsoft.com/office/powerpoint/2010/main" xmlns="" val="4045763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
        <p:nvSpPr>
          <p:cNvPr id="6" name="Slide Number Placeholder 5"/>
          <p:cNvSpPr>
            <a:spLocks noGrp="1"/>
          </p:cNvSpPr>
          <p:nvPr>
            <p:ph type="sldNum" sz="quarter" idx="12"/>
          </p:nvPr>
        </p:nvSpPr>
        <p:spPr/>
        <p:txBody>
          <a:bodyPr/>
          <a:lstStyle>
            <a:lvl1pPr>
              <a:defRPr/>
            </a:lvl1pPr>
          </a:lstStyle>
          <a:p>
            <a:fld id="{9A678811-B549-45B3-81B1-47E6AC5F9402}" type="slidenum">
              <a:rPr lang="en-US" altLang="en-US"/>
              <a:pPr/>
              <a:t>‹#›</a:t>
            </a:fld>
            <a:endParaRPr lang="en-US" altLang="en-US" dirty="0"/>
          </a:p>
        </p:txBody>
      </p:sp>
    </p:spTree>
    <p:extLst>
      <p:ext uri="{BB962C8B-B14F-4D97-AF65-F5344CB8AC3E}">
        <p14:creationId xmlns:p14="http://schemas.microsoft.com/office/powerpoint/2010/main" xmlns="" val="1167423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IN" dirty="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dirty="0"/>
          </a:p>
        </p:txBody>
      </p:sp>
      <p:sp>
        <p:nvSpPr>
          <p:cNvPr id="6" name="Footer Placeholder 5"/>
          <p:cNvSpPr>
            <a:spLocks noGrp="1"/>
          </p:cNvSpPr>
          <p:nvPr>
            <p:ph type="ftr" sz="quarter" idx="11"/>
          </p:nvPr>
        </p:nvSpPr>
        <p:spPr/>
        <p:txBody>
          <a:bodyPr/>
          <a:lstStyle>
            <a:lvl1pPr>
              <a:defRPr/>
            </a:lvl1pPr>
          </a:lstStyle>
          <a:p>
            <a:endParaRPr lang="en-US" altLang="en-US" dirty="0"/>
          </a:p>
        </p:txBody>
      </p:sp>
      <p:sp>
        <p:nvSpPr>
          <p:cNvPr id="7" name="Slide Number Placeholder 6"/>
          <p:cNvSpPr>
            <a:spLocks noGrp="1"/>
          </p:cNvSpPr>
          <p:nvPr>
            <p:ph type="sldNum" sz="quarter" idx="12"/>
          </p:nvPr>
        </p:nvSpPr>
        <p:spPr/>
        <p:txBody>
          <a:bodyPr/>
          <a:lstStyle>
            <a:lvl1pPr>
              <a:defRPr/>
            </a:lvl1pPr>
          </a:lstStyle>
          <a:p>
            <a:fld id="{214E7FEA-58E0-47EE-AC9C-F31BF7C9F7FE}" type="slidenum">
              <a:rPr lang="en-US" altLang="en-US"/>
              <a:pPr/>
              <a:t>‹#›</a:t>
            </a:fld>
            <a:endParaRPr lang="en-US" altLang="en-US" dirty="0"/>
          </a:p>
        </p:txBody>
      </p:sp>
    </p:spTree>
    <p:extLst>
      <p:ext uri="{BB962C8B-B14F-4D97-AF65-F5344CB8AC3E}">
        <p14:creationId xmlns:p14="http://schemas.microsoft.com/office/powerpoint/2010/main" xmlns="" val="278019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smtClean="0"/>
              <a:t>Click to edit Master title style</a:t>
            </a:r>
            <a:endParaRPr lang="en-IN"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
        <p:nvSpPr>
          <p:cNvPr id="6" name="Slide Number Placeholder 5"/>
          <p:cNvSpPr>
            <a:spLocks noGrp="1"/>
          </p:cNvSpPr>
          <p:nvPr>
            <p:ph type="sldNum" sz="quarter" idx="12"/>
          </p:nvPr>
        </p:nvSpPr>
        <p:spPr/>
        <p:txBody>
          <a:bodyPr/>
          <a:lstStyle>
            <a:lvl1pPr>
              <a:defRPr/>
            </a:lvl1pPr>
          </a:lstStyle>
          <a:p>
            <a:fld id="{20534EEE-6172-4E08-B0F7-A7F46A93D015}" type="slidenum">
              <a:rPr lang="en-US" altLang="en-US"/>
              <a:pPr/>
              <a:t>‹#›</a:t>
            </a:fld>
            <a:endParaRPr lang="en-US" altLang="en-US" dirty="0"/>
          </a:p>
        </p:txBody>
      </p:sp>
    </p:spTree>
    <p:extLst>
      <p:ext uri="{BB962C8B-B14F-4D97-AF65-F5344CB8AC3E}">
        <p14:creationId xmlns:p14="http://schemas.microsoft.com/office/powerpoint/2010/main" xmlns="" val="20764738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
        <p:nvSpPr>
          <p:cNvPr id="6" name="Slide Number Placeholder 5"/>
          <p:cNvSpPr>
            <a:spLocks noGrp="1"/>
          </p:cNvSpPr>
          <p:nvPr>
            <p:ph type="sldNum" sz="quarter" idx="12"/>
          </p:nvPr>
        </p:nvSpPr>
        <p:spPr/>
        <p:txBody>
          <a:bodyPr/>
          <a:lstStyle>
            <a:lvl1pPr>
              <a:defRPr/>
            </a:lvl1pPr>
          </a:lstStyle>
          <a:p>
            <a:fld id="{A56982BD-E878-4359-9BE2-EF98375094DE}" type="slidenum">
              <a:rPr lang="en-US" altLang="en-US"/>
              <a:pPr/>
              <a:t>‹#›</a:t>
            </a:fld>
            <a:endParaRPr lang="en-US" altLang="en-US" dirty="0"/>
          </a:p>
        </p:txBody>
      </p:sp>
    </p:spTree>
    <p:extLst>
      <p:ext uri="{BB962C8B-B14F-4D97-AF65-F5344CB8AC3E}">
        <p14:creationId xmlns:p14="http://schemas.microsoft.com/office/powerpoint/2010/main" xmlns="" val="1337952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16832"/>
            <a:ext cx="8229600" cy="4560168"/>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18288"/>
            <a:ext cx="2895600" cy="329184"/>
          </a:xfrm>
          <a:prstGeom prst="rect">
            <a:avLst/>
          </a:prstGeom>
        </p:spPr>
        <p:txBody>
          <a:bodyPr/>
          <a:lstStyle/>
          <a:p>
            <a:fld id="{31E38928-F05B-4C42-9226-61EDCAAB8EFB}" type="datetime1">
              <a:rPr lang="en-US" smtClean="0"/>
              <a:pPr/>
              <a:t>6/19/2019</a:t>
            </a:fld>
            <a:endParaRPr lang="en-US" dirty="0"/>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endParaRPr lang="en-US" dirty="0"/>
          </a:p>
        </p:txBody>
      </p:sp>
      <p:sp>
        <p:nvSpPr>
          <p:cNvPr id="6" name="Slide Number Placeholder 5"/>
          <p:cNvSpPr>
            <a:spLocks noGrp="1"/>
          </p:cNvSpPr>
          <p:nvPr>
            <p:ph type="sldNum" sz="quarter" idx="12"/>
          </p:nvPr>
        </p:nvSpPr>
        <p:spPr>
          <a:xfrm>
            <a:off x="7956376" y="6477000"/>
            <a:ext cx="1066800" cy="329184"/>
          </a:xfrm>
          <a:prstGeom prst="rect">
            <a:avLst/>
          </a:prstGeom>
        </p:spPr>
        <p:txBody>
          <a:bodyPr/>
          <a:lstStyle/>
          <a:p>
            <a:pPr algn="r"/>
            <a:fld id="{D4C49B74-5DB2-4B03-B1D2-7F6A3C51C318}" type="slidenum">
              <a:rPr lang="en-US" smtClean="0"/>
              <a:pPr algn="r"/>
              <a:t>‹#›</a:t>
            </a:fld>
            <a:endParaRPr lang="en-US" dirty="0"/>
          </a:p>
        </p:txBody>
      </p:sp>
      <p:sp>
        <p:nvSpPr>
          <p:cNvPr id="7" name="Title 1"/>
          <p:cNvSpPr>
            <a:spLocks noGrp="1"/>
          </p:cNvSpPr>
          <p:nvPr>
            <p:ph type="title"/>
          </p:nvPr>
        </p:nvSpPr>
        <p:spPr>
          <a:xfrm>
            <a:off x="628650" y="941189"/>
            <a:ext cx="7886700" cy="831627"/>
          </a:xfrm>
          <a:prstGeom prst="rect">
            <a:avLst/>
          </a:prstGeom>
        </p:spPr>
        <p:txBody>
          <a:bodyPr/>
          <a:lstStyle>
            <a:lvl1pPr algn="l">
              <a:defRPr/>
            </a:lvl1pPr>
          </a:lstStyle>
          <a:p>
            <a:r>
              <a:rPr lang="en-US" dirty="0" smtClean="0"/>
              <a:t>Click to edit Master title style</a:t>
            </a:r>
            <a:endParaRPr lang="en-IN" dirty="0"/>
          </a:p>
        </p:txBody>
      </p:sp>
    </p:spTree>
    <p:extLst>
      <p:ext uri="{BB962C8B-B14F-4D97-AF65-F5344CB8AC3E}">
        <p14:creationId xmlns:p14="http://schemas.microsoft.com/office/powerpoint/2010/main" xmlns="" val="140197277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825625"/>
            <a:ext cx="78867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itle 1"/>
          <p:cNvSpPr>
            <a:spLocks noGrp="1"/>
          </p:cNvSpPr>
          <p:nvPr>
            <p:ph type="title"/>
          </p:nvPr>
        </p:nvSpPr>
        <p:spPr>
          <a:xfrm>
            <a:off x="628650" y="941189"/>
            <a:ext cx="7886700" cy="831627"/>
          </a:xfrm>
          <a:prstGeom prst="rect">
            <a:avLst/>
          </a:prstGeom>
        </p:spPr>
        <p:txBody>
          <a:bodyPr/>
          <a:lstStyle>
            <a:lvl1pPr algn="l">
              <a:defRPr/>
            </a:lvl1pPr>
          </a:lstStyle>
          <a:p>
            <a:r>
              <a:rPr lang="en-US" dirty="0" smtClean="0"/>
              <a:t>Click to edit Master title style</a:t>
            </a:r>
            <a:endParaRPr lang="en-IN" dirty="0"/>
          </a:p>
        </p:txBody>
      </p:sp>
    </p:spTree>
    <p:extLst>
      <p:ext uri="{BB962C8B-B14F-4D97-AF65-F5344CB8AC3E}">
        <p14:creationId xmlns:p14="http://schemas.microsoft.com/office/powerpoint/2010/main" xmlns="" val="74621607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Title 1"/>
          <p:cNvSpPr>
            <a:spLocks noGrp="1"/>
          </p:cNvSpPr>
          <p:nvPr>
            <p:ph type="title"/>
          </p:nvPr>
        </p:nvSpPr>
        <p:spPr>
          <a:xfrm>
            <a:off x="628650" y="941189"/>
            <a:ext cx="7886700" cy="831627"/>
          </a:xfrm>
          <a:prstGeom prst="rect">
            <a:avLst/>
          </a:prstGeom>
        </p:spPr>
        <p:txBody>
          <a:bodyPr/>
          <a:lstStyle>
            <a:lvl1pPr algn="l">
              <a:defRPr/>
            </a:lvl1pPr>
          </a:lstStyle>
          <a:p>
            <a:r>
              <a:rPr lang="en-US" dirty="0" smtClean="0"/>
              <a:t>Click to edit Master title style</a:t>
            </a:r>
            <a:endParaRPr lang="en-IN" dirty="0"/>
          </a:p>
        </p:txBody>
      </p:sp>
    </p:spTree>
    <p:extLst>
      <p:ext uri="{BB962C8B-B14F-4D97-AF65-F5344CB8AC3E}">
        <p14:creationId xmlns:p14="http://schemas.microsoft.com/office/powerpoint/2010/main" xmlns="" val="24693049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Title 1"/>
          <p:cNvSpPr>
            <a:spLocks noGrp="1"/>
          </p:cNvSpPr>
          <p:nvPr>
            <p:ph type="title"/>
          </p:nvPr>
        </p:nvSpPr>
        <p:spPr>
          <a:xfrm>
            <a:off x="628650" y="941189"/>
            <a:ext cx="7886700" cy="831627"/>
          </a:xfrm>
          <a:prstGeom prst="rect">
            <a:avLst/>
          </a:prstGeom>
        </p:spPr>
        <p:txBody>
          <a:bodyPr/>
          <a:lstStyle>
            <a:lvl1pPr algn="l">
              <a:defRPr/>
            </a:lvl1pPr>
          </a:lstStyle>
          <a:p>
            <a:r>
              <a:rPr lang="en-US" dirty="0" smtClean="0"/>
              <a:t>Click to edit Master title style</a:t>
            </a:r>
            <a:endParaRPr lang="en-IN" dirty="0"/>
          </a:p>
        </p:txBody>
      </p:sp>
    </p:spTree>
    <p:extLst>
      <p:ext uri="{BB962C8B-B14F-4D97-AF65-F5344CB8AC3E}">
        <p14:creationId xmlns:p14="http://schemas.microsoft.com/office/powerpoint/2010/main" xmlns="" val="15724933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itle 1"/>
          <p:cNvSpPr>
            <a:spLocks noGrp="1"/>
          </p:cNvSpPr>
          <p:nvPr>
            <p:ph type="title"/>
          </p:nvPr>
        </p:nvSpPr>
        <p:spPr>
          <a:xfrm>
            <a:off x="628650" y="941189"/>
            <a:ext cx="7886700" cy="831627"/>
          </a:xfrm>
          <a:prstGeom prst="rect">
            <a:avLst/>
          </a:prstGeom>
        </p:spPr>
        <p:txBody>
          <a:bodyPr/>
          <a:lstStyle>
            <a:lvl1pPr algn="l">
              <a:defRPr/>
            </a:lvl1pPr>
          </a:lstStyle>
          <a:p>
            <a:r>
              <a:rPr lang="en-US" dirty="0" smtClean="0"/>
              <a:t>Click to edit Master title style</a:t>
            </a:r>
            <a:endParaRPr lang="en-IN" dirty="0"/>
          </a:p>
        </p:txBody>
      </p:sp>
    </p:spTree>
    <p:extLst>
      <p:ext uri="{BB962C8B-B14F-4D97-AF65-F5344CB8AC3E}">
        <p14:creationId xmlns:p14="http://schemas.microsoft.com/office/powerpoint/2010/main" xmlns="" val="4198511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
        <p:nvSpPr>
          <p:cNvPr id="6" name="Slide Number Placeholder 5"/>
          <p:cNvSpPr>
            <a:spLocks noGrp="1"/>
          </p:cNvSpPr>
          <p:nvPr>
            <p:ph type="sldNum" sz="quarter" idx="12"/>
          </p:nvPr>
        </p:nvSpPr>
        <p:spPr/>
        <p:txBody>
          <a:bodyPr/>
          <a:lstStyle>
            <a:lvl1pPr>
              <a:defRPr/>
            </a:lvl1pPr>
          </a:lstStyle>
          <a:p>
            <a:fld id="{3086ADDC-2EE6-42FF-AE85-54D774CE032E}" type="slidenum">
              <a:rPr lang="en-US" altLang="en-US"/>
              <a:pPr/>
              <a:t>‹#›</a:t>
            </a:fld>
            <a:endParaRPr lang="en-US" altLang="en-US" dirty="0"/>
          </a:p>
        </p:txBody>
      </p:sp>
    </p:spTree>
    <p:extLst>
      <p:ext uri="{BB962C8B-B14F-4D97-AF65-F5344CB8AC3E}">
        <p14:creationId xmlns:p14="http://schemas.microsoft.com/office/powerpoint/2010/main" xmlns="" val="59429927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a:xfrm>
            <a:off x="685800" y="3933056"/>
            <a:ext cx="7772400" cy="216294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Date Placeholder 3"/>
          <p:cNvSpPr>
            <a:spLocks noGrp="1"/>
          </p:cNvSpPr>
          <p:nvPr>
            <p:ph type="dt" sz="half" idx="10"/>
          </p:nvPr>
        </p:nvSpPr>
        <p:spPr/>
        <p:txBody>
          <a:bodyPr/>
          <a:lstStyle>
            <a:lvl1pPr>
              <a:defRPr/>
            </a:lvl1pPr>
          </a:lstStyle>
          <a:p>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
        <p:nvSpPr>
          <p:cNvPr id="6" name="Slide Number Placeholder 5"/>
          <p:cNvSpPr>
            <a:spLocks noGrp="1"/>
          </p:cNvSpPr>
          <p:nvPr>
            <p:ph type="sldNum" sz="quarter" idx="12"/>
          </p:nvPr>
        </p:nvSpPr>
        <p:spPr/>
        <p:txBody>
          <a:bodyPr/>
          <a:lstStyle>
            <a:lvl1pPr>
              <a:defRPr/>
            </a:lvl1pPr>
          </a:lstStyle>
          <a:p>
            <a:fld id="{3086ADDC-2EE6-42FF-AE85-54D774CE032E}" type="slidenum">
              <a:rPr lang="en-US" altLang="en-US"/>
              <a:pPr/>
              <a:t>‹#›</a:t>
            </a:fld>
            <a:endParaRPr lang="en-US" altLang="en-US" dirty="0"/>
          </a:p>
        </p:txBody>
      </p:sp>
      <p:sp>
        <p:nvSpPr>
          <p:cNvPr id="7" name="Content Placeholder 2"/>
          <p:cNvSpPr>
            <a:spLocks noGrp="1"/>
          </p:cNvSpPr>
          <p:nvPr>
            <p:ph sz="half" idx="13"/>
          </p:nvPr>
        </p:nvSpPr>
        <p:spPr>
          <a:xfrm>
            <a:off x="685800" y="1981200"/>
            <a:ext cx="3814192" cy="179945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8" name="Content Placeholder 2"/>
          <p:cNvSpPr>
            <a:spLocks noGrp="1"/>
          </p:cNvSpPr>
          <p:nvPr>
            <p:ph sz="half" idx="14"/>
          </p:nvPr>
        </p:nvSpPr>
        <p:spPr>
          <a:xfrm>
            <a:off x="4650432" y="1981200"/>
            <a:ext cx="3807768" cy="179945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xmlns="" val="74115725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
        <p:nvSpPr>
          <p:cNvPr id="6" name="Slide Number Placeholder 5"/>
          <p:cNvSpPr>
            <a:spLocks noGrp="1"/>
          </p:cNvSpPr>
          <p:nvPr>
            <p:ph type="sldNum" sz="quarter" idx="12"/>
          </p:nvPr>
        </p:nvSpPr>
        <p:spPr/>
        <p:txBody>
          <a:bodyPr/>
          <a:lstStyle>
            <a:lvl1pPr>
              <a:defRPr/>
            </a:lvl1pPr>
          </a:lstStyle>
          <a:p>
            <a:fld id="{62FBF8E4-576C-4900-8131-5FBCD47137B3}" type="slidenum">
              <a:rPr lang="en-US" altLang="en-US"/>
              <a:pPr/>
              <a:t>‹#›</a:t>
            </a:fld>
            <a:endParaRPr lang="en-US" altLang="en-US" dirty="0"/>
          </a:p>
        </p:txBody>
      </p:sp>
    </p:spTree>
    <p:extLst>
      <p:ext uri="{BB962C8B-B14F-4D97-AF65-F5344CB8AC3E}">
        <p14:creationId xmlns:p14="http://schemas.microsoft.com/office/powerpoint/2010/main" xmlns="" val="2203364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85800" y="1981200"/>
            <a:ext cx="3810000" cy="4114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half" idx="2"/>
          </p:nvPr>
        </p:nvSpPr>
        <p:spPr>
          <a:xfrm>
            <a:off x="4648200" y="1981200"/>
            <a:ext cx="3810000" cy="4114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Date Placeholder 4"/>
          <p:cNvSpPr>
            <a:spLocks noGrp="1"/>
          </p:cNvSpPr>
          <p:nvPr>
            <p:ph type="dt" sz="half" idx="10"/>
          </p:nvPr>
        </p:nvSpPr>
        <p:spPr/>
        <p:txBody>
          <a:bodyPr/>
          <a:lstStyle>
            <a:lvl1pPr>
              <a:defRPr/>
            </a:lvl1pPr>
          </a:lstStyle>
          <a:p>
            <a:endParaRPr lang="en-US" altLang="en-US" dirty="0"/>
          </a:p>
        </p:txBody>
      </p:sp>
      <p:sp>
        <p:nvSpPr>
          <p:cNvPr id="6" name="Footer Placeholder 5"/>
          <p:cNvSpPr>
            <a:spLocks noGrp="1"/>
          </p:cNvSpPr>
          <p:nvPr>
            <p:ph type="ftr" sz="quarter" idx="11"/>
          </p:nvPr>
        </p:nvSpPr>
        <p:spPr/>
        <p:txBody>
          <a:bodyPr/>
          <a:lstStyle>
            <a:lvl1pPr>
              <a:defRPr/>
            </a:lvl1pPr>
          </a:lstStyle>
          <a:p>
            <a:endParaRPr lang="en-US" altLang="en-US" dirty="0"/>
          </a:p>
        </p:txBody>
      </p:sp>
      <p:sp>
        <p:nvSpPr>
          <p:cNvPr id="7" name="Slide Number Placeholder 6"/>
          <p:cNvSpPr>
            <a:spLocks noGrp="1"/>
          </p:cNvSpPr>
          <p:nvPr>
            <p:ph type="sldNum" sz="quarter" idx="12"/>
          </p:nvPr>
        </p:nvSpPr>
        <p:spPr/>
        <p:txBody>
          <a:bodyPr/>
          <a:lstStyle>
            <a:lvl1pPr>
              <a:defRPr/>
            </a:lvl1pPr>
          </a:lstStyle>
          <a:p>
            <a:fld id="{524673CD-E789-4B99-849D-7D1DEE88FD01}" type="slidenum">
              <a:rPr lang="en-US" altLang="en-US"/>
              <a:pPr/>
              <a:t>‹#›</a:t>
            </a:fld>
            <a:endParaRPr lang="en-US" altLang="en-US" dirty="0"/>
          </a:p>
        </p:txBody>
      </p:sp>
    </p:spTree>
    <p:extLst>
      <p:ext uri="{BB962C8B-B14F-4D97-AF65-F5344CB8AC3E}">
        <p14:creationId xmlns:p14="http://schemas.microsoft.com/office/powerpoint/2010/main" xmlns="" val="2082196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ltLang="en-US" dirty="0"/>
          </a:p>
        </p:txBody>
      </p:sp>
      <p:sp>
        <p:nvSpPr>
          <p:cNvPr id="8" name="Footer Placeholder 7"/>
          <p:cNvSpPr>
            <a:spLocks noGrp="1"/>
          </p:cNvSpPr>
          <p:nvPr>
            <p:ph type="ftr" sz="quarter" idx="11"/>
          </p:nvPr>
        </p:nvSpPr>
        <p:spPr/>
        <p:txBody>
          <a:bodyPr/>
          <a:lstStyle>
            <a:lvl1pPr>
              <a:defRPr/>
            </a:lvl1pPr>
          </a:lstStyle>
          <a:p>
            <a:endParaRPr lang="en-US" altLang="en-US" dirty="0"/>
          </a:p>
        </p:txBody>
      </p:sp>
      <p:sp>
        <p:nvSpPr>
          <p:cNvPr id="9" name="Slide Number Placeholder 8"/>
          <p:cNvSpPr>
            <a:spLocks noGrp="1"/>
          </p:cNvSpPr>
          <p:nvPr>
            <p:ph type="sldNum" sz="quarter" idx="12"/>
          </p:nvPr>
        </p:nvSpPr>
        <p:spPr/>
        <p:txBody>
          <a:bodyPr/>
          <a:lstStyle>
            <a:lvl1pPr>
              <a:defRPr/>
            </a:lvl1pPr>
          </a:lstStyle>
          <a:p>
            <a:fld id="{7B82C466-627A-4535-934D-F77F4C647A2A}" type="slidenum">
              <a:rPr lang="en-US" altLang="en-US"/>
              <a:pPr/>
              <a:t>‹#›</a:t>
            </a:fld>
            <a:endParaRPr lang="en-US" altLang="en-US" dirty="0"/>
          </a:p>
        </p:txBody>
      </p:sp>
    </p:spTree>
    <p:extLst>
      <p:ext uri="{BB962C8B-B14F-4D97-AF65-F5344CB8AC3E}">
        <p14:creationId xmlns:p14="http://schemas.microsoft.com/office/powerpoint/2010/main" xmlns="" val="391734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IN" dirty="0"/>
          </a:p>
        </p:txBody>
      </p:sp>
      <p:sp>
        <p:nvSpPr>
          <p:cNvPr id="3" name="Date Placeholder 2"/>
          <p:cNvSpPr>
            <a:spLocks noGrp="1"/>
          </p:cNvSpPr>
          <p:nvPr>
            <p:ph type="dt" sz="half" idx="10"/>
          </p:nvPr>
        </p:nvSpPr>
        <p:spPr/>
        <p:txBody>
          <a:bodyPr/>
          <a:lstStyle>
            <a:lvl1pPr>
              <a:defRPr/>
            </a:lvl1pPr>
          </a:lstStyle>
          <a:p>
            <a:endParaRPr lang="en-US" altLang="en-US" dirty="0"/>
          </a:p>
        </p:txBody>
      </p:sp>
      <p:sp>
        <p:nvSpPr>
          <p:cNvPr id="4" name="Footer Placeholder 3"/>
          <p:cNvSpPr>
            <a:spLocks noGrp="1"/>
          </p:cNvSpPr>
          <p:nvPr>
            <p:ph type="ftr" sz="quarter" idx="11"/>
          </p:nvPr>
        </p:nvSpPr>
        <p:spPr/>
        <p:txBody>
          <a:bodyPr/>
          <a:lstStyle>
            <a:lvl1pPr>
              <a:defRPr/>
            </a:lvl1pPr>
          </a:lstStyle>
          <a:p>
            <a:endParaRPr lang="en-US" altLang="en-US" dirty="0"/>
          </a:p>
        </p:txBody>
      </p:sp>
      <p:sp>
        <p:nvSpPr>
          <p:cNvPr id="5" name="Slide Number Placeholder 4"/>
          <p:cNvSpPr>
            <a:spLocks noGrp="1"/>
          </p:cNvSpPr>
          <p:nvPr>
            <p:ph type="sldNum" sz="quarter" idx="12"/>
          </p:nvPr>
        </p:nvSpPr>
        <p:spPr/>
        <p:txBody>
          <a:bodyPr/>
          <a:lstStyle>
            <a:lvl1pPr>
              <a:defRPr/>
            </a:lvl1pPr>
          </a:lstStyle>
          <a:p>
            <a:fld id="{F559B138-3910-4CB2-9145-1068E3B9E07E}" type="slidenum">
              <a:rPr lang="en-US" altLang="en-US"/>
              <a:pPr/>
              <a:t>‹#›</a:t>
            </a:fld>
            <a:endParaRPr lang="en-US" altLang="en-US" dirty="0"/>
          </a:p>
        </p:txBody>
      </p:sp>
    </p:spTree>
    <p:extLst>
      <p:ext uri="{BB962C8B-B14F-4D97-AF65-F5344CB8AC3E}">
        <p14:creationId xmlns:p14="http://schemas.microsoft.com/office/powerpoint/2010/main" xmlns="" val="3250483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dirty="0"/>
          </a:p>
        </p:txBody>
      </p:sp>
      <p:sp>
        <p:nvSpPr>
          <p:cNvPr id="3" name="Footer Placeholder 2"/>
          <p:cNvSpPr>
            <a:spLocks noGrp="1"/>
          </p:cNvSpPr>
          <p:nvPr>
            <p:ph type="ftr" sz="quarter" idx="11"/>
          </p:nvPr>
        </p:nvSpPr>
        <p:spPr/>
        <p:txBody>
          <a:bodyPr/>
          <a:lstStyle>
            <a:lvl1pPr>
              <a:defRPr/>
            </a:lvl1pPr>
          </a:lstStyle>
          <a:p>
            <a:endParaRPr lang="en-US" altLang="en-US" dirty="0"/>
          </a:p>
        </p:txBody>
      </p:sp>
      <p:sp>
        <p:nvSpPr>
          <p:cNvPr id="4" name="Slide Number Placeholder 3"/>
          <p:cNvSpPr>
            <a:spLocks noGrp="1"/>
          </p:cNvSpPr>
          <p:nvPr>
            <p:ph type="sldNum" sz="quarter" idx="12"/>
          </p:nvPr>
        </p:nvSpPr>
        <p:spPr/>
        <p:txBody>
          <a:bodyPr/>
          <a:lstStyle>
            <a:lvl1pPr>
              <a:defRPr/>
            </a:lvl1pPr>
          </a:lstStyle>
          <a:p>
            <a:fld id="{909E207A-2206-4F55-86B7-C4BA7E6C4B55}" type="slidenum">
              <a:rPr lang="en-US" altLang="en-US"/>
              <a:pPr/>
              <a:t>‹#›</a:t>
            </a:fld>
            <a:endParaRPr lang="en-US" altLang="en-US" dirty="0"/>
          </a:p>
        </p:txBody>
      </p:sp>
    </p:spTree>
    <p:extLst>
      <p:ext uri="{BB962C8B-B14F-4D97-AF65-F5344CB8AC3E}">
        <p14:creationId xmlns:p14="http://schemas.microsoft.com/office/powerpoint/2010/main" xmlns="" val="2442636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dirty="0"/>
          </a:p>
        </p:txBody>
      </p:sp>
      <p:sp>
        <p:nvSpPr>
          <p:cNvPr id="6" name="Footer Placeholder 5"/>
          <p:cNvSpPr>
            <a:spLocks noGrp="1"/>
          </p:cNvSpPr>
          <p:nvPr>
            <p:ph type="ftr" sz="quarter" idx="11"/>
          </p:nvPr>
        </p:nvSpPr>
        <p:spPr/>
        <p:txBody>
          <a:bodyPr/>
          <a:lstStyle>
            <a:lvl1pPr>
              <a:defRPr/>
            </a:lvl1pPr>
          </a:lstStyle>
          <a:p>
            <a:endParaRPr lang="en-US" altLang="en-US" dirty="0"/>
          </a:p>
        </p:txBody>
      </p:sp>
      <p:sp>
        <p:nvSpPr>
          <p:cNvPr id="7" name="Slide Number Placeholder 6"/>
          <p:cNvSpPr>
            <a:spLocks noGrp="1"/>
          </p:cNvSpPr>
          <p:nvPr>
            <p:ph type="sldNum" sz="quarter" idx="12"/>
          </p:nvPr>
        </p:nvSpPr>
        <p:spPr/>
        <p:txBody>
          <a:bodyPr/>
          <a:lstStyle>
            <a:lvl1pPr>
              <a:defRPr/>
            </a:lvl1pPr>
          </a:lstStyle>
          <a:p>
            <a:fld id="{9F7BB258-1CFF-4F4F-8C27-AD1703630852}" type="slidenum">
              <a:rPr lang="en-US" altLang="en-US"/>
              <a:pPr/>
              <a:t>‹#›</a:t>
            </a:fld>
            <a:endParaRPr lang="en-US" altLang="en-US" dirty="0"/>
          </a:p>
        </p:txBody>
      </p:sp>
    </p:spTree>
    <p:extLst>
      <p:ext uri="{BB962C8B-B14F-4D97-AF65-F5344CB8AC3E}">
        <p14:creationId xmlns:p14="http://schemas.microsoft.com/office/powerpoint/2010/main" xmlns="" val="3775464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2" name="Picture 8" descr="F:\2 ppt.jpg"/>
          <p:cNvPicPr>
            <a:picLocks noChangeAspect="1" noChangeArrowheads="1"/>
          </p:cNvPicPr>
          <p:nvPr/>
        </p:nvPicPr>
        <p:blipFill>
          <a:blip r:embed="rId19" cstate="print">
            <a:extLst>
              <a:ext uri="{28A0092B-C50C-407E-A947-70E740481C1C}">
                <a14:useLocalDpi xmlns:a14="http://schemas.microsoft.com/office/drawing/2010/main" xmlns="" val="0"/>
              </a:ext>
            </a:extLst>
          </a:blip>
          <a:srcRect/>
          <a:stretch>
            <a:fillRect/>
          </a:stretch>
        </p:blipFill>
        <p:spPr bwMode="auto">
          <a:xfrm>
            <a:off x="6350" y="0"/>
            <a:ext cx="9131300" cy="2041525"/>
          </a:xfrm>
          <a:prstGeom prst="rect">
            <a:avLst/>
          </a:prstGeom>
          <a:noFill/>
          <a:extLst>
            <a:ext uri="{909E8E84-426E-40dd-AFC4-6F175D3DCCD1}">
              <a14:hiddenFill xmlns="" xmlns:a14="http://schemas.microsoft.com/office/drawing/2010/main">
                <a:solidFill>
                  <a:srgbClr val="FFFFFF"/>
                </a:solidFill>
              </a14:hiddenFill>
            </a:ext>
          </a:extLst>
        </p:spPr>
      </p:pic>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dirty="0"/>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dirty="0"/>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7FAD312C-826E-40DC-8EA2-9106566C605C}" type="slidenum">
              <a:rPr lang="en-US" altLang="en-US"/>
              <a:pPr/>
              <a:t>‹#›</a:t>
            </a:fld>
            <a:endParaRPr lang="en-US" altLang="en-US" dirty="0"/>
          </a:p>
        </p:txBody>
      </p:sp>
    </p:spTree>
    <p:extLst>
      <p:ext uri="{BB962C8B-B14F-4D97-AF65-F5344CB8AC3E}">
        <p14:creationId xmlns:p14="http://schemas.microsoft.com/office/powerpoint/2010/main" xmlns="" val="11298453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panose="02020603050405020304" pitchFamily="18" charset="0"/>
        </a:defRPr>
      </a:lvl2pPr>
      <a:lvl3pPr algn="ctr" rtl="0" eaLnBrk="1" fontAlgn="base" hangingPunct="1">
        <a:spcBef>
          <a:spcPct val="0"/>
        </a:spcBef>
        <a:spcAft>
          <a:spcPct val="0"/>
        </a:spcAft>
        <a:defRPr sz="4400">
          <a:solidFill>
            <a:schemeClr val="tx2"/>
          </a:solidFill>
          <a:latin typeface="Times New Roman" panose="02020603050405020304" pitchFamily="18" charset="0"/>
        </a:defRPr>
      </a:lvl3pPr>
      <a:lvl4pPr algn="ctr" rtl="0" eaLnBrk="1" fontAlgn="base" hangingPunct="1">
        <a:spcBef>
          <a:spcPct val="0"/>
        </a:spcBef>
        <a:spcAft>
          <a:spcPct val="0"/>
        </a:spcAft>
        <a:defRPr sz="4400">
          <a:solidFill>
            <a:schemeClr val="tx2"/>
          </a:solidFill>
          <a:latin typeface="Times New Roman" panose="02020603050405020304" pitchFamily="18" charset="0"/>
        </a:defRPr>
      </a:lvl4pPr>
      <a:lvl5pPr algn="ctr" rtl="0" eaLnBrk="1" fontAlgn="base" hangingPunct="1">
        <a:spcBef>
          <a:spcPct val="0"/>
        </a:spcBef>
        <a:spcAft>
          <a:spcPct val="0"/>
        </a:spcAft>
        <a:defRPr sz="4400">
          <a:solidFill>
            <a:schemeClr val="tx2"/>
          </a:solidFill>
          <a:latin typeface="Times New Roman" panose="02020603050405020304" pitchFamily="18" charset="0"/>
        </a:defRPr>
      </a:lvl5pPr>
      <a:lvl6pPr marL="457200" algn="ctr" rtl="0" eaLnBrk="1" fontAlgn="base" hangingPunct="1">
        <a:spcBef>
          <a:spcPct val="0"/>
        </a:spcBef>
        <a:spcAft>
          <a:spcPct val="0"/>
        </a:spcAft>
        <a:defRPr sz="4400">
          <a:solidFill>
            <a:schemeClr val="tx2"/>
          </a:solidFill>
          <a:latin typeface="Times New Roman" panose="02020603050405020304" pitchFamily="18" charset="0"/>
        </a:defRPr>
      </a:lvl6pPr>
      <a:lvl7pPr marL="914400" algn="ctr" rtl="0" eaLnBrk="1" fontAlgn="base" hangingPunct="1">
        <a:spcBef>
          <a:spcPct val="0"/>
        </a:spcBef>
        <a:spcAft>
          <a:spcPct val="0"/>
        </a:spcAft>
        <a:defRPr sz="4400">
          <a:solidFill>
            <a:schemeClr val="tx2"/>
          </a:solidFill>
          <a:latin typeface="Times New Roman" panose="02020603050405020304" pitchFamily="18" charset="0"/>
        </a:defRPr>
      </a:lvl7pPr>
      <a:lvl8pPr marL="1371600" algn="ctr" rtl="0" eaLnBrk="1" fontAlgn="base" hangingPunct="1">
        <a:spcBef>
          <a:spcPct val="0"/>
        </a:spcBef>
        <a:spcAft>
          <a:spcPct val="0"/>
        </a:spcAft>
        <a:defRPr sz="4400">
          <a:solidFill>
            <a:schemeClr val="tx2"/>
          </a:solidFill>
          <a:latin typeface="Times New Roman" panose="02020603050405020304" pitchFamily="18" charset="0"/>
        </a:defRPr>
      </a:lvl8pPr>
      <a:lvl9pPr marL="1828800" algn="ctr" rtl="0" eaLnBrk="1" fontAlgn="base" hangingPunct="1">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i1.wp.com/www.softwaretestingmaterial.com/wp-content/uploads/2016/03/Product-Backlog.png?ssl=1"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hyperlink" Target="https://i2.wp.com/www.softwaretestingmaterial.com/wp-content/uploads/2016/03/Scrum-Master.png?ssl=1"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rial" pitchFamily="34" charset="0"/>
                <a:cs typeface="Arial" pitchFamily="34" charset="0"/>
              </a:rPr>
              <a:t>SDLC</a:t>
            </a:r>
            <a:endParaRPr lang="en-IN" dirty="0">
              <a:latin typeface="Arial" pitchFamily="34" charset="0"/>
              <a:cs typeface="Arial" pitchFamily="34" charset="0"/>
            </a:endParaRPr>
          </a:p>
        </p:txBody>
      </p:sp>
      <p:sp>
        <p:nvSpPr>
          <p:cNvPr id="3" name="Content Placeholder 2"/>
          <p:cNvSpPr>
            <a:spLocks noGrp="1"/>
          </p:cNvSpPr>
          <p:nvPr>
            <p:ph idx="1"/>
          </p:nvPr>
        </p:nvSpPr>
        <p:spPr>
          <a:xfrm>
            <a:off x="914400" y="1772816"/>
            <a:ext cx="7613576" cy="1808584"/>
          </a:xfrm>
        </p:spPr>
        <p:txBody>
          <a:bodyPr/>
          <a:lstStyle/>
          <a:p>
            <a:pPr marL="0" indent="0">
              <a:buNone/>
            </a:pPr>
            <a:r>
              <a:rPr lang="en-IN" sz="2400" dirty="0" smtClean="0"/>
              <a:t>                   (</a:t>
            </a:r>
            <a:r>
              <a:rPr lang="en-IN" sz="2400" dirty="0" smtClean="0">
                <a:latin typeface="Arial" pitchFamily="34" charset="0"/>
                <a:cs typeface="Arial" pitchFamily="34" charset="0"/>
              </a:rPr>
              <a:t>Software Development Life Cycle</a:t>
            </a:r>
            <a:r>
              <a:rPr lang="en-IN" sz="2400" dirty="0" smtClean="0"/>
              <a:t>)</a:t>
            </a:r>
          </a:p>
          <a:p>
            <a:pPr marL="0" indent="0">
              <a:buNone/>
            </a:pPr>
            <a:r>
              <a:rPr lang="en-IN" sz="2400" dirty="0" smtClean="0"/>
              <a:t>                          </a:t>
            </a:r>
          </a:p>
          <a:p>
            <a:pPr marL="0" indent="0">
              <a:buNone/>
            </a:pPr>
            <a:r>
              <a:rPr lang="en-IN" sz="2400" dirty="0" smtClean="0">
                <a:latin typeface="Arial" pitchFamily="34" charset="0"/>
                <a:cs typeface="Arial" pitchFamily="34" charset="0"/>
              </a:rPr>
              <a:t>                           BY : ARVIND SHARMA</a:t>
            </a:r>
          </a:p>
          <a:p>
            <a:pPr marL="0" indent="0">
              <a:buNone/>
            </a:pPr>
            <a:endParaRPr lang="en-IN" sz="2400" dirty="0" smtClean="0"/>
          </a:p>
        </p:txBody>
      </p:sp>
    </p:spTree>
    <p:extLst>
      <p:ext uri="{BB962C8B-B14F-4D97-AF65-F5344CB8AC3E}">
        <p14:creationId xmlns:p14="http://schemas.microsoft.com/office/powerpoint/2010/main" xmlns="" val="20462753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rial" pitchFamily="34" charset="0"/>
                <a:cs typeface="Arial" pitchFamily="34" charset="0"/>
              </a:rPr>
              <a:t>SDLC </a:t>
            </a:r>
            <a:r>
              <a:rPr lang="en-IN" dirty="0">
                <a:latin typeface="Arial" pitchFamily="34" charset="0"/>
                <a:cs typeface="Arial" pitchFamily="34" charset="0"/>
              </a:rPr>
              <a:t>Phases</a:t>
            </a:r>
          </a:p>
        </p:txBody>
      </p:sp>
      <p:sp>
        <p:nvSpPr>
          <p:cNvPr id="6" name="Content Placeholder 5"/>
          <p:cNvSpPr>
            <a:spLocks noGrp="1"/>
          </p:cNvSpPr>
          <p:nvPr>
            <p:ph idx="1"/>
          </p:nvPr>
        </p:nvSpPr>
        <p:spPr>
          <a:xfrm>
            <a:off x="685800" y="1828800"/>
            <a:ext cx="7772400" cy="4267200"/>
          </a:xfrm>
        </p:spPr>
        <p:txBody>
          <a:bodyPr/>
          <a:lstStyle/>
          <a:p>
            <a:pPr marL="0" indent="0">
              <a:buNone/>
            </a:pPr>
            <a:r>
              <a:rPr lang="en-US" sz="2400" b="1" dirty="0">
                <a:latin typeface="Arial" pitchFamily="34" charset="0"/>
                <a:cs typeface="Arial" pitchFamily="34" charset="0"/>
              </a:rPr>
              <a:t>Development Phase:</a:t>
            </a:r>
          </a:p>
          <a:p>
            <a:pPr marL="0" indent="0">
              <a:buNone/>
            </a:pPr>
            <a:r>
              <a:rPr lang="en-US" sz="2400" dirty="0">
                <a:latin typeface="Arial" pitchFamily="34" charset="0"/>
                <a:cs typeface="Arial" pitchFamily="34" charset="0"/>
              </a:rPr>
              <a:t>Developers of all levels (seniors, juniors, </a:t>
            </a:r>
            <a:r>
              <a:rPr lang="en-US" sz="2400" dirty="0" smtClean="0">
                <a:latin typeface="Arial" pitchFamily="34" charset="0"/>
                <a:cs typeface="Arial" pitchFamily="34" charset="0"/>
              </a:rPr>
              <a:t>fresher's) </a:t>
            </a:r>
            <a:r>
              <a:rPr lang="en-US" sz="2400" dirty="0">
                <a:latin typeface="Arial" pitchFamily="34" charset="0"/>
                <a:cs typeface="Arial" pitchFamily="34" charset="0"/>
              </a:rPr>
              <a:t>involved in this phase. This is the phase where we start building the software and start writing the code for the product. The outcome from this phase is Source Code Document (SCD) and the developed product.</a:t>
            </a:r>
          </a:p>
        </p:txBody>
      </p:sp>
    </p:spTree>
    <p:extLst>
      <p:ext uri="{BB962C8B-B14F-4D97-AF65-F5344CB8AC3E}">
        <p14:creationId xmlns:p14="http://schemas.microsoft.com/office/powerpoint/2010/main" xmlns="" val="31671821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rial" pitchFamily="34" charset="0"/>
                <a:cs typeface="Arial" pitchFamily="34" charset="0"/>
              </a:rPr>
              <a:t>SDLS Phases</a:t>
            </a:r>
          </a:p>
        </p:txBody>
      </p:sp>
      <p:sp>
        <p:nvSpPr>
          <p:cNvPr id="6" name="Content Placeholder 5"/>
          <p:cNvSpPr>
            <a:spLocks noGrp="1"/>
          </p:cNvSpPr>
          <p:nvPr>
            <p:ph idx="1"/>
          </p:nvPr>
        </p:nvSpPr>
        <p:spPr>
          <a:xfrm>
            <a:off x="685800" y="1828800"/>
            <a:ext cx="7772400" cy="4267200"/>
          </a:xfrm>
        </p:spPr>
        <p:txBody>
          <a:bodyPr/>
          <a:lstStyle/>
          <a:p>
            <a:pPr marL="0" indent="0">
              <a:buNone/>
            </a:pPr>
            <a:r>
              <a:rPr lang="en-US" sz="2400" b="1" dirty="0">
                <a:latin typeface="Arial" pitchFamily="34" charset="0"/>
                <a:cs typeface="Arial" pitchFamily="34" charset="0"/>
              </a:rPr>
              <a:t>Testing Phase:</a:t>
            </a:r>
          </a:p>
          <a:p>
            <a:pPr marL="0" indent="0">
              <a:buNone/>
            </a:pPr>
            <a:r>
              <a:rPr lang="en-US" sz="2400" dirty="0">
                <a:latin typeface="Arial" pitchFamily="34" charset="0"/>
                <a:cs typeface="Arial" pitchFamily="34" charset="0"/>
              </a:rPr>
              <a:t>When the software is ready, it is sent to the testing department where Test team tests it thoroughly for different defects. They either test the software manually or using automated testing tools depends on process defined in </a:t>
            </a:r>
            <a:r>
              <a:rPr lang="en-US" sz="2400" dirty="0" smtClean="0">
                <a:latin typeface="Arial" pitchFamily="34" charset="0"/>
                <a:cs typeface="Arial" pitchFamily="34" charset="0"/>
              </a:rPr>
              <a:t>STLC (Software Testing Life Cycle)</a:t>
            </a:r>
            <a:r>
              <a:rPr lang="en-US" sz="2400" dirty="0">
                <a:latin typeface="Arial" pitchFamily="34" charset="0"/>
                <a:cs typeface="Arial" pitchFamily="34" charset="0"/>
              </a:rPr>
              <a:t> and ensure that each and every component of the software works fine. Once the QA makes sure that the software is error-free, it goes to the next stage, which is Implementation. The outcome of this phase is the Quality Product and the </a:t>
            </a:r>
            <a:r>
              <a:rPr lang="en-US" sz="2400" dirty="0" smtClean="0">
                <a:latin typeface="Arial" pitchFamily="34" charset="0"/>
                <a:cs typeface="Arial" pitchFamily="34" charset="0"/>
              </a:rPr>
              <a:t>Testing Artifacts.</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xmlns="" val="41890474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rial" pitchFamily="34" charset="0"/>
                <a:cs typeface="Arial" pitchFamily="34" charset="0"/>
              </a:rPr>
              <a:t>SDLS Phases</a:t>
            </a:r>
          </a:p>
        </p:txBody>
      </p:sp>
      <p:sp>
        <p:nvSpPr>
          <p:cNvPr id="6" name="Content Placeholder 5"/>
          <p:cNvSpPr>
            <a:spLocks noGrp="1"/>
          </p:cNvSpPr>
          <p:nvPr>
            <p:ph idx="1"/>
          </p:nvPr>
        </p:nvSpPr>
        <p:spPr>
          <a:xfrm>
            <a:off x="685800" y="1828800"/>
            <a:ext cx="7772400" cy="4267200"/>
          </a:xfrm>
        </p:spPr>
        <p:txBody>
          <a:bodyPr/>
          <a:lstStyle/>
          <a:p>
            <a:pPr marL="0" indent="0">
              <a:buNone/>
            </a:pPr>
            <a:r>
              <a:rPr lang="en-US" sz="2400" b="1" dirty="0">
                <a:latin typeface="Arial" pitchFamily="34" charset="0"/>
                <a:cs typeface="Arial" pitchFamily="34" charset="0"/>
              </a:rPr>
              <a:t>Deployment &amp; Maintenance Phase:</a:t>
            </a:r>
          </a:p>
          <a:p>
            <a:pPr marL="0" indent="0">
              <a:buNone/>
            </a:pPr>
            <a:r>
              <a:rPr lang="en-US" sz="2400" dirty="0">
                <a:latin typeface="Arial" pitchFamily="34" charset="0"/>
                <a:cs typeface="Arial" pitchFamily="34" charset="0"/>
              </a:rPr>
              <a:t>After successful testing, the product is delivered/deployed to the customer for their use. Deployment is done by the Deployment/Implementation engineers. Once when the customers start using the developed system then the actual problems will come up and needs to be solved from time to time. Fixing the issues found by the customer comes in the maintenance phase. 100% testing is not possible – because, the way testers test the product is different from the way customers use the product. Maintenance should be done as per SLA (Service Level Agreement)</a:t>
            </a:r>
          </a:p>
        </p:txBody>
      </p:sp>
    </p:spTree>
    <p:extLst>
      <p:ext uri="{BB962C8B-B14F-4D97-AF65-F5344CB8AC3E}">
        <p14:creationId xmlns:p14="http://schemas.microsoft.com/office/powerpoint/2010/main" xmlns="" val="11510869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rial" pitchFamily="34" charset="0"/>
                <a:cs typeface="Arial" pitchFamily="34" charset="0"/>
              </a:rPr>
              <a:t>SDLS </a:t>
            </a:r>
            <a:r>
              <a:rPr lang="en-IN" dirty="0" smtClean="0">
                <a:latin typeface="Arial" pitchFamily="34" charset="0"/>
                <a:cs typeface="Arial" pitchFamily="34" charset="0"/>
              </a:rPr>
              <a:t>Models</a:t>
            </a:r>
            <a:endParaRPr lang="en-IN" dirty="0">
              <a:latin typeface="Arial" pitchFamily="34" charset="0"/>
              <a:cs typeface="Arial" pitchFamily="34" charset="0"/>
            </a:endParaRPr>
          </a:p>
        </p:txBody>
      </p:sp>
      <p:sp>
        <p:nvSpPr>
          <p:cNvPr id="6" name="Content Placeholder 5"/>
          <p:cNvSpPr>
            <a:spLocks noGrp="1"/>
          </p:cNvSpPr>
          <p:nvPr>
            <p:ph idx="1"/>
          </p:nvPr>
        </p:nvSpPr>
        <p:spPr>
          <a:xfrm>
            <a:off x="685800" y="1828800"/>
            <a:ext cx="7772400" cy="4267200"/>
          </a:xfrm>
        </p:spPr>
        <p:txBody>
          <a:bodyPr/>
          <a:lstStyle/>
          <a:p>
            <a:pPr marL="0" indent="0">
              <a:buNone/>
            </a:pPr>
            <a:r>
              <a:rPr lang="en-US" sz="2400" b="1" dirty="0">
                <a:latin typeface="Arial" pitchFamily="34" charset="0"/>
                <a:cs typeface="Arial" pitchFamily="34" charset="0"/>
              </a:rPr>
              <a:t>Types of Software Development Life Cycle Models:</a:t>
            </a:r>
          </a:p>
          <a:p>
            <a:pPr marL="0" indent="0">
              <a:buNone/>
            </a:pPr>
            <a:r>
              <a:rPr lang="en-US" sz="2400" b="1" dirty="0">
                <a:latin typeface="Arial" pitchFamily="34" charset="0"/>
                <a:cs typeface="Arial" pitchFamily="34" charset="0"/>
              </a:rPr>
              <a:t>Some of the SDLC Models are as follows</a:t>
            </a:r>
            <a:r>
              <a:rPr lang="en-US" sz="2400" b="1" dirty="0" smtClean="0">
                <a:latin typeface="Arial" pitchFamily="34" charset="0"/>
                <a:cs typeface="Arial" pitchFamily="34" charset="0"/>
              </a:rPr>
              <a:t>:</a:t>
            </a:r>
          </a:p>
          <a:p>
            <a:pPr marL="457200" indent="-457200">
              <a:buFont typeface="+mj-lt"/>
              <a:buAutoNum type="arabicPeriod"/>
            </a:pPr>
            <a:r>
              <a:rPr lang="en-US" sz="2400" dirty="0" smtClean="0">
                <a:latin typeface="Arial" pitchFamily="34" charset="0"/>
                <a:cs typeface="Arial" pitchFamily="34" charset="0"/>
              </a:rPr>
              <a:t>Waterfall Model</a:t>
            </a:r>
          </a:p>
          <a:p>
            <a:pPr marL="457200" lvl="0" indent="-457200">
              <a:buFont typeface="+mj-lt"/>
              <a:buAutoNum type="arabicPeriod"/>
            </a:pPr>
            <a:r>
              <a:rPr lang="en-US" sz="2400" dirty="0" smtClean="0">
                <a:solidFill>
                  <a:schemeClr val="tx2"/>
                </a:solidFill>
                <a:latin typeface="Arial" pitchFamily="34" charset="0"/>
                <a:cs typeface="Arial" pitchFamily="34" charset="0"/>
              </a:rPr>
              <a:t>Prototype</a:t>
            </a:r>
          </a:p>
          <a:p>
            <a:pPr marL="457200" lvl="0" indent="-457200">
              <a:buFont typeface="+mj-lt"/>
              <a:buAutoNum type="arabicPeriod"/>
            </a:pPr>
            <a:r>
              <a:rPr lang="en-US" sz="2400" dirty="0" smtClean="0">
                <a:solidFill>
                  <a:schemeClr val="tx2"/>
                </a:solidFill>
                <a:latin typeface="Arial" pitchFamily="34" charset="0"/>
                <a:cs typeface="Arial" pitchFamily="34" charset="0"/>
              </a:rPr>
              <a:t>Spiral</a:t>
            </a:r>
          </a:p>
          <a:p>
            <a:pPr marL="457200" lvl="0" indent="-457200">
              <a:buFont typeface="+mj-lt"/>
              <a:buAutoNum type="arabicPeriod"/>
            </a:pPr>
            <a:r>
              <a:rPr lang="en-US" sz="2400" dirty="0" smtClean="0">
                <a:solidFill>
                  <a:schemeClr val="tx2"/>
                </a:solidFill>
                <a:latin typeface="Arial" pitchFamily="34" charset="0"/>
                <a:cs typeface="Arial" pitchFamily="34" charset="0"/>
              </a:rPr>
              <a:t>V Model</a:t>
            </a:r>
            <a:endParaRPr lang="en-US" sz="2400" dirty="0">
              <a:solidFill>
                <a:schemeClr val="tx2"/>
              </a:solidFill>
              <a:latin typeface="Arial" pitchFamily="34" charset="0"/>
              <a:cs typeface="Arial" pitchFamily="34" charset="0"/>
            </a:endParaRPr>
          </a:p>
          <a:p>
            <a:pPr marL="457200" lvl="0" indent="-457200">
              <a:buFont typeface="+mj-lt"/>
              <a:buAutoNum type="arabicPeriod"/>
            </a:pPr>
            <a:r>
              <a:rPr lang="en-US" sz="2400" dirty="0" smtClean="0">
                <a:solidFill>
                  <a:schemeClr val="tx2"/>
                </a:solidFill>
                <a:latin typeface="Arial" pitchFamily="34" charset="0"/>
                <a:cs typeface="Arial" pitchFamily="34" charset="0"/>
              </a:rPr>
              <a:t>Agile</a:t>
            </a:r>
            <a:endParaRPr lang="en-US" sz="2400" dirty="0">
              <a:solidFill>
                <a:schemeClr val="tx2"/>
              </a:solidFill>
              <a:latin typeface="Arial" pitchFamily="34" charset="0"/>
              <a:cs typeface="Arial" pitchFamily="34" charset="0"/>
            </a:endParaRPr>
          </a:p>
        </p:txBody>
      </p:sp>
    </p:spTree>
    <p:extLst>
      <p:ext uri="{BB962C8B-B14F-4D97-AF65-F5344CB8AC3E}">
        <p14:creationId xmlns:p14="http://schemas.microsoft.com/office/powerpoint/2010/main" xmlns="" val="40202675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rial" pitchFamily="34" charset="0"/>
                <a:cs typeface="Arial" pitchFamily="34" charset="0"/>
              </a:rPr>
              <a:t>Waterfall Model</a:t>
            </a:r>
            <a:endParaRPr lang="en-IN" dirty="0">
              <a:latin typeface="Arial" pitchFamily="34" charset="0"/>
              <a:cs typeface="Arial" pitchFamily="34" charset="0"/>
            </a:endParaRPr>
          </a:p>
        </p:txBody>
      </p:sp>
      <p:sp>
        <p:nvSpPr>
          <p:cNvPr id="6" name="Content Placeholder 5"/>
          <p:cNvSpPr>
            <a:spLocks noGrp="1"/>
          </p:cNvSpPr>
          <p:nvPr>
            <p:ph idx="1"/>
          </p:nvPr>
        </p:nvSpPr>
        <p:spPr>
          <a:xfrm>
            <a:off x="685800" y="1828800"/>
            <a:ext cx="7772400" cy="4267200"/>
          </a:xfrm>
        </p:spPr>
        <p:txBody>
          <a:bodyPr/>
          <a:lstStyle/>
          <a:p>
            <a:pPr marL="0" indent="0">
              <a:buNone/>
            </a:pPr>
            <a:r>
              <a:rPr lang="en-US" sz="2400" dirty="0">
                <a:latin typeface="Arial" pitchFamily="34" charset="0"/>
                <a:cs typeface="Arial" pitchFamily="34" charset="0"/>
              </a:rPr>
              <a:t>Waterfall Model is a traditional model. </a:t>
            </a:r>
            <a:endParaRPr lang="en-US" sz="2400" b="1" dirty="0">
              <a:latin typeface="Arial" pitchFamily="34" charset="0"/>
              <a:cs typeface="Arial" pitchFamily="34" charset="0"/>
            </a:endParaRPr>
          </a:p>
        </p:txBody>
      </p:sp>
      <p:pic>
        <p:nvPicPr>
          <p:cNvPr id="4" name="Picture 3"/>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447800" y="2514600"/>
            <a:ext cx="5286375" cy="3257550"/>
          </a:xfrm>
          <a:prstGeom prst="rect">
            <a:avLst/>
          </a:prstGeom>
          <a:noFill/>
          <a:ln>
            <a:noFill/>
          </a:ln>
        </p:spPr>
      </p:pic>
    </p:spTree>
    <p:extLst>
      <p:ext uri="{BB962C8B-B14F-4D97-AF65-F5344CB8AC3E}">
        <p14:creationId xmlns:p14="http://schemas.microsoft.com/office/powerpoint/2010/main" xmlns="" val="12052732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rial" pitchFamily="34" charset="0"/>
                <a:cs typeface="Arial" pitchFamily="34" charset="0"/>
              </a:rPr>
              <a:t>Waterfall Model</a:t>
            </a:r>
            <a:endParaRPr lang="en-IN" dirty="0">
              <a:latin typeface="Arial" pitchFamily="34" charset="0"/>
              <a:cs typeface="Arial" pitchFamily="34" charset="0"/>
            </a:endParaRPr>
          </a:p>
        </p:txBody>
      </p:sp>
      <p:sp>
        <p:nvSpPr>
          <p:cNvPr id="6" name="Content Placeholder 5"/>
          <p:cNvSpPr>
            <a:spLocks noGrp="1"/>
          </p:cNvSpPr>
          <p:nvPr>
            <p:ph idx="1"/>
          </p:nvPr>
        </p:nvSpPr>
        <p:spPr>
          <a:xfrm>
            <a:off x="685800" y="1828800"/>
            <a:ext cx="7772400" cy="4267200"/>
          </a:xfrm>
        </p:spPr>
        <p:txBody>
          <a:bodyPr/>
          <a:lstStyle/>
          <a:p>
            <a:pPr marL="0" indent="0">
              <a:buNone/>
            </a:pPr>
            <a:r>
              <a:rPr lang="en-US" sz="2400" dirty="0">
                <a:latin typeface="Arial" pitchFamily="34" charset="0"/>
                <a:cs typeface="Arial" pitchFamily="34" charset="0"/>
              </a:rPr>
              <a:t>It is </a:t>
            </a:r>
            <a:r>
              <a:rPr lang="en-US" sz="2400" dirty="0" smtClean="0">
                <a:latin typeface="Arial" pitchFamily="34" charset="0"/>
                <a:cs typeface="Arial" pitchFamily="34" charset="0"/>
              </a:rPr>
              <a:t>Sequential </a:t>
            </a:r>
            <a:r>
              <a:rPr lang="en-US" sz="2400" dirty="0">
                <a:latin typeface="Arial" pitchFamily="34" charset="0"/>
                <a:cs typeface="Arial" pitchFamily="34" charset="0"/>
              </a:rPr>
              <a:t>Design Process, often used in </a:t>
            </a:r>
            <a:r>
              <a:rPr lang="en-US" sz="2400" dirty="0" smtClean="0">
                <a:latin typeface="Arial" pitchFamily="34" charset="0"/>
                <a:cs typeface="Arial" pitchFamily="34" charset="0"/>
              </a:rPr>
              <a:t>SDLC, </a:t>
            </a:r>
            <a:r>
              <a:rPr lang="en-US" sz="2400" dirty="0">
                <a:latin typeface="Arial" pitchFamily="34" charset="0"/>
                <a:cs typeface="Arial" pitchFamily="34" charset="0"/>
              </a:rPr>
              <a:t>in which the progress is seen as flowing downwards like a waterfall, through the different phases such as Requirement Gathering, Feasibility Study/Analysis, Design, Coding, Testing, Installation and Maintenance. Every next phase is begun only once the goal of previous phase is </a:t>
            </a:r>
            <a:r>
              <a:rPr lang="en-US" sz="2400" dirty="0" smtClean="0">
                <a:latin typeface="Arial" pitchFamily="34" charset="0"/>
                <a:cs typeface="Arial" pitchFamily="34" charset="0"/>
              </a:rPr>
              <a:t>completed.</a:t>
            </a:r>
          </a:p>
          <a:p>
            <a:pPr marL="0" indent="0">
              <a:buNone/>
            </a:pPr>
            <a:r>
              <a:rPr lang="en-US" sz="2400" dirty="0">
                <a:latin typeface="Arial" pitchFamily="34" charset="0"/>
                <a:cs typeface="Arial" pitchFamily="34" charset="0"/>
              </a:rPr>
              <a:t>This methodology is preferred in projects where quality is more important as compared to schedule or cost. This methodology is best suitable for short term projects where the requirements will not change. (E.g. Calculator, Attendance Management)</a:t>
            </a:r>
          </a:p>
          <a:p>
            <a:pPr marL="0" indent="0">
              <a:buNone/>
            </a:pPr>
            <a:endParaRPr lang="en-US" sz="2400" b="1" dirty="0"/>
          </a:p>
        </p:txBody>
      </p:sp>
    </p:spTree>
    <p:extLst>
      <p:ext uri="{BB962C8B-B14F-4D97-AF65-F5344CB8AC3E}">
        <p14:creationId xmlns:p14="http://schemas.microsoft.com/office/powerpoint/2010/main" xmlns="" val="14747368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rial" pitchFamily="34" charset="0"/>
                <a:cs typeface="Arial" pitchFamily="34" charset="0"/>
              </a:rPr>
              <a:t>Prototype Model</a:t>
            </a:r>
            <a:endParaRPr lang="en-IN" dirty="0">
              <a:latin typeface="Arial" pitchFamily="34" charset="0"/>
              <a:cs typeface="Arial" pitchFamily="34" charset="0"/>
            </a:endParaRPr>
          </a:p>
        </p:txBody>
      </p:sp>
      <p:sp>
        <p:nvSpPr>
          <p:cNvPr id="6" name="Content Placeholder 5"/>
          <p:cNvSpPr>
            <a:spLocks noGrp="1"/>
          </p:cNvSpPr>
          <p:nvPr>
            <p:ph idx="1"/>
          </p:nvPr>
        </p:nvSpPr>
        <p:spPr>
          <a:xfrm>
            <a:off x="685800" y="1828800"/>
            <a:ext cx="7772400" cy="4267200"/>
          </a:xfrm>
        </p:spPr>
        <p:txBody>
          <a:bodyPr/>
          <a:lstStyle/>
          <a:p>
            <a:pPr marL="0" indent="0">
              <a:buNone/>
            </a:pPr>
            <a:r>
              <a:rPr lang="en-US" sz="2400" dirty="0">
                <a:latin typeface="Arial" pitchFamily="34" charset="0"/>
                <a:cs typeface="Arial" pitchFamily="34" charset="0"/>
              </a:rPr>
              <a:t>The basic idea in </a:t>
            </a:r>
            <a:r>
              <a:rPr lang="en-US" sz="2400" b="1" dirty="0">
                <a:latin typeface="Arial" pitchFamily="34" charset="0"/>
                <a:cs typeface="Arial" pitchFamily="34" charset="0"/>
              </a:rPr>
              <a:t>Prototype model</a:t>
            </a:r>
            <a:r>
              <a:rPr lang="en-US" sz="2400" dirty="0">
                <a:latin typeface="Arial" pitchFamily="34" charset="0"/>
                <a:cs typeface="Arial" pitchFamily="34" charset="0"/>
              </a:rPr>
              <a:t> is that instead of freezing the requirements before a design or coding can proceed, a throwaway prototype is built to understand the requirements. This prototype is developed based on the currently known requirements</a:t>
            </a:r>
            <a:endParaRPr lang="en-US" sz="2400" b="1" dirty="0">
              <a:latin typeface="Arial" pitchFamily="34" charset="0"/>
              <a:cs typeface="Arial" pitchFamily="34" charset="0"/>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600200" y="4038600"/>
            <a:ext cx="5715000" cy="209811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xmlns="" val="15512584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rial" pitchFamily="34" charset="0"/>
                <a:cs typeface="Arial" pitchFamily="34" charset="0"/>
              </a:rPr>
              <a:t>Spiral Model</a:t>
            </a:r>
            <a:endParaRPr lang="en-IN" dirty="0">
              <a:latin typeface="Arial" pitchFamily="34" charset="0"/>
              <a:cs typeface="Arial" pitchFamily="34" charset="0"/>
            </a:endParaRPr>
          </a:p>
        </p:txBody>
      </p:sp>
      <p:sp>
        <p:nvSpPr>
          <p:cNvPr id="6" name="Content Placeholder 5"/>
          <p:cNvSpPr>
            <a:spLocks noGrp="1"/>
          </p:cNvSpPr>
          <p:nvPr>
            <p:ph idx="1"/>
          </p:nvPr>
        </p:nvSpPr>
        <p:spPr>
          <a:xfrm>
            <a:off x="685800" y="1828800"/>
            <a:ext cx="7772400" cy="4267200"/>
          </a:xfrm>
        </p:spPr>
        <p:txBody>
          <a:bodyPr/>
          <a:lstStyle/>
          <a:p>
            <a:pPr marL="0" indent="0">
              <a:buNone/>
            </a:pPr>
            <a:r>
              <a:rPr lang="en-US" sz="2400" dirty="0">
                <a:latin typeface="Arial" pitchFamily="34" charset="0"/>
                <a:cs typeface="Arial" pitchFamily="34" charset="0"/>
              </a:rPr>
              <a:t>C</a:t>
            </a:r>
            <a:r>
              <a:rPr lang="en-US" sz="2400" dirty="0" smtClean="0">
                <a:latin typeface="Arial" pitchFamily="34" charset="0"/>
                <a:cs typeface="Arial" pitchFamily="34" charset="0"/>
              </a:rPr>
              <a:t>ombination </a:t>
            </a:r>
            <a:r>
              <a:rPr lang="en-US" sz="2400" dirty="0">
                <a:latin typeface="Arial" pitchFamily="34" charset="0"/>
                <a:cs typeface="Arial" pitchFamily="34" charset="0"/>
              </a:rPr>
              <a:t>of both </a:t>
            </a:r>
            <a:r>
              <a:rPr lang="en-US" sz="2400" dirty="0" smtClean="0">
                <a:latin typeface="Arial" pitchFamily="34" charset="0"/>
                <a:cs typeface="Arial" pitchFamily="34" charset="0"/>
              </a:rPr>
              <a:t>Prototype and Sequential</a:t>
            </a:r>
            <a:endParaRPr lang="en-US" sz="2400" b="1" dirty="0">
              <a:latin typeface="Arial" pitchFamily="34" charset="0"/>
              <a:cs typeface="Arial" pitchFamily="34" charset="0"/>
            </a:endParaRPr>
          </a:p>
        </p:txBody>
      </p:sp>
      <p:pic>
        <p:nvPicPr>
          <p:cNvPr id="5" name="Picture 4"/>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600200" y="2286000"/>
            <a:ext cx="5181600" cy="4381500"/>
          </a:xfrm>
          <a:prstGeom prst="rect">
            <a:avLst/>
          </a:prstGeom>
          <a:noFill/>
          <a:ln>
            <a:noFill/>
          </a:ln>
        </p:spPr>
      </p:pic>
    </p:spTree>
    <p:extLst>
      <p:ext uri="{BB962C8B-B14F-4D97-AF65-F5344CB8AC3E}">
        <p14:creationId xmlns:p14="http://schemas.microsoft.com/office/powerpoint/2010/main" xmlns="" val="5842543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rial" pitchFamily="34" charset="0"/>
                <a:cs typeface="Arial" pitchFamily="34" charset="0"/>
              </a:rPr>
              <a:t>Spiral Model</a:t>
            </a:r>
            <a:endParaRPr lang="en-IN" dirty="0">
              <a:latin typeface="Arial" pitchFamily="34" charset="0"/>
              <a:cs typeface="Arial" pitchFamily="34" charset="0"/>
            </a:endParaRPr>
          </a:p>
        </p:txBody>
      </p:sp>
      <p:sp>
        <p:nvSpPr>
          <p:cNvPr id="6" name="Content Placeholder 5"/>
          <p:cNvSpPr>
            <a:spLocks noGrp="1"/>
          </p:cNvSpPr>
          <p:nvPr>
            <p:ph idx="1"/>
          </p:nvPr>
        </p:nvSpPr>
        <p:spPr>
          <a:xfrm>
            <a:off x="685800" y="1828800"/>
            <a:ext cx="7772400" cy="4267200"/>
          </a:xfrm>
        </p:spPr>
        <p:txBody>
          <a:bodyPr/>
          <a:lstStyle/>
          <a:p>
            <a:r>
              <a:rPr lang="en-US" sz="2400" dirty="0">
                <a:latin typeface="Arial" pitchFamily="34" charset="0"/>
                <a:cs typeface="Arial" pitchFamily="34" charset="0"/>
              </a:rPr>
              <a:t>Spiral model works in an iterative nature. It is a combination of both Prototype development process and Linear development process (waterfall </a:t>
            </a:r>
            <a:r>
              <a:rPr lang="en-US" sz="2400" dirty="0" smtClean="0">
                <a:latin typeface="Arial" pitchFamily="34" charset="0"/>
                <a:cs typeface="Arial" pitchFamily="34" charset="0"/>
              </a:rPr>
              <a:t>model</a:t>
            </a:r>
            <a:r>
              <a:rPr lang="en-US" sz="2400" dirty="0">
                <a:latin typeface="Arial" pitchFamily="34" charset="0"/>
                <a:cs typeface="Arial" pitchFamily="34" charset="0"/>
              </a:rPr>
              <a:t>)</a:t>
            </a:r>
            <a:r>
              <a:rPr lang="en-US" sz="2400" dirty="0" smtClean="0">
                <a:latin typeface="Arial" pitchFamily="34" charset="0"/>
                <a:cs typeface="Arial" pitchFamily="34" charset="0"/>
              </a:rPr>
              <a:t>. </a:t>
            </a:r>
            <a:r>
              <a:rPr lang="en-US" sz="2400" dirty="0">
                <a:latin typeface="Arial" pitchFamily="34" charset="0"/>
                <a:cs typeface="Arial" pitchFamily="34" charset="0"/>
              </a:rPr>
              <a:t>This model place more emphasis on risk analysis. Mostly this model </a:t>
            </a:r>
            <a:r>
              <a:rPr lang="en-US" sz="2400" dirty="0" smtClean="0">
                <a:latin typeface="Arial" pitchFamily="34" charset="0"/>
                <a:cs typeface="Arial" pitchFamily="34" charset="0"/>
              </a:rPr>
              <a:t>adopts </a:t>
            </a:r>
            <a:r>
              <a:rPr lang="en-US" sz="2400" dirty="0">
                <a:latin typeface="Arial" pitchFamily="34" charset="0"/>
                <a:cs typeface="Arial" pitchFamily="34" charset="0"/>
              </a:rPr>
              <a:t>to the large and complicated projects where  risk is high. Every Iteration starts with a planning and ends with the product evaluation by client.</a:t>
            </a:r>
            <a:endParaRPr lang="en-US" sz="2400" b="1" dirty="0">
              <a:latin typeface="Arial" pitchFamily="34" charset="0"/>
              <a:cs typeface="Arial" pitchFamily="34" charset="0"/>
            </a:endParaRPr>
          </a:p>
        </p:txBody>
      </p:sp>
    </p:spTree>
    <p:extLst>
      <p:ext uri="{BB962C8B-B14F-4D97-AF65-F5344CB8AC3E}">
        <p14:creationId xmlns:p14="http://schemas.microsoft.com/office/powerpoint/2010/main" xmlns="" val="38828880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rial" pitchFamily="34" charset="0"/>
                <a:cs typeface="Arial" pitchFamily="34" charset="0"/>
              </a:rPr>
              <a:t>Spiral Model</a:t>
            </a:r>
            <a:endParaRPr lang="en-IN" dirty="0">
              <a:latin typeface="Arial" pitchFamily="34" charset="0"/>
              <a:cs typeface="Arial" pitchFamily="34" charset="0"/>
            </a:endParaRPr>
          </a:p>
        </p:txBody>
      </p:sp>
      <p:sp>
        <p:nvSpPr>
          <p:cNvPr id="6" name="Content Placeholder 5"/>
          <p:cNvSpPr>
            <a:spLocks noGrp="1"/>
          </p:cNvSpPr>
          <p:nvPr>
            <p:ph idx="1"/>
          </p:nvPr>
        </p:nvSpPr>
        <p:spPr>
          <a:xfrm>
            <a:off x="685800" y="1828800"/>
            <a:ext cx="7772400" cy="4267200"/>
          </a:xfrm>
        </p:spPr>
        <p:txBody>
          <a:bodyPr/>
          <a:lstStyle/>
          <a:p>
            <a:r>
              <a:rPr lang="en-US" sz="2400" dirty="0">
                <a:latin typeface="Arial" pitchFamily="34" charset="0"/>
                <a:cs typeface="Arial" pitchFamily="34" charset="0"/>
              </a:rPr>
              <a:t>Spiral Model undergoes 4 phases.</a:t>
            </a:r>
          </a:p>
          <a:p>
            <a:r>
              <a:rPr lang="en-US" sz="2400" b="1" dirty="0">
                <a:latin typeface="Arial" pitchFamily="34" charset="0"/>
                <a:cs typeface="Arial" pitchFamily="34" charset="0"/>
              </a:rPr>
              <a:t>Planning Phase</a:t>
            </a:r>
            <a:r>
              <a:rPr lang="en-US" sz="2400" dirty="0">
                <a:latin typeface="Arial" pitchFamily="34" charset="0"/>
                <a:cs typeface="Arial" pitchFamily="34" charset="0"/>
              </a:rPr>
              <a:t> – Requirement Gathering, Cost Estimation, Resource Allocation</a:t>
            </a:r>
            <a:br>
              <a:rPr lang="en-US" sz="2400" dirty="0">
                <a:latin typeface="Arial" pitchFamily="34" charset="0"/>
                <a:cs typeface="Arial" pitchFamily="34" charset="0"/>
              </a:rPr>
            </a:br>
            <a:r>
              <a:rPr lang="en-US" sz="2400" b="1" dirty="0">
                <a:latin typeface="Arial" pitchFamily="34" charset="0"/>
                <a:cs typeface="Arial" pitchFamily="34" charset="0"/>
              </a:rPr>
              <a:t>Risk Analysis Phase</a:t>
            </a:r>
            <a:r>
              <a:rPr lang="en-US" sz="2400" dirty="0">
                <a:latin typeface="Arial" pitchFamily="34" charset="0"/>
                <a:cs typeface="Arial" pitchFamily="34" charset="0"/>
              </a:rPr>
              <a:t> – Strengths and weaknesses of the project</a:t>
            </a:r>
            <a:br>
              <a:rPr lang="en-US" sz="2400" dirty="0">
                <a:latin typeface="Arial" pitchFamily="34" charset="0"/>
                <a:cs typeface="Arial" pitchFamily="34" charset="0"/>
              </a:rPr>
            </a:br>
            <a:r>
              <a:rPr lang="en-US" sz="2400" b="1" dirty="0">
                <a:latin typeface="Arial" pitchFamily="34" charset="0"/>
                <a:cs typeface="Arial" pitchFamily="34" charset="0"/>
              </a:rPr>
              <a:t>Design Phase</a:t>
            </a:r>
            <a:r>
              <a:rPr lang="en-US" sz="2400" dirty="0">
                <a:latin typeface="Arial" pitchFamily="34" charset="0"/>
                <a:cs typeface="Arial" pitchFamily="34" charset="0"/>
              </a:rPr>
              <a:t> – Coding, Internal Testing and deployment</a:t>
            </a:r>
            <a:br>
              <a:rPr lang="en-US" sz="2400" dirty="0">
                <a:latin typeface="Arial" pitchFamily="34" charset="0"/>
                <a:cs typeface="Arial" pitchFamily="34" charset="0"/>
              </a:rPr>
            </a:br>
            <a:r>
              <a:rPr lang="en-US" sz="2400" b="1" dirty="0">
                <a:latin typeface="Arial" pitchFamily="34" charset="0"/>
                <a:cs typeface="Arial" pitchFamily="34" charset="0"/>
              </a:rPr>
              <a:t>Evaluation Phase</a:t>
            </a:r>
            <a:r>
              <a:rPr lang="en-US" sz="2400" dirty="0">
                <a:latin typeface="Arial" pitchFamily="34" charset="0"/>
                <a:cs typeface="Arial" pitchFamily="34" charset="0"/>
              </a:rPr>
              <a:t> – Client Evaluation (Client side Testing) to get the feedback</a:t>
            </a:r>
          </a:p>
        </p:txBody>
      </p:sp>
    </p:spTree>
    <p:extLst>
      <p:ext uri="{BB962C8B-B14F-4D97-AF65-F5344CB8AC3E}">
        <p14:creationId xmlns:p14="http://schemas.microsoft.com/office/powerpoint/2010/main" xmlns="" val="38828880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rial" pitchFamily="34" charset="0"/>
                <a:cs typeface="Arial" pitchFamily="34" charset="0"/>
              </a:rPr>
              <a:t>SDLC</a:t>
            </a:r>
            <a:endParaRPr lang="en-IN" dirty="0">
              <a:latin typeface="Arial" pitchFamily="34" charset="0"/>
              <a:cs typeface="Arial" pitchFamily="34" charset="0"/>
            </a:endParaRPr>
          </a:p>
        </p:txBody>
      </p:sp>
      <p:sp>
        <p:nvSpPr>
          <p:cNvPr id="3" name="Content Placeholder 2"/>
          <p:cNvSpPr>
            <a:spLocks noGrp="1"/>
          </p:cNvSpPr>
          <p:nvPr>
            <p:ph idx="1"/>
          </p:nvPr>
        </p:nvSpPr>
        <p:spPr>
          <a:xfrm>
            <a:off x="755576" y="1772816"/>
            <a:ext cx="7772400" cy="4832176"/>
          </a:xfrm>
        </p:spPr>
        <p:txBody>
          <a:bodyPr/>
          <a:lstStyle/>
          <a:p>
            <a:pPr marL="0" indent="0">
              <a:buNone/>
            </a:pPr>
            <a:r>
              <a:rPr lang="en-IN" sz="2400" dirty="0" smtClean="0">
                <a:latin typeface="Arial" pitchFamily="34" charset="0"/>
                <a:cs typeface="Arial" pitchFamily="34" charset="0"/>
              </a:rPr>
              <a:t>Software Development Life Cycle</a:t>
            </a:r>
          </a:p>
          <a:p>
            <a:pPr marL="0" indent="0">
              <a:buNone/>
            </a:pPr>
            <a:r>
              <a:rPr lang="en-IN" sz="2400" b="1" dirty="0" smtClean="0">
                <a:latin typeface="Arial" pitchFamily="34" charset="0"/>
                <a:cs typeface="Arial" pitchFamily="34" charset="0"/>
              </a:rPr>
              <a:t>What is Software- </a:t>
            </a:r>
            <a:r>
              <a:rPr lang="en-IN" sz="2400" dirty="0" smtClean="0">
                <a:latin typeface="Arial" pitchFamily="34" charset="0"/>
                <a:cs typeface="Arial" pitchFamily="34" charset="0"/>
              </a:rPr>
              <a:t>Software</a:t>
            </a:r>
            <a:r>
              <a:rPr lang="en-IN" sz="2400" b="1" dirty="0" smtClean="0">
                <a:latin typeface="Arial" pitchFamily="34" charset="0"/>
                <a:cs typeface="Arial" pitchFamily="34" charset="0"/>
              </a:rPr>
              <a:t> </a:t>
            </a:r>
            <a:r>
              <a:rPr lang="en-IN" sz="2400" dirty="0" smtClean="0">
                <a:latin typeface="Arial" pitchFamily="34" charset="0"/>
                <a:cs typeface="Arial" pitchFamily="34" charset="0"/>
              </a:rPr>
              <a:t>is a set of instructions or programs instructing a computer to do specific tasks.</a:t>
            </a:r>
          </a:p>
          <a:p>
            <a:pPr marL="0" indent="0">
              <a:buNone/>
            </a:pPr>
            <a:r>
              <a:rPr lang="en-US" sz="2400" dirty="0">
                <a:latin typeface="Arial" pitchFamily="34" charset="0"/>
                <a:cs typeface="Arial" pitchFamily="34" charset="0"/>
              </a:rPr>
              <a:t>Software is often divided into three categories:</a:t>
            </a:r>
          </a:p>
          <a:p>
            <a:r>
              <a:rPr lang="en-US" sz="2400" b="1" dirty="0">
                <a:latin typeface="Arial" pitchFamily="34" charset="0"/>
                <a:cs typeface="Arial" pitchFamily="34" charset="0"/>
              </a:rPr>
              <a:t>System software</a:t>
            </a:r>
            <a:r>
              <a:rPr lang="en-US" sz="2400" dirty="0">
                <a:latin typeface="Arial" pitchFamily="34" charset="0"/>
                <a:cs typeface="Arial" pitchFamily="34" charset="0"/>
              </a:rPr>
              <a:t> serves as a base for application </a:t>
            </a:r>
            <a:r>
              <a:rPr lang="en-US" sz="2400" dirty="0" smtClean="0">
                <a:latin typeface="Arial" pitchFamily="34" charset="0"/>
                <a:cs typeface="Arial" pitchFamily="34" charset="0"/>
              </a:rPr>
              <a:t>software. System </a:t>
            </a:r>
            <a:r>
              <a:rPr lang="en-US" sz="2400" dirty="0">
                <a:latin typeface="Arial" pitchFamily="34" charset="0"/>
                <a:cs typeface="Arial" pitchFamily="34" charset="0"/>
              </a:rPr>
              <a:t>software includes device drivers, operating systems (OSs), compilers, disk </a:t>
            </a:r>
            <a:r>
              <a:rPr lang="en-US" sz="2400" dirty="0" smtClean="0">
                <a:latin typeface="Arial" pitchFamily="34" charset="0"/>
                <a:cs typeface="Arial" pitchFamily="34" charset="0"/>
              </a:rPr>
              <a:t>The </a:t>
            </a:r>
            <a:r>
              <a:rPr lang="en-US" sz="2400" dirty="0">
                <a:latin typeface="Arial" pitchFamily="34" charset="0"/>
                <a:cs typeface="Arial" pitchFamily="34" charset="0"/>
              </a:rPr>
              <a:t>system software is usually written in C programming language</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xmlns="" val="20462753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rial" pitchFamily="34" charset="0"/>
                <a:cs typeface="Arial" pitchFamily="34" charset="0"/>
              </a:rPr>
              <a:t>V Model</a:t>
            </a:r>
            <a:endParaRPr lang="en-IN" dirty="0">
              <a:latin typeface="Arial" pitchFamily="34" charset="0"/>
              <a:cs typeface="Arial" pitchFamily="34" charset="0"/>
            </a:endParaRPr>
          </a:p>
        </p:txBody>
      </p:sp>
      <p:sp>
        <p:nvSpPr>
          <p:cNvPr id="6" name="Content Placeholder 5"/>
          <p:cNvSpPr>
            <a:spLocks noGrp="1"/>
          </p:cNvSpPr>
          <p:nvPr>
            <p:ph idx="1"/>
          </p:nvPr>
        </p:nvSpPr>
        <p:spPr>
          <a:xfrm>
            <a:off x="685800" y="1828800"/>
            <a:ext cx="7772400" cy="4267200"/>
          </a:xfrm>
        </p:spPr>
        <p:txBody>
          <a:bodyPr/>
          <a:lstStyle/>
          <a:p>
            <a:pPr marL="0" indent="0">
              <a:buNone/>
            </a:pPr>
            <a:r>
              <a:rPr lang="en-US" sz="2400" b="1" dirty="0">
                <a:latin typeface="Arial" pitchFamily="34" charset="0"/>
                <a:cs typeface="Arial" pitchFamily="34" charset="0"/>
              </a:rPr>
              <a:t>Verification and Validation (V&amp;V) model</a:t>
            </a:r>
          </a:p>
        </p:txBody>
      </p:sp>
      <p:pic>
        <p:nvPicPr>
          <p:cNvPr id="7" name="Picture 6"/>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43000" y="2362200"/>
            <a:ext cx="6858000" cy="4191000"/>
          </a:xfrm>
          <a:prstGeom prst="rect">
            <a:avLst/>
          </a:prstGeom>
          <a:noFill/>
          <a:ln>
            <a:noFill/>
          </a:ln>
        </p:spPr>
      </p:pic>
    </p:spTree>
    <p:extLst>
      <p:ext uri="{BB962C8B-B14F-4D97-AF65-F5344CB8AC3E}">
        <p14:creationId xmlns:p14="http://schemas.microsoft.com/office/powerpoint/2010/main" xmlns="" val="30522675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rial" pitchFamily="34" charset="0"/>
                <a:cs typeface="Arial" pitchFamily="34" charset="0"/>
              </a:rPr>
              <a:t>V Model</a:t>
            </a:r>
            <a:endParaRPr lang="en-IN" dirty="0">
              <a:latin typeface="Arial" pitchFamily="34" charset="0"/>
              <a:cs typeface="Arial" pitchFamily="34" charset="0"/>
            </a:endParaRPr>
          </a:p>
        </p:txBody>
      </p:sp>
      <p:sp>
        <p:nvSpPr>
          <p:cNvPr id="6" name="Content Placeholder 5"/>
          <p:cNvSpPr>
            <a:spLocks noGrp="1"/>
          </p:cNvSpPr>
          <p:nvPr>
            <p:ph idx="1"/>
          </p:nvPr>
        </p:nvSpPr>
        <p:spPr>
          <a:xfrm>
            <a:off x="685800" y="1828800"/>
            <a:ext cx="7772400" cy="4267200"/>
          </a:xfrm>
        </p:spPr>
        <p:txBody>
          <a:bodyPr/>
          <a:lstStyle/>
          <a:p>
            <a:pPr marL="0" indent="0">
              <a:buNone/>
            </a:pPr>
            <a:r>
              <a:rPr lang="en-US" sz="2400" dirty="0">
                <a:latin typeface="Arial" pitchFamily="34" charset="0"/>
                <a:cs typeface="Arial" pitchFamily="34" charset="0"/>
              </a:rPr>
              <a:t>V-model is also known as </a:t>
            </a:r>
            <a:r>
              <a:rPr lang="en-US" sz="2400" b="1" dirty="0">
                <a:latin typeface="Arial" pitchFamily="34" charset="0"/>
                <a:cs typeface="Arial" pitchFamily="34" charset="0"/>
              </a:rPr>
              <a:t>Verification and Validation (V&amp;V) model</a:t>
            </a:r>
            <a:r>
              <a:rPr lang="en-US" sz="2400" dirty="0">
                <a:latin typeface="Arial" pitchFamily="34" charset="0"/>
                <a:cs typeface="Arial" pitchFamily="34" charset="0"/>
              </a:rPr>
              <a:t>. In this each phase of SDLC must be completed before the next phase starts. It follows a sequential design process </a:t>
            </a:r>
            <a:r>
              <a:rPr lang="en-US" sz="2400" dirty="0" smtClean="0">
                <a:latin typeface="Arial" pitchFamily="34" charset="0"/>
                <a:cs typeface="Arial" pitchFamily="34" charset="0"/>
              </a:rPr>
              <a:t>same </a:t>
            </a:r>
            <a:r>
              <a:rPr lang="en-US" sz="2400" dirty="0">
                <a:latin typeface="Arial" pitchFamily="34" charset="0"/>
                <a:cs typeface="Arial" pitchFamily="34" charset="0"/>
              </a:rPr>
              <a:t>like waterfall </a:t>
            </a:r>
            <a:r>
              <a:rPr lang="en-US" sz="2400" dirty="0" smtClean="0">
                <a:latin typeface="Arial" pitchFamily="34" charset="0"/>
                <a:cs typeface="Arial" pitchFamily="34" charset="0"/>
              </a:rPr>
              <a:t>model.</a:t>
            </a:r>
          </a:p>
          <a:p>
            <a:pPr marL="0" indent="0">
              <a:buNone/>
            </a:pPr>
            <a:r>
              <a:rPr lang="en-US" sz="2400" dirty="0">
                <a:latin typeface="Arial" pitchFamily="34" charset="0"/>
                <a:cs typeface="Arial" pitchFamily="34" charset="0"/>
              </a:rPr>
              <a:t>T</a:t>
            </a:r>
            <a:r>
              <a:rPr lang="en-US" sz="2400" dirty="0" smtClean="0">
                <a:latin typeface="Arial" pitchFamily="34" charset="0"/>
                <a:cs typeface="Arial" pitchFamily="34" charset="0"/>
              </a:rPr>
              <a:t>est </a:t>
            </a:r>
            <a:r>
              <a:rPr lang="en-US" sz="2400" dirty="0">
                <a:latin typeface="Arial" pitchFamily="34" charset="0"/>
                <a:cs typeface="Arial" pitchFamily="34" charset="0"/>
              </a:rPr>
              <a:t>team involves in the early phases of SDLC. Testing starts in early stages of product development which avoids downward flow of defects which in turns reduces lot of rework. Both teams (test and development) work in parallel. The test team works on various activities like preparing test strategy, test plan and test cases/scripts while the development team works on SRS, Design and Coding.</a:t>
            </a:r>
            <a:endParaRPr lang="en-US" sz="2400" b="1" dirty="0">
              <a:latin typeface="Arial" pitchFamily="34" charset="0"/>
              <a:cs typeface="Arial" pitchFamily="34" charset="0"/>
            </a:endParaRPr>
          </a:p>
        </p:txBody>
      </p:sp>
    </p:spTree>
    <p:extLst>
      <p:ext uri="{BB962C8B-B14F-4D97-AF65-F5344CB8AC3E}">
        <p14:creationId xmlns:p14="http://schemas.microsoft.com/office/powerpoint/2010/main" xmlns="" val="4333634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rial" pitchFamily="34" charset="0"/>
                <a:cs typeface="Arial" pitchFamily="34" charset="0"/>
              </a:rPr>
              <a:t>V Model</a:t>
            </a:r>
            <a:endParaRPr lang="en-IN" dirty="0">
              <a:latin typeface="Arial" pitchFamily="34" charset="0"/>
              <a:cs typeface="Arial" pitchFamily="34" charset="0"/>
            </a:endParaRPr>
          </a:p>
        </p:txBody>
      </p:sp>
      <p:sp>
        <p:nvSpPr>
          <p:cNvPr id="6" name="Content Placeholder 5"/>
          <p:cNvSpPr>
            <a:spLocks noGrp="1"/>
          </p:cNvSpPr>
          <p:nvPr>
            <p:ph idx="1"/>
          </p:nvPr>
        </p:nvSpPr>
        <p:spPr>
          <a:xfrm>
            <a:off x="685800" y="1828800"/>
            <a:ext cx="7772400" cy="4267200"/>
          </a:xfrm>
        </p:spPr>
        <p:txBody>
          <a:bodyPr/>
          <a:lstStyle/>
          <a:p>
            <a:pPr marL="0" indent="0">
              <a:buNone/>
            </a:pPr>
            <a:r>
              <a:rPr lang="en-US" sz="2400" dirty="0" smtClean="0">
                <a:latin typeface="Arial" pitchFamily="34" charset="0"/>
                <a:cs typeface="Arial" pitchFamily="34" charset="0"/>
              </a:rPr>
              <a:t>1. Once </a:t>
            </a:r>
            <a:r>
              <a:rPr lang="en-US" sz="2400" dirty="0">
                <a:latin typeface="Arial" pitchFamily="34" charset="0"/>
                <a:cs typeface="Arial" pitchFamily="34" charset="0"/>
              </a:rPr>
              <a:t>client sends BRS, both the teams (test and development) start their activities. The developers translate the BRS to SRS. The test team involves in reviewing the BRS to find the missing or wrong requirements and writes acceptance test plan and acceptance test </a:t>
            </a:r>
            <a:r>
              <a:rPr lang="en-US" sz="2400" dirty="0" smtClean="0">
                <a:latin typeface="Arial" pitchFamily="34" charset="0"/>
                <a:cs typeface="Arial" pitchFamily="34" charset="0"/>
              </a:rPr>
              <a:t>cases.</a:t>
            </a:r>
          </a:p>
          <a:p>
            <a:pPr marL="0" indent="0">
              <a:buNone/>
            </a:pPr>
            <a:endParaRPr lang="en-US" sz="2400" dirty="0" smtClean="0">
              <a:latin typeface="Arial" pitchFamily="34" charset="0"/>
              <a:cs typeface="Arial" pitchFamily="34" charset="0"/>
            </a:endParaRPr>
          </a:p>
          <a:p>
            <a:pPr marL="0" indent="0">
              <a:buNone/>
            </a:pPr>
            <a:r>
              <a:rPr lang="en-US" sz="2400" dirty="0">
                <a:latin typeface="Arial" pitchFamily="34" charset="0"/>
                <a:cs typeface="Arial" pitchFamily="34" charset="0"/>
              </a:rPr>
              <a:t>2. In the next stage, the development team sends the SRS the testing team for review and the developers start building the HLD (High Level Design Document) of the product. The test team involves in reviewing the SRS against the BRS and writes system test plan and test cases.</a:t>
            </a:r>
          </a:p>
          <a:p>
            <a:pPr marL="0" indent="0">
              <a:buNone/>
            </a:pPr>
            <a:endParaRPr lang="en-US" sz="2400" b="1" dirty="0"/>
          </a:p>
        </p:txBody>
      </p:sp>
    </p:spTree>
    <p:extLst>
      <p:ext uri="{BB962C8B-B14F-4D97-AF65-F5344CB8AC3E}">
        <p14:creationId xmlns:p14="http://schemas.microsoft.com/office/powerpoint/2010/main" xmlns="" val="35029452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rial" pitchFamily="34" charset="0"/>
                <a:cs typeface="Arial" pitchFamily="34" charset="0"/>
              </a:rPr>
              <a:t>V Model</a:t>
            </a:r>
            <a:endParaRPr lang="en-IN" dirty="0">
              <a:latin typeface="Arial" pitchFamily="34" charset="0"/>
              <a:cs typeface="Arial" pitchFamily="34" charset="0"/>
            </a:endParaRPr>
          </a:p>
        </p:txBody>
      </p:sp>
      <p:sp>
        <p:nvSpPr>
          <p:cNvPr id="6" name="Content Placeholder 5"/>
          <p:cNvSpPr>
            <a:spLocks noGrp="1"/>
          </p:cNvSpPr>
          <p:nvPr>
            <p:ph idx="1"/>
          </p:nvPr>
        </p:nvSpPr>
        <p:spPr>
          <a:xfrm>
            <a:off x="685800" y="1828800"/>
            <a:ext cx="8001000" cy="5029200"/>
          </a:xfrm>
        </p:spPr>
        <p:txBody>
          <a:bodyPr/>
          <a:lstStyle/>
          <a:p>
            <a:pPr marL="0" indent="0">
              <a:buNone/>
            </a:pPr>
            <a:r>
              <a:rPr lang="en-US" sz="2400" dirty="0" smtClean="0">
                <a:latin typeface="Arial" pitchFamily="34" charset="0"/>
                <a:cs typeface="Arial" pitchFamily="34" charset="0"/>
              </a:rPr>
              <a:t>3. In </a:t>
            </a:r>
            <a:r>
              <a:rPr lang="en-US" sz="2400" dirty="0">
                <a:latin typeface="Arial" pitchFamily="34" charset="0"/>
                <a:cs typeface="Arial" pitchFamily="34" charset="0"/>
              </a:rPr>
              <a:t>the next stage, the development team starts building the LLD (Low Level Design) of the product. The test team involves in reviewing the HLD (High Level Design) and writes Integration test plan and integration test cases.</a:t>
            </a:r>
          </a:p>
          <a:p>
            <a:pPr marL="0" indent="0">
              <a:buNone/>
            </a:pPr>
            <a:r>
              <a:rPr lang="en-US" sz="2400" dirty="0">
                <a:latin typeface="Arial" pitchFamily="34" charset="0"/>
                <a:cs typeface="Arial" pitchFamily="34" charset="0"/>
              </a:rPr>
              <a:t>4. In the next stage, the development team starts with the coding of the product. The test team involves in reviewing the LLD and writes functional test plan and functional test cases.</a:t>
            </a:r>
          </a:p>
          <a:p>
            <a:pPr marL="0" indent="0">
              <a:buNone/>
            </a:pPr>
            <a:r>
              <a:rPr lang="en-US" sz="2400" dirty="0" smtClean="0">
                <a:latin typeface="Arial" pitchFamily="34" charset="0"/>
                <a:cs typeface="Arial" pitchFamily="34" charset="0"/>
              </a:rPr>
              <a:t>5</a:t>
            </a:r>
            <a:r>
              <a:rPr lang="en-US" sz="2400" dirty="0">
                <a:latin typeface="Arial" pitchFamily="34" charset="0"/>
                <a:cs typeface="Arial" pitchFamily="34" charset="0"/>
              </a:rPr>
              <a:t>. In the next stage, the development team releases the build to the test team once the unit testing was done. The test team carries out functional testing, integration testing, system testing and acceptance testing on the release build step by step.</a:t>
            </a:r>
          </a:p>
          <a:p>
            <a:pPr marL="0" indent="0">
              <a:buNone/>
            </a:pPr>
            <a:endParaRPr lang="en-US" sz="2400" b="1" dirty="0"/>
          </a:p>
        </p:txBody>
      </p:sp>
    </p:spTree>
    <p:extLst>
      <p:ext uri="{BB962C8B-B14F-4D97-AF65-F5344CB8AC3E}">
        <p14:creationId xmlns:p14="http://schemas.microsoft.com/office/powerpoint/2010/main" xmlns="" val="19131810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rial" pitchFamily="34" charset="0"/>
                <a:cs typeface="Arial" pitchFamily="34" charset="0"/>
              </a:rPr>
              <a:t>Agile Scrum Methodology</a:t>
            </a:r>
            <a:endParaRPr lang="en-IN" dirty="0">
              <a:latin typeface="Arial" pitchFamily="34" charset="0"/>
              <a:cs typeface="Arial" pitchFamily="34" charset="0"/>
            </a:endParaRPr>
          </a:p>
        </p:txBody>
      </p:sp>
      <p:sp>
        <p:nvSpPr>
          <p:cNvPr id="6" name="Content Placeholder 5"/>
          <p:cNvSpPr>
            <a:spLocks noGrp="1"/>
          </p:cNvSpPr>
          <p:nvPr>
            <p:ph idx="1"/>
          </p:nvPr>
        </p:nvSpPr>
        <p:spPr>
          <a:xfrm>
            <a:off x="685800" y="1828800"/>
            <a:ext cx="7772400" cy="4267200"/>
          </a:xfrm>
        </p:spPr>
        <p:txBody>
          <a:bodyPr/>
          <a:lstStyle/>
          <a:p>
            <a:pPr marL="0" indent="0">
              <a:buNone/>
            </a:pPr>
            <a:r>
              <a:rPr lang="en-US" sz="2400" dirty="0">
                <a:latin typeface="Arial" pitchFamily="34" charset="0"/>
                <a:cs typeface="Arial" pitchFamily="34" charset="0"/>
              </a:rPr>
              <a:t>one of the popular </a:t>
            </a:r>
            <a:r>
              <a:rPr lang="en-US" sz="2400" dirty="0" smtClean="0">
                <a:latin typeface="Arial" pitchFamily="34" charset="0"/>
                <a:cs typeface="Arial" pitchFamily="34" charset="0"/>
              </a:rPr>
              <a:t>Agile software </a:t>
            </a:r>
            <a:r>
              <a:rPr lang="en-US" sz="2400" dirty="0">
                <a:latin typeface="Arial" pitchFamily="34" charset="0"/>
                <a:cs typeface="Arial" pitchFamily="34" charset="0"/>
              </a:rPr>
              <a:t>development </a:t>
            </a:r>
            <a:r>
              <a:rPr lang="en-US" sz="2400" dirty="0" smtClean="0">
                <a:latin typeface="Arial" pitchFamily="34" charset="0"/>
                <a:cs typeface="Arial" pitchFamily="34" charset="0"/>
              </a:rPr>
              <a:t>methods</a:t>
            </a:r>
            <a:r>
              <a:rPr lang="en-US" sz="2400" dirty="0">
                <a:latin typeface="Arial" pitchFamily="34" charset="0"/>
                <a:cs typeface="Arial" pitchFamily="34" charset="0"/>
              </a:rPr>
              <a:t>.</a:t>
            </a:r>
            <a:endParaRPr lang="en-US" sz="2400" b="1" dirty="0">
              <a:latin typeface="Arial" pitchFamily="34" charset="0"/>
              <a:cs typeface="Arial" pitchFamily="34" charset="0"/>
            </a:endParaRPr>
          </a:p>
        </p:txBody>
      </p:sp>
      <p:pic>
        <p:nvPicPr>
          <p:cNvPr id="5" name="Picture 4"/>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447800" y="2667000"/>
            <a:ext cx="6019800" cy="3962400"/>
          </a:xfrm>
          <a:prstGeom prst="rect">
            <a:avLst/>
          </a:prstGeom>
          <a:noFill/>
          <a:ln>
            <a:noFill/>
          </a:ln>
        </p:spPr>
      </p:pic>
    </p:spTree>
    <p:extLst>
      <p:ext uri="{BB962C8B-B14F-4D97-AF65-F5344CB8AC3E}">
        <p14:creationId xmlns:p14="http://schemas.microsoft.com/office/powerpoint/2010/main" xmlns="" val="27398951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rial" pitchFamily="34" charset="0"/>
                <a:cs typeface="Arial" pitchFamily="34" charset="0"/>
              </a:rPr>
              <a:t>Agile Scrum Methodology</a:t>
            </a:r>
            <a:endParaRPr lang="en-IN" dirty="0">
              <a:latin typeface="Arial" pitchFamily="34" charset="0"/>
              <a:cs typeface="Arial" pitchFamily="34" charset="0"/>
            </a:endParaRPr>
          </a:p>
        </p:txBody>
      </p:sp>
      <p:sp>
        <p:nvSpPr>
          <p:cNvPr id="6" name="Content Placeholder 5"/>
          <p:cNvSpPr>
            <a:spLocks noGrp="1"/>
          </p:cNvSpPr>
          <p:nvPr>
            <p:ph idx="1"/>
          </p:nvPr>
        </p:nvSpPr>
        <p:spPr>
          <a:xfrm>
            <a:off x="685800" y="1828800"/>
            <a:ext cx="7772400" cy="4267200"/>
          </a:xfrm>
        </p:spPr>
        <p:txBody>
          <a:bodyPr/>
          <a:lstStyle/>
          <a:p>
            <a:pPr marL="0" indent="0">
              <a:buNone/>
            </a:pPr>
            <a:r>
              <a:rPr lang="en-US" sz="2400" b="1" dirty="0">
                <a:latin typeface="Arial" pitchFamily="34" charset="0"/>
                <a:cs typeface="Arial" pitchFamily="34" charset="0"/>
              </a:rPr>
              <a:t>Agile Scrum Methodology</a:t>
            </a:r>
            <a:r>
              <a:rPr lang="en-US" sz="2400" dirty="0">
                <a:latin typeface="Arial" pitchFamily="34" charset="0"/>
                <a:cs typeface="Arial" pitchFamily="34" charset="0"/>
              </a:rPr>
              <a:t> is one of the popular Agile software development </a:t>
            </a:r>
            <a:r>
              <a:rPr lang="en-US" sz="2400" dirty="0" smtClean="0">
                <a:latin typeface="Arial" pitchFamily="34" charset="0"/>
                <a:cs typeface="Arial" pitchFamily="34" charset="0"/>
              </a:rPr>
              <a:t>methods</a:t>
            </a:r>
            <a:r>
              <a:rPr lang="en-US" sz="2400" dirty="0">
                <a:latin typeface="Arial" pitchFamily="34" charset="0"/>
                <a:cs typeface="Arial" pitchFamily="34" charset="0"/>
              </a:rPr>
              <a:t>.</a:t>
            </a:r>
            <a:r>
              <a:rPr lang="en-US" sz="2400" b="1" dirty="0" smtClean="0">
                <a:latin typeface="Arial" pitchFamily="34" charset="0"/>
                <a:cs typeface="Arial" pitchFamily="34" charset="0"/>
              </a:rPr>
              <a:t> </a:t>
            </a:r>
            <a:r>
              <a:rPr lang="en-US" sz="2400" dirty="0">
                <a:latin typeface="Arial" pitchFamily="34" charset="0"/>
                <a:cs typeface="Arial" pitchFamily="34" charset="0"/>
              </a:rPr>
              <a:t>There are some other Agile software development methods but the popular one which is using widely is Agile Scrum Methodology. The Agile Scrum Methodology is a combination of both Incremental and Iterative model for managing product development</a:t>
            </a:r>
            <a:r>
              <a:rPr lang="en-US" sz="2400" dirty="0" smtClean="0">
                <a:latin typeface="Arial" pitchFamily="34" charset="0"/>
                <a:cs typeface="Arial" pitchFamily="34" charset="0"/>
              </a:rPr>
              <a:t>.</a:t>
            </a:r>
          </a:p>
          <a:p>
            <a:pPr marL="0" indent="0">
              <a:buNone/>
            </a:pPr>
            <a:endParaRPr lang="en-US" sz="2400" dirty="0" smtClean="0">
              <a:latin typeface="Arial" pitchFamily="34" charset="0"/>
              <a:cs typeface="Arial" pitchFamily="34" charset="0"/>
            </a:endParaRPr>
          </a:p>
          <a:p>
            <a:pPr marL="0" indent="0">
              <a:buNone/>
            </a:pPr>
            <a:r>
              <a:rPr lang="en-US" sz="2400" dirty="0" smtClean="0">
                <a:latin typeface="Arial" pitchFamily="34" charset="0"/>
                <a:cs typeface="Arial" pitchFamily="34" charset="0"/>
              </a:rPr>
              <a:t>In </a:t>
            </a:r>
            <a:r>
              <a:rPr lang="en-US" sz="2400" dirty="0">
                <a:latin typeface="Arial" pitchFamily="34" charset="0"/>
                <a:cs typeface="Arial" pitchFamily="34" charset="0"/>
              </a:rPr>
              <a:t>Scrum, the project is divided into Sprints.</a:t>
            </a:r>
          </a:p>
          <a:p>
            <a:pPr marL="0" indent="0">
              <a:buNone/>
            </a:pPr>
            <a:endParaRPr lang="en-US" sz="2400" dirty="0"/>
          </a:p>
        </p:txBody>
      </p:sp>
    </p:spTree>
    <p:extLst>
      <p:ext uri="{BB962C8B-B14F-4D97-AF65-F5344CB8AC3E}">
        <p14:creationId xmlns:p14="http://schemas.microsoft.com/office/powerpoint/2010/main" xmlns="" val="31216173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rial" pitchFamily="34" charset="0"/>
                <a:cs typeface="Arial" pitchFamily="34" charset="0"/>
              </a:rPr>
              <a:t>Agile Scrum Methodology</a:t>
            </a:r>
            <a:endParaRPr lang="en-IN" dirty="0">
              <a:latin typeface="Arial" pitchFamily="34" charset="0"/>
              <a:cs typeface="Arial" pitchFamily="34" charset="0"/>
            </a:endParaRPr>
          </a:p>
        </p:txBody>
      </p:sp>
      <p:sp>
        <p:nvSpPr>
          <p:cNvPr id="6" name="Content Placeholder 5"/>
          <p:cNvSpPr>
            <a:spLocks noGrp="1"/>
          </p:cNvSpPr>
          <p:nvPr>
            <p:ph idx="1"/>
          </p:nvPr>
        </p:nvSpPr>
        <p:spPr>
          <a:xfrm>
            <a:off x="685800" y="1828800"/>
            <a:ext cx="7772400" cy="4267200"/>
          </a:xfrm>
        </p:spPr>
        <p:txBody>
          <a:bodyPr/>
          <a:lstStyle/>
          <a:p>
            <a:pPr marL="0" indent="0">
              <a:buNone/>
            </a:pPr>
            <a:r>
              <a:rPr lang="en-US" sz="2400" b="1" dirty="0">
                <a:latin typeface="Arial" pitchFamily="34" charset="0"/>
                <a:cs typeface="Arial" pitchFamily="34" charset="0"/>
              </a:rPr>
              <a:t>Sprint:</a:t>
            </a:r>
            <a:r>
              <a:rPr lang="en-US" sz="2400" dirty="0">
                <a:latin typeface="Arial" pitchFamily="34" charset="0"/>
                <a:cs typeface="Arial" pitchFamily="34" charset="0"/>
              </a:rPr>
              <a:t> Each Sprint has a specified time line (2 weeks to 1 month). This time line will be agreed by a Scrum Team during the Sprint Planning Meeting. Here, User Stories are split in to different modules. End result of every Sprint should be potentially shippable product.</a:t>
            </a:r>
          </a:p>
          <a:p>
            <a:pPr marL="0" indent="0">
              <a:buNone/>
            </a:pPr>
            <a:endParaRPr lang="en-US" sz="2400" dirty="0" smtClean="0">
              <a:latin typeface="Arial" pitchFamily="34" charset="0"/>
              <a:cs typeface="Arial" pitchFamily="34" charset="0"/>
            </a:endParaRPr>
          </a:p>
          <a:p>
            <a:pPr marL="0" indent="0">
              <a:buNone/>
            </a:pPr>
            <a:r>
              <a:rPr lang="en-US" sz="2400" dirty="0" smtClean="0">
                <a:latin typeface="Arial" pitchFamily="34" charset="0"/>
                <a:cs typeface="Arial" pitchFamily="34" charset="0"/>
              </a:rPr>
              <a:t>The </a:t>
            </a:r>
            <a:r>
              <a:rPr lang="en-US" sz="2400" dirty="0">
                <a:latin typeface="Arial" pitchFamily="34" charset="0"/>
                <a:cs typeface="Arial" pitchFamily="34" charset="0"/>
              </a:rPr>
              <a:t>three important aspects involved in Scrum such as </a:t>
            </a:r>
            <a:r>
              <a:rPr lang="en-US" sz="2400" b="1" dirty="0">
                <a:latin typeface="Arial" pitchFamily="34" charset="0"/>
                <a:cs typeface="Arial" pitchFamily="34" charset="0"/>
              </a:rPr>
              <a:t>Roles</a:t>
            </a:r>
            <a:r>
              <a:rPr lang="en-US" sz="2400" dirty="0">
                <a:latin typeface="Arial" pitchFamily="34" charset="0"/>
                <a:cs typeface="Arial" pitchFamily="34" charset="0"/>
              </a:rPr>
              <a:t>, </a:t>
            </a:r>
            <a:r>
              <a:rPr lang="en-US" sz="2400" b="1" dirty="0">
                <a:latin typeface="Arial" pitchFamily="34" charset="0"/>
                <a:cs typeface="Arial" pitchFamily="34" charset="0"/>
              </a:rPr>
              <a:t>Artifacts</a:t>
            </a:r>
            <a:r>
              <a:rPr lang="en-US" sz="2400" dirty="0">
                <a:latin typeface="Arial" pitchFamily="34" charset="0"/>
                <a:cs typeface="Arial" pitchFamily="34" charset="0"/>
              </a:rPr>
              <a:t> and </a:t>
            </a:r>
            <a:r>
              <a:rPr lang="en-US" sz="2400" b="1" dirty="0">
                <a:latin typeface="Arial" pitchFamily="34" charset="0"/>
                <a:cs typeface="Arial" pitchFamily="34" charset="0"/>
              </a:rPr>
              <a:t>Meetings</a:t>
            </a:r>
            <a:r>
              <a:rPr lang="en-US" sz="2400" dirty="0">
                <a:latin typeface="Arial" pitchFamily="34" charset="0"/>
                <a:cs typeface="Arial" pitchFamily="34" charset="0"/>
              </a:rPr>
              <a:t>:</a:t>
            </a:r>
          </a:p>
          <a:p>
            <a:pPr marL="0" indent="0">
              <a:buNone/>
            </a:pPr>
            <a:endParaRPr lang="en-US" sz="2400" dirty="0"/>
          </a:p>
        </p:txBody>
      </p:sp>
    </p:spTree>
    <p:extLst>
      <p:ext uri="{BB962C8B-B14F-4D97-AF65-F5344CB8AC3E}">
        <p14:creationId xmlns:p14="http://schemas.microsoft.com/office/powerpoint/2010/main" xmlns="" val="2216045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rial" pitchFamily="34" charset="0"/>
                <a:cs typeface="Arial" pitchFamily="34" charset="0"/>
              </a:rPr>
              <a:t>Roles in Agile Scrum</a:t>
            </a:r>
            <a:endParaRPr lang="en-IN" dirty="0">
              <a:latin typeface="Arial" pitchFamily="34" charset="0"/>
              <a:cs typeface="Arial" pitchFamily="34" charset="0"/>
            </a:endParaRPr>
          </a:p>
        </p:txBody>
      </p:sp>
      <p:sp>
        <p:nvSpPr>
          <p:cNvPr id="6" name="Content Placeholder 5"/>
          <p:cNvSpPr>
            <a:spLocks noGrp="1"/>
          </p:cNvSpPr>
          <p:nvPr>
            <p:ph idx="1"/>
          </p:nvPr>
        </p:nvSpPr>
        <p:spPr>
          <a:xfrm>
            <a:off x="685800" y="1828800"/>
            <a:ext cx="7772400" cy="4267200"/>
          </a:xfrm>
        </p:spPr>
        <p:txBody>
          <a:bodyPr/>
          <a:lstStyle/>
          <a:p>
            <a:pPr marL="0" indent="0">
              <a:buNone/>
            </a:pPr>
            <a:r>
              <a:rPr lang="en-US" sz="2400" b="1" dirty="0">
                <a:latin typeface="Arial" pitchFamily="34" charset="0"/>
                <a:cs typeface="Arial" pitchFamily="34" charset="0"/>
              </a:rPr>
              <a:t>Product </a:t>
            </a:r>
            <a:r>
              <a:rPr lang="en-US" sz="2400" b="1" dirty="0" smtClean="0">
                <a:latin typeface="Arial" pitchFamily="34" charset="0"/>
                <a:cs typeface="Arial" pitchFamily="34" charset="0"/>
              </a:rPr>
              <a:t>Owner: </a:t>
            </a:r>
            <a:r>
              <a:rPr lang="en-US" sz="2400" dirty="0" smtClean="0">
                <a:latin typeface="Arial" pitchFamily="34" charset="0"/>
                <a:cs typeface="Arial" pitchFamily="34" charset="0"/>
              </a:rPr>
              <a:t>Product </a:t>
            </a:r>
            <a:r>
              <a:rPr lang="en-US" sz="2400" dirty="0">
                <a:latin typeface="Arial" pitchFamily="34" charset="0"/>
                <a:cs typeface="Arial" pitchFamily="34" charset="0"/>
              </a:rPr>
              <a:t>Owner usually represents the Client and acts as a point of contact from Client </a:t>
            </a:r>
            <a:r>
              <a:rPr lang="en-US" sz="2400" dirty="0" smtClean="0">
                <a:latin typeface="Arial" pitchFamily="34" charset="0"/>
                <a:cs typeface="Arial" pitchFamily="34" charset="0"/>
              </a:rPr>
              <a:t>side.</a:t>
            </a:r>
            <a:r>
              <a:rPr lang="en-US" sz="2400" dirty="0">
                <a:latin typeface="Arial" pitchFamily="34" charset="0"/>
                <a:cs typeface="Arial" pitchFamily="34" charset="0"/>
              </a:rPr>
              <a:t> The one who prioritizes the list of Product Backlogs which Scrum Team should finish and release.</a:t>
            </a:r>
          </a:p>
          <a:p>
            <a:pPr marL="0" indent="0">
              <a:buNone/>
            </a:pPr>
            <a:endParaRPr lang="en-US" sz="2400" dirty="0"/>
          </a:p>
          <a:p>
            <a:pPr marL="0" indent="0">
              <a:buNone/>
            </a:pPr>
            <a:endParaRPr lang="en-US" sz="2400" dirty="0"/>
          </a:p>
        </p:txBody>
      </p:sp>
      <p:pic>
        <p:nvPicPr>
          <p:cNvPr id="4" name="Picture 3" descr="Product Backlog">
            <a:hlinkClick r:id="rId3" tgtFrame="&quot;_blank&quot;"/>
          </p:cNvPr>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600200" y="3311047"/>
            <a:ext cx="5105400" cy="3200400"/>
          </a:xfrm>
          <a:prstGeom prst="rect">
            <a:avLst/>
          </a:prstGeom>
          <a:noFill/>
          <a:ln>
            <a:noFill/>
          </a:ln>
        </p:spPr>
      </p:pic>
    </p:spTree>
    <p:extLst>
      <p:ext uri="{BB962C8B-B14F-4D97-AF65-F5344CB8AC3E}">
        <p14:creationId xmlns:p14="http://schemas.microsoft.com/office/powerpoint/2010/main" xmlns="" val="2155294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rial" pitchFamily="34" charset="0"/>
                <a:cs typeface="Arial" pitchFamily="34" charset="0"/>
              </a:rPr>
              <a:t>Roles in Agile Scrum</a:t>
            </a:r>
            <a:endParaRPr lang="en-IN" dirty="0">
              <a:latin typeface="Arial" pitchFamily="34" charset="0"/>
              <a:cs typeface="Arial" pitchFamily="34" charset="0"/>
            </a:endParaRPr>
          </a:p>
        </p:txBody>
      </p:sp>
      <p:sp>
        <p:nvSpPr>
          <p:cNvPr id="6" name="Content Placeholder 5"/>
          <p:cNvSpPr>
            <a:spLocks noGrp="1"/>
          </p:cNvSpPr>
          <p:nvPr>
            <p:ph idx="1"/>
          </p:nvPr>
        </p:nvSpPr>
        <p:spPr>
          <a:xfrm>
            <a:off x="685800" y="1828800"/>
            <a:ext cx="7772400" cy="4267200"/>
          </a:xfrm>
        </p:spPr>
        <p:txBody>
          <a:bodyPr/>
          <a:lstStyle/>
          <a:p>
            <a:pPr marL="0" indent="0">
              <a:buNone/>
            </a:pPr>
            <a:r>
              <a:rPr lang="en-US" sz="2400" b="1" dirty="0">
                <a:latin typeface="Arial" pitchFamily="34" charset="0"/>
                <a:cs typeface="Arial" pitchFamily="34" charset="0"/>
              </a:rPr>
              <a:t>Scrum </a:t>
            </a:r>
            <a:r>
              <a:rPr lang="en-US" sz="2400" b="1" dirty="0" smtClean="0">
                <a:latin typeface="Arial" pitchFamily="34" charset="0"/>
                <a:cs typeface="Arial" pitchFamily="34" charset="0"/>
              </a:rPr>
              <a:t>Master: </a:t>
            </a:r>
            <a:r>
              <a:rPr lang="en-US" sz="2400" dirty="0" smtClean="0">
                <a:latin typeface="Arial" pitchFamily="34" charset="0"/>
                <a:cs typeface="Arial" pitchFamily="34" charset="0"/>
              </a:rPr>
              <a:t>Scrum </a:t>
            </a:r>
            <a:r>
              <a:rPr lang="en-US" sz="2400" dirty="0">
                <a:latin typeface="Arial" pitchFamily="34" charset="0"/>
                <a:cs typeface="Arial" pitchFamily="34" charset="0"/>
              </a:rPr>
              <a:t>Master acts as a facilitator to the Scrum Development Team. Clarifies the queries and organizes the team from distractions and teach team how to use scrum and also concentrates on Return on Investment (ROI).</a:t>
            </a:r>
          </a:p>
          <a:p>
            <a:pPr marL="0" indent="0">
              <a:buNone/>
            </a:pPr>
            <a:r>
              <a:rPr lang="en-US" sz="2400" dirty="0" smtClean="0"/>
              <a:t>.</a:t>
            </a:r>
            <a:endParaRPr lang="en-US" sz="2400" dirty="0"/>
          </a:p>
          <a:p>
            <a:pPr marL="0" indent="0">
              <a:buNone/>
            </a:pPr>
            <a:endParaRPr lang="en-US" sz="2400" dirty="0"/>
          </a:p>
          <a:p>
            <a:pPr marL="0" indent="0">
              <a:buNone/>
            </a:pPr>
            <a:endParaRPr lang="en-US" sz="2400" dirty="0"/>
          </a:p>
        </p:txBody>
      </p:sp>
      <p:pic>
        <p:nvPicPr>
          <p:cNvPr id="5" name="Picture 4" descr="Scrum Master">
            <a:hlinkClick r:id="rId3" tgtFrame="&quot;_blank&quot;"/>
          </p:cNvPr>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514600" y="3733800"/>
            <a:ext cx="4343400" cy="2438400"/>
          </a:xfrm>
          <a:prstGeom prst="rect">
            <a:avLst/>
          </a:prstGeom>
          <a:noFill/>
          <a:ln>
            <a:noFill/>
          </a:ln>
        </p:spPr>
      </p:pic>
    </p:spTree>
    <p:extLst>
      <p:ext uri="{BB962C8B-B14F-4D97-AF65-F5344CB8AC3E}">
        <p14:creationId xmlns:p14="http://schemas.microsoft.com/office/powerpoint/2010/main" xmlns="" val="21754868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rial" pitchFamily="34" charset="0"/>
                <a:cs typeface="Arial" pitchFamily="34" charset="0"/>
              </a:rPr>
              <a:t>Roles in Agile Scrum</a:t>
            </a:r>
            <a:endParaRPr lang="en-IN" dirty="0">
              <a:latin typeface="Arial" pitchFamily="34" charset="0"/>
              <a:cs typeface="Arial" pitchFamily="34" charset="0"/>
            </a:endParaRPr>
          </a:p>
        </p:txBody>
      </p:sp>
      <p:sp>
        <p:nvSpPr>
          <p:cNvPr id="6" name="Content Placeholder 5"/>
          <p:cNvSpPr>
            <a:spLocks noGrp="1"/>
          </p:cNvSpPr>
          <p:nvPr>
            <p:ph idx="1"/>
          </p:nvPr>
        </p:nvSpPr>
        <p:spPr>
          <a:xfrm>
            <a:off x="685800" y="1828800"/>
            <a:ext cx="7772400" cy="4267200"/>
          </a:xfrm>
        </p:spPr>
        <p:txBody>
          <a:bodyPr/>
          <a:lstStyle/>
          <a:p>
            <a:pPr marL="0" indent="0">
              <a:buNone/>
            </a:pPr>
            <a:r>
              <a:rPr lang="en-US" sz="2400" b="1" dirty="0">
                <a:latin typeface="Arial" pitchFamily="34" charset="0"/>
                <a:cs typeface="Arial" pitchFamily="34" charset="0"/>
              </a:rPr>
              <a:t>Scrum </a:t>
            </a:r>
            <a:r>
              <a:rPr lang="en-US" sz="2400" b="1" dirty="0" smtClean="0">
                <a:latin typeface="Arial" pitchFamily="34" charset="0"/>
                <a:cs typeface="Arial" pitchFamily="34" charset="0"/>
              </a:rPr>
              <a:t>Team: </a:t>
            </a:r>
            <a:r>
              <a:rPr lang="en-US" sz="2400" dirty="0">
                <a:latin typeface="Arial" pitchFamily="34" charset="0"/>
                <a:cs typeface="Arial" pitchFamily="34" charset="0"/>
              </a:rPr>
              <a:t>A cross-functional, self-organizing group of dedicated people (Group of Product Owner, Business Analyst, Developer’s and QA’s). Recommended size of a scrum team is 7 plus or minus 2 </a:t>
            </a:r>
            <a:r>
              <a:rPr lang="en-US" sz="2400" dirty="0" smtClean="0">
                <a:latin typeface="Arial" pitchFamily="34" charset="0"/>
                <a:cs typeface="Arial" pitchFamily="34" charset="0"/>
              </a:rPr>
              <a:t>(i.e., </a:t>
            </a:r>
            <a:r>
              <a:rPr lang="en-US" sz="2400" dirty="0">
                <a:latin typeface="Arial" pitchFamily="34" charset="0"/>
                <a:cs typeface="Arial" pitchFamily="34" charset="0"/>
              </a:rPr>
              <a:t>between 5 to 9 members in a team)</a:t>
            </a:r>
          </a:p>
          <a:p>
            <a:pPr marL="0" indent="0">
              <a:buNone/>
            </a:pPr>
            <a:endParaRPr lang="en-US" sz="2400" dirty="0"/>
          </a:p>
          <a:p>
            <a:pPr marL="0" indent="0">
              <a:buNone/>
            </a:pPr>
            <a:endParaRPr lang="en-US" sz="2400" dirty="0"/>
          </a:p>
          <a:p>
            <a:pPr marL="0" indent="0">
              <a:buNone/>
            </a:pPr>
            <a:endParaRPr lang="en-US" sz="2400" dirty="0"/>
          </a:p>
        </p:txBody>
      </p:sp>
      <p:pic>
        <p:nvPicPr>
          <p:cNvPr id="7" name="Picture 6"/>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286000" y="3733800"/>
            <a:ext cx="5638800" cy="3124200"/>
          </a:xfrm>
          <a:prstGeom prst="rect">
            <a:avLst/>
          </a:prstGeom>
          <a:noFill/>
          <a:ln>
            <a:noFill/>
          </a:ln>
        </p:spPr>
      </p:pic>
    </p:spTree>
    <p:extLst>
      <p:ext uri="{BB962C8B-B14F-4D97-AF65-F5344CB8AC3E}">
        <p14:creationId xmlns:p14="http://schemas.microsoft.com/office/powerpoint/2010/main" xmlns="" val="7529753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rial" pitchFamily="34" charset="0"/>
                <a:cs typeface="Arial" pitchFamily="34" charset="0"/>
              </a:rPr>
              <a:t>SDLC</a:t>
            </a:r>
            <a:endParaRPr lang="en-IN" dirty="0">
              <a:latin typeface="Arial" pitchFamily="34" charset="0"/>
              <a:cs typeface="Arial" pitchFamily="34" charset="0"/>
            </a:endParaRPr>
          </a:p>
        </p:txBody>
      </p:sp>
      <p:sp>
        <p:nvSpPr>
          <p:cNvPr id="3" name="Content Placeholder 2"/>
          <p:cNvSpPr>
            <a:spLocks noGrp="1"/>
          </p:cNvSpPr>
          <p:nvPr>
            <p:ph idx="1"/>
          </p:nvPr>
        </p:nvSpPr>
        <p:spPr>
          <a:xfrm>
            <a:off x="755576" y="1772816"/>
            <a:ext cx="7772400" cy="4832176"/>
          </a:xfrm>
        </p:spPr>
        <p:txBody>
          <a:bodyPr/>
          <a:lstStyle/>
          <a:p>
            <a:r>
              <a:rPr lang="en-US" sz="2400" b="1" dirty="0" smtClean="0">
                <a:latin typeface="Arial" pitchFamily="34" charset="0"/>
                <a:cs typeface="Arial" pitchFamily="34" charset="0"/>
              </a:rPr>
              <a:t>Programming </a:t>
            </a:r>
            <a:r>
              <a:rPr lang="en-US" sz="2400" b="1" dirty="0">
                <a:latin typeface="Arial" pitchFamily="34" charset="0"/>
                <a:cs typeface="Arial" pitchFamily="34" charset="0"/>
              </a:rPr>
              <a:t>software</a:t>
            </a:r>
            <a:r>
              <a:rPr lang="en-US" sz="2400" dirty="0">
                <a:latin typeface="Arial" pitchFamily="34" charset="0"/>
                <a:cs typeface="Arial" pitchFamily="34" charset="0"/>
              </a:rPr>
              <a:t> is a set of tools to aid developers in writing programs. The various tools available are compilers, linkers, debuggers, interpreters and text editors.</a:t>
            </a:r>
          </a:p>
          <a:p>
            <a:r>
              <a:rPr lang="en-US" sz="2400" b="1" dirty="0">
                <a:latin typeface="Arial" pitchFamily="34" charset="0"/>
                <a:cs typeface="Arial" pitchFamily="34" charset="0"/>
              </a:rPr>
              <a:t>Application software</a:t>
            </a:r>
            <a:r>
              <a:rPr lang="en-US" sz="2400" dirty="0">
                <a:latin typeface="Arial" pitchFamily="34" charset="0"/>
                <a:cs typeface="Arial" pitchFamily="34" charset="0"/>
              </a:rPr>
              <a:t> is intended to perform certain tasks. Examples of application software include office suites, gaming applications, database systems and educational software. Application software can be a single program or a collection of small programs. </a:t>
            </a:r>
            <a:r>
              <a:rPr lang="en-US" sz="2400" dirty="0" smtClean="0">
                <a:latin typeface="Arial" pitchFamily="34" charset="0"/>
                <a:cs typeface="Arial" pitchFamily="34" charset="0"/>
              </a:rPr>
              <a:t>three </a:t>
            </a:r>
            <a:r>
              <a:rPr lang="en-US" sz="2400" dirty="0">
                <a:latin typeface="Arial" pitchFamily="34" charset="0"/>
                <a:cs typeface="Arial" pitchFamily="34" charset="0"/>
              </a:rPr>
              <a:t>categories:</a:t>
            </a:r>
          </a:p>
          <a:p>
            <a:pPr marL="0" indent="0">
              <a:buNone/>
            </a:pPr>
            <a:endParaRPr lang="en-IN" sz="2800" dirty="0"/>
          </a:p>
          <a:p>
            <a:pPr marL="0" indent="0">
              <a:buNone/>
            </a:pPr>
            <a:endParaRPr lang="en-IN" sz="2800" dirty="0"/>
          </a:p>
        </p:txBody>
      </p:sp>
    </p:spTree>
    <p:extLst>
      <p:ext uri="{BB962C8B-B14F-4D97-AF65-F5344CB8AC3E}">
        <p14:creationId xmlns:p14="http://schemas.microsoft.com/office/powerpoint/2010/main" xmlns="" val="33613129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4400" dirty="0" smtClean="0">
                <a:latin typeface="Arial" pitchFamily="34" charset="0"/>
                <a:cs typeface="Arial" pitchFamily="34" charset="0"/>
              </a:rPr>
              <a:t>THANK YOU</a:t>
            </a:r>
            <a:endParaRPr lang="en-IN" sz="4400" dirty="0">
              <a:latin typeface="Arial" pitchFamily="34" charset="0"/>
              <a:cs typeface="Arial" pitchFamily="34" charset="0"/>
            </a:endParaRPr>
          </a:p>
        </p:txBody>
      </p:sp>
      <p:sp>
        <p:nvSpPr>
          <p:cNvPr id="3" name="Subtitle 2"/>
          <p:cNvSpPr>
            <a:spLocks noGrp="1"/>
          </p:cNvSpPr>
          <p:nvPr>
            <p:ph type="subTitle" idx="1"/>
          </p:nvPr>
        </p:nvSpPr>
        <p:spPr>
          <a:xfrm>
            <a:off x="1143000" y="5181600"/>
            <a:ext cx="45719" cy="76200"/>
          </a:xfrm>
        </p:spPr>
        <p:txBody>
          <a:bodyPr/>
          <a:lstStyle/>
          <a:p>
            <a:r>
              <a:rPr lang="en-IN" dirty="0" smtClean="0"/>
              <a:t>    </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rial" pitchFamily="34" charset="0"/>
                <a:cs typeface="Arial" pitchFamily="34" charset="0"/>
              </a:rPr>
              <a:t>SDLC</a:t>
            </a:r>
            <a:endParaRPr lang="en-IN" dirty="0">
              <a:latin typeface="Arial" pitchFamily="34" charset="0"/>
              <a:cs typeface="Arial" pitchFamily="34" charset="0"/>
            </a:endParaRPr>
          </a:p>
        </p:txBody>
      </p:sp>
      <p:sp>
        <p:nvSpPr>
          <p:cNvPr id="3" name="Content Placeholder 2"/>
          <p:cNvSpPr>
            <a:spLocks noGrp="1"/>
          </p:cNvSpPr>
          <p:nvPr>
            <p:ph idx="1"/>
          </p:nvPr>
        </p:nvSpPr>
        <p:spPr>
          <a:xfrm>
            <a:off x="755576" y="1772816"/>
            <a:ext cx="7772400" cy="4832176"/>
          </a:xfrm>
        </p:spPr>
        <p:txBody>
          <a:bodyPr/>
          <a:lstStyle/>
          <a:p>
            <a:pPr marL="0" indent="0">
              <a:buNone/>
            </a:pPr>
            <a:r>
              <a:rPr lang="en-US" sz="2400" dirty="0" smtClean="0">
                <a:latin typeface="Arial" pitchFamily="34" charset="0"/>
                <a:cs typeface="Arial" pitchFamily="34" charset="0"/>
              </a:rPr>
              <a:t>Software </a:t>
            </a:r>
            <a:r>
              <a:rPr lang="en-US" sz="2400" dirty="0">
                <a:latin typeface="Arial" pitchFamily="34" charset="0"/>
                <a:cs typeface="Arial" pitchFamily="34" charset="0"/>
              </a:rPr>
              <a:t>Development Life Cycle (SDLC) is a process used by the software industry to design, develop and test high quality </a:t>
            </a:r>
            <a:r>
              <a:rPr lang="en-US" sz="2400" dirty="0" smtClean="0">
                <a:latin typeface="Arial" pitchFamily="34" charset="0"/>
                <a:cs typeface="Arial" pitchFamily="34" charset="0"/>
              </a:rPr>
              <a:t>software.</a:t>
            </a:r>
          </a:p>
          <a:p>
            <a:pPr marL="0" indent="0">
              <a:buNone/>
            </a:pPr>
            <a:endParaRPr lang="en-US" sz="2400" dirty="0" smtClean="0">
              <a:latin typeface="Arial" pitchFamily="34" charset="0"/>
              <a:cs typeface="Arial" pitchFamily="34" charset="0"/>
            </a:endParaRPr>
          </a:p>
          <a:p>
            <a:r>
              <a:rPr lang="en-US" sz="2400" dirty="0" smtClean="0">
                <a:latin typeface="Arial" pitchFamily="34" charset="0"/>
                <a:cs typeface="Arial" pitchFamily="34" charset="0"/>
              </a:rPr>
              <a:t>SDLC </a:t>
            </a:r>
            <a:r>
              <a:rPr lang="en-US" sz="2400" dirty="0">
                <a:latin typeface="Arial" pitchFamily="34" charset="0"/>
                <a:cs typeface="Arial" pitchFamily="34" charset="0"/>
              </a:rPr>
              <a:t>is a framework defining tasks performed at each step in the software development </a:t>
            </a:r>
            <a:r>
              <a:rPr lang="en-US" sz="2400" dirty="0" smtClean="0">
                <a:latin typeface="Arial" pitchFamily="34" charset="0"/>
                <a:cs typeface="Arial" pitchFamily="34" charset="0"/>
              </a:rPr>
              <a:t>process.</a:t>
            </a:r>
          </a:p>
          <a:p>
            <a:endParaRPr lang="en-US" sz="2400" dirty="0" smtClean="0">
              <a:latin typeface="Arial" pitchFamily="34" charset="0"/>
              <a:cs typeface="Arial" pitchFamily="34" charset="0"/>
            </a:endParaRPr>
          </a:p>
          <a:p>
            <a:r>
              <a:rPr lang="en-US" sz="2400" dirty="0" smtClean="0">
                <a:latin typeface="Arial" pitchFamily="34" charset="0"/>
                <a:cs typeface="Arial" pitchFamily="34" charset="0"/>
              </a:rPr>
              <a:t>ISO/IEC </a:t>
            </a:r>
            <a:r>
              <a:rPr lang="en-US" sz="2400" dirty="0">
                <a:latin typeface="Arial" pitchFamily="34" charset="0"/>
                <a:cs typeface="Arial" pitchFamily="34" charset="0"/>
              </a:rPr>
              <a:t>12207 is an international standard for software life-cycle processes</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a:p>
            <a:pPr marL="0" indent="0">
              <a:buNone/>
            </a:pPr>
            <a:endParaRPr lang="en-IN" sz="2800" dirty="0"/>
          </a:p>
        </p:txBody>
      </p:sp>
    </p:spTree>
    <p:extLst>
      <p:ext uri="{BB962C8B-B14F-4D97-AF65-F5344CB8AC3E}">
        <p14:creationId xmlns:p14="http://schemas.microsoft.com/office/powerpoint/2010/main" xmlns="" val="1915630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rial" pitchFamily="34" charset="0"/>
                <a:cs typeface="Arial" pitchFamily="34" charset="0"/>
              </a:rPr>
              <a:t>SDLC</a:t>
            </a:r>
            <a:endParaRPr lang="en-IN" dirty="0">
              <a:latin typeface="Arial" pitchFamily="34" charset="0"/>
              <a:cs typeface="Arial" pitchFamily="34" charset="0"/>
            </a:endParaRPr>
          </a:p>
        </p:txBody>
      </p:sp>
      <p:sp>
        <p:nvSpPr>
          <p:cNvPr id="6" name="Content Placeholder 5"/>
          <p:cNvSpPr>
            <a:spLocks noGrp="1"/>
          </p:cNvSpPr>
          <p:nvPr>
            <p:ph idx="1"/>
          </p:nvPr>
        </p:nvSpPr>
        <p:spPr>
          <a:xfrm>
            <a:off x="685800" y="1828800"/>
            <a:ext cx="7772400" cy="4267200"/>
          </a:xfrm>
        </p:spPr>
        <p:txBody>
          <a:bodyPr/>
          <a:lstStyle/>
          <a:p>
            <a:r>
              <a:rPr lang="en-US" sz="2400" dirty="0">
                <a:latin typeface="Arial" pitchFamily="34" charset="0"/>
                <a:cs typeface="Arial" pitchFamily="34" charset="0"/>
              </a:rPr>
              <a:t>Each phase of SDLC produces deliverables required by the next phase in the life cycle. Requirements are translated into design. Code is produced according to the design. Testing should be done on a developed product based on requirement. Deployment should be done once the testing was </a:t>
            </a:r>
            <a:r>
              <a:rPr lang="en-US" sz="2400" dirty="0" smtClean="0">
                <a:latin typeface="Arial" pitchFamily="34" charset="0"/>
                <a:cs typeface="Arial" pitchFamily="34" charset="0"/>
              </a:rPr>
              <a:t>completed</a:t>
            </a:r>
          </a:p>
          <a:p>
            <a:endParaRPr lang="en-US" sz="2400" dirty="0" smtClean="0">
              <a:latin typeface="Arial" pitchFamily="34" charset="0"/>
              <a:cs typeface="Arial" pitchFamily="34" charset="0"/>
            </a:endParaRPr>
          </a:p>
          <a:p>
            <a:r>
              <a:rPr lang="en-US" sz="2400" dirty="0" smtClean="0">
                <a:latin typeface="Arial" pitchFamily="34" charset="0"/>
                <a:cs typeface="Arial" pitchFamily="34" charset="0"/>
              </a:rPr>
              <a:t>It </a:t>
            </a:r>
            <a:r>
              <a:rPr lang="en-US" sz="2400" dirty="0">
                <a:latin typeface="Arial" pitchFamily="34" charset="0"/>
                <a:cs typeface="Arial" pitchFamily="34" charset="0"/>
              </a:rPr>
              <a:t>aims to produce a high-quality system that meets or exceeds customer expectations, works effectively and efficiently in the current and planned information technology infrastructure</a:t>
            </a:r>
          </a:p>
          <a:p>
            <a:endParaRPr lang="en-US" dirty="0"/>
          </a:p>
        </p:txBody>
      </p:sp>
    </p:spTree>
    <p:extLst>
      <p:ext uri="{BB962C8B-B14F-4D97-AF65-F5344CB8AC3E}">
        <p14:creationId xmlns:p14="http://schemas.microsoft.com/office/powerpoint/2010/main" xmlns="" val="26397849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rial" pitchFamily="34" charset="0"/>
                <a:cs typeface="Arial" pitchFamily="34" charset="0"/>
              </a:rPr>
              <a:t>SDLC Phases</a:t>
            </a:r>
            <a:endParaRPr lang="en-IN" dirty="0">
              <a:latin typeface="Arial" pitchFamily="34" charset="0"/>
              <a:cs typeface="Arial" pitchFamily="34" charset="0"/>
            </a:endParaRPr>
          </a:p>
        </p:txBody>
      </p:sp>
      <p:pic>
        <p:nvPicPr>
          <p:cNvPr id="4" name="Content Placeholder 3"/>
          <p:cNvPicPr>
            <a:picLocks noGrp="1"/>
          </p:cNvPicPr>
          <p:nvPr>
            <p:ph idx="1"/>
          </p:nvPr>
        </p:nvPicPr>
        <p:blipFill>
          <a:blip r:embed="rId3" cstate="print">
            <a:extLst>
              <a:ext uri="{28A0092B-C50C-407E-A947-70E740481C1C}">
                <a14:useLocalDpi xmlns:a14="http://schemas.microsoft.com/office/drawing/2010/main" xmlns="" val="0"/>
              </a:ext>
            </a:extLst>
          </a:blip>
          <a:srcRect/>
          <a:stretch>
            <a:fillRect/>
          </a:stretch>
        </p:blipFill>
        <p:spPr bwMode="auto">
          <a:xfrm>
            <a:off x="2133600" y="2667000"/>
            <a:ext cx="5028581" cy="3276600"/>
          </a:xfrm>
          <a:prstGeom prst="rect">
            <a:avLst/>
          </a:prstGeom>
          <a:noFill/>
          <a:ln>
            <a:noFill/>
          </a:ln>
        </p:spPr>
      </p:pic>
    </p:spTree>
    <p:extLst>
      <p:ext uri="{BB962C8B-B14F-4D97-AF65-F5344CB8AC3E}">
        <p14:creationId xmlns:p14="http://schemas.microsoft.com/office/powerpoint/2010/main" xmlns="" val="7246618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rial" pitchFamily="34" charset="0"/>
                <a:cs typeface="Arial" pitchFamily="34" charset="0"/>
              </a:rPr>
              <a:t>SDLC </a:t>
            </a:r>
            <a:r>
              <a:rPr lang="en-IN" dirty="0">
                <a:latin typeface="Arial" pitchFamily="34" charset="0"/>
                <a:cs typeface="Arial" pitchFamily="34" charset="0"/>
              </a:rPr>
              <a:t>Phases</a:t>
            </a:r>
          </a:p>
        </p:txBody>
      </p:sp>
      <p:sp>
        <p:nvSpPr>
          <p:cNvPr id="6" name="Content Placeholder 5"/>
          <p:cNvSpPr>
            <a:spLocks noGrp="1"/>
          </p:cNvSpPr>
          <p:nvPr>
            <p:ph idx="1"/>
          </p:nvPr>
        </p:nvSpPr>
        <p:spPr>
          <a:xfrm>
            <a:off x="685800" y="1828800"/>
            <a:ext cx="7772400" cy="4267200"/>
          </a:xfrm>
        </p:spPr>
        <p:txBody>
          <a:bodyPr/>
          <a:lstStyle/>
          <a:p>
            <a:pPr marL="0" indent="0">
              <a:buNone/>
            </a:pPr>
            <a:r>
              <a:rPr lang="en-US" sz="2400" b="1" dirty="0">
                <a:latin typeface="Arial" pitchFamily="34" charset="0"/>
                <a:cs typeface="Arial" pitchFamily="34" charset="0"/>
              </a:rPr>
              <a:t>Requirement Phase:</a:t>
            </a:r>
          </a:p>
          <a:p>
            <a:pPr marL="0" indent="0">
              <a:buNone/>
            </a:pPr>
            <a:r>
              <a:rPr lang="en-US" sz="2400" dirty="0">
                <a:latin typeface="Arial" pitchFamily="34" charset="0"/>
                <a:cs typeface="Arial" pitchFamily="34" charset="0"/>
              </a:rPr>
              <a:t>Requirement gathering and analysis is the most important phase in software development lifecycle. Business Analyst collects the requirement from the Customer/Client as per the clients business needs and documents the requirements in the Business Requirement Specification (BRS) (document name varies depends upon the Organization. Some examples are Customer Requirement Specification (CRS), Business Specification (BS) etc., and provide the same to Development Team</a:t>
            </a:r>
            <a:r>
              <a:rPr lang="en-US" sz="2800" dirty="0">
                <a:latin typeface="Arial" pitchFamily="34" charset="0"/>
                <a:cs typeface="Arial" pitchFamily="34" charset="0"/>
              </a:rPr>
              <a:t>.</a:t>
            </a:r>
          </a:p>
          <a:p>
            <a:pPr marL="0" indent="0">
              <a:buNone/>
            </a:pPr>
            <a:endParaRPr lang="en-US" dirty="0"/>
          </a:p>
        </p:txBody>
      </p:sp>
    </p:spTree>
    <p:extLst>
      <p:ext uri="{BB962C8B-B14F-4D97-AF65-F5344CB8AC3E}">
        <p14:creationId xmlns:p14="http://schemas.microsoft.com/office/powerpoint/2010/main" xmlns="" val="42787410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rial" pitchFamily="34" charset="0"/>
                <a:cs typeface="Arial" pitchFamily="34" charset="0"/>
              </a:rPr>
              <a:t>SDLC </a:t>
            </a:r>
            <a:r>
              <a:rPr lang="en-IN" dirty="0">
                <a:latin typeface="Arial" pitchFamily="34" charset="0"/>
                <a:cs typeface="Arial" pitchFamily="34" charset="0"/>
              </a:rPr>
              <a:t>Phases</a:t>
            </a:r>
          </a:p>
        </p:txBody>
      </p:sp>
      <p:sp>
        <p:nvSpPr>
          <p:cNvPr id="6" name="Content Placeholder 5"/>
          <p:cNvSpPr>
            <a:spLocks noGrp="1"/>
          </p:cNvSpPr>
          <p:nvPr>
            <p:ph idx="1"/>
          </p:nvPr>
        </p:nvSpPr>
        <p:spPr>
          <a:xfrm>
            <a:off x="685800" y="1828800"/>
            <a:ext cx="7772400" cy="4267200"/>
          </a:xfrm>
        </p:spPr>
        <p:txBody>
          <a:bodyPr/>
          <a:lstStyle/>
          <a:p>
            <a:pPr marL="0" indent="0">
              <a:buNone/>
            </a:pPr>
            <a:r>
              <a:rPr lang="en-US" sz="2400" b="1" dirty="0">
                <a:latin typeface="Arial" pitchFamily="34" charset="0"/>
                <a:cs typeface="Arial" pitchFamily="34" charset="0"/>
              </a:rPr>
              <a:t>Analysis Phase:</a:t>
            </a:r>
          </a:p>
          <a:p>
            <a:pPr marL="0" indent="0">
              <a:buNone/>
            </a:pPr>
            <a:r>
              <a:rPr lang="en-US" sz="2400" dirty="0">
                <a:latin typeface="Arial" pitchFamily="34" charset="0"/>
                <a:cs typeface="Arial" pitchFamily="34" charset="0"/>
              </a:rPr>
              <a:t>Once the requirement gathering and analysis is done the next step is to define and document the product requirements and get them approved by the customer. This is done through SRS (Software Requirement Specification) document. SRS consists of all the product requirements to be designed and developed during the project life cycle. Key people involved in this phase are Project Manager, Business Analysist and Senior members of the Team. The outcome of this phase is Software Requirement Specification.</a:t>
            </a:r>
            <a:endParaRPr lang="en-US" dirty="0">
              <a:latin typeface="Arial" pitchFamily="34" charset="0"/>
              <a:cs typeface="Arial" pitchFamily="34" charset="0"/>
            </a:endParaRPr>
          </a:p>
        </p:txBody>
      </p:sp>
    </p:spTree>
    <p:extLst>
      <p:ext uri="{BB962C8B-B14F-4D97-AF65-F5344CB8AC3E}">
        <p14:creationId xmlns:p14="http://schemas.microsoft.com/office/powerpoint/2010/main" xmlns="" val="16185487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rial" pitchFamily="34" charset="0"/>
                <a:cs typeface="Arial" pitchFamily="34" charset="0"/>
              </a:rPr>
              <a:t>SDLC </a:t>
            </a:r>
            <a:r>
              <a:rPr lang="en-IN" dirty="0">
                <a:latin typeface="Arial" pitchFamily="34" charset="0"/>
                <a:cs typeface="Arial" pitchFamily="34" charset="0"/>
              </a:rPr>
              <a:t>Phases</a:t>
            </a:r>
          </a:p>
        </p:txBody>
      </p:sp>
      <p:sp>
        <p:nvSpPr>
          <p:cNvPr id="6" name="Content Placeholder 5"/>
          <p:cNvSpPr>
            <a:spLocks noGrp="1"/>
          </p:cNvSpPr>
          <p:nvPr>
            <p:ph idx="1"/>
          </p:nvPr>
        </p:nvSpPr>
        <p:spPr>
          <a:xfrm>
            <a:off x="685800" y="1828800"/>
            <a:ext cx="7772400" cy="4267200"/>
          </a:xfrm>
        </p:spPr>
        <p:txBody>
          <a:bodyPr/>
          <a:lstStyle/>
          <a:p>
            <a:pPr marL="0" indent="0">
              <a:buNone/>
            </a:pPr>
            <a:r>
              <a:rPr lang="en-US" sz="2400" b="1" dirty="0">
                <a:latin typeface="Arial" pitchFamily="34" charset="0"/>
                <a:cs typeface="Arial" pitchFamily="34" charset="0"/>
              </a:rPr>
              <a:t>Design Phase:</a:t>
            </a:r>
          </a:p>
          <a:p>
            <a:pPr marL="0" indent="0">
              <a:buNone/>
            </a:pPr>
            <a:r>
              <a:rPr lang="en-US" sz="2400" dirty="0">
                <a:latin typeface="Arial" pitchFamily="34" charset="0"/>
                <a:cs typeface="Arial" pitchFamily="34" charset="0"/>
              </a:rPr>
              <a:t>It has two steps:</a:t>
            </a:r>
            <a:br>
              <a:rPr lang="en-US" sz="2400" dirty="0">
                <a:latin typeface="Arial" pitchFamily="34" charset="0"/>
                <a:cs typeface="Arial" pitchFamily="34" charset="0"/>
              </a:rPr>
            </a:br>
            <a:r>
              <a:rPr lang="en-US" sz="2400" b="1" dirty="0">
                <a:latin typeface="Arial" pitchFamily="34" charset="0"/>
                <a:cs typeface="Arial" pitchFamily="34" charset="0"/>
              </a:rPr>
              <a:t>HLD – High Level Design</a:t>
            </a:r>
            <a:r>
              <a:rPr lang="en-US" sz="2400" dirty="0">
                <a:latin typeface="Arial" pitchFamily="34" charset="0"/>
                <a:cs typeface="Arial" pitchFamily="34" charset="0"/>
              </a:rPr>
              <a:t> – It gives the architecture of the software product to be developed and is done by architects and senior </a:t>
            </a:r>
            <a:r>
              <a:rPr lang="en-US" sz="2400" dirty="0" smtClean="0">
                <a:latin typeface="Arial" pitchFamily="34" charset="0"/>
                <a:cs typeface="Arial" pitchFamily="34" charset="0"/>
              </a:rPr>
              <a:t>developers.</a:t>
            </a:r>
            <a:r>
              <a:rPr lang="en-US" sz="2400" dirty="0">
                <a:latin typeface="Arial" pitchFamily="34" charset="0"/>
                <a:cs typeface="Arial" pitchFamily="34" charset="0"/>
              </a:rPr>
              <a:t/>
            </a:r>
            <a:br>
              <a:rPr lang="en-US" sz="2400" dirty="0">
                <a:latin typeface="Arial" pitchFamily="34" charset="0"/>
                <a:cs typeface="Arial" pitchFamily="34" charset="0"/>
              </a:rPr>
            </a:br>
            <a:r>
              <a:rPr lang="en-US" sz="2400" b="1" dirty="0">
                <a:latin typeface="Arial" pitchFamily="34" charset="0"/>
                <a:cs typeface="Arial" pitchFamily="34" charset="0"/>
              </a:rPr>
              <a:t>LLD – Low Level Design – </a:t>
            </a:r>
            <a:r>
              <a:rPr lang="en-US" sz="2400" dirty="0">
                <a:latin typeface="Arial" pitchFamily="34" charset="0"/>
                <a:cs typeface="Arial" pitchFamily="34" charset="0"/>
              </a:rPr>
              <a:t>It is done by senior developers. It describes how each and every feature in the product should work and how every component should work. Here, only the design will be there and not the </a:t>
            </a:r>
            <a:r>
              <a:rPr lang="en-US" sz="2400" dirty="0" smtClean="0">
                <a:latin typeface="Arial" pitchFamily="34" charset="0"/>
                <a:cs typeface="Arial" pitchFamily="34" charset="0"/>
              </a:rPr>
              <a:t>code.</a:t>
            </a:r>
            <a:r>
              <a:rPr lang="en-US" sz="2400" dirty="0">
                <a:latin typeface="Arial" pitchFamily="34" charset="0"/>
                <a:cs typeface="Arial" pitchFamily="34" charset="0"/>
              </a:rPr>
              <a:t/>
            </a:r>
            <a:br>
              <a:rPr lang="en-US" sz="2400" dirty="0">
                <a:latin typeface="Arial" pitchFamily="34" charset="0"/>
                <a:cs typeface="Arial" pitchFamily="34" charset="0"/>
              </a:rPr>
            </a:br>
            <a:r>
              <a:rPr lang="en-US" sz="2400" dirty="0">
                <a:latin typeface="Arial" pitchFamily="34" charset="0"/>
                <a:cs typeface="Arial" pitchFamily="34" charset="0"/>
              </a:rPr>
              <a:t>The outcome from this phase is High Level Document and Low Level Document which works as an input to the next </a:t>
            </a:r>
            <a:r>
              <a:rPr lang="en-US" sz="2400" dirty="0" smtClean="0">
                <a:latin typeface="Arial" pitchFamily="34" charset="0"/>
                <a:cs typeface="Arial" pitchFamily="34" charset="0"/>
              </a:rPr>
              <a:t>phase.</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xmlns="" val="2447923969"/>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1">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386</TotalTime>
  <Words>857</Words>
  <Application>Microsoft Office PowerPoint</Application>
  <PresentationFormat>On-screen Show (4:3)</PresentationFormat>
  <Paragraphs>125</Paragraphs>
  <Slides>30</Slides>
  <Notes>29</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Presentation1</vt:lpstr>
      <vt:lpstr>SDLC</vt:lpstr>
      <vt:lpstr>SDLC</vt:lpstr>
      <vt:lpstr>SDLC</vt:lpstr>
      <vt:lpstr>SDLC</vt:lpstr>
      <vt:lpstr>SDLC</vt:lpstr>
      <vt:lpstr>SDLC Phases</vt:lpstr>
      <vt:lpstr>SDLC Phases</vt:lpstr>
      <vt:lpstr>SDLC Phases</vt:lpstr>
      <vt:lpstr>SDLC Phases</vt:lpstr>
      <vt:lpstr>SDLC Phases</vt:lpstr>
      <vt:lpstr>SDLS Phases</vt:lpstr>
      <vt:lpstr>SDLS Phases</vt:lpstr>
      <vt:lpstr>SDLS Models</vt:lpstr>
      <vt:lpstr>Waterfall Model</vt:lpstr>
      <vt:lpstr>Waterfall Model</vt:lpstr>
      <vt:lpstr>Prototype Model</vt:lpstr>
      <vt:lpstr>Spiral Model</vt:lpstr>
      <vt:lpstr>Spiral Model</vt:lpstr>
      <vt:lpstr>Spiral Model</vt:lpstr>
      <vt:lpstr>V Model</vt:lpstr>
      <vt:lpstr>V Model</vt:lpstr>
      <vt:lpstr>V Model</vt:lpstr>
      <vt:lpstr>V Model</vt:lpstr>
      <vt:lpstr>Agile Scrum Methodology</vt:lpstr>
      <vt:lpstr>Agile Scrum Methodology</vt:lpstr>
      <vt:lpstr>Agile Scrum Methodology</vt:lpstr>
      <vt:lpstr>Roles in Agile Scrum</vt:lpstr>
      <vt:lpstr>Roles in Agile Scrum</vt:lpstr>
      <vt:lpstr>Roles in Agile Scrum</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Arvind pc</cp:lastModifiedBy>
  <cp:revision>62</cp:revision>
  <dcterms:created xsi:type="dcterms:W3CDTF">2006-08-16T00:00:00Z</dcterms:created>
  <dcterms:modified xsi:type="dcterms:W3CDTF">2019-06-19T05:39:17Z</dcterms:modified>
</cp:coreProperties>
</file>