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86" r:id="rId6"/>
    <p:sldId id="287" r:id="rId7"/>
    <p:sldId id="288" r:id="rId8"/>
    <p:sldId id="289" r:id="rId9"/>
    <p:sldId id="290" r:id="rId10"/>
    <p:sldId id="291" r:id="rId11"/>
    <p:sldId id="297" r:id="rId12"/>
    <p:sldId id="292" r:id="rId13"/>
    <p:sldId id="296" r:id="rId14"/>
    <p:sldId id="295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77000"/>
            <a:ext cx="1066800" cy="329184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941189"/>
            <a:ext cx="7886700" cy="83162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33056"/>
            <a:ext cx="7772400" cy="21629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6ADDC-2EE6-42FF-AE85-54D774CE032E}" type="slidenum">
              <a:rPr lang="en-US" altLang="en-US"/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85800" y="1981200"/>
            <a:ext cx="3814192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4650432" y="1981200"/>
            <a:ext cx="3807768" cy="17994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2 ppt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Times Newer Roman" panose="00000500000000000000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Times Newer Roman" panose="00000500000000000000" charset="0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er Roman" panose="00000500000000000000" charset="0"/>
              </a:defRPr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Times Newer Roman" panose="00000500000000000000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er Roman" panose="0000050000000000000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51455"/>
            <a:ext cx="7772400" cy="1143000"/>
          </a:xfrm>
        </p:spPr>
        <p:txBody>
          <a:bodyPr/>
          <a:lstStyle/>
          <a:p>
            <a:r>
              <a:rPr lang="en-US" altLang="en-IN" sz="4800" dirty="0">
                <a:latin typeface="+mn-lt"/>
                <a:ea typeface="Noto Serif CJK JP" panose="02020400000000000000" charset="-122"/>
                <a:cs typeface="+mn-lt"/>
              </a:rPr>
              <a:t>Data</a:t>
            </a:r>
            <a:r>
              <a:rPr lang="en-US" altLang="en-US" sz="4800" dirty="0">
                <a:latin typeface="+mn-lt"/>
                <a:ea typeface="Noto Serif CJK JP" panose="02020400000000000000" charset="-122"/>
                <a:cs typeface="+mn-lt"/>
              </a:rPr>
              <a:t>base</a:t>
            </a:r>
            <a:r>
              <a:rPr lang="en-US" altLang="en-IN" sz="4800" dirty="0">
                <a:latin typeface="+mn-lt"/>
                <a:ea typeface="Noto Serif CJK JP" panose="02020400000000000000" charset="-122"/>
                <a:cs typeface="+mn-lt"/>
              </a:rPr>
              <a:t> </a:t>
            </a:r>
            <a:r>
              <a:rPr lang="en-US" altLang="en-US" sz="4800" dirty="0">
                <a:latin typeface="+mn-lt"/>
                <a:ea typeface="Noto Serif CJK JP" panose="02020400000000000000" charset="-122"/>
                <a:cs typeface="+mn-lt"/>
              </a:rPr>
              <a:t>Technologies</a:t>
            </a:r>
            <a:br>
              <a:rPr lang="en-US" altLang="en-US" dirty="0">
                <a:latin typeface="+mn-lt"/>
                <a:ea typeface="Noto Serif CJK JP" panose="02020400000000000000" charset="-122"/>
                <a:cs typeface="+mn-lt"/>
              </a:rPr>
            </a:br>
            <a:r>
              <a:rPr lang="en-US" altLang="en-US" sz="3600" dirty="0">
                <a:latin typeface="+mn-lt"/>
                <a:ea typeface="Noto Serif CJK JP" panose="02020400000000000000" charset="-122"/>
                <a:cs typeface="+mn-lt"/>
              </a:rPr>
              <a:t>Session-</a:t>
            </a:r>
            <a:r>
              <a:rPr lang="" altLang="en-US" sz="3600" dirty="0">
                <a:latin typeface="+mn-lt"/>
                <a:ea typeface="Noto Serif CJK JP" panose="02020400000000000000" charset="-122"/>
                <a:cs typeface="+mn-lt"/>
              </a:rPr>
              <a:t>2</a:t>
            </a:r>
            <a:endParaRPr lang="" altLang="en-US" sz="3600" dirty="0">
              <a:latin typeface="+mn-lt"/>
              <a:ea typeface="Noto Serif CJK JP" panose="02020400000000000000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" y="-1905"/>
            <a:ext cx="7772400" cy="1143000"/>
          </a:xfrm>
        </p:spPr>
        <p:txBody>
          <a:bodyPr/>
          <a:lstStyle/>
          <a:p>
            <a:r>
              <a:rPr lang="en-US" sz="3200" dirty="0">
                <a:latin typeface="+mn-lt"/>
                <a:cs typeface="+mn-lt"/>
                <a:sym typeface="+mn-ea"/>
              </a:rPr>
              <a:t>Tables</a:t>
            </a:r>
            <a:endParaRPr lang="en-US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946785"/>
            <a:ext cx="8460740" cy="5741035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endParaRPr 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" y="-1905"/>
            <a:ext cx="7772400" cy="1143000"/>
          </a:xfrm>
        </p:spPr>
        <p:txBody>
          <a:bodyPr/>
          <a:lstStyle/>
          <a:p>
            <a:r>
              <a:rPr lang="en-US" sz="3200" dirty="0">
                <a:latin typeface="+mn-lt"/>
                <a:cs typeface="+mn-lt"/>
                <a:sym typeface="+mn-ea"/>
              </a:rPr>
              <a:t>Indexes</a:t>
            </a:r>
            <a:endParaRPr lang="en-US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946785"/>
            <a:ext cx="8460740" cy="574103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An index is an optional data structure that you can create on one or more columns of a table. 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Indexes can increase the performance of data retrieval.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When processing a request, the database can use available indexes to locate the requested rows efficiently.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 Indexes are useful when applications often query a specific row or range of rows.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Indexes are logically and physically independent of the data. Thus, you can drop and create indexes with no effect on the tables or other indexes. 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All applications continue to function after you drop an index.</a:t>
            </a:r>
            <a:endParaRPr 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" y="-1905"/>
            <a:ext cx="7772400" cy="1143000"/>
          </a:xfrm>
        </p:spPr>
        <p:txBody>
          <a:bodyPr/>
          <a:lstStyle/>
          <a:p>
            <a:r>
              <a:rPr lang="" altLang="en-US" sz="3200" dirty="0">
                <a:latin typeface="+mn-lt"/>
                <a:cs typeface="+mn-lt"/>
                <a:sym typeface="+mn-ea"/>
              </a:rPr>
              <a:t>Oracle Database and Client</a:t>
            </a:r>
            <a:endParaRPr lang="" altLang="en-US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946785"/>
            <a:ext cx="8460740" cy="574103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endParaRPr 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" y="-1905"/>
            <a:ext cx="7772400" cy="1143000"/>
          </a:xfrm>
        </p:spPr>
        <p:txBody>
          <a:bodyPr/>
          <a:lstStyle/>
          <a:p>
            <a:r>
              <a:rPr lang="en-US" sz="3200" dirty="0">
                <a:latin typeface="+mn-lt"/>
                <a:cs typeface="+mn-lt"/>
                <a:sym typeface="+mn-ea"/>
              </a:rPr>
              <a:t>SQL*Plus Commands</a:t>
            </a:r>
            <a:endParaRPr lang="en-US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946785"/>
            <a:ext cx="8460740" cy="574103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+mn-lt"/>
                <a:cs typeface="+mn-lt"/>
              </a:rPr>
              <a:t>SQL*Plus is a command-line tool that provides access to the Oracle RDBMS. SQL*Plus enables you to:</a:t>
            </a:r>
            <a:endParaRPr lang="en-US" sz="2400" dirty="0">
              <a:latin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Enter SQL*Plus commands to configure the SQL*Plus environment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Startup and shutdown an Oracle database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Connect to an Oracle database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Enter and execute SQL commands and PL/SQL blocks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Format and print query results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SQL*Plus is available on several platforms.</a:t>
            </a:r>
            <a:endParaRPr 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" y="-1905"/>
            <a:ext cx="7772400" cy="1143000"/>
          </a:xfrm>
        </p:spPr>
        <p:txBody>
          <a:bodyPr/>
          <a:lstStyle/>
          <a:p>
            <a:r>
              <a:rPr lang="en-US" sz="3200" dirty="0">
                <a:latin typeface="+mn-lt"/>
                <a:cs typeface="+mn-lt"/>
                <a:sym typeface="+mn-ea"/>
              </a:rPr>
              <a:t>Structured Query Language (SQL)</a:t>
            </a:r>
            <a:endParaRPr lang="en-US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946785"/>
            <a:ext cx="8460740" cy="575500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SQL is a set-based declarative language that provides an interface to an RDBMS such as Oracle Database..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SQL is the ANSI standard language for relational databases. 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All operations on the data in an Oracle database are performed using SQL statements.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 For example, you use SQL to create tables and query and modify data in tables.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A SQL statement can be thought of as a very simple, but powerful, computer program or instruction. 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Users specify the result that they want (for example, the names of employees), not how to derive it.</a:t>
            </a:r>
            <a:endParaRPr 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" y="-1905"/>
            <a:ext cx="7772400" cy="1143000"/>
          </a:xfrm>
        </p:spPr>
        <p:txBody>
          <a:bodyPr/>
          <a:lstStyle/>
          <a:p>
            <a:r>
              <a:rPr lang="en-US" sz="3200" dirty="0">
                <a:latin typeface="+mn-lt"/>
                <a:cs typeface="+mn-lt"/>
                <a:sym typeface="+mn-ea"/>
              </a:rPr>
              <a:t>Structured Query Language (SQL)</a:t>
            </a:r>
            <a:endParaRPr lang="en-US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946785"/>
            <a:ext cx="8460740" cy="575500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  <a:sym typeface="+mn-ea"/>
              </a:rPr>
              <a:t> A SQL statement is a string of SQL text such as the following:</a:t>
            </a:r>
            <a:endParaRPr lang="en-US" sz="2400" dirty="0">
              <a:latin typeface="+mn-lt"/>
              <a:cs typeface="+mn-lt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sz="2400" dirty="0">
              <a:latin typeface="+mn-lt"/>
              <a:cs typeface="+mn-lt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" altLang="en-US" sz="2400" i="1" dirty="0">
                <a:latin typeface="+mn-lt"/>
                <a:cs typeface="+mn-lt"/>
              </a:rPr>
              <a:t>	</a:t>
            </a:r>
            <a:r>
              <a:rPr lang="en-US" sz="2400" i="1" dirty="0">
                <a:latin typeface="+mn-lt"/>
                <a:cs typeface="+mn-lt"/>
              </a:rPr>
              <a:t>SELECT first_name, last_name FROM employees;</a:t>
            </a:r>
            <a:endParaRPr lang="en-US" sz="2400" i="1" dirty="0">
              <a:latin typeface="+mn-lt"/>
              <a:cs typeface="+mn-lt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400" i="1" dirty="0">
              <a:latin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+mn-lt"/>
                <a:cs typeface="+mn-lt"/>
              </a:rPr>
              <a:t>SQL statements enable you to perform the following tasks: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latin typeface="+mn-lt"/>
                <a:cs typeface="+mn-lt"/>
              </a:rPr>
              <a:t>Query data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latin typeface="+mn-lt"/>
                <a:cs typeface="+mn-lt"/>
              </a:rPr>
              <a:t>Insert, update, and delete rows in a table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latin typeface="+mn-lt"/>
                <a:cs typeface="+mn-lt"/>
              </a:rPr>
              <a:t>Create, replace, alter, and drop objects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latin typeface="+mn-lt"/>
                <a:cs typeface="+mn-lt"/>
              </a:rPr>
              <a:t>Control access to the database and its objects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latin typeface="+mn-lt"/>
                <a:cs typeface="+mn-lt"/>
              </a:rPr>
              <a:t>Guarantee database consistency and integrity</a:t>
            </a:r>
            <a:endParaRPr 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US" altLang="en-US" sz="3200" dirty="0">
                <a:latin typeface="+mj-lt"/>
                <a:ea typeface="Noto Serif CJK JP" panose="02020400000000000000" charset="-122"/>
                <a:cs typeface="+mj-lt"/>
              </a:rPr>
              <a:t>Topics Covered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1" y="1511196"/>
            <a:ext cx="7772400" cy="4832176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IN" sz="2400" dirty="0" smtClean="0">
                <a:latin typeface="+mn-lt"/>
                <a:cs typeface="+mn-lt"/>
              </a:rPr>
              <a:t>Introduction to Oracle</a:t>
            </a:r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40000"/>
              </a:lnSpc>
            </a:pPr>
            <a:r>
              <a:rPr lang="en-IN" sz="2400" dirty="0" smtClean="0">
                <a:latin typeface="+mn-lt"/>
                <a:cs typeface="+mn-lt"/>
              </a:rPr>
              <a:t>SQL* Plus</a:t>
            </a:r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40000"/>
              </a:lnSpc>
            </a:pPr>
            <a:r>
              <a:rPr lang="en-IN" sz="2400" dirty="0" smtClean="0">
                <a:latin typeface="+mn-lt"/>
                <a:cs typeface="+mn-lt"/>
              </a:rPr>
              <a:t>DDL Commands</a:t>
            </a:r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40000"/>
              </a:lnSpc>
            </a:pPr>
            <a:r>
              <a:rPr lang="en-IN" sz="2400" dirty="0" smtClean="0">
                <a:latin typeface="+mn-lt"/>
                <a:cs typeface="+mn-lt"/>
              </a:rPr>
              <a:t>DML &amp; DCL Commands</a:t>
            </a:r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40000"/>
              </a:lnSpc>
            </a:pPr>
            <a:r>
              <a:rPr lang="en-IN" sz="2400" dirty="0" smtClean="0">
                <a:latin typeface="+mn-lt"/>
                <a:cs typeface="+mn-lt"/>
              </a:rPr>
              <a:t>Inbuilt Functions</a:t>
            </a:r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40000"/>
              </a:lnSpc>
            </a:pPr>
            <a:r>
              <a:rPr lang="en-IN" sz="2400" dirty="0" smtClean="0">
                <a:latin typeface="+mn-lt"/>
                <a:cs typeface="+mn-lt"/>
              </a:rPr>
              <a:t>Grouping Things Together (Group By, Having Clause)</a:t>
            </a:r>
            <a:endParaRPr lang="en-IN" sz="2400" dirty="0" smtClean="0">
              <a:latin typeface="+mn-lt"/>
              <a:cs typeface="+mn-lt"/>
            </a:endParaRPr>
          </a:p>
          <a:p>
            <a:pPr>
              <a:lnSpc>
                <a:spcPct val="140000"/>
              </a:lnSpc>
            </a:pPr>
            <a:r>
              <a:rPr lang="en-IN" sz="2400" dirty="0" smtClean="0">
                <a:latin typeface="+mn-lt"/>
                <a:cs typeface="+mn-lt"/>
              </a:rPr>
              <a:t>Advance Subqueries (Correlated Sub query, Outer Joins)</a:t>
            </a:r>
            <a:endParaRPr lang="en-IN" sz="2400" dirty="0" smtClean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5" y="245745"/>
            <a:ext cx="7772400" cy="1143000"/>
          </a:xfrm>
        </p:spPr>
        <p:txBody>
          <a:bodyPr/>
          <a:lstStyle/>
          <a:p>
            <a:r>
              <a:rPr lang="en-IN" sz="3200" dirty="0" smtClean="0">
                <a:latin typeface="+mn-lt"/>
                <a:cs typeface="+mn-lt"/>
                <a:sym typeface="+mn-ea"/>
              </a:rPr>
              <a:t>Introduction to Oracle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511300"/>
            <a:ext cx="7979410" cy="4832350"/>
          </a:xfrm>
        </p:spPr>
        <p:txBody>
          <a:bodyPr/>
          <a:lstStyle/>
          <a:p>
            <a:pPr algn="just">
              <a:lnSpc>
                <a:spcPct val="160000"/>
              </a:lnSpc>
            </a:pPr>
            <a:r>
              <a:rPr lang="" altLang="en-US" sz="2400" dirty="0">
                <a:latin typeface="+mn-lt"/>
                <a:cs typeface="+mn-lt"/>
              </a:rPr>
              <a:t>A</a:t>
            </a:r>
            <a:r>
              <a:rPr lang="en-US" altLang="en-IN" sz="2400" dirty="0">
                <a:latin typeface="+mn-lt"/>
                <a:cs typeface="+mn-lt"/>
              </a:rPr>
              <a:t> proprietary multi-model database[4] management system produced and marketed by Oracle Corporation.</a:t>
            </a:r>
            <a:endParaRPr lang="en-US" altLang="en-IN" sz="2400" dirty="0">
              <a:latin typeface="+mn-lt"/>
              <a:cs typeface="+mn-lt"/>
            </a:endParaRPr>
          </a:p>
          <a:p>
            <a:pPr algn="just">
              <a:lnSpc>
                <a:spcPct val="160000"/>
              </a:lnSpc>
            </a:pPr>
            <a:r>
              <a:rPr lang="" altLang="en-US" sz="2400" dirty="0">
                <a:latin typeface="+mn-lt"/>
                <a:cs typeface="+mn-lt"/>
              </a:rPr>
              <a:t>R</a:t>
            </a:r>
            <a:r>
              <a:rPr lang="en-US" altLang="en-IN" sz="2400" dirty="0">
                <a:latin typeface="+mn-lt"/>
                <a:cs typeface="+mn-lt"/>
              </a:rPr>
              <a:t>unning online transaction processing (OLTP), data warehousing (DW) and mixed (OLTP &amp; DW) database workloads.</a:t>
            </a:r>
            <a:endParaRPr lang="en-US" altLang="en-IN" sz="2400" dirty="0">
              <a:latin typeface="+mn-lt"/>
              <a:cs typeface="+mn-lt"/>
            </a:endParaRPr>
          </a:p>
          <a:p>
            <a:pPr algn="just">
              <a:lnSpc>
                <a:spcPct val="160000"/>
              </a:lnSpc>
            </a:pPr>
            <a:r>
              <a:rPr lang="" altLang="en-US" sz="2400" dirty="0">
                <a:latin typeface="+mn-lt"/>
                <a:cs typeface="+mn-lt"/>
              </a:rPr>
              <a:t>Latest Release : Oracle Database 12c (12.2)</a:t>
            </a:r>
            <a:endParaRPr lang="" altLang="en-US" sz="2400" dirty="0">
              <a:latin typeface="+mn-lt"/>
              <a:cs typeface="+mn-lt"/>
            </a:endParaRPr>
          </a:p>
          <a:p>
            <a:pPr algn="just">
              <a:lnSpc>
                <a:spcPct val="160000"/>
              </a:lnSpc>
            </a:pPr>
            <a:r>
              <a:rPr lang="" altLang="en-US" sz="2400" dirty="0">
                <a:latin typeface="+mn-lt"/>
                <a:cs typeface="+mn-lt"/>
              </a:rPr>
              <a:t>Latest Version : Oracle Database  19c</a:t>
            </a:r>
            <a:endParaRPr lang="" altLang="en-US" sz="2400" dirty="0">
              <a:latin typeface="+mn-lt"/>
              <a:cs typeface="+mn-lt"/>
            </a:endParaRPr>
          </a:p>
          <a:p>
            <a:pPr algn="just">
              <a:lnSpc>
                <a:spcPct val="160000"/>
              </a:lnSpc>
            </a:pPr>
            <a:endParaRPr lang="" alt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15" y="121920"/>
            <a:ext cx="7772400" cy="1143000"/>
          </a:xfrm>
        </p:spPr>
        <p:txBody>
          <a:bodyPr/>
          <a:lstStyle/>
          <a:p>
            <a:r>
              <a:rPr lang="en-IN" sz="3200" dirty="0" smtClean="0">
                <a:latin typeface="+mn-lt"/>
                <a:cs typeface="+mn-lt"/>
                <a:sym typeface="+mn-ea"/>
              </a:rPr>
              <a:t>Introduction to Oracle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056640"/>
            <a:ext cx="7979410" cy="528701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+mn-lt"/>
                <a:cs typeface="+mn-lt"/>
              </a:rPr>
              <a:t>A database management system (DBMS) is software that  controls the storage, organization, and retrieval of data.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70000"/>
              </a:lnSpc>
            </a:pP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70000"/>
              </a:lnSpc>
            </a:pPr>
            <a:r>
              <a:rPr lang="en-US" sz="2400" dirty="0">
                <a:latin typeface="+mn-lt"/>
                <a:cs typeface="+mn-lt"/>
              </a:rPr>
              <a:t>Typically, a DBMS has the following elements: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70000"/>
              </a:lnSpc>
            </a:pPr>
            <a:endParaRPr lang="en-US" sz="2400" dirty="0">
              <a:latin typeface="+mn-lt"/>
              <a:cs typeface="+mn-lt"/>
            </a:endParaRPr>
          </a:p>
          <a:p>
            <a:pPr lvl="1" algn="just">
              <a:lnSpc>
                <a:spcPct val="70000"/>
              </a:lnSpc>
            </a:pPr>
            <a:r>
              <a:rPr lang="en-US" sz="2100" dirty="0">
                <a:latin typeface="+mn-lt"/>
                <a:cs typeface="+mn-lt"/>
              </a:rPr>
              <a:t>Kernel code</a:t>
            </a:r>
            <a:endParaRPr lang="en-US" sz="2100" dirty="0">
              <a:latin typeface="+mn-lt"/>
              <a:cs typeface="+mn-lt"/>
            </a:endParaRPr>
          </a:p>
          <a:p>
            <a:pPr lvl="1" algn="just">
              <a:lnSpc>
                <a:spcPct val="70000"/>
              </a:lnSpc>
            </a:pPr>
            <a:endParaRPr lang="en-US" sz="2100" dirty="0">
              <a:latin typeface="+mn-lt"/>
              <a:cs typeface="+mn-lt"/>
            </a:endParaRPr>
          </a:p>
          <a:p>
            <a:pPr lvl="2" algn="just">
              <a:lnSpc>
                <a:spcPct val="70000"/>
              </a:lnSpc>
            </a:pPr>
            <a:r>
              <a:rPr lang="en-US" sz="1800" dirty="0">
                <a:latin typeface="+mn-lt"/>
                <a:cs typeface="+mn-lt"/>
              </a:rPr>
              <a:t>This code manages memory and storage for the DBMS.</a:t>
            </a:r>
            <a:endParaRPr lang="en-US" sz="1800" dirty="0">
              <a:latin typeface="+mn-lt"/>
              <a:cs typeface="+mn-lt"/>
            </a:endParaRPr>
          </a:p>
          <a:p>
            <a:pPr lvl="1" algn="just">
              <a:lnSpc>
                <a:spcPct val="70000"/>
              </a:lnSpc>
            </a:pPr>
            <a:endParaRPr lang="en-US" sz="2100" dirty="0">
              <a:latin typeface="+mn-lt"/>
              <a:cs typeface="+mn-lt"/>
            </a:endParaRPr>
          </a:p>
          <a:p>
            <a:pPr lvl="1" algn="just">
              <a:lnSpc>
                <a:spcPct val="70000"/>
              </a:lnSpc>
            </a:pPr>
            <a:r>
              <a:rPr lang="en-US" sz="2100" dirty="0">
                <a:latin typeface="+mn-lt"/>
                <a:cs typeface="+mn-lt"/>
              </a:rPr>
              <a:t>Repository of metadata</a:t>
            </a:r>
            <a:endParaRPr lang="en-US" sz="2100" dirty="0">
              <a:latin typeface="+mn-lt"/>
              <a:cs typeface="+mn-lt"/>
            </a:endParaRPr>
          </a:p>
          <a:p>
            <a:pPr lvl="1" algn="just">
              <a:lnSpc>
                <a:spcPct val="70000"/>
              </a:lnSpc>
            </a:pPr>
            <a:endParaRPr lang="en-US" sz="2100" dirty="0">
              <a:latin typeface="+mn-lt"/>
              <a:cs typeface="+mn-lt"/>
            </a:endParaRPr>
          </a:p>
          <a:p>
            <a:pPr lvl="2" algn="just">
              <a:lnSpc>
                <a:spcPct val="70000"/>
              </a:lnSpc>
            </a:pPr>
            <a:r>
              <a:rPr lang="en-US" sz="1800" dirty="0">
                <a:latin typeface="+mn-lt"/>
                <a:cs typeface="+mn-lt"/>
              </a:rPr>
              <a:t>This repository is usually called a data dictionary.</a:t>
            </a:r>
            <a:endParaRPr lang="en-US" sz="1800" dirty="0">
              <a:latin typeface="+mn-lt"/>
              <a:cs typeface="+mn-lt"/>
            </a:endParaRPr>
          </a:p>
          <a:p>
            <a:pPr lvl="1" algn="just">
              <a:lnSpc>
                <a:spcPct val="70000"/>
              </a:lnSpc>
            </a:pPr>
            <a:endParaRPr lang="en-US" sz="2100" dirty="0">
              <a:latin typeface="+mn-lt"/>
              <a:cs typeface="+mn-lt"/>
            </a:endParaRPr>
          </a:p>
          <a:p>
            <a:pPr lvl="1" algn="just">
              <a:lnSpc>
                <a:spcPct val="70000"/>
              </a:lnSpc>
            </a:pPr>
            <a:r>
              <a:rPr lang="en-US" sz="2100" dirty="0">
                <a:latin typeface="+mn-lt"/>
                <a:cs typeface="+mn-lt"/>
              </a:rPr>
              <a:t>Query language</a:t>
            </a:r>
            <a:endParaRPr lang="en-US" sz="2100" dirty="0">
              <a:latin typeface="+mn-lt"/>
              <a:cs typeface="+mn-lt"/>
            </a:endParaRPr>
          </a:p>
          <a:p>
            <a:pPr lvl="1" algn="just">
              <a:lnSpc>
                <a:spcPct val="70000"/>
              </a:lnSpc>
            </a:pPr>
            <a:endParaRPr lang="en-US" sz="2100" dirty="0">
              <a:latin typeface="+mn-lt"/>
              <a:cs typeface="+mn-lt"/>
            </a:endParaRPr>
          </a:p>
          <a:p>
            <a:pPr lvl="2" algn="just">
              <a:lnSpc>
                <a:spcPct val="70000"/>
              </a:lnSpc>
            </a:pPr>
            <a:r>
              <a:rPr lang="en-US" sz="1800" dirty="0">
                <a:latin typeface="+mn-lt"/>
                <a:cs typeface="+mn-lt"/>
              </a:rPr>
              <a:t>This language enables applications to access the data</a:t>
            </a:r>
            <a:endParaRPr lang="en-US" sz="18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15" y="121920"/>
            <a:ext cx="7772400" cy="1143000"/>
          </a:xfrm>
        </p:spPr>
        <p:txBody>
          <a:bodyPr/>
          <a:lstStyle/>
          <a:p>
            <a:r>
              <a:rPr lang="en-IN" sz="3200" dirty="0" smtClean="0">
                <a:latin typeface="+mn-lt"/>
                <a:cs typeface="+mn-lt"/>
                <a:sym typeface="+mn-ea"/>
              </a:rPr>
              <a:t>Introduction to Oracle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295" y="1400810"/>
            <a:ext cx="7979410" cy="5287010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" altLang="en-US" sz="2400" dirty="0">
                <a:latin typeface="+mn-lt"/>
                <a:cs typeface="+mn-lt"/>
              </a:rPr>
              <a:t>T</a:t>
            </a:r>
            <a:r>
              <a:rPr lang="en-US" sz="2400" dirty="0">
                <a:latin typeface="+mn-lt"/>
                <a:cs typeface="+mn-lt"/>
              </a:rPr>
              <a:t>he relational model has the following major aspects:</a:t>
            </a:r>
            <a:endParaRPr lang="en-US" sz="2400" dirty="0">
              <a:latin typeface="+mn-lt"/>
              <a:cs typeface="+mn-lt"/>
            </a:endParaRPr>
          </a:p>
          <a:p>
            <a:pPr lvl="1" algn="just">
              <a:lnSpc>
                <a:spcPct val="140000"/>
              </a:lnSpc>
            </a:pPr>
            <a:r>
              <a:rPr lang="en-US" sz="2100" dirty="0">
                <a:latin typeface="+mn-lt"/>
                <a:cs typeface="+mn-lt"/>
              </a:rPr>
              <a:t>Structures</a:t>
            </a:r>
            <a:endParaRPr lang="en-US" sz="2100" dirty="0">
              <a:latin typeface="+mn-lt"/>
              <a:cs typeface="+mn-lt"/>
            </a:endParaRPr>
          </a:p>
          <a:p>
            <a:pPr lvl="2" algn="just">
              <a:lnSpc>
                <a:spcPct val="140000"/>
              </a:lnSpc>
            </a:pPr>
            <a:r>
              <a:rPr lang="en-US" sz="1800" dirty="0">
                <a:latin typeface="+mn-lt"/>
                <a:cs typeface="+mn-lt"/>
              </a:rPr>
              <a:t>Well-defined objects store or access the data of a database.</a:t>
            </a:r>
            <a:endParaRPr lang="en-US" sz="1800" dirty="0">
              <a:latin typeface="+mn-lt"/>
              <a:cs typeface="+mn-lt"/>
            </a:endParaRPr>
          </a:p>
          <a:p>
            <a:pPr lvl="1" algn="just">
              <a:lnSpc>
                <a:spcPct val="140000"/>
              </a:lnSpc>
            </a:pPr>
            <a:r>
              <a:rPr lang="en-US" sz="2100" dirty="0">
                <a:latin typeface="+mn-lt"/>
                <a:cs typeface="+mn-lt"/>
              </a:rPr>
              <a:t>Operations</a:t>
            </a:r>
            <a:endParaRPr lang="en-US" sz="2100" dirty="0">
              <a:latin typeface="+mn-lt"/>
              <a:cs typeface="+mn-lt"/>
            </a:endParaRPr>
          </a:p>
          <a:p>
            <a:pPr lvl="2" algn="just">
              <a:lnSpc>
                <a:spcPct val="140000"/>
              </a:lnSpc>
            </a:pPr>
            <a:r>
              <a:rPr lang="en-US" sz="1800" dirty="0">
                <a:latin typeface="+mn-lt"/>
                <a:cs typeface="+mn-lt"/>
              </a:rPr>
              <a:t>Clearly defined actions enable applications to manipulate the data and structures of a database.</a:t>
            </a:r>
            <a:endParaRPr lang="en-US" sz="1800" dirty="0">
              <a:latin typeface="+mn-lt"/>
              <a:cs typeface="+mn-lt"/>
            </a:endParaRPr>
          </a:p>
          <a:p>
            <a:pPr lvl="1" algn="just">
              <a:lnSpc>
                <a:spcPct val="140000"/>
              </a:lnSpc>
            </a:pPr>
            <a:r>
              <a:rPr lang="en-US" sz="2100" dirty="0">
                <a:latin typeface="+mn-lt"/>
                <a:cs typeface="+mn-lt"/>
              </a:rPr>
              <a:t>Integrity rules</a:t>
            </a:r>
            <a:endParaRPr lang="en-US" sz="2100" dirty="0">
              <a:latin typeface="+mn-lt"/>
              <a:cs typeface="+mn-lt"/>
            </a:endParaRPr>
          </a:p>
          <a:p>
            <a:pPr lvl="2" algn="just">
              <a:lnSpc>
                <a:spcPct val="140000"/>
              </a:lnSpc>
            </a:pPr>
            <a:r>
              <a:rPr lang="en-US" sz="1800" dirty="0">
                <a:latin typeface="+mn-lt"/>
                <a:cs typeface="+mn-lt"/>
              </a:rPr>
              <a:t>Integrity rules govern operations on the data and structures of a database.</a:t>
            </a:r>
            <a:endParaRPr lang="en-US" sz="1800" dirty="0">
              <a:latin typeface="+mn-lt"/>
              <a:cs typeface="+mn-lt"/>
            </a:endParaRPr>
          </a:p>
          <a:p>
            <a:pPr lvl="1" algn="just">
              <a:lnSpc>
                <a:spcPct val="140000"/>
              </a:lnSpc>
            </a:pPr>
            <a:endParaRPr lang="en-US" sz="21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15" y="121920"/>
            <a:ext cx="7772400" cy="1143000"/>
          </a:xfrm>
        </p:spPr>
        <p:txBody>
          <a:bodyPr/>
          <a:lstStyle/>
          <a:p>
            <a:r>
              <a:rPr lang="" altLang="en-US" sz="3200" dirty="0">
                <a:latin typeface="+mn-lt"/>
                <a:cs typeface="+mn-lt"/>
                <a:sym typeface="+mn-ea"/>
              </a:rPr>
              <a:t>R</a:t>
            </a:r>
            <a:r>
              <a:rPr lang="en-US" sz="3200" dirty="0">
                <a:latin typeface="+mn-lt"/>
                <a:cs typeface="+mn-lt"/>
                <a:sym typeface="+mn-ea"/>
              </a:rPr>
              <a:t>elational </a:t>
            </a:r>
            <a:r>
              <a:rPr lang="" altLang="en-US" sz="3200" dirty="0">
                <a:latin typeface="+mn-lt"/>
                <a:cs typeface="+mn-lt"/>
                <a:sym typeface="+mn-ea"/>
              </a:rPr>
              <a:t>D</a:t>
            </a:r>
            <a:r>
              <a:rPr lang="en-US" sz="3200" dirty="0">
                <a:latin typeface="+mn-lt"/>
                <a:cs typeface="+mn-lt"/>
                <a:sym typeface="+mn-ea"/>
              </a:rPr>
              <a:t>atabase 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056640"/>
            <a:ext cx="7979410" cy="528701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A relational database stores data in a set of simple relations. A relation is a set of tuples. A tuple is an unordered set of attribute values.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A table is a two-dimensional representation of a relation in the form of rows (tuples) and columns (attributes). 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Each row in a table has the same set of columns.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 A relational database is a database that stores data in relations (tables). 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For example, a relational database could store information about company employees in an employee table, a department table, and a salary table.</a:t>
            </a:r>
            <a:endParaRPr 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15" y="121920"/>
            <a:ext cx="7772400" cy="1143000"/>
          </a:xfrm>
        </p:spPr>
        <p:txBody>
          <a:bodyPr/>
          <a:lstStyle/>
          <a:p>
            <a:r>
              <a:rPr lang="en-US" altLang="en-US" sz="3200" dirty="0">
                <a:latin typeface="+mn-lt"/>
                <a:cs typeface="+mn-lt"/>
                <a:sym typeface="+mn-ea"/>
              </a:rPr>
              <a:t>R</a:t>
            </a:r>
            <a:r>
              <a:rPr lang="en-US" sz="3200" dirty="0">
                <a:latin typeface="+mn-lt"/>
                <a:cs typeface="+mn-lt"/>
                <a:sym typeface="+mn-ea"/>
              </a:rPr>
              <a:t>elational </a:t>
            </a:r>
            <a:r>
              <a:rPr lang="en-US" altLang="en-US" sz="3200" dirty="0">
                <a:latin typeface="+mn-lt"/>
                <a:cs typeface="+mn-lt"/>
                <a:sym typeface="+mn-ea"/>
              </a:rPr>
              <a:t>D</a:t>
            </a:r>
            <a:r>
              <a:rPr lang="en-US" sz="3200" dirty="0">
                <a:latin typeface="+mn-lt"/>
                <a:cs typeface="+mn-lt"/>
                <a:sym typeface="+mn-ea"/>
              </a:rPr>
              <a:t>atabase </a:t>
            </a:r>
            <a:endParaRPr lang="en-US" altLang="en-US" sz="3200" dirty="0">
              <a:latin typeface="+mj-lt"/>
              <a:ea typeface="Noto Serif CJK JP" panose="020204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056640"/>
            <a:ext cx="7979410" cy="528701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A relational database stores data in a set of simple relations. A relation is a set of tuples. A tuple is an unordered set of attribute values.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A table is a two-dimensional representation of a relation in the form of rows (tuples) and columns (attributes). 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Each row in a table has the same set of columns.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 A relational database is a database that stores data in relations (tables). 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20000"/>
              </a:lnSpc>
            </a:pPr>
            <a:r>
              <a:rPr lang="en-US" sz="2400" dirty="0">
                <a:latin typeface="+mn-lt"/>
                <a:cs typeface="+mn-lt"/>
              </a:rPr>
              <a:t>For example, a relational database could store information about company employees in an employee table, a department table, and a salary table.</a:t>
            </a:r>
            <a:endParaRPr 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15" y="121920"/>
            <a:ext cx="7772400" cy="1143000"/>
          </a:xfrm>
        </p:spPr>
        <p:txBody>
          <a:bodyPr/>
          <a:lstStyle/>
          <a:p>
            <a:r>
              <a:rPr lang="en-US" sz="3200" dirty="0">
                <a:latin typeface="+mn-lt"/>
                <a:cs typeface="+mn-lt"/>
                <a:sym typeface="+mn-ea"/>
              </a:rPr>
              <a:t>Schema Objects</a:t>
            </a:r>
            <a:endParaRPr lang="en-US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05" y="1056640"/>
            <a:ext cx="7979410" cy="528701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+mn-lt"/>
                <a:cs typeface="+mn-lt"/>
              </a:rPr>
              <a:t>One characteristic of an RDBMS is the independence of physical data storage from logical data structures.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n-lt"/>
                <a:cs typeface="+mn-lt"/>
              </a:rPr>
              <a:t>In Oracle Database, a database schema is a collection of logical data structures, or schema objects. 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n-lt"/>
                <a:cs typeface="+mn-lt"/>
              </a:rPr>
              <a:t>Schema objects are user-created structures that directly refer to the data in the database.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n-lt"/>
                <a:cs typeface="+mn-lt"/>
              </a:rPr>
              <a:t> The database supports many types of schema objects, the most important of which are tables and indexes.</a:t>
            </a:r>
            <a:endParaRPr lang="en-US" sz="2400" dirty="0">
              <a:latin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" y="-1905"/>
            <a:ext cx="7772400" cy="1143000"/>
          </a:xfrm>
        </p:spPr>
        <p:txBody>
          <a:bodyPr/>
          <a:lstStyle/>
          <a:p>
            <a:r>
              <a:rPr lang="en-US" sz="3200" dirty="0">
                <a:latin typeface="+mn-lt"/>
                <a:cs typeface="+mn-lt"/>
                <a:sym typeface="+mn-ea"/>
              </a:rPr>
              <a:t>Tables</a:t>
            </a:r>
            <a:endParaRPr lang="en-US" sz="3200" dirty="0">
              <a:latin typeface="+mn-lt"/>
              <a:cs typeface="+mn-lt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946785"/>
            <a:ext cx="8460740" cy="5741035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+mn-lt"/>
                <a:cs typeface="+mn-lt"/>
              </a:rPr>
              <a:t>A table describes an entity such as employees.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+mn-lt"/>
                <a:cs typeface="+mn-lt"/>
              </a:rPr>
              <a:t>You define a table with a table name, such as employees, and set of columns. In general, you give each column a name, a data type, and a width when you create the table.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+mn-lt"/>
                <a:cs typeface="+mn-lt"/>
              </a:rPr>
              <a:t>A table is a set of rows. 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+mn-lt"/>
                <a:cs typeface="+mn-lt"/>
              </a:rPr>
              <a:t>A column identifies an attribute of the entity described by the table, whereas a row identifies an instance of the entity. 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+mn-lt"/>
                <a:cs typeface="+mn-lt"/>
              </a:rPr>
              <a:t>For example, attributes of the employees entity correspond to columns for employee ID and last name. A row identifies a specific employee.</a:t>
            </a:r>
            <a:endParaRPr lang="en-US" sz="2400" dirty="0">
              <a:latin typeface="+mn-lt"/>
              <a:cs typeface="+mn-lt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+mn-lt"/>
                <a:cs typeface="+mn-lt"/>
              </a:rPr>
              <a:t>You can optionally specify a rule, called an integrity constraint, for a column. One example is a NOT NULL integrity constraint. This constraint forces the column to contain a value in every row.</a:t>
            </a:r>
            <a:endParaRPr lang="en-US" sz="2400" dirty="0">
              <a:latin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5354</Words>
  <Application>WPS Presentation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Times Newer Roman</vt:lpstr>
      <vt:lpstr>Times New Roman</vt:lpstr>
      <vt:lpstr>Noto Serif CJK JP</vt:lpstr>
      <vt:lpstr>微软雅黑</vt:lpstr>
      <vt:lpstr>Droid Sans Fallback</vt:lpstr>
      <vt:lpstr>Arial Unicode MS</vt:lpstr>
      <vt:lpstr>Calibri</vt:lpstr>
      <vt:lpstr>Presentation1</vt:lpstr>
      <vt:lpstr>Database Technologies Session-1</vt:lpstr>
      <vt:lpstr>Topics Covered</vt:lpstr>
      <vt:lpstr>Introduction to DBMS </vt:lpstr>
      <vt:lpstr>Introduction to Oracle</vt:lpstr>
      <vt:lpstr>Introduction to Oracle</vt:lpstr>
      <vt:lpstr>Introduction to Oracle</vt:lpstr>
      <vt:lpstr>Relational Database </vt:lpstr>
      <vt:lpstr>Relational Database </vt:lpstr>
      <vt:lpstr>Schema Objects</vt:lpstr>
      <vt:lpstr>Tables</vt:lpstr>
      <vt:lpstr>Tables</vt:lpstr>
      <vt:lpstr>Indexes</vt:lpstr>
      <vt:lpstr>Indexes</vt:lpstr>
      <vt:lpstr>Indexes</vt:lpstr>
      <vt:lpstr>Structured Query Language (SQL)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63</cp:revision>
  <dcterms:created xsi:type="dcterms:W3CDTF">2019-08-27T06:17:27Z</dcterms:created>
  <dcterms:modified xsi:type="dcterms:W3CDTF">2019-08-27T06:17:27Z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