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7" r:id="rId12"/>
    <p:sldId id="258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37690"/>
            <a:ext cx="7772400" cy="2313940"/>
          </a:xfrm>
        </p:spPr>
        <p:txBody>
          <a:bodyPr/>
          <a:lstStyle/>
          <a:p>
            <a:r>
              <a:rPr lang="en-IN" sz="2800" dirty="0">
                <a:latin typeface="Noto Serif CJK JP" panose="02020400000000000000" charset="-122"/>
                <a:ea typeface="Noto Serif CJK JP" panose="02020400000000000000" charset="-122"/>
              </a:rPr>
              <a:t>Objected Oriented Programming Concepts Using C++ &amp; Data Structures</a:t>
            </a:r>
            <a:endParaRPr lang="en-IN" sz="28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r>
              <a:rPr lang="" altLang="en-IN" sz="2800" dirty="0">
                <a:latin typeface="Noto Serif CJK JP" panose="02020400000000000000" charset="-122"/>
                <a:ea typeface="Noto Serif CJK JP" panose="02020400000000000000" charset="-122"/>
              </a:rPr>
              <a:t>Mob Programming</a:t>
            </a:r>
            <a:endParaRPr lang="" altLang="en-IN" sz="28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772400" cy="4832176"/>
          </a:xfrm>
        </p:spPr>
        <p:txBody>
          <a:bodyPr/>
          <a:lstStyle/>
          <a:p>
            <a:endParaRPr lang="en-IN" sz="2000" dirty="0" smtClean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r>
              <a:rPr lang="" altLang="en-IN" sz="2000" dirty="0">
                <a:latin typeface="Noto Serif CJK JP" panose="02020400000000000000" charset="-122"/>
                <a:ea typeface="Noto Serif CJK JP" panose="02020400000000000000" charset="-122"/>
              </a:rPr>
              <a:t>Problem Statement:</a:t>
            </a:r>
            <a:endParaRPr lang="" altLang="en-IN" sz="2000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" altLang="en-IN" sz="2000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r>
              <a:rPr lang="" altLang="en-IN" sz="1800" dirty="0">
                <a:latin typeface="Noto Serif CJK JP" panose="02020400000000000000" charset="-122"/>
                <a:ea typeface="Noto Serif CJK JP" panose="02020400000000000000" charset="-122"/>
              </a:rPr>
              <a:t>Write a program that defines Accountant and Sales Person who are Employees of a company and there are clients/Customer  which is  associated with each Sales Person</a:t>
            </a:r>
            <a:endParaRPr lang="" altLang="en-IN" sz="1800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IN" sz="1800" dirty="0">
                <a:latin typeface="Noto Serif CJK JP" panose="02020400000000000000" charset="-122"/>
                <a:ea typeface="Noto Serif CJK JP" panose="02020400000000000000" charset="-122"/>
              </a:rPr>
              <a:t>Use Constructors to intiaize these Entities</a:t>
            </a:r>
            <a:endParaRPr lang="" altLang="en-IN" sz="1800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IN" sz="1800" dirty="0">
                <a:latin typeface="Noto Serif CJK JP" panose="02020400000000000000" charset="-122"/>
                <a:ea typeface="Noto Serif CJK JP" panose="02020400000000000000" charset="-122"/>
              </a:rPr>
              <a:t>After creating all Entities , The Program should ask user to map clients to sales person. </a:t>
            </a:r>
            <a:endParaRPr lang="" altLang="en-IN" sz="1800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IN" sz="1800" dirty="0">
                <a:latin typeface="Noto Serif CJK JP" panose="02020400000000000000" charset="-122"/>
                <a:ea typeface="Noto Serif CJK JP" panose="02020400000000000000" charset="-122"/>
              </a:rPr>
              <a:t>There should be way to know how many customers are there in the company which should be accessssible from any customer Details</a:t>
            </a:r>
            <a:endParaRPr lang="" altLang="en-IN" sz="2000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endParaRPr lang="" altLang="en-IN" sz="2000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endParaRPr lang="" altLang="en-IN" sz="20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0840"/>
            <a:ext cx="7772400" cy="852170"/>
          </a:xfrm>
        </p:spPr>
        <p:txBody>
          <a:bodyPr/>
          <a:p>
            <a:r>
              <a:rPr lang="" altLang="en-US" sz="3200">
                <a:latin typeface="Noto Serif CJK JP" panose="02020400000000000000" charset="-122"/>
                <a:ea typeface="Noto Serif CJK JP" panose="02020400000000000000" charset="-122"/>
              </a:rPr>
              <a:t>Sample Output</a:t>
            </a:r>
            <a:endParaRPr lang="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3085"/>
            <a:ext cx="7772400" cy="4272915"/>
          </a:xfrm>
        </p:spPr>
        <p:txBody>
          <a:bodyPr/>
          <a:p>
            <a:pPr marL="0" indent="0"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Enter Number of Sales Person : 2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Enter Number of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Accountant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Person :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1</a:t>
            </a:r>
            <a:endParaRPr lang="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Enter Number of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Customer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 Person :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2</a:t>
            </a:r>
            <a:endParaRPr lang="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Enter Details for 1 Sales Person : </a:t>
            </a:r>
            <a:endParaRPr lang="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Name : Harry</a:t>
            </a:r>
            <a:endParaRPr lang="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Employee No : 232</a:t>
            </a:r>
            <a:endParaRPr lang="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Salary : 10000</a:t>
            </a:r>
            <a:endParaRPr lang="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Product : Shoe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Enter Details for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2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 Sales Person : 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Name :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Ron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Employee No : 23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1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Salary : 10000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Product :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Books</a:t>
            </a:r>
            <a:endParaRPr lang="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0840"/>
            <a:ext cx="7772400" cy="852170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Sample Output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3085"/>
            <a:ext cx="7772400" cy="4272915"/>
          </a:xfrm>
        </p:spPr>
        <p:txBody>
          <a:bodyPr/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Enter Details for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Accountant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: 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Name :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Sid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Employee No : 23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4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Salary : 10000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Account_Secret : 3423434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Enter Details for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1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customer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Person : 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Name : Ron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Customer_id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 : 23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23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1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Enter Details for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2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 customer Person : 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Name : Ron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Customer_id : 2323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2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0840"/>
            <a:ext cx="7772400" cy="852170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Sample Output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3085"/>
            <a:ext cx="7772400" cy="4272915"/>
          </a:xfrm>
        </p:spPr>
        <p:txBody>
          <a:bodyPr/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Enter the Customer id for Sale Person: Harry :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23231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Enter the Customer id for Sale Person: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Ron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 : 2323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2</a:t>
            </a:r>
            <a:endParaRPr lang="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endParaRPr lang="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There is 2 Customers in the Company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275" y="284480"/>
            <a:ext cx="7772400" cy="57340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Intro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8400"/>
            <a:ext cx="7772400" cy="4927600"/>
          </a:xfrm>
        </p:spPr>
        <p:txBody>
          <a:bodyPr/>
          <a:p>
            <a:pPr>
              <a:lnSpc>
                <a:spcPct val="26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Programming : giving instructions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>
              <a:lnSpc>
                <a:spcPct val="26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Programming Paradigm : Way of Thinking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>
              <a:lnSpc>
                <a:spcPct val="18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C++ :  Programming Language that supports procedural and object-oriented. 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26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Data Structures :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W</a:t>
            </a:r>
            <a:r>
              <a:rPr 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ay of organizing data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275" y="284480"/>
            <a:ext cx="7772400" cy="57340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Topics covered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8400"/>
            <a:ext cx="7772400" cy="5511165"/>
          </a:xfrm>
        </p:spPr>
        <p:txBody>
          <a:bodyPr/>
          <a:p>
            <a:pPr marL="0" indent="0" algn="just">
              <a:lnSpc>
                <a:spcPct val="120000"/>
              </a:lnSpc>
              <a:buFont typeface="Arial" panose="02080604020202020204" pitchFamily="34" charset="0"/>
              <a:buNone/>
            </a:pP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210000"/>
              </a:lnSpc>
              <a:buFont typeface="Arial" panose="02080604020202020204" pitchFamily="34" charset="0"/>
              <a:buAutoNum type="arabicPeriod"/>
            </a:pPr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Data Encapsulation</a:t>
            </a:r>
            <a:endParaRPr lang="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210000"/>
              </a:lnSpc>
              <a:buFont typeface="Arial" panose="02080604020202020204" pitchFamily="34" charset="0"/>
              <a:buAutoNum type="arabicPeriod"/>
            </a:pPr>
            <a:r>
              <a:rPr 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Data Abstraction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342900" indent="-342900" algn="just">
              <a:lnSpc>
                <a:spcPct val="210000"/>
              </a:lnSpc>
              <a:buFont typeface="Arial" panose="02080604020202020204" pitchFamily="34" charset="0"/>
              <a:buAutoNum type="arabicPeriod"/>
            </a:pPr>
            <a:r>
              <a:rPr 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Polymorphism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210000"/>
              </a:lnSpc>
              <a:buFont typeface="Arial" panose="02080604020202020204" pitchFamily="34" charset="0"/>
              <a:buAutoNum type="arabicPeriod"/>
            </a:pPr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</a:rPr>
              <a:t>Mob Programming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20000"/>
              </a:lnSpc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Noto Serif CJK JP" panose="02020400000000000000" charset="-122"/>
                <a:ea typeface="Noto Serif CJK JP" panose="02020400000000000000" charset="-122"/>
              </a:rPr>
              <a:t>Data Encapsulation</a:t>
            </a:r>
            <a:endParaRPr 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W</a:t>
            </a:r>
            <a:r>
              <a:rPr lang="en-US" sz="2000">
                <a:latin typeface="Noto Serif CJK JP" panose="02020400000000000000" charset="-122"/>
                <a:ea typeface="Noto Serif CJK JP" panose="02020400000000000000" charset="-122"/>
              </a:rPr>
              <a:t>rapping upon the data and related methods into a single unit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Prevent </a:t>
            </a:r>
            <a:r>
              <a:rPr lang="en-US" sz="2000">
                <a:latin typeface="Noto Serif CJK JP" panose="02020400000000000000" charset="-122"/>
                <a:ea typeface="Noto Serif CJK JP" panose="02020400000000000000" charset="-122"/>
              </a:rPr>
              <a:t>access of private data members from outside the class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To </a:t>
            </a:r>
            <a:r>
              <a:rPr lang="en-US" sz="2000">
                <a:latin typeface="Noto Serif CJK JP" panose="02020400000000000000" charset="-122"/>
                <a:ea typeface="Noto Serif CJK JP" panose="02020400000000000000" charset="-122"/>
              </a:rPr>
              <a:t>achieve encapsulation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- derived Data Type </a:t>
            </a:r>
            <a:r>
              <a:rPr lang="en-US" altLang="en-US" sz="2000" b="1">
                <a:latin typeface="Noto Serif CJK JP" panose="02020400000000000000" charset="-122"/>
                <a:ea typeface="Noto Serif CJK JP" panose="02020400000000000000" charset="-122"/>
              </a:rPr>
              <a:t>class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is used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Provide interface - Best Practice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"/>
            <a:ext cx="7772400" cy="1143000"/>
          </a:xfrm>
        </p:spPr>
        <p:txBody>
          <a:bodyPr/>
          <a:p>
            <a:r>
              <a:rPr lang="en-US" sz="3200">
                <a:latin typeface="Noto Serif CJK JP" panose="02020400000000000000" charset="-122"/>
                <a:ea typeface="Noto Serif CJK JP" panose="02020400000000000000" charset="-122"/>
              </a:rPr>
              <a:t>Data Abstraction</a:t>
            </a:r>
            <a:endParaRPr 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325880"/>
            <a:ext cx="7772400" cy="4114800"/>
          </a:xfrm>
        </p:spPr>
        <p:txBody>
          <a:bodyPr/>
          <a:p>
            <a:pPr marL="0" indent="0">
              <a:lnSpc>
                <a:spcPct val="60000"/>
              </a:lnSpc>
              <a:buNone/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Reveal only r</a:t>
            </a:r>
            <a:r>
              <a:rPr lang="en-US" sz="2000">
                <a:latin typeface="Noto Serif CJK JP" panose="02020400000000000000" charset="-122"/>
                <a:ea typeface="Noto Serif CJK JP" panose="02020400000000000000" charset="-122"/>
              </a:rPr>
              <a:t>elevant to the context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Hiding </a:t>
            </a:r>
            <a:r>
              <a:rPr lang="en-US" sz="2000">
                <a:latin typeface="Noto Serif CJK JP" panose="02020400000000000000" charset="-122"/>
                <a:ea typeface="Noto Serif CJK JP" panose="02020400000000000000" charset="-122"/>
              </a:rPr>
              <a:t>the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background</a:t>
            </a:r>
            <a:r>
              <a:rPr lang="en-US" sz="2000">
                <a:latin typeface="Noto Serif CJK JP" panose="02020400000000000000" charset="-122"/>
                <a:ea typeface="Noto Serif CJK JP" panose="02020400000000000000" charset="-122"/>
              </a:rPr>
              <a:t> details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Yields to property : </a:t>
            </a:r>
            <a:r>
              <a:rPr lang="en-US" altLang="en-US" sz="2000" b="1">
                <a:latin typeface="Noto Serif CJK JP" panose="02020400000000000000" charset="-122"/>
                <a:ea typeface="Noto Serif CJK JP" panose="02020400000000000000" charset="-122"/>
              </a:rPr>
              <a:t>data hiding 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Implemented using </a:t>
            </a:r>
            <a:r>
              <a:rPr lang="en-US" altLang="en-US" sz="2000" b="1">
                <a:solidFill>
                  <a:srgbClr val="FF0000"/>
                </a:solidFill>
                <a:latin typeface="Noto Serif CJK JP" panose="02020400000000000000" charset="-122"/>
                <a:ea typeface="Noto Serif CJK JP" panose="02020400000000000000" charset="-122"/>
              </a:rPr>
              <a:t>Access Specifiers</a:t>
            </a:r>
            <a:endParaRPr lang="en-US" altLang="en-US" sz="2000" b="1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private	  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 </a:t>
            </a:r>
            <a:r>
              <a:rPr lang="en-US" altLang="en-US" sz="2000" b="1">
                <a:latin typeface="Noto Serif CJK JP" panose="02020400000000000000" charset="-122"/>
                <a:ea typeface="Noto Serif CJK JP" panose="02020400000000000000" charset="-122"/>
              </a:rPr>
              <a:t>Scope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 :- class boundary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protected  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en-US" sz="200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Scope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:- class boundary + Inhertiance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public  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en-US" sz="200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Scope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:-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class boundary + Inhertiance +  Object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5" y="1547495"/>
            <a:ext cx="8277860" cy="5043805"/>
          </a:xfrm>
        </p:spPr>
        <p:txBody>
          <a:bodyPr/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Student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private int rollNo 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char [] name;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address;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	private 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float height;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Attendences attendences;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public float </a:t>
            </a: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calculatePercentage()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public int getAttendenanceOfMonth(Month)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Object Creation : 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Student s1 = new Student();  //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s1.calculatePercentage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- 92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 Student s2 = new Student();  //s2.calculatePercentage- 83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80010"/>
            <a:ext cx="7772400" cy="1143000"/>
          </a:xfrm>
        </p:spPr>
        <p:txBody>
          <a:bodyPr/>
          <a:p>
            <a:r>
              <a:rPr lang="en-US" sz="3200">
                <a:latin typeface="Noto Serif CJK JP" panose="02020400000000000000" charset="-122"/>
                <a:ea typeface="Noto Serif CJK JP" panose="02020400000000000000" charset="-122"/>
              </a:rPr>
              <a:t>Polymorphism</a:t>
            </a:r>
            <a:endParaRPr 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3010"/>
            <a:ext cx="7772400" cy="5417820"/>
          </a:xfrm>
        </p:spPr>
        <p:txBody>
          <a:bodyPr/>
          <a:p>
            <a:pPr>
              <a:lnSpc>
                <a:spcPct val="12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lang="en-US" sz="2000">
                <a:latin typeface="Noto Serif CJK JP" panose="02020400000000000000" charset="-122"/>
                <a:ea typeface="Noto Serif CJK JP" panose="02020400000000000000" charset="-122"/>
              </a:rPr>
              <a:t>ehaves differently in different situation.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Function overloading and Operator overloading 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F</a:t>
            </a:r>
            <a:r>
              <a:rPr lang="en-US" sz="2000">
                <a:latin typeface="Noto Serif CJK JP" panose="02020400000000000000" charset="-122"/>
                <a:ea typeface="Noto Serif CJK JP" panose="02020400000000000000" charset="-122"/>
              </a:rPr>
              <a:t>unction overloading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: </a:t>
            </a:r>
            <a:r>
              <a:rPr lang="en-US" sz="2000">
                <a:latin typeface="Noto Serif CJK JP" panose="02020400000000000000" charset="-122"/>
                <a:ea typeface="Noto Serif CJK JP" panose="02020400000000000000" charset="-122"/>
              </a:rPr>
              <a:t>more than one function with same name but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implements different action by varying parameters or</a:t>
            </a:r>
            <a:r>
              <a:rPr lang="en-US" sz="2000">
                <a:latin typeface="Noto Serif CJK JP" panose="02020400000000000000" charset="-122"/>
                <a:ea typeface="Noto Serif CJK JP" panose="02020400000000000000" charset="-122"/>
              </a:rPr>
              <a:t> type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in function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Operator overloading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: same operator perform different functionality by differentiate the type of arguments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Types of Polymorphism : 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</a:pPr>
            <a:r>
              <a:rPr lang="en-US" sz="2000">
                <a:latin typeface="Noto Serif CJK JP" panose="02020400000000000000" charset="-122"/>
                <a:ea typeface="Noto Serif CJK JP" panose="02020400000000000000" charset="-122"/>
              </a:rPr>
              <a:t>Compile time 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: -  Function or Operator overloading.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</a:pPr>
            <a:r>
              <a:rPr lang="en-US" sz="2000">
                <a:latin typeface="Noto Serif CJK JP" panose="02020400000000000000" charset="-122"/>
                <a:ea typeface="Noto Serif CJK JP" panose="02020400000000000000" charset="-122"/>
              </a:rPr>
              <a:t>Runtime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:- Function overriding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370"/>
            <a:ext cx="7772400" cy="570230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MultiBehaviour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function with 1 int parameter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</a:t>
            </a:r>
            <a:r>
              <a:rPr 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public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void func(int x)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cout &lt;&lt; "value of x is " &lt;&lt; x &lt;&lt; endl;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}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function with same name but 1 double parameter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void func(double x)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 cout &lt;&lt; "value of x is " &lt;&lt; x &lt;&lt; endl;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}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// function with same name and 2 int parameters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void func(int x, int y)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cout &lt;&lt; "value of x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&amp;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y is " &lt;&lt;x&lt;&lt;"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,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"&lt;&lt;y&lt;&lt; endl;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}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635"/>
            <a:ext cx="7772400" cy="5702300"/>
          </a:xfrm>
        </p:spPr>
        <p:txBody>
          <a:bodyPr/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int main()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  <a:sym typeface="+mn-ea"/>
              </a:rPr>
              <a:t>MultiBehaviour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obj1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= new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  <a:sym typeface="+mn-ea"/>
              </a:rPr>
              <a:t>MultiBehaviour()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Which function is called will depend on the parameters passed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The first 'func' is called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obj1.func(7);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The second 'func' is called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obj1.func(9.132);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The third 'func' is called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obj1.func(85,64);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return 0;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" y="41275"/>
            <a:ext cx="7772400" cy="114300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Cont.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3612</Words>
  <Application>WPS Presentation</Application>
  <PresentationFormat>On-screen Show (4:3)</PresentationFormat>
  <Paragraphs>176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Noto Sans Mono CJK JP</vt:lpstr>
      <vt:lpstr>Noto Serif CJK JP</vt:lpstr>
      <vt:lpstr>微软雅黑</vt:lpstr>
      <vt:lpstr>Droid Sans Fallback</vt:lpstr>
      <vt:lpstr>Arial Unicode MS</vt:lpstr>
      <vt:lpstr>Calibri</vt:lpstr>
      <vt:lpstr>DejaVu Sans</vt:lpstr>
      <vt:lpstr>Accanthis ADF Std No2</vt:lpstr>
      <vt:lpstr>Abyssinica SIL</vt:lpstr>
      <vt:lpstr>FreeMono</vt:lpstr>
      <vt:lpstr>Presentation1</vt:lpstr>
      <vt:lpstr>Objected Oriented Programming Concepts Using C++ &amp; Data Structures</vt:lpstr>
      <vt:lpstr>Intro</vt:lpstr>
      <vt:lpstr>Topics covered</vt:lpstr>
      <vt:lpstr>Data Encapsulation</vt:lpstr>
      <vt:lpstr>Data Abstraction</vt:lpstr>
      <vt:lpstr>Example</vt:lpstr>
      <vt:lpstr>Polymorphism</vt:lpstr>
      <vt:lpstr>Example</vt:lpstr>
      <vt:lpstr>Cont.</vt:lpstr>
      <vt:lpstr>PowerPoint 演示文稿</vt:lpstr>
      <vt:lpstr>PowerPoint 演示文稿</vt:lpstr>
      <vt:lpstr>Sample Output</vt:lpstr>
      <vt:lpstr>Sample 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13</cp:revision>
  <dcterms:created xsi:type="dcterms:W3CDTF">2019-07-04T11:01:54Z</dcterms:created>
  <dcterms:modified xsi:type="dcterms:W3CDTF">2019-07-04T11:01:54Z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