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59" r:id="rId5"/>
    <p:sldId id="261" r:id="rId6"/>
    <p:sldId id="271" r:id="rId7"/>
    <p:sldId id="272" r:id="rId8"/>
    <p:sldId id="273" r:id="rId9"/>
    <p:sldId id="267" r:id="rId10"/>
    <p:sldId id="260" r:id="rId11"/>
    <p:sldId id="263" r:id="rId12"/>
    <p:sldId id="268" r:id="rId13"/>
    <p:sldId id="270" r:id="rId14"/>
    <p:sldId id="294" r:id="rId15"/>
    <p:sldId id="297" r:id="rId16"/>
    <p:sldId id="298" r:id="rId17"/>
    <p:sldId id="295" r:id="rId18"/>
    <p:sldId id="281" r:id="rId19"/>
    <p:sldId id="287" r:id="rId20"/>
    <p:sldId id="282" r:id="rId21"/>
    <p:sldId id="283" r:id="rId22"/>
    <p:sldId id="284" r:id="rId23"/>
    <p:sldId id="288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574675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Data Structures</a:t>
            </a:r>
            <a:br>
              <a:rPr lang="en-US" altLang="en-IN" sz="4800" dirty="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</a:br>
            <a:endParaRPr lang="en-US" altLang="en-IN" sz="4800" dirty="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9475" y="2586355"/>
            <a:ext cx="4859020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Topics Covered :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Overview &amp; Why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Classification of Data structures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Array &amp; Operations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Linked List &amp; Opertions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Doubly Linked List &amp; Operations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Circular Linked List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Stack &amp; Implementation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Queue &amp; Implementation</a:t>
            </a:r>
            <a:endParaRPr lang="en-US" altLang="en-US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95720" y="5934710"/>
            <a:ext cx="2741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   By,</a:t>
            </a:r>
            <a:endParaRPr lang="en-GB" altLang="en-US"/>
          </a:p>
          <a:p>
            <a:r>
              <a:rPr lang="en-GB" altLang="en-US"/>
              <a:t>	Jishnu T U</a:t>
            </a:r>
            <a:endParaRPr lang="en-GB" altLang="en-US"/>
          </a:p>
          <a:p>
            <a:r>
              <a:rPr lang="en-GB" altLang="en-US"/>
              <a:t>	C-DAC Trainer 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List: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Travers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582420"/>
            <a:ext cx="777240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Inserti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14475"/>
            <a:ext cx="70770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Dele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1666875"/>
            <a:ext cx="76581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Node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Each element in the List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consists of at least three parts: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2"/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Data</a:t>
            </a:r>
            <a:endParaRPr lang="en-US" altLang="en-US" sz="18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2"/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Pointer (Or Reference) to the next node</a:t>
            </a:r>
            <a:endParaRPr lang="en-US" altLang="en-US" sz="18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2"/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Pointer </a:t>
            </a:r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Or Reference) to the  previous node</a:t>
            </a:r>
            <a:endParaRPr lang="en-US" altLang="en-US" sz="18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Tracking Element : Head/First and Last/Tail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0"/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Linked List 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0"/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Insertion.pngDoublyLinkedListInser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651000"/>
            <a:ext cx="8307705" cy="4291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Deletion.pngDoublyLinkedListDele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4975" y="1791335"/>
            <a:ext cx="827405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(top) an element is removed from that end only.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LIFO(Last In First Out) or FILO(First In Last Out).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plates stacked over one another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Top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Application :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Processing of subroutine calls and returns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reversing a string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backtracking - Eg :- Maze Game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295400"/>
            <a:ext cx="760539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maxSize; // size of stack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long[] stackArray;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top; //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StackX(int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maxSize = s; // set array size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 = new long[maxSize]; // create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top = -1; // no items yet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push(long j) // put item on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stackArray[++top] = j; // increment top, insert item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W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ay of organizing data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R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educe the space and time complexities of different tasks.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H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igh speed 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in 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processing 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Efficiency of a program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Reusability 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and Abstraction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pop() // take item from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stackArray[top--]; // access item, decrement top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stack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stack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maxSize-1);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inear data structure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N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ew element is added at one end and (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rear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) an element is removed  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other 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end 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(front)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.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First In First Out (FIFO)..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Example : Queue for Customer Service 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Can be Implemented using Array or Linked List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Tracking Element : Rear and Front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Applications : 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Time sharing system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Load Balancing system-  Eg:- AWS-SQS,  Hold for Tech Support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 Print spooling,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que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840" y="1098550"/>
            <a:ext cx="61150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927735"/>
            <a:ext cx="7772400" cy="576643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maxSize;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long[] queArray;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front;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rear;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Queue(int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maxSize = s+1; // array is 1 cell larger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queArray = new long[maxSize]; // than requested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insert(long j) // put item at rear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if(rear == maxSize-1)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queArray[++rear] = j;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" y="533400"/>
            <a:ext cx="7992110" cy="57912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remove() // take item from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long temp = queArray[front++];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if(front == maxSize)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return temp;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queArray[front];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queue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return(rear+1==front || (front+maxSize-1==rear)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queue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(rear+2==front ||(front+maxSize-2==rear)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</a:t>
            </a:r>
            <a:r>
              <a:rPr 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inear data structure</a:t>
            </a:r>
            <a:endParaRPr 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</a:t>
            </a:r>
            <a:r>
              <a:rPr 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lements are stored at contiguous memory locations.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Store multiple items of the same type together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Advantages :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Random access is allowed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Ease of insertion and in Accesss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Drawbacks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: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Static memory allocation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Deletion requires Shifting of elements</a:t>
            </a:r>
            <a:endParaRPr lang="en-US" altLang="en-US" sz="20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453009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30000"/>
              </a:lnSpc>
            </a:pPr>
            <a:r>
              <a:rPr lang="en-GB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ccessed using an index number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GB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F</a:t>
            </a: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irst element is numbered 0, so that the indices in an array of 10 elements run from 0 to 9.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Complexity : O(1)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6665" y="4083685"/>
            <a:ext cx="32111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temp =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myArray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[3];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 marL="0" indent="0">
              <a:buNone/>
            </a:pP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Unsorted 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Keep track of number of elements in array - nElts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Insert using index and Increment the tracking object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Complexity : O(1)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Sorted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Requires Searching for the postion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Shifting the elements to make the specfied postion to be vacant.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Complexity : O(N</a:t>
            </a:r>
            <a:r>
              <a:rPr lang="en-US" altLang="en-US" sz="2100" baseline="300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  <a:sym typeface="+mn-ea"/>
              </a:rPr>
              <a:t>)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07890" y="4962525"/>
            <a:ext cx="321119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arr[0] = 77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nElts] = 12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= nElts +1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cs typeface="Noto Sans Mono CJK JP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Begins with a search for the specified item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When we find it, we move all the items with higher index values down one element to fill in the “hole” left by the deleted element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decrement nElems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0595" y="3834765"/>
            <a:ext cx="7781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for(j=0; j&lt;nElems; j++) // look for it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	if(arr[j]== eltToBeDeleted){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for(int k=j; k&lt;nElems; k++) // higher ones down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	arr[k] = arr[k+1];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nElems--; 	 // decrement size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break;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}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inear data structure</a:t>
            </a:r>
            <a:endParaRPr 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</a:t>
            </a:r>
            <a:r>
              <a:rPr 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lements are not stored at contiguous memory locations.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Elements are linked using pointers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Advantages :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Dynamic size (dynamic memory allocation)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 Ease of insertion/deletion over unsorted approach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Drawbacks: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Random access is not allowed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Extra memory space for a pointer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Node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Each element in the List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consists of at least two parts: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2"/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Data</a:t>
            </a:r>
            <a:endParaRPr lang="en-US" altLang="en-US" sz="18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2"/>
            <a:r>
              <a:rPr lang="en-US" altLang="en-US" sz="18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Pointer (Or Reference) to the next node</a:t>
            </a:r>
            <a:endParaRPr lang="en-US" altLang="en-US" sz="18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1"/>
            <a:r>
              <a:rPr lang="en-US" altLang="en-US" sz="21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Tracking Element : Head/First</a:t>
            </a:r>
            <a:endParaRPr lang="en-US" altLang="en-US" sz="21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0"/>
            <a:r>
              <a:rPr lang="en-US" altLang="en-US" sz="2400">
                <a:latin typeface="Arial" panose="020B0604020202020204" pitchFamily="34" charset="0"/>
                <a:ea typeface="Noto Serif CJK JP" panose="02020400000000000000" charset="-122"/>
                <a:cs typeface="Arial" panose="020B0604020202020204" pitchFamily="34" charset="0"/>
              </a:rPr>
              <a:t>Linked List</a:t>
            </a:r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  <a:p>
            <a:pPr lvl="0"/>
            <a:endParaRPr lang="en-US" altLang="en-US" sz="2400">
              <a:latin typeface="Arial" panose="020B0604020202020204" pitchFamily="34" charset="0"/>
              <a:ea typeface="Noto Serif CJK JP" panose="02020400000000000000" charset="-122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5879</Words>
  <Application>WPS Presentation</Application>
  <PresentationFormat>On-screen Show (4:3)</PresentationFormat>
  <Paragraphs>285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Noto Sans Mono CJK JP</vt:lpstr>
      <vt:lpstr>Times New Roman</vt:lpstr>
      <vt:lpstr>Noto Serif CJK JP</vt:lpstr>
      <vt:lpstr>Noto Sans CJK JP Regular</vt:lpstr>
      <vt:lpstr>FreeMono</vt:lpstr>
      <vt:lpstr>Microsoft YaHei</vt:lpstr>
      <vt:lpstr>Arial Unicode MS</vt:lpstr>
      <vt:lpstr>Segoe UI Symbol</vt:lpstr>
      <vt:lpstr>MS PGothic</vt:lpstr>
      <vt:lpstr>Arial Narrow</vt:lpstr>
      <vt:lpstr>Open Sans</vt:lpstr>
      <vt:lpstr>Presentation1</vt:lpstr>
      <vt:lpstr>Data Structures </vt:lpstr>
      <vt:lpstr>Overview &amp; Why ?</vt:lpstr>
      <vt:lpstr>Data Structure Classification</vt:lpstr>
      <vt:lpstr>Array</vt:lpstr>
      <vt:lpstr>Array - Accessing Element</vt:lpstr>
      <vt:lpstr>Array - Insertion of Element</vt:lpstr>
      <vt:lpstr>Deletion of Element</vt:lpstr>
      <vt:lpstr>Linked list</vt:lpstr>
      <vt:lpstr>Singly Linked List </vt:lpstr>
      <vt:lpstr>Linked List: Accessing Element</vt:lpstr>
      <vt:lpstr>Linked List:Insertion of Element</vt:lpstr>
      <vt:lpstr>Linked List:Deletion of Element</vt:lpstr>
      <vt:lpstr>Doubly Linked List </vt:lpstr>
      <vt:lpstr>Doubly Linked List:Insertion of Element</vt:lpstr>
      <vt:lpstr>Doubly Linked List:Deletion of Element</vt:lpstr>
      <vt:lpstr>Circular Linked List </vt:lpstr>
      <vt:lpstr>Stack </vt:lpstr>
      <vt:lpstr>Stack  Example</vt:lpstr>
      <vt:lpstr>Implementation</vt:lpstr>
      <vt:lpstr>Cont.</vt:lpstr>
      <vt:lpstr>Queue</vt:lpstr>
      <vt:lpstr>Queue Example</vt:lpstr>
      <vt:lpstr>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35</cp:revision>
  <dcterms:created xsi:type="dcterms:W3CDTF">2019-06-14T04:35:00Z</dcterms:created>
  <dcterms:modified xsi:type="dcterms:W3CDTF">2019-07-25T01:52:00Z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