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408" r:id="rId2"/>
    <p:sldId id="425" r:id="rId3"/>
    <p:sldId id="405" r:id="rId4"/>
    <p:sldId id="406" r:id="rId5"/>
    <p:sldId id="428" r:id="rId6"/>
    <p:sldId id="407" r:id="rId7"/>
    <p:sldId id="429" r:id="rId8"/>
    <p:sldId id="261" r:id="rId9"/>
    <p:sldId id="266" r:id="rId10"/>
    <p:sldId id="395" r:id="rId11"/>
    <p:sldId id="397" r:id="rId12"/>
    <p:sldId id="398" r:id="rId13"/>
    <p:sldId id="399" r:id="rId14"/>
    <p:sldId id="400" r:id="rId15"/>
    <p:sldId id="426" r:id="rId16"/>
    <p:sldId id="427" r:id="rId17"/>
    <p:sldId id="430" r:id="rId18"/>
    <p:sldId id="431" r:id="rId19"/>
    <p:sldId id="432" r:id="rId20"/>
    <p:sldId id="433" r:id="rId21"/>
    <p:sldId id="490" r:id="rId22"/>
    <p:sldId id="491" r:id="rId23"/>
    <p:sldId id="492" r:id="rId24"/>
    <p:sldId id="493" r:id="rId25"/>
    <p:sldId id="494" r:id="rId26"/>
    <p:sldId id="495" r:id="rId27"/>
    <p:sldId id="435" r:id="rId28"/>
    <p:sldId id="497" r:id="rId29"/>
    <p:sldId id="498" r:id="rId30"/>
    <p:sldId id="499" r:id="rId31"/>
    <p:sldId id="436" r:id="rId32"/>
    <p:sldId id="437" r:id="rId33"/>
    <p:sldId id="438" r:id="rId34"/>
    <p:sldId id="439" r:id="rId35"/>
    <p:sldId id="440" r:id="rId36"/>
    <p:sldId id="488" r:id="rId37"/>
    <p:sldId id="489" r:id="rId38"/>
    <p:sldId id="443" r:id="rId39"/>
    <p:sldId id="444" r:id="rId40"/>
    <p:sldId id="445" r:id="rId41"/>
    <p:sldId id="496" r:id="rId42"/>
    <p:sldId id="446" r:id="rId43"/>
    <p:sldId id="447" r:id="rId44"/>
    <p:sldId id="505" r:id="rId45"/>
    <p:sldId id="506" r:id="rId46"/>
    <p:sldId id="507" r:id="rId47"/>
    <p:sldId id="508" r:id="rId48"/>
    <p:sldId id="455" r:id="rId49"/>
    <p:sldId id="456" r:id="rId50"/>
    <p:sldId id="463" r:id="rId51"/>
    <p:sldId id="501" r:id="rId52"/>
    <p:sldId id="502" r:id="rId53"/>
    <p:sldId id="503" r:id="rId54"/>
    <p:sldId id="504" r:id="rId55"/>
    <p:sldId id="464" r:id="rId56"/>
    <p:sldId id="465" r:id="rId57"/>
    <p:sldId id="466" r:id="rId58"/>
    <p:sldId id="472" r:id="rId59"/>
    <p:sldId id="500" r:id="rId60"/>
    <p:sldId id="473" r:id="rId61"/>
    <p:sldId id="474" r:id="rId62"/>
    <p:sldId id="475" r:id="rId63"/>
    <p:sldId id="476" r:id="rId64"/>
    <p:sldId id="477" r:id="rId65"/>
    <p:sldId id="479" r:id="rId66"/>
    <p:sldId id="480" r:id="rId67"/>
    <p:sldId id="481" r:id="rId68"/>
    <p:sldId id="482" r:id="rId69"/>
    <p:sldId id="483" r:id="rId70"/>
    <p:sldId id="484" r:id="rId71"/>
    <p:sldId id="485" r:id="rId72"/>
    <p:sldId id="486" r:id="rId73"/>
    <p:sldId id="487"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6" autoAdjust="0"/>
    <p:restoredTop sz="94700" autoAdjust="0"/>
  </p:normalViewPr>
  <p:slideViewPr>
    <p:cSldViewPr>
      <p:cViewPr>
        <p:scale>
          <a:sx n="70" d="100"/>
          <a:sy n="70" d="100"/>
        </p:scale>
        <p:origin x="-1194" y="-96"/>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EBB9B29-3ADC-495B-90A2-C946DFD3164F}" type="slidenum">
              <a:rPr lang="en-US"/>
              <a:pPr/>
              <a:t>‹#›</a:t>
            </a:fld>
            <a:endParaRPr lang="en-US"/>
          </a:p>
        </p:txBody>
      </p:sp>
    </p:spTree>
    <p:extLst>
      <p:ext uri="{BB962C8B-B14F-4D97-AF65-F5344CB8AC3E}">
        <p14:creationId xmlns:p14="http://schemas.microsoft.com/office/powerpoint/2010/main" val="25758478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51B6950-5EC1-45ED-9B72-A7F5F02D7371}" type="slidenum">
              <a:rPr lang="en-US"/>
              <a:pPr/>
              <a:t>‹#›</a:t>
            </a:fld>
            <a:endParaRPr lang="en-US"/>
          </a:p>
        </p:txBody>
      </p:sp>
    </p:spTree>
    <p:extLst>
      <p:ext uri="{BB962C8B-B14F-4D97-AF65-F5344CB8AC3E}">
        <p14:creationId xmlns:p14="http://schemas.microsoft.com/office/powerpoint/2010/main" val="321105539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1157EE-362E-4038-98AC-D7CD9116CFA6}" type="slidenum">
              <a:rPr lang="en-US"/>
              <a:pPr/>
              <a:t>1</a:t>
            </a:fld>
            <a:endParaRPr lang="en-US"/>
          </a:p>
        </p:txBody>
      </p:sp>
      <p:sp>
        <p:nvSpPr>
          <p:cNvPr id="349186"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9187"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516D8-7365-43F8-A076-CA82376D2FB9}" type="slidenum">
              <a:rPr lang="en-US"/>
              <a:pPr/>
              <a:t>10</a:t>
            </a:fld>
            <a:endParaRPr lang="en-US"/>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5B6C5-E7AE-4DBB-95EA-E164F3A304D1}" type="slidenum">
              <a:rPr lang="en-US"/>
              <a:pPr/>
              <a:t>11</a:t>
            </a:fld>
            <a:endParaRPr lang="en-US"/>
          </a:p>
        </p:txBody>
      </p:sp>
      <p:sp>
        <p:nvSpPr>
          <p:cNvPr id="3246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4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89703-D043-497C-B62B-C17D93F1EAF0}" type="slidenum">
              <a:rPr lang="en-US"/>
              <a:pPr/>
              <a:t>12</a:t>
            </a:fld>
            <a:endParaRPr lang="en-US"/>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992C4-5129-483C-A5E8-948CFB7FB1BC}" type="slidenum">
              <a:rPr lang="en-US"/>
              <a:pPr/>
              <a:t>13</a:t>
            </a:fld>
            <a:endParaRPr lang="en-US"/>
          </a:p>
        </p:txBody>
      </p:sp>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79427-091F-43CE-A84C-F06599216C00}" type="slidenum">
              <a:rPr lang="en-US"/>
              <a:pPr/>
              <a:t>14</a:t>
            </a:fld>
            <a:endParaRPr lang="en-US"/>
          </a:p>
        </p:txBody>
      </p:sp>
      <p:sp>
        <p:nvSpPr>
          <p:cNvPr id="3307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83235-DAA2-463A-A10C-E62BE4D4FC70}" type="slidenum">
              <a:rPr lang="en-US"/>
              <a:pPr/>
              <a:t>15</a:t>
            </a:fld>
            <a:endParaRPr lang="en-US"/>
          </a:p>
        </p:txBody>
      </p:sp>
      <p:sp>
        <p:nvSpPr>
          <p:cNvPr id="3942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4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EE908-B56D-40BF-8A4D-9CF2D53A1593}" type="slidenum">
              <a:rPr lang="en-US"/>
              <a:pPr/>
              <a:t>16</a:t>
            </a:fld>
            <a:endParaRPr lang="en-US"/>
          </a:p>
        </p:txBody>
      </p:sp>
      <p:sp>
        <p:nvSpPr>
          <p:cNvPr id="3962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6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B75A65AC-5EE4-491E-B9F6-063BD5D05ED6}" type="slidenum">
              <a:rPr lang="en-US"/>
              <a:pPr/>
              <a:t>17</a:t>
            </a:fld>
            <a:endParaRPr lang="en-US"/>
          </a:p>
        </p:txBody>
      </p:sp>
      <p:sp>
        <p:nvSpPr>
          <p:cNvPr id="349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9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B9A6A6F-1390-43E8-A049-B68F7EA564D0}" type="slidenum">
              <a:rPr lang="en-US"/>
              <a:pPr/>
              <a:t>18</a:t>
            </a:fld>
            <a:endParaRPr lang="en-US"/>
          </a:p>
        </p:txBody>
      </p:sp>
      <p:sp>
        <p:nvSpPr>
          <p:cNvPr id="455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5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9475DB26-237F-4BDE-A5CE-3128CDAE82FA}" type="slidenum">
              <a:rPr lang="en-US"/>
              <a:pPr/>
              <a:t>19</a:t>
            </a:fld>
            <a:endParaRPr lang="en-US"/>
          </a:p>
        </p:txBody>
      </p:sp>
      <p:sp>
        <p:nvSpPr>
          <p:cNvPr id="45773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773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D1BD-1C4D-4757-8821-7E3FC611D208}" type="slidenum">
              <a:rPr lang="en-US"/>
              <a:pPr/>
              <a:t>2</a:t>
            </a:fld>
            <a:endParaRPr lang="en-US"/>
          </a:p>
        </p:txBody>
      </p:sp>
      <p:sp>
        <p:nvSpPr>
          <p:cNvPr id="392194"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2195"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2E44D78-8493-40CE-83D4-8FC1ADC2187A}" type="slidenum">
              <a:rPr lang="en-US"/>
              <a:pPr/>
              <a:t>20</a:t>
            </a:fld>
            <a:endParaRPr lang="en-US"/>
          </a:p>
        </p:txBody>
      </p:sp>
      <p:sp>
        <p:nvSpPr>
          <p:cNvPr id="4597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9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911D2C-A3BA-48A8-98E6-06FCF1784F2D}" type="slidenum">
              <a:rPr lang="en-US"/>
              <a:pPr/>
              <a:t>21</a:t>
            </a:fld>
            <a:endParaRPr lang="en-US"/>
          </a:p>
        </p:txBody>
      </p:sp>
      <p:sp>
        <p:nvSpPr>
          <p:cNvPr id="3921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2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72DD6-C979-482E-961F-DB294EA7589F}" type="slidenum">
              <a:rPr lang="en-US"/>
              <a:pPr/>
              <a:t>22</a:t>
            </a:fld>
            <a:endParaRPr lang="en-US"/>
          </a:p>
        </p:txBody>
      </p:sp>
      <p:sp>
        <p:nvSpPr>
          <p:cNvPr id="34304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CBD7B-0EA8-458D-A7AA-D56B40324DF5}" type="slidenum">
              <a:rPr lang="en-US"/>
              <a:pPr/>
              <a:t>23</a:t>
            </a:fld>
            <a:endParaRPr lang="en-US"/>
          </a:p>
        </p:txBody>
      </p:sp>
      <p:sp>
        <p:nvSpPr>
          <p:cNvPr id="345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6EF55-7D41-4EAB-9208-55AB463C5EDF}" type="slidenum">
              <a:rPr lang="en-US"/>
              <a:pPr/>
              <a:t>24</a:t>
            </a:fld>
            <a:endParaRPr lang="en-US"/>
          </a:p>
        </p:txBody>
      </p:sp>
      <p:sp>
        <p:nvSpPr>
          <p:cNvPr id="347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18AB8-D5D8-474B-8641-AD9284BC33B8}" type="slidenum">
              <a:rPr lang="en-US"/>
              <a:pPr/>
              <a:t>25</a:t>
            </a:fld>
            <a:endParaRPr lang="en-US"/>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C4B73-53F2-405A-AEE8-B28E2BB80F9C}" type="slidenum">
              <a:rPr lang="en-US"/>
              <a:pPr/>
              <a:t>26</a:t>
            </a:fld>
            <a:endParaRPr lang="en-US"/>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C179D375-B268-469C-8872-73E542E6F23B}" type="slidenum">
              <a:rPr lang="en-US"/>
              <a:pPr/>
              <a:t>27</a:t>
            </a:fld>
            <a:endParaRPr lang="en-US"/>
          </a:p>
        </p:txBody>
      </p:sp>
      <p:sp>
        <p:nvSpPr>
          <p:cNvPr id="3430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DDC3A14C-A35C-41A5-BE24-6E42CCE6C61F}" type="slidenum">
              <a:rPr lang="en-US"/>
              <a:pPr/>
              <a:t>31</a:t>
            </a:fld>
            <a:endParaRPr lang="en-US"/>
          </a:p>
        </p:txBody>
      </p:sp>
      <p:sp>
        <p:nvSpPr>
          <p:cNvPr id="427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7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992C5741-6A85-4CF6-83F9-C1E187169440}" type="slidenum">
              <a:rPr lang="en-US"/>
              <a:pPr/>
              <a:t>32</a:t>
            </a:fld>
            <a:endParaRPr lang="en-US"/>
          </a:p>
        </p:txBody>
      </p:sp>
      <p:sp>
        <p:nvSpPr>
          <p:cNvPr id="4659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5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1CCC7-56F2-43F2-AC1B-F3F3E193C665}" type="slidenum">
              <a:rPr lang="en-US"/>
              <a:pPr/>
              <a:t>3</a:t>
            </a:fld>
            <a:endParaRPr lang="en-US"/>
          </a:p>
        </p:txBody>
      </p:sp>
      <p:sp>
        <p:nvSpPr>
          <p:cNvPr id="3430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87CB2341-1ACC-4C7A-B977-D7D8AD727B2A}" type="slidenum">
              <a:rPr lang="en-US"/>
              <a:pPr/>
              <a:t>33</a:t>
            </a:fld>
            <a:endParaRPr lang="en-US"/>
          </a:p>
        </p:txBody>
      </p:sp>
      <p:sp>
        <p:nvSpPr>
          <p:cNvPr id="345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58FCAAFF-2116-4371-8090-015CE9E11403}" type="slidenum">
              <a:rPr lang="en-US"/>
              <a:pPr/>
              <a:t>34</a:t>
            </a:fld>
            <a:endParaRPr lang="en-US"/>
          </a:p>
        </p:txBody>
      </p:sp>
      <p:sp>
        <p:nvSpPr>
          <p:cNvPr id="347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B9B7F341-BB11-40F2-848B-1F6E35829B70}" type="slidenum">
              <a:rPr lang="en-US"/>
              <a:pPr/>
              <a:t>35</a:t>
            </a:fld>
            <a:endParaRPr lang="en-US"/>
          </a:p>
        </p:txBody>
      </p:sp>
      <p:sp>
        <p:nvSpPr>
          <p:cNvPr id="429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9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46728385-887D-44D0-9500-5ECC1FCE847D}" type="slidenum">
              <a:rPr lang="en-US"/>
              <a:pPr/>
              <a:t>38</a:t>
            </a:fld>
            <a:endParaRPr lang="en-US"/>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06FB5748-11A9-4FD0-B2AD-02D26794F622}" type="slidenum">
              <a:rPr lang="en-US"/>
              <a:pPr/>
              <a:t>39</a:t>
            </a:fld>
            <a:endParaRPr lang="en-US"/>
          </a:p>
        </p:txBody>
      </p:sp>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19448013-96EC-4630-9B8A-40774957024D}" type="slidenum">
              <a:rPr lang="en-US"/>
              <a:pPr/>
              <a:t>40</a:t>
            </a:fld>
            <a:endParaRPr lang="en-US"/>
          </a:p>
        </p:txBody>
      </p:sp>
      <p:sp>
        <p:nvSpPr>
          <p:cNvPr id="3307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EAED057A-4749-4233-94F8-72435B6976FB}" type="slidenum">
              <a:rPr lang="en-US"/>
              <a:pPr/>
              <a:t>42</a:t>
            </a:fld>
            <a:endParaRPr lang="en-US"/>
          </a:p>
        </p:txBody>
      </p:sp>
      <p:sp>
        <p:nvSpPr>
          <p:cNvPr id="412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2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A1CEB39-1992-4B87-9202-CC588EEE2CEF}" type="slidenum">
              <a:rPr lang="en-US"/>
              <a:pPr/>
              <a:t>43</a:t>
            </a:fld>
            <a:endParaRPr lang="en-US"/>
          </a:p>
        </p:txBody>
      </p:sp>
      <p:sp>
        <p:nvSpPr>
          <p:cNvPr id="41472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A1CEB39-1992-4B87-9202-CC588EEE2CEF}" type="slidenum">
              <a:rPr lang="en-US"/>
              <a:pPr/>
              <a:t>44</a:t>
            </a:fld>
            <a:endParaRPr lang="en-US"/>
          </a:p>
        </p:txBody>
      </p:sp>
      <p:sp>
        <p:nvSpPr>
          <p:cNvPr id="41472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A1CEB39-1992-4B87-9202-CC588EEE2CEF}" type="slidenum">
              <a:rPr lang="en-US"/>
              <a:pPr/>
              <a:t>45</a:t>
            </a:fld>
            <a:endParaRPr lang="en-US"/>
          </a:p>
        </p:txBody>
      </p:sp>
      <p:sp>
        <p:nvSpPr>
          <p:cNvPr id="41472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37AFD-362D-4101-812C-C39030AE8080}" type="slidenum">
              <a:rPr lang="en-US"/>
              <a:pPr/>
              <a:t>4</a:t>
            </a:fld>
            <a:endParaRPr lang="en-US"/>
          </a:p>
        </p:txBody>
      </p:sp>
      <p:sp>
        <p:nvSpPr>
          <p:cNvPr id="345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A1CEB39-1992-4B87-9202-CC588EEE2CEF}" type="slidenum">
              <a:rPr lang="en-US"/>
              <a:pPr/>
              <a:t>46</a:t>
            </a:fld>
            <a:endParaRPr lang="en-US"/>
          </a:p>
        </p:txBody>
      </p:sp>
      <p:sp>
        <p:nvSpPr>
          <p:cNvPr id="41472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A1CEB39-1992-4B87-9202-CC588EEE2CEF}" type="slidenum">
              <a:rPr lang="en-US"/>
              <a:pPr/>
              <a:t>47</a:t>
            </a:fld>
            <a:endParaRPr lang="en-US"/>
          </a:p>
        </p:txBody>
      </p:sp>
      <p:sp>
        <p:nvSpPr>
          <p:cNvPr id="414722"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E74DF-890C-4967-AC8A-99F2F1E94719}" type="slidenum">
              <a:rPr lang="en-US"/>
              <a:pPr/>
              <a:t>48</a:t>
            </a:fld>
            <a:endParaRPr lang="en-US"/>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F6F35-EC08-4B24-B3EB-9EFD45387210}" type="slidenum">
              <a:rPr lang="en-US"/>
              <a:pPr/>
              <a:t>49</a:t>
            </a:fld>
            <a:endParaRPr lang="en-US"/>
          </a:p>
        </p:txBody>
      </p:sp>
      <p:sp>
        <p:nvSpPr>
          <p:cNvPr id="32461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461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C792F-A377-4412-BB16-99A6C281D2DA}" type="slidenum">
              <a:rPr lang="en-US"/>
              <a:pPr/>
              <a:t>50</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EDABF-0EBC-4828-B421-C0D632A541CA}" type="slidenum">
              <a:rPr lang="en-US"/>
              <a:pPr/>
              <a:t>55</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D50D9-38ED-4646-BE0A-143656A155A9}" type="slidenum">
              <a:rPr lang="en-US"/>
              <a:pPr/>
              <a:t>56</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6C0BA-09A6-4B2C-9F1C-A4323F484B62}" type="slidenum">
              <a:rPr lang="en-US"/>
              <a:pPr/>
              <a:t>57</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ED574CCC-1872-4844-A329-B8C2AF20F7E3}" type="slidenum">
              <a:rPr lang="en-US"/>
              <a:pPr/>
              <a:t>58</a:t>
            </a:fld>
            <a:endParaRPr lang="en-US"/>
          </a:p>
        </p:txBody>
      </p:sp>
      <p:sp>
        <p:nvSpPr>
          <p:cNvPr id="3921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2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68228EEF-881C-4ADB-974B-A8B942EE055A}" type="slidenum">
              <a:rPr lang="en-US"/>
              <a:pPr/>
              <a:t>60</a:t>
            </a:fld>
            <a:endParaRPr lang="en-US"/>
          </a:p>
        </p:txBody>
      </p:sp>
      <p:sp>
        <p:nvSpPr>
          <p:cNvPr id="3430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3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C7781-0C2F-45FA-93F4-7523FCFA5613}" type="slidenum">
              <a:rPr lang="en-US"/>
              <a:pPr/>
              <a:t>5</a:t>
            </a:fld>
            <a:endParaRPr lang="en-US"/>
          </a:p>
        </p:txBody>
      </p:sp>
      <p:sp>
        <p:nvSpPr>
          <p:cNvPr id="4147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EB1A65BC-C0B9-413C-89F2-DF448346ED4D}" type="slidenum">
              <a:rPr lang="en-US"/>
              <a:pPr/>
              <a:t>61</a:t>
            </a:fld>
            <a:endParaRPr lang="en-US"/>
          </a:p>
        </p:txBody>
      </p:sp>
      <p:sp>
        <p:nvSpPr>
          <p:cNvPr id="42701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701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547923FF-1C8E-4019-AFD9-BD56035AF72F}" type="slidenum">
              <a:rPr lang="en-US"/>
              <a:pPr/>
              <a:t>62</a:t>
            </a:fld>
            <a:endParaRPr lang="en-US"/>
          </a:p>
        </p:txBody>
      </p:sp>
      <p:sp>
        <p:nvSpPr>
          <p:cNvPr id="345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5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DCA78C90-74D1-4E72-8824-4BB0CBCBC6BA}" type="slidenum">
              <a:rPr lang="en-US"/>
              <a:pPr/>
              <a:t>63</a:t>
            </a:fld>
            <a:endParaRPr lang="en-US"/>
          </a:p>
        </p:txBody>
      </p:sp>
      <p:sp>
        <p:nvSpPr>
          <p:cNvPr id="347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D53F9F04-18E9-4257-8A18-60BEB5AACA72}" type="slidenum">
              <a:rPr lang="en-US"/>
              <a:pPr/>
              <a:t>64</a:t>
            </a:fld>
            <a:endParaRPr lang="en-US"/>
          </a:p>
        </p:txBody>
      </p:sp>
      <p:sp>
        <p:nvSpPr>
          <p:cNvPr id="429058"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9059"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ABE5813B-5F89-494E-9027-1723922FC5C1}" type="slidenum">
              <a:rPr lang="en-US"/>
              <a:pPr/>
              <a:t>65</a:t>
            </a:fld>
            <a:endParaRPr lang="en-US"/>
          </a:p>
        </p:txBody>
      </p:sp>
      <p:sp>
        <p:nvSpPr>
          <p:cNvPr id="410626"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0627"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C14D944F-B0F1-4591-AB35-82B71204D64C}" type="slidenum">
              <a:rPr lang="en-US"/>
              <a:pPr/>
              <a:t>66</a:t>
            </a:fld>
            <a:endParaRPr lang="en-US"/>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8B30E9AC-5F77-43D3-91B2-4DDAB7898E1E}" type="slidenum">
              <a:rPr lang="en-US"/>
              <a:pPr/>
              <a:t>67</a:t>
            </a:fld>
            <a:endParaRPr lang="en-US"/>
          </a:p>
        </p:txBody>
      </p:sp>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8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270A32CD-404F-48DD-854C-6ADFF58A6C14}" type="slidenum">
              <a:rPr lang="en-US"/>
              <a:pPr/>
              <a:t>68</a:t>
            </a:fld>
            <a:endParaRPr lang="en-US"/>
          </a:p>
        </p:txBody>
      </p:sp>
      <p:sp>
        <p:nvSpPr>
          <p:cNvPr id="3307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0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EC547014-15D3-451D-88F7-1CF45B58B505}" type="slidenum">
              <a:rPr lang="en-US"/>
              <a:pPr/>
              <a:t>69</a:t>
            </a:fld>
            <a:endParaRPr lang="en-US"/>
          </a:p>
        </p:txBody>
      </p:sp>
      <p:sp>
        <p:nvSpPr>
          <p:cNvPr id="412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2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B0EBEC06-5609-4B51-B48C-79C50F06A9D2}" type="slidenum">
              <a:rPr lang="en-US"/>
              <a:pPr/>
              <a:t>70</a:t>
            </a:fld>
            <a:endParaRPr lang="en-US"/>
          </a:p>
        </p:txBody>
      </p:sp>
      <p:sp>
        <p:nvSpPr>
          <p:cNvPr id="4147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47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8D243-5040-4D82-8326-8A9DCD1147DE}" type="slidenum">
              <a:rPr lang="en-US"/>
              <a:pPr/>
              <a:t>6</a:t>
            </a:fld>
            <a:endParaRPr lang="en-US"/>
          </a:p>
        </p:txBody>
      </p:sp>
      <p:sp>
        <p:nvSpPr>
          <p:cNvPr id="347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7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E089E17B-9283-45E2-970F-F4AF51F78D27}" type="slidenum">
              <a:rPr lang="en-US"/>
              <a:pPr/>
              <a:t>71</a:t>
            </a:fld>
            <a:endParaRPr lang="en-US"/>
          </a:p>
        </p:txBody>
      </p:sp>
      <p:sp>
        <p:nvSpPr>
          <p:cNvPr id="4167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6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09F1B20D-EBCD-42BC-A401-E144E9AC076A}" type="slidenum">
              <a:rPr lang="en-US"/>
              <a:pPr/>
              <a:t>72</a:t>
            </a:fld>
            <a:endParaRPr lang="en-US"/>
          </a:p>
        </p:txBody>
      </p:sp>
      <p:sp>
        <p:nvSpPr>
          <p:cNvPr id="4188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8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Introduction to JAVA</a:t>
            </a:r>
          </a:p>
        </p:txBody>
      </p:sp>
      <p:sp>
        <p:nvSpPr>
          <p:cNvPr id="7" name="Rectangle 7"/>
          <p:cNvSpPr>
            <a:spLocks noGrp="1" noChangeArrowheads="1"/>
          </p:cNvSpPr>
          <p:nvPr>
            <p:ph type="sldNum" sz="quarter" idx="5"/>
          </p:nvPr>
        </p:nvSpPr>
        <p:spPr>
          <a:ln/>
        </p:spPr>
        <p:txBody>
          <a:bodyPr/>
          <a:lstStyle/>
          <a:p>
            <a:fld id="{9769D489-1F7F-4408-9457-55689FC852D3}" type="slidenum">
              <a:rPr lang="en-US"/>
              <a:pPr/>
              <a:t>73</a:t>
            </a:fld>
            <a:endParaRPr lang="en-US"/>
          </a:p>
        </p:txBody>
      </p:sp>
      <p:sp>
        <p:nvSpPr>
          <p:cNvPr id="2129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2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3F347-CADE-4C46-9BC9-A061257C421C}" type="slidenum">
              <a:rPr lang="en-US"/>
              <a:pPr/>
              <a:t>7</a:t>
            </a:fld>
            <a:endParaRPr lang="en-US"/>
          </a:p>
        </p:txBody>
      </p:sp>
      <p:sp>
        <p:nvSpPr>
          <p:cNvPr id="4167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6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18700-EE60-4D64-ABBB-C64B6FF3BF1F}" type="slidenum">
              <a:rPr lang="en-US"/>
              <a:pPr/>
              <a:t>8</a:t>
            </a:fld>
            <a:endParaRPr lang="en-US"/>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88861-6F65-41B3-BE3A-924365B77D86}" type="slidenum">
              <a:rPr lang="en-US"/>
              <a:pPr/>
              <a:t>9</a:t>
            </a:fld>
            <a:endParaRPr lang="en-US"/>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1CA64864-747E-4AF0-9987-665E0D08C600}" type="slidenum">
              <a:rPr lang="en-US" smtClean="0"/>
              <a:pPr/>
              <a:t>‹#›</a:t>
            </a:fld>
            <a:r>
              <a:rPr lang="en-US" smtClean="0"/>
              <a:t> of 23</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Packages and Streams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1A / Slide </a:t>
            </a:r>
            <a:fld id="{18ABDE98-B843-4B8F-9EDD-6C7AE8F5C53D}" type="slidenum">
              <a:rPr lang="en-US" smtClean="0"/>
              <a:pPr/>
              <a:t>‹#›</a:t>
            </a:fld>
            <a:r>
              <a:rPr lang="en-US" smtClean="0"/>
              <a:t> of 23</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5FB08767-CA0E-4739-B369-AC5E422300F7}" type="slidenum">
              <a:rPr lang="en-US" smtClean="0"/>
              <a:pPr/>
              <a:t>‹#›</a:t>
            </a:fld>
            <a:r>
              <a:rPr lang="en-US" smtClean="0"/>
              <a:t> of 23</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12F21C30-61B2-46D9-83EA-5248B0F0E914}" type="slidenum">
              <a:rPr lang="en-US" smtClean="0"/>
              <a:pPr/>
              <a:t>‹#›</a:t>
            </a:fld>
            <a:r>
              <a:rPr lang="en-US" smtClean="0"/>
              <a:t> of 23</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r>
              <a:rPr lang="en-US" smtClean="0"/>
              <a:t>Packages and Streams  </a:t>
            </a:r>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r>
              <a:rPr lang="en-US" smtClean="0"/>
              <a:t>Lesson 1A / Slide </a:t>
            </a:r>
            <a:fld id="{DF61FD1E-C5EF-4086-BCA6-FFC88F7E3373}" type="slidenum">
              <a:rPr lang="en-US" smtClean="0"/>
              <a:pPr/>
              <a:t>‹#›</a:t>
            </a:fld>
            <a:r>
              <a:rPr lang="en-US" smtClean="0"/>
              <a:t> of 23</a:t>
            </a:r>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1A62776A-6C4B-495C-81AC-3BD555397D86}" type="slidenum">
              <a:rPr lang="en-US" smtClean="0"/>
              <a:pPr/>
              <a:t>‹#›</a:t>
            </a:fld>
            <a:r>
              <a:rPr lang="en-US" smtClean="0"/>
              <a:t> of 23</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DF61FD1E-C5EF-4086-BCA6-FFC88F7E3373}" type="slidenum">
              <a:rPr lang="en-US" smtClean="0"/>
              <a:pPr/>
              <a:t>‹#›</a:t>
            </a:fld>
            <a:r>
              <a:rPr lang="en-US" smtClean="0"/>
              <a:t> of 23</a:t>
            </a:r>
            <a:endParaRPr lang="en-US"/>
          </a:p>
        </p:txBody>
      </p:sp>
      <p:sp>
        <p:nvSpPr>
          <p:cNvPr id="7" name="Content Placeholder 2"/>
          <p:cNvSpPr>
            <a:spLocks noGrp="1"/>
          </p:cNvSpPr>
          <p:nvPr>
            <p:ph sz="half" idx="13"/>
          </p:nvPr>
        </p:nvSpPr>
        <p:spPr>
          <a:xfrm>
            <a:off x="685800" y="1981200"/>
            <a:ext cx="3814192" cy="1799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smtClean="0"/>
              <a:t>Packages and Streams  </a:t>
            </a:r>
            <a:endParaRPr lang="en-US"/>
          </a:p>
        </p:txBody>
      </p:sp>
      <p:sp>
        <p:nvSpPr>
          <p:cNvPr id="6" name="Slide Number Placeholder 5"/>
          <p:cNvSpPr>
            <a:spLocks noGrp="1"/>
          </p:cNvSpPr>
          <p:nvPr>
            <p:ph type="sldNum" sz="quarter" idx="12"/>
          </p:nvPr>
        </p:nvSpPr>
        <p:spPr/>
        <p:txBody>
          <a:bodyPr/>
          <a:lstStyle>
            <a:lvl1pPr>
              <a:defRPr/>
            </a:lvl1pPr>
          </a:lstStyle>
          <a:p>
            <a:r>
              <a:rPr lang="en-US" smtClean="0"/>
              <a:t>Lesson 1A / Slide </a:t>
            </a:r>
            <a:fld id="{20D38727-005E-4A0E-B65E-4EC2D4BAEC60}" type="slidenum">
              <a:rPr lang="en-US" smtClean="0"/>
              <a:pPr/>
              <a:t>‹#›</a:t>
            </a:fld>
            <a:r>
              <a:rPr lang="en-US" smtClean="0"/>
              <a:t> of 23</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Packages and Streams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1A / Slide </a:t>
            </a:r>
            <a:fld id="{A8E719F8-BFFA-47E9-BAAA-67C44E0D80DB}" type="slidenum">
              <a:rPr lang="en-US" smtClean="0"/>
              <a:pPr/>
              <a:t>‹#›</a:t>
            </a:fld>
            <a:r>
              <a:rPr lang="en-US" smtClean="0"/>
              <a:t> of 23</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smtClean="0"/>
              <a:t>Packages and Streams  </a:t>
            </a:r>
            <a:endParaRPr lang="en-US"/>
          </a:p>
        </p:txBody>
      </p:sp>
      <p:sp>
        <p:nvSpPr>
          <p:cNvPr id="9" name="Slide Number Placeholder 8"/>
          <p:cNvSpPr>
            <a:spLocks noGrp="1"/>
          </p:cNvSpPr>
          <p:nvPr>
            <p:ph type="sldNum" sz="quarter" idx="12"/>
          </p:nvPr>
        </p:nvSpPr>
        <p:spPr/>
        <p:txBody>
          <a:bodyPr/>
          <a:lstStyle>
            <a:lvl1pPr>
              <a:defRPr/>
            </a:lvl1pPr>
          </a:lstStyle>
          <a:p>
            <a:r>
              <a:rPr lang="en-US" smtClean="0"/>
              <a:t>Lesson 1A / Slide </a:t>
            </a:r>
            <a:fld id="{DE6E6A8E-584B-42F7-8BD2-6915F751D2AF}" type="slidenum">
              <a:rPr lang="en-US" smtClean="0"/>
              <a:pPr/>
              <a:t>‹#›</a:t>
            </a:fld>
            <a:r>
              <a:rPr lang="en-US" smtClean="0"/>
              <a:t> of 23</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smtClean="0"/>
              <a:t>Packages and Streams  </a:t>
            </a:r>
            <a:endParaRPr lang="en-US"/>
          </a:p>
        </p:txBody>
      </p:sp>
      <p:sp>
        <p:nvSpPr>
          <p:cNvPr id="4" name="Slide Number Placeholder 3"/>
          <p:cNvSpPr>
            <a:spLocks noGrp="1"/>
          </p:cNvSpPr>
          <p:nvPr>
            <p:ph type="sldNum" sz="quarter" idx="12"/>
          </p:nvPr>
        </p:nvSpPr>
        <p:spPr/>
        <p:txBody>
          <a:bodyPr/>
          <a:lstStyle>
            <a:lvl1pPr>
              <a:defRPr/>
            </a:lvl1pPr>
          </a:lstStyle>
          <a:p>
            <a:r>
              <a:rPr lang="en-US" smtClean="0"/>
              <a:t>Lesson 1A / Slide </a:t>
            </a:r>
            <a:fld id="{D2C271B2-BFA3-4EB2-9166-0F038D17C4AE}" type="slidenum">
              <a:rPr lang="en-US" smtClean="0"/>
              <a:pPr/>
              <a:t>‹#›</a:t>
            </a:fld>
            <a:r>
              <a:rPr lang="en-US" smtClean="0"/>
              <a:t> of 23</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smtClean="0"/>
              <a:t>Packages and Streams  </a:t>
            </a:r>
            <a:endParaRPr lang="en-US"/>
          </a:p>
        </p:txBody>
      </p:sp>
      <p:sp>
        <p:nvSpPr>
          <p:cNvPr id="7" name="Slide Number Placeholder 6"/>
          <p:cNvSpPr>
            <a:spLocks noGrp="1"/>
          </p:cNvSpPr>
          <p:nvPr>
            <p:ph type="sldNum" sz="quarter" idx="12"/>
          </p:nvPr>
        </p:nvSpPr>
        <p:spPr/>
        <p:txBody>
          <a:bodyPr/>
          <a:lstStyle>
            <a:lvl1pPr>
              <a:defRPr/>
            </a:lvl1pPr>
          </a:lstStyle>
          <a:p>
            <a:r>
              <a:rPr lang="en-US" smtClean="0"/>
              <a:t>Lesson 1A / Slide </a:t>
            </a:r>
            <a:fld id="{9678C2E5-249D-4A33-BC6E-D01A0B0AE5DD}" type="slidenum">
              <a:rPr lang="en-US" smtClean="0"/>
              <a:pPr/>
              <a:t>‹#›</a:t>
            </a:fld>
            <a:r>
              <a:rPr lang="en-US" smtClean="0"/>
              <a:t> of 23</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smtClean="0"/>
              <a:t>Packages and Streams  </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r>
              <a:rPr lang="en-US" smtClean="0"/>
              <a:t>Lesson 1A / Slide </a:t>
            </a:r>
            <a:fld id="{DF61FD1E-C5EF-4086-BCA6-FFC88F7E3373}" type="slidenum">
              <a:rPr lang="en-US" smtClean="0"/>
              <a:pPr/>
              <a:t>‹#›</a:t>
            </a:fld>
            <a:r>
              <a:rPr lang="en-US" smtClean="0"/>
              <a:t> of 23</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609600" y="762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rPr>
              <a:t>Objectives</a:t>
            </a:r>
          </a:p>
          <a:p>
            <a:pPr marL="742950" lvl="1" indent="-285750">
              <a:spcBef>
                <a:spcPct val="20000"/>
              </a:spcBef>
            </a:pPr>
            <a:r>
              <a:rPr lang="en-US" sz="2000" dirty="0" smtClean="0">
                <a:solidFill>
                  <a:srgbClr val="006666"/>
                </a:solidFill>
                <a:latin typeface="+mn-lt"/>
                <a:cs typeface="Times New Roman" charset="0"/>
              </a:rPr>
              <a:t>In </a:t>
            </a:r>
            <a:r>
              <a:rPr lang="en-US" sz="2000" dirty="0">
                <a:solidFill>
                  <a:srgbClr val="006666"/>
                </a:solidFill>
                <a:latin typeface="+mn-lt"/>
                <a:cs typeface="Times New Roman" charset="0"/>
              </a:rPr>
              <a:t>this lesson, you will learn to:</a:t>
            </a:r>
          </a:p>
          <a:p>
            <a:pPr marL="1143000" lvl="2" indent="-228600">
              <a:spcBef>
                <a:spcPct val="20000"/>
              </a:spcBef>
              <a:buSzPct val="140000"/>
              <a:buFontTx/>
              <a:buChar char="•"/>
            </a:pPr>
            <a:r>
              <a:rPr lang="en-US" sz="2000" dirty="0" smtClean="0">
                <a:solidFill>
                  <a:srgbClr val="006666"/>
                </a:solidFill>
                <a:latin typeface="+mn-lt"/>
                <a:cs typeface="Times New Roman" charset="0"/>
              </a:rPr>
              <a:t>Implement the </a:t>
            </a:r>
            <a:r>
              <a:rPr lang="en-US" sz="2000" dirty="0">
                <a:solidFill>
                  <a:srgbClr val="006666"/>
                </a:solidFill>
                <a:latin typeface="+mn-lt"/>
                <a:cs typeface="Times New Roman" charset="0"/>
              </a:rPr>
              <a:t>concept </a:t>
            </a:r>
            <a:r>
              <a:rPr lang="en-US" sz="2000" dirty="0" smtClean="0">
                <a:solidFill>
                  <a:srgbClr val="006666"/>
                </a:solidFill>
                <a:latin typeface="+mn-lt"/>
                <a:cs typeface="Times New Roman" charset="0"/>
              </a:rPr>
              <a:t>of  </a:t>
            </a:r>
            <a:r>
              <a:rPr lang="en-US" sz="2000" dirty="0">
                <a:solidFill>
                  <a:srgbClr val="006666"/>
                </a:solidFill>
                <a:latin typeface="+mn-lt"/>
                <a:cs typeface="Times New Roman" charset="0"/>
              </a:rPr>
              <a:t>inheritance in Java </a:t>
            </a:r>
          </a:p>
          <a:p>
            <a:pPr marL="1143000" lvl="2" indent="-228600">
              <a:spcBef>
                <a:spcPct val="20000"/>
              </a:spcBef>
              <a:buSzPct val="140000"/>
              <a:buFontTx/>
              <a:buChar char="•"/>
            </a:pPr>
            <a:r>
              <a:rPr lang="en-US" sz="2000" dirty="0">
                <a:solidFill>
                  <a:srgbClr val="006666"/>
                </a:solidFill>
                <a:latin typeface="+mn-lt"/>
                <a:cs typeface="Times New Roman" charset="0"/>
              </a:rPr>
              <a:t>Override methods </a:t>
            </a:r>
          </a:p>
          <a:p>
            <a:pPr marL="1143000" lvl="2" indent="-228600">
              <a:spcBef>
                <a:spcPct val="20000"/>
              </a:spcBef>
              <a:buSzPct val="140000"/>
              <a:buFontTx/>
              <a:buChar char="•"/>
            </a:pPr>
            <a:r>
              <a:rPr lang="en-US" sz="2000" dirty="0">
                <a:solidFill>
                  <a:srgbClr val="006666"/>
                </a:solidFill>
                <a:latin typeface="+mn-lt"/>
                <a:cs typeface="Times New Roman" charset="0"/>
              </a:rPr>
              <a:t>Create Interfaces </a:t>
            </a:r>
            <a:endParaRPr lang="en-US" sz="2000" dirty="0" smtClean="0">
              <a:solidFill>
                <a:srgbClr val="006666"/>
              </a:solidFill>
              <a:latin typeface="+mn-lt"/>
              <a:cs typeface="Times New Roman" charset="0"/>
            </a:endParaRPr>
          </a:p>
          <a:p>
            <a:pPr marL="1143000" lvl="2" indent="-228600">
              <a:spcBef>
                <a:spcPct val="20000"/>
              </a:spcBef>
              <a:buSzPct val="140000"/>
              <a:buFontTx/>
              <a:buChar char="•"/>
            </a:pPr>
            <a:r>
              <a:rPr lang="en-US" sz="2000" dirty="0">
                <a:solidFill>
                  <a:srgbClr val="006666"/>
                </a:solidFill>
                <a:cs typeface="Times New Roman" pitchFamily="18" charset="0"/>
              </a:rPr>
              <a:t>The super and this keywords </a:t>
            </a:r>
            <a:endParaRPr lang="en-US" sz="2000" dirty="0" smtClean="0">
              <a:solidFill>
                <a:srgbClr val="006666"/>
              </a:solidFill>
              <a:latin typeface="+mn-lt"/>
              <a:cs typeface="Times New Roman" charset="0"/>
            </a:endParaRP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Identify the various types of exceptions in Java </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Handle exceptions by using the try, catch, and finally clauses </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Use the throw statement </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Implement user-defined exceptions </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The nested try and catch block</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Try with Resource Statement</a:t>
            </a:r>
          </a:p>
          <a:p>
            <a:pPr marL="1143000" lvl="2" indent="-228600">
              <a:spcBef>
                <a:spcPct val="20000"/>
              </a:spcBef>
              <a:buSzPct val="140000"/>
              <a:buFontTx/>
              <a:buChar char="•"/>
            </a:pPr>
            <a:r>
              <a:rPr lang="en-US" sz="2000" dirty="0" smtClean="0">
                <a:solidFill>
                  <a:srgbClr val="006666"/>
                </a:solidFill>
                <a:latin typeface="+mn-lt"/>
                <a:cs typeface="Times New Roman" pitchFamily="18" charset="0"/>
              </a:rPr>
              <a:t>Packages </a:t>
            </a:r>
            <a:r>
              <a:rPr lang="en-US" sz="2000" dirty="0">
                <a:solidFill>
                  <a:srgbClr val="006666"/>
                </a:solidFill>
                <a:latin typeface="+mn-lt"/>
                <a:cs typeface="Times New Roman" pitchFamily="18" charset="0"/>
              </a:rPr>
              <a:t>in Java </a:t>
            </a:r>
          </a:p>
          <a:p>
            <a:pPr marL="1143000" lvl="2" indent="-228600">
              <a:spcBef>
                <a:spcPct val="20000"/>
              </a:spcBef>
              <a:buSzPct val="140000"/>
              <a:buFontTx/>
              <a:buChar char="•"/>
            </a:pPr>
            <a:r>
              <a:rPr lang="en-US" sz="2000" dirty="0">
                <a:solidFill>
                  <a:srgbClr val="006666"/>
                </a:solidFill>
                <a:latin typeface="+mn-lt"/>
                <a:cs typeface="Times New Roman" pitchFamily="18" charset="0"/>
              </a:rPr>
              <a:t>User-defined packages </a:t>
            </a:r>
          </a:p>
          <a:p>
            <a:pPr lvl="2">
              <a:spcBef>
                <a:spcPct val="20000"/>
              </a:spcBef>
              <a:buSzPct val="140000"/>
            </a:pPr>
            <a:endParaRPr lang="en-US" sz="1400" dirty="0" smtClean="0">
              <a:solidFill>
                <a:srgbClr val="006666"/>
              </a:solidFill>
              <a:latin typeface="Verdana" pitchFamily="34" charset="0"/>
              <a:cs typeface="Times New Roman" pitchFamily="18" charset="0"/>
            </a:endParaRPr>
          </a:p>
          <a:p>
            <a:pPr lvl="2">
              <a:spcBef>
                <a:spcPct val="20000"/>
              </a:spcBef>
              <a:buSzPct val="140000"/>
            </a:pPr>
            <a:endParaRPr lang="en-US" sz="1400" dirty="0" smtClean="0">
              <a:solidFill>
                <a:srgbClr val="006666"/>
              </a:solidFill>
              <a:latin typeface="Verdana" pitchFamily="34" charset="0"/>
              <a:cs typeface="Times New Roman" pitchFamily="18" charset="0"/>
            </a:endParaRPr>
          </a:p>
          <a:p>
            <a:pPr lvl="2">
              <a:spcBef>
                <a:spcPct val="20000"/>
              </a:spcBef>
              <a:buSzPct val="140000"/>
            </a:pPr>
            <a:endParaRPr lang="en-US" sz="1400" dirty="0" smtClean="0">
              <a:solidFill>
                <a:srgbClr val="006666"/>
              </a:solidFill>
              <a:latin typeface="Verdana" pitchFamily="34" charset="0"/>
              <a:cs typeface="Times New Roman" pitchFamily="18" charset="0"/>
            </a:endParaRPr>
          </a:p>
          <a:p>
            <a:pPr lvl="2">
              <a:spcBef>
                <a:spcPct val="20000"/>
              </a:spcBef>
              <a:buSzPct val="140000"/>
            </a:pPr>
            <a:endParaRPr lang="en-US" sz="1400" dirty="0">
              <a:solidFill>
                <a:srgbClr val="006666"/>
              </a:solidFill>
              <a:latin typeface="Verdana" pitchFamily="34" charset="0"/>
              <a:cs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609600" y="990600"/>
            <a:ext cx="7620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tabLst>
                <a:tab pos="5599113" algn="l"/>
              </a:tabLst>
            </a:pPr>
            <a:r>
              <a:rPr lang="en-US" sz="3200" dirty="0">
                <a:latin typeface="Verdana" pitchFamily="34" charset="0"/>
                <a:cs typeface="Times New Roman" charset="0"/>
              </a:rPr>
              <a:t>Implementing Interfaces</a:t>
            </a:r>
            <a:r>
              <a:rPr lang="en-US" sz="1400" dirty="0">
                <a:solidFill>
                  <a:srgbClr val="006666"/>
                </a:solidFill>
                <a:latin typeface="Verdana" pitchFamily="34" charset="0"/>
                <a:cs typeface="Times New Roman" charset="0"/>
              </a:rPr>
              <a:t> </a:t>
            </a:r>
          </a:p>
          <a:p>
            <a:pPr marL="971550" lvl="1" indent="-457200">
              <a:spcBef>
                <a:spcPct val="20000"/>
              </a:spcBef>
              <a:buSzPct val="140000"/>
              <a:buFontTx/>
              <a:buChar char="•"/>
              <a:tabLst>
                <a:tab pos="5599113" algn="l"/>
              </a:tabLst>
            </a:pPr>
            <a:endParaRPr lang="en-US" sz="1400" dirty="0">
              <a:solidFill>
                <a:srgbClr val="006666"/>
              </a:solidFill>
              <a:latin typeface="Verdana" pitchFamily="34" charset="0"/>
              <a:cs typeface="Times New Roman" charset="0"/>
            </a:endParaRPr>
          </a:p>
          <a:p>
            <a:pPr marL="971550" lvl="1"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Overview of Interface</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Interfaces contain a set of abstract methods and static data members.</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Interface is known as a prototype for a class. </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Methods defined in an interface are only abstract methods. </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An abstract method contains only the declaration for a method without any implementation details. </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The implementation of an abstract method is defined in the class implementing the interface. </a:t>
            </a:r>
          </a:p>
          <a:p>
            <a:pPr marL="1543050" lvl="2" indent="-457200">
              <a:spcBef>
                <a:spcPct val="20000"/>
              </a:spcBef>
              <a:buSzPct val="140000"/>
              <a:buFontTx/>
              <a:buChar char="•"/>
              <a:tabLst>
                <a:tab pos="5599113" algn="l"/>
              </a:tabLst>
            </a:pPr>
            <a:r>
              <a:rPr lang="en-US" sz="2000" dirty="0">
                <a:solidFill>
                  <a:srgbClr val="006666"/>
                </a:solidFill>
                <a:latin typeface="Times New Roman" pitchFamily="18" charset="0"/>
                <a:cs typeface="Times New Roman" pitchFamily="18" charset="0"/>
              </a:rPr>
              <a:t>You can implement multiple interfaces in a single class.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charset="0"/>
              </a:rPr>
              <a:t>Implementing Interfaces (Contd.)</a:t>
            </a:r>
            <a:r>
              <a:rPr lang="en-US" sz="1400" dirty="0">
                <a:solidFill>
                  <a:srgbClr val="006666"/>
                </a:solidFill>
                <a:latin typeface="Verdana" pitchFamily="34" charset="0"/>
                <a:cs typeface="Times New Roman" charset="0"/>
              </a:rPr>
              <a:t> </a:t>
            </a:r>
          </a:p>
          <a:p>
            <a:pPr marL="457200" indent="-457200">
              <a:spcBef>
                <a:spcPct val="20000"/>
              </a:spcBef>
            </a:pPr>
            <a:endParaRPr lang="en-US" sz="1400" dirty="0">
              <a:solidFill>
                <a:srgbClr val="006666"/>
              </a:solidFill>
              <a:latin typeface="Verdana" pitchFamily="34" charset="0"/>
              <a:cs typeface="Times New Roman" charset="0"/>
            </a:endParaRPr>
          </a:p>
          <a:p>
            <a:pPr marL="914400" lvl="1" indent="-457200">
              <a:spcBef>
                <a:spcPct val="20000"/>
              </a:spcBef>
              <a:buSzPct val="140000"/>
              <a:buFontTx/>
              <a:buChar char="•"/>
            </a:pPr>
            <a:r>
              <a:rPr lang="en-US" sz="2000" dirty="0">
                <a:solidFill>
                  <a:srgbClr val="006666"/>
                </a:solidFill>
                <a:latin typeface="+mn-lt"/>
                <a:cs typeface="Times New Roman" charset="0"/>
              </a:rPr>
              <a:t>Overview of Interface (Contd.)</a:t>
            </a:r>
          </a:p>
          <a:p>
            <a:pPr marL="1371600" lvl="2" indent="-457200">
              <a:spcBef>
                <a:spcPct val="20000"/>
              </a:spcBef>
              <a:buSzPct val="140000"/>
              <a:buFontTx/>
              <a:buChar char="•"/>
            </a:pPr>
            <a:r>
              <a:rPr lang="en-US" sz="2000" dirty="0">
                <a:solidFill>
                  <a:srgbClr val="006666"/>
                </a:solidFill>
                <a:latin typeface="+mn-lt"/>
                <a:cs typeface="Times New Roman" charset="0"/>
              </a:rPr>
              <a:t>The following syntax shows how to define an interface:</a:t>
            </a:r>
          </a:p>
          <a:p>
            <a:pPr marL="1828800" lvl="3" indent="-457200">
              <a:spcBef>
                <a:spcPct val="20000"/>
              </a:spcBef>
              <a:buSzPct val="140000"/>
            </a:pPr>
            <a:r>
              <a:rPr lang="en-US" sz="2000" dirty="0">
                <a:solidFill>
                  <a:srgbClr val="006666"/>
                </a:solidFill>
                <a:latin typeface="+mn-lt"/>
                <a:cs typeface="Courier New" pitchFamily="49" charset="0"/>
              </a:rPr>
              <a:t>interface &lt;</a:t>
            </a:r>
            <a:r>
              <a:rPr lang="en-US" sz="2000" dirty="0" err="1">
                <a:solidFill>
                  <a:srgbClr val="006666"/>
                </a:solidFill>
                <a:latin typeface="+mn-lt"/>
                <a:cs typeface="Courier New" pitchFamily="49" charset="0"/>
              </a:rPr>
              <a:t>interfacename</a:t>
            </a:r>
            <a:r>
              <a:rPr lang="en-US" sz="2000" dirty="0">
                <a:solidFill>
                  <a:srgbClr val="006666"/>
                </a:solidFill>
                <a:latin typeface="+mn-lt"/>
                <a:cs typeface="Courier New" pitchFamily="49" charset="0"/>
              </a:rPr>
              <a:t>&gt;</a:t>
            </a:r>
          </a:p>
          <a:p>
            <a:pPr marL="1828800" lvl="3" indent="-457200">
              <a:spcBef>
                <a:spcPct val="20000"/>
              </a:spcBef>
              <a:buSzPct val="140000"/>
            </a:pPr>
            <a:r>
              <a:rPr lang="en-US" sz="2000" dirty="0">
                <a:solidFill>
                  <a:srgbClr val="006666"/>
                </a:solidFill>
                <a:latin typeface="+mn-lt"/>
                <a:cs typeface="Courier New" pitchFamily="49" charset="0"/>
              </a:rPr>
              <a:t>{</a:t>
            </a:r>
          </a:p>
          <a:p>
            <a:pPr marL="1828800" lvl="3" indent="-457200">
              <a:spcBef>
                <a:spcPct val="20000"/>
              </a:spcBef>
              <a:buSzPct val="140000"/>
            </a:pPr>
            <a:r>
              <a:rPr lang="en-US" sz="2000" dirty="0">
                <a:solidFill>
                  <a:srgbClr val="006666"/>
                </a:solidFill>
                <a:latin typeface="+mn-lt"/>
                <a:cs typeface="Courier New" pitchFamily="49" charset="0"/>
              </a:rPr>
              <a:t>	//interface body</a:t>
            </a:r>
          </a:p>
          <a:p>
            <a:pPr marL="1828800" lvl="3" indent="-457200">
              <a:spcBef>
                <a:spcPct val="20000"/>
              </a:spcBef>
              <a:buSzPct val="140000"/>
            </a:pPr>
            <a:r>
              <a:rPr lang="en-US" sz="2000" dirty="0">
                <a:solidFill>
                  <a:srgbClr val="006666"/>
                </a:solidFill>
                <a:latin typeface="+mn-lt"/>
                <a:cs typeface="Courier New" pitchFamily="49" charset="0"/>
              </a:rPr>
              <a:t>static final data members   </a:t>
            </a:r>
          </a:p>
          <a:p>
            <a:pPr marL="1828800" lvl="3" indent="-457200">
              <a:spcBef>
                <a:spcPct val="20000"/>
              </a:spcBef>
              <a:buSzPct val="140000"/>
            </a:pPr>
            <a:r>
              <a:rPr lang="en-US" sz="2000" dirty="0">
                <a:solidFill>
                  <a:srgbClr val="006666"/>
                </a:solidFill>
                <a:latin typeface="+mn-lt"/>
                <a:cs typeface="Courier New" pitchFamily="49" charset="0"/>
              </a:rPr>
              <a:t>return type public methods(parameters);</a:t>
            </a:r>
          </a:p>
          <a:p>
            <a:pPr marL="1828800" lvl="3" indent="-457200">
              <a:spcBef>
                <a:spcPct val="20000"/>
              </a:spcBef>
              <a:buSzPct val="140000"/>
            </a:pPr>
            <a:r>
              <a:rPr lang="en-US" sz="2000" dirty="0">
                <a:solidFill>
                  <a:srgbClr val="006666"/>
                </a:solidFill>
                <a:latin typeface="+mn-lt"/>
                <a:cs typeface="Times New Roman" charset="0"/>
              </a:rPr>
              <a:t>} </a:t>
            </a:r>
          </a:p>
          <a:p>
            <a:pPr marL="1371600" lvl="2" indent="-457200">
              <a:spcBef>
                <a:spcPct val="20000"/>
              </a:spcBef>
              <a:buSzPct val="140000"/>
            </a:pPr>
            <a:r>
              <a:rPr lang="en-US" sz="2000" dirty="0">
                <a:solidFill>
                  <a:srgbClr val="006666"/>
                </a:solidFill>
                <a:latin typeface="+mn-lt"/>
                <a:cs typeface="Times New Roman" charset="0"/>
              </a:rPr>
              <a:t>	You can implement an interface in one or more than one class before defining it. The public access </a:t>
            </a:r>
            <a:r>
              <a:rPr lang="en-US" sz="2000" dirty="0" err="1">
                <a:solidFill>
                  <a:srgbClr val="006666"/>
                </a:solidFill>
                <a:latin typeface="+mn-lt"/>
                <a:cs typeface="Times New Roman" charset="0"/>
              </a:rPr>
              <a:t>specifier</a:t>
            </a:r>
            <a:r>
              <a:rPr lang="en-US" sz="2000" dirty="0">
                <a:solidFill>
                  <a:srgbClr val="006666"/>
                </a:solidFill>
                <a:latin typeface="+mn-lt"/>
                <a:cs typeface="Times New Roman" charset="0"/>
              </a:rPr>
              <a:t> must be specified with the methods declared in the interface. </a:t>
            </a:r>
          </a:p>
          <a:p>
            <a:pPr marL="1371600" lvl="2" indent="-457200">
              <a:spcBef>
                <a:spcPct val="20000"/>
              </a:spcBef>
              <a:buSzPct val="140000"/>
            </a:pPr>
            <a:endParaRPr lang="en-US" sz="2000" dirty="0">
              <a:solidFill>
                <a:srgbClr val="006666"/>
              </a:solidFill>
              <a:latin typeface="+mn-lt"/>
              <a:cs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cs typeface="Times New Roman" charset="0"/>
              </a:rPr>
              <a:t>Implementing Interfaces</a:t>
            </a:r>
            <a:endParaRPr lang="en-US" sz="1400" dirty="0">
              <a:solidFill>
                <a:srgbClr val="006666"/>
              </a:solidFill>
              <a:latin typeface="Verdana" pitchFamily="34" charset="0"/>
              <a:cs typeface="Times New Roman" charset="0"/>
            </a:endParaRPr>
          </a:p>
          <a:p>
            <a:pPr>
              <a:spcBef>
                <a:spcPct val="20000"/>
              </a:spcBef>
            </a:pPr>
            <a:r>
              <a:rPr lang="en-US" sz="3200" dirty="0">
                <a:latin typeface="Verdana" pitchFamily="34" charset="0"/>
                <a:cs typeface="Times New Roman" charset="0"/>
              </a:rPr>
              <a:t>(Contd.)</a:t>
            </a:r>
            <a:endParaRPr lang="en-US" sz="3200" dirty="0">
              <a:latin typeface="Verdana" pitchFamily="34" charset="0"/>
            </a:endParaRPr>
          </a:p>
          <a:p>
            <a:pPr>
              <a:spcBef>
                <a:spcPct val="20000"/>
              </a:spcBef>
            </a:pPr>
            <a:endParaRPr lang="en-US" sz="1400" dirty="0">
              <a:solidFill>
                <a:srgbClr val="006666"/>
              </a:solidFill>
              <a:latin typeface="Verdana" pitchFamily="34" charset="0"/>
              <a:cs typeface="Times New Roman" charset="0"/>
            </a:endParaRPr>
          </a:p>
          <a:p>
            <a:pPr marL="976313" lvl="1" indent="-457200">
              <a:spcBef>
                <a:spcPct val="20000"/>
              </a:spcBef>
              <a:buSzPct val="140000"/>
              <a:buFontTx/>
              <a:buChar char="•"/>
            </a:pPr>
            <a:r>
              <a:rPr lang="en-US" sz="1600" dirty="0">
                <a:solidFill>
                  <a:srgbClr val="006666"/>
                </a:solidFill>
                <a:latin typeface="+mn-lt"/>
                <a:cs typeface="Times New Roman" charset="0"/>
              </a:rPr>
              <a:t>Overview of Interface (Contd.)</a:t>
            </a:r>
          </a:p>
          <a:p>
            <a:pPr marL="1547813" lvl="2" indent="-457200">
              <a:spcBef>
                <a:spcPct val="20000"/>
              </a:spcBef>
              <a:buSzPct val="140000"/>
              <a:buFontTx/>
              <a:buChar char="•"/>
            </a:pPr>
            <a:r>
              <a:rPr lang="en-US" sz="1600" dirty="0">
                <a:solidFill>
                  <a:srgbClr val="006666"/>
                </a:solidFill>
                <a:latin typeface="+mn-lt"/>
                <a:cs typeface="Times New Roman" charset="0"/>
              </a:rPr>
              <a:t>The following syntax shows how to implement an interface in a class: </a:t>
            </a:r>
          </a:p>
          <a:p>
            <a:pPr marL="2119313" lvl="3" indent="-457200">
              <a:spcBef>
                <a:spcPct val="20000"/>
              </a:spcBef>
              <a:buSzPct val="140000"/>
            </a:pPr>
            <a:r>
              <a:rPr lang="en-US" sz="1600" dirty="0">
                <a:solidFill>
                  <a:srgbClr val="006666"/>
                </a:solidFill>
                <a:latin typeface="+mn-lt"/>
                <a:cs typeface="Courier New" pitchFamily="49" charset="0"/>
              </a:rPr>
              <a:t>class &lt;</a:t>
            </a:r>
            <a:r>
              <a:rPr lang="en-US" sz="1600" dirty="0" err="1">
                <a:solidFill>
                  <a:srgbClr val="006666"/>
                </a:solidFill>
                <a:latin typeface="+mn-lt"/>
                <a:cs typeface="Courier New" pitchFamily="49" charset="0"/>
              </a:rPr>
              <a:t>class_name</a:t>
            </a:r>
            <a:r>
              <a:rPr lang="en-US" sz="1600" dirty="0">
                <a:solidFill>
                  <a:srgbClr val="006666"/>
                </a:solidFill>
                <a:latin typeface="+mn-lt"/>
                <a:cs typeface="Courier New" pitchFamily="49" charset="0"/>
              </a:rPr>
              <a:t>&gt; extends [superclass] implements [</a:t>
            </a:r>
            <a:r>
              <a:rPr lang="en-US" sz="1600" dirty="0" err="1">
                <a:solidFill>
                  <a:srgbClr val="006666"/>
                </a:solidFill>
                <a:latin typeface="+mn-lt"/>
                <a:cs typeface="Courier New" pitchFamily="49" charset="0"/>
              </a:rPr>
              <a:t>interfacename</a:t>
            </a:r>
            <a:r>
              <a:rPr lang="en-US" sz="1600" dirty="0">
                <a:solidFill>
                  <a:srgbClr val="006666"/>
                </a:solidFill>
                <a:latin typeface="+mn-lt"/>
                <a:cs typeface="Courier New" pitchFamily="49" charset="0"/>
              </a:rPr>
              <a:t>] </a:t>
            </a:r>
          </a:p>
          <a:p>
            <a:pPr marL="2119313" lvl="3" indent="-457200">
              <a:spcBef>
                <a:spcPct val="20000"/>
              </a:spcBef>
              <a:buSzPct val="140000"/>
            </a:pPr>
            <a:r>
              <a:rPr lang="en-US" sz="1600" dirty="0">
                <a:solidFill>
                  <a:srgbClr val="006666"/>
                </a:solidFill>
                <a:latin typeface="+mn-lt"/>
                <a:cs typeface="Courier New" pitchFamily="49" charset="0"/>
              </a:rPr>
              <a:t>{</a:t>
            </a:r>
          </a:p>
          <a:p>
            <a:pPr marL="2119313" lvl="3" indent="-457200">
              <a:spcBef>
                <a:spcPct val="20000"/>
              </a:spcBef>
              <a:buSzPct val="140000"/>
            </a:pPr>
            <a:r>
              <a:rPr lang="en-US" sz="1600" dirty="0">
                <a:solidFill>
                  <a:srgbClr val="006666"/>
                </a:solidFill>
                <a:latin typeface="+mn-lt"/>
                <a:cs typeface="Courier New" pitchFamily="49" charset="0"/>
              </a:rPr>
              <a:t>	//Defining the method declared in the interface.</a:t>
            </a:r>
          </a:p>
          <a:p>
            <a:pPr marL="2119313" lvl="3" indent="-457200">
              <a:spcBef>
                <a:spcPct val="20000"/>
              </a:spcBef>
              <a:buSzPct val="140000"/>
            </a:pPr>
            <a:r>
              <a:rPr lang="en-US" sz="1600" dirty="0">
                <a:solidFill>
                  <a:srgbClr val="006666"/>
                </a:solidFill>
                <a:latin typeface="+mn-lt"/>
                <a:cs typeface="Courier New" pitchFamily="49" charset="0"/>
              </a:rPr>
              <a:t>	return type public methods(parameters)</a:t>
            </a:r>
          </a:p>
          <a:p>
            <a:pPr marL="2119313" lvl="3" indent="-457200">
              <a:spcBef>
                <a:spcPct val="20000"/>
              </a:spcBef>
              <a:buSzPct val="140000"/>
            </a:pPr>
            <a:r>
              <a:rPr lang="en-US" sz="1600" dirty="0">
                <a:solidFill>
                  <a:srgbClr val="006666"/>
                </a:solidFill>
                <a:latin typeface="+mn-lt"/>
                <a:cs typeface="Courier New" pitchFamily="49" charset="0"/>
              </a:rPr>
              <a:t>	{</a:t>
            </a:r>
          </a:p>
          <a:p>
            <a:pPr marL="2119313" lvl="3" indent="-457200">
              <a:spcBef>
                <a:spcPct val="20000"/>
              </a:spcBef>
              <a:buSzPct val="140000"/>
            </a:pPr>
            <a:r>
              <a:rPr lang="en-US" sz="1600" dirty="0">
                <a:solidFill>
                  <a:srgbClr val="006666"/>
                </a:solidFill>
                <a:latin typeface="+mn-lt"/>
                <a:cs typeface="Courier New" pitchFamily="49" charset="0"/>
              </a:rPr>
              <a:t>	}</a:t>
            </a:r>
          </a:p>
          <a:p>
            <a:pPr marL="2119313" lvl="3" indent="-457200">
              <a:spcBef>
                <a:spcPct val="20000"/>
              </a:spcBef>
              <a:buSzPct val="140000"/>
            </a:pPr>
            <a:r>
              <a:rPr lang="en-US" sz="1600" dirty="0">
                <a:solidFill>
                  <a:srgbClr val="006666"/>
                </a:solidFill>
                <a:latin typeface="+mn-lt"/>
                <a:cs typeface="Courier New" pitchFamily="49" charset="0"/>
              </a:rPr>
              <a:t>           </a:t>
            </a:r>
            <a:r>
              <a:rPr lang="en-US" sz="1600" dirty="0">
                <a:solidFill>
                  <a:srgbClr val="006666"/>
                </a:solidFill>
                <a:latin typeface="+mn-lt"/>
                <a:cs typeface="Times New Roman" charset="0"/>
              </a:rPr>
              <a:t>} </a:t>
            </a:r>
          </a:p>
          <a:p>
            <a:pPr>
              <a:spcBef>
                <a:spcPct val="20000"/>
              </a:spcBef>
              <a:buSzPct val="140000"/>
            </a:pPr>
            <a:r>
              <a:rPr lang="en-US" sz="1600" dirty="0">
                <a:solidFill>
                  <a:srgbClr val="006666"/>
                </a:solidFill>
                <a:latin typeface="+mn-lt"/>
                <a:cs typeface="Times New Roman" charset="0"/>
              </a:rPr>
              <a:t>In the preceding syntax, a class that extends from a superclass implements an interface using the </a:t>
            </a:r>
            <a:r>
              <a:rPr lang="en-US" sz="1600" dirty="0">
                <a:solidFill>
                  <a:srgbClr val="006666"/>
                </a:solidFill>
                <a:latin typeface="+mn-lt"/>
                <a:cs typeface="Courier New" pitchFamily="49" charset="0"/>
              </a:rPr>
              <a:t>implements</a:t>
            </a:r>
            <a:r>
              <a:rPr lang="en-US" sz="1600" dirty="0">
                <a:solidFill>
                  <a:srgbClr val="006666"/>
                </a:solidFill>
                <a:latin typeface="+mn-lt"/>
                <a:cs typeface="Times New Roman" charset="0"/>
              </a:rPr>
              <a:t> keyword. </a:t>
            </a:r>
          </a:p>
          <a:p>
            <a:pPr marL="2119313" lvl="3" indent="-457200">
              <a:spcBef>
                <a:spcPct val="20000"/>
              </a:spcBef>
              <a:buSzPct val="140000"/>
            </a:pPr>
            <a:endParaRPr lang="en-US" sz="1400" dirty="0">
              <a:solidFill>
                <a:srgbClr val="006666"/>
              </a:solidFill>
              <a:latin typeface="Verdana" pitchFamily="34" charset="0"/>
              <a:cs typeface="Times New Roman" charset="0"/>
            </a:endParaRPr>
          </a:p>
          <a:p>
            <a:pPr marL="2119313" lvl="3" indent="-457200">
              <a:spcBef>
                <a:spcPct val="20000"/>
              </a:spcBef>
              <a:buSzPct val="140000"/>
            </a:pPr>
            <a:r>
              <a:rPr lang="en-US" sz="1400" dirty="0">
                <a:solidFill>
                  <a:srgbClr val="006666"/>
                </a:solidFill>
                <a:latin typeface="Verdana" pitchFamily="34" charset="0"/>
                <a:cs typeface="Times New Roman"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charset="0"/>
              </a:rPr>
              <a:t>Implementing Interfaces</a:t>
            </a:r>
            <a:endParaRPr lang="en-US" sz="1400" dirty="0">
              <a:solidFill>
                <a:srgbClr val="006666"/>
              </a:solidFill>
              <a:latin typeface="Verdana" pitchFamily="34" charset="0"/>
              <a:cs typeface="Times New Roman" charset="0"/>
            </a:endParaRPr>
          </a:p>
          <a:p>
            <a:pPr marL="457200" indent="-457200">
              <a:spcBef>
                <a:spcPct val="20000"/>
              </a:spcBef>
            </a:pPr>
            <a:r>
              <a:rPr lang="en-US" sz="3200" dirty="0">
                <a:latin typeface="Verdana" pitchFamily="34" charset="0"/>
                <a:cs typeface="Times New Roman" charset="0"/>
              </a:rPr>
              <a:t>(Contd.)</a:t>
            </a:r>
            <a:endParaRPr lang="en-US" sz="3200" dirty="0">
              <a:latin typeface="Verdana" pitchFamily="34"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charset="0"/>
            </a:endParaRPr>
          </a:p>
          <a:p>
            <a:pPr marL="914400" lvl="1" indent="-457200">
              <a:spcBef>
                <a:spcPct val="20000"/>
              </a:spcBef>
              <a:buSzPct val="140000"/>
              <a:buFontTx/>
              <a:buChar char="•"/>
            </a:pPr>
            <a:r>
              <a:rPr lang="en-US" dirty="0">
                <a:solidFill>
                  <a:srgbClr val="006666"/>
                </a:solidFill>
                <a:latin typeface="+mn-lt"/>
                <a:cs typeface="Times New Roman" charset="0"/>
              </a:rPr>
              <a:t>Overview of Interface (Contd.) </a:t>
            </a:r>
          </a:p>
          <a:p>
            <a:pPr marL="1371600" lvl="2" indent="-457200">
              <a:spcBef>
                <a:spcPct val="20000"/>
              </a:spcBef>
              <a:buSzPct val="140000"/>
              <a:buFontTx/>
              <a:buChar char="•"/>
            </a:pPr>
            <a:r>
              <a:rPr lang="en-US" dirty="0">
                <a:solidFill>
                  <a:srgbClr val="006666"/>
                </a:solidFill>
                <a:latin typeface="+mn-lt"/>
                <a:cs typeface="Times New Roman" charset="0"/>
              </a:rPr>
              <a:t>Interfaces also enable you to declare constants that can be imported into multiple classes. </a:t>
            </a:r>
          </a:p>
          <a:p>
            <a:pPr marL="1371600" lvl="2" indent="-457200">
              <a:spcBef>
                <a:spcPct val="20000"/>
              </a:spcBef>
              <a:buSzPct val="140000"/>
              <a:buFontTx/>
              <a:buChar char="•"/>
            </a:pPr>
            <a:r>
              <a:rPr lang="en-US" dirty="0">
                <a:solidFill>
                  <a:srgbClr val="006666"/>
                </a:solidFill>
                <a:latin typeface="+mn-lt"/>
                <a:cs typeface="Times New Roman" charset="0"/>
              </a:rPr>
              <a:t>The constant values declared in an interface can be implemented in any class. </a:t>
            </a:r>
          </a:p>
          <a:p>
            <a:pPr marL="1371600" lvl="2" indent="-457200">
              <a:spcBef>
                <a:spcPct val="20000"/>
              </a:spcBef>
              <a:buSzPct val="140000"/>
              <a:buFontTx/>
              <a:buChar char="•"/>
            </a:pPr>
            <a:r>
              <a:rPr lang="en-US" dirty="0">
                <a:solidFill>
                  <a:srgbClr val="006666"/>
                </a:solidFill>
                <a:latin typeface="+mn-lt"/>
                <a:cs typeface="Times New Roman" charset="0"/>
              </a:rPr>
              <a:t>The constants defined in an interface are declared using the </a:t>
            </a:r>
            <a:r>
              <a:rPr lang="en-US" dirty="0">
                <a:solidFill>
                  <a:srgbClr val="006666"/>
                </a:solidFill>
                <a:latin typeface="+mn-lt"/>
                <a:cs typeface="Courier New" pitchFamily="49" charset="0"/>
              </a:rPr>
              <a:t>final</a:t>
            </a:r>
            <a:r>
              <a:rPr lang="en-US" dirty="0">
                <a:solidFill>
                  <a:srgbClr val="006666"/>
                </a:solidFill>
                <a:latin typeface="+mn-lt"/>
                <a:cs typeface="Times New Roman" charset="0"/>
              </a:rPr>
              <a:t> keyword</a:t>
            </a:r>
            <a:r>
              <a:rPr lang="en-US" sz="1400" dirty="0">
                <a:solidFill>
                  <a:srgbClr val="006666"/>
                </a:solidFill>
                <a:latin typeface="Verdana" pitchFamily="34" charset="0"/>
                <a:cs typeface="Times New Roman" charset="0"/>
              </a:rPr>
              <a:t>. </a:t>
            </a:r>
          </a:p>
          <a:p>
            <a:pPr marL="457200" indent="-457200">
              <a:spcBef>
                <a:spcPct val="20000"/>
              </a:spcBef>
            </a:pPr>
            <a:endParaRPr lang="en-US" sz="1400" dirty="0">
              <a:solidFill>
                <a:srgbClr val="006666"/>
              </a:solidFill>
              <a:latin typeface="Verdana" pitchFamily="34" charset="0"/>
              <a:cs typeface="Times New Roman" charset="0"/>
            </a:endParaRPr>
          </a:p>
        </p:txBody>
      </p:sp>
      <p:sp>
        <p:nvSpPr>
          <p:cNvPr id="327727" name="Rectangle 47"/>
          <p:cNvSpPr>
            <a:spLocks noChangeArrowheads="1"/>
          </p:cNvSpPr>
          <p:nvPr/>
        </p:nvSpPr>
        <p:spPr bwMode="auto">
          <a:xfrm>
            <a:off x="0" y="4119563"/>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200">
                <a:cs typeface="Times New Roman" charset="0"/>
              </a:rPr>
              <a:t> </a:t>
            </a:r>
          </a:p>
          <a:p>
            <a:pPr eaLnBrk="0" hangingPunct="0"/>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1026"/>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charset="0"/>
              </a:rPr>
              <a:t>Implementing Interfaces</a:t>
            </a:r>
            <a:endParaRPr lang="en-US" sz="1400" dirty="0">
              <a:solidFill>
                <a:srgbClr val="006666"/>
              </a:solidFill>
              <a:latin typeface="Verdana" pitchFamily="34" charset="0"/>
              <a:cs typeface="Times New Roman" charset="0"/>
            </a:endParaRPr>
          </a:p>
          <a:p>
            <a:pPr marL="457200" indent="-457200">
              <a:spcBef>
                <a:spcPct val="20000"/>
              </a:spcBef>
            </a:pPr>
            <a:r>
              <a:rPr lang="en-US" sz="3200" dirty="0">
                <a:latin typeface="Verdana" pitchFamily="34" charset="0"/>
                <a:cs typeface="Times New Roman" charset="0"/>
              </a:rPr>
              <a:t>(Contd.)</a:t>
            </a:r>
            <a:endParaRPr lang="en-US" sz="3200" dirty="0">
              <a:latin typeface="Verdana" pitchFamily="34" charset="0"/>
            </a:endParaRPr>
          </a:p>
          <a:p>
            <a:pPr marL="457200" indent="-457200">
              <a:spcBef>
                <a:spcPct val="20000"/>
              </a:spcBef>
              <a:buSzPct val="140000"/>
              <a:buFontTx/>
              <a:buChar char="•"/>
            </a:pPr>
            <a:endParaRPr lang="en-US" sz="1400" dirty="0">
              <a:latin typeface="Verdana" pitchFamily="34" charset="0"/>
              <a:cs typeface="Times New Roman" charset="0"/>
            </a:endParaRPr>
          </a:p>
          <a:p>
            <a:pPr marL="914400" lvl="1" indent="-457200">
              <a:spcBef>
                <a:spcPct val="20000"/>
              </a:spcBef>
              <a:buSzPct val="140000"/>
              <a:buFontTx/>
              <a:buChar char="•"/>
            </a:pPr>
            <a:r>
              <a:rPr lang="en-US" sz="2000" dirty="0">
                <a:solidFill>
                  <a:srgbClr val="006666"/>
                </a:solidFill>
                <a:latin typeface="+mn-lt"/>
                <a:cs typeface="Times New Roman" charset="0"/>
              </a:rPr>
              <a:t>Implementing Multiple Interfaces in a class</a:t>
            </a:r>
          </a:p>
          <a:p>
            <a:pPr marL="1371600" lvl="2" indent="-457200">
              <a:spcBef>
                <a:spcPct val="20000"/>
              </a:spcBef>
              <a:buSzPct val="140000"/>
            </a:pPr>
            <a:r>
              <a:rPr lang="en-US" sz="2000" dirty="0">
                <a:solidFill>
                  <a:srgbClr val="006666"/>
                </a:solidFill>
                <a:latin typeface="+mn-lt"/>
                <a:cs typeface="Courier New" pitchFamily="49" charset="0"/>
              </a:rPr>
              <a:t>interface Bank</a:t>
            </a:r>
          </a:p>
          <a:p>
            <a:pPr marL="1371600" lvl="2" indent="-457200">
              <a:spcBef>
                <a:spcPct val="20000"/>
              </a:spcBef>
              <a:buSzPct val="140000"/>
            </a:pPr>
            <a:r>
              <a:rPr lang="en-US" sz="2000" dirty="0">
                <a:solidFill>
                  <a:srgbClr val="006666"/>
                </a:solidFill>
                <a:latin typeface="+mn-lt"/>
                <a:cs typeface="Courier New" pitchFamily="49" charset="0"/>
              </a:rPr>
              <a:t>{</a:t>
            </a:r>
          </a:p>
          <a:p>
            <a:pPr marL="1371600" lvl="2" indent="-457200">
              <a:spcBef>
                <a:spcPct val="20000"/>
              </a:spcBef>
              <a:buSzPct val="140000"/>
            </a:pPr>
            <a:r>
              <a:rPr lang="en-US" sz="2000" dirty="0">
                <a:solidFill>
                  <a:srgbClr val="006666"/>
                </a:solidFill>
                <a:latin typeface="+mn-lt"/>
                <a:cs typeface="Courier New" pitchFamily="49" charset="0"/>
              </a:rPr>
              <a:t>public void </a:t>
            </a:r>
            <a:r>
              <a:rPr lang="en-US" sz="2000" dirty="0" err="1">
                <a:solidFill>
                  <a:srgbClr val="006666"/>
                </a:solidFill>
                <a:latin typeface="+mn-lt"/>
                <a:cs typeface="Courier New" pitchFamily="49" charset="0"/>
              </a:rPr>
              <a:t>bankDeposit</a:t>
            </a:r>
            <a:r>
              <a:rPr lang="en-US" sz="2000" dirty="0">
                <a:solidFill>
                  <a:srgbClr val="006666"/>
                </a:solidFill>
                <a:latin typeface="+mn-lt"/>
                <a:cs typeface="Courier New" pitchFamily="49" charset="0"/>
              </a:rPr>
              <a:t>();</a:t>
            </a:r>
          </a:p>
          <a:p>
            <a:pPr marL="1371600" lvl="2" indent="-457200">
              <a:spcBef>
                <a:spcPct val="20000"/>
              </a:spcBef>
              <a:buSzPct val="140000"/>
            </a:pPr>
            <a:r>
              <a:rPr lang="en-US" sz="2000" dirty="0">
                <a:solidFill>
                  <a:srgbClr val="006666"/>
                </a:solidFill>
                <a:latin typeface="+mn-lt"/>
                <a:cs typeface="Times New Roman" charset="0"/>
              </a:rPr>
              <a:t>} </a:t>
            </a:r>
          </a:p>
          <a:p>
            <a:pPr marL="1371600" lvl="2" indent="-457200">
              <a:spcBef>
                <a:spcPct val="20000"/>
              </a:spcBef>
              <a:buSzPct val="140000"/>
            </a:pPr>
            <a:endParaRPr lang="en-US" sz="2000" dirty="0">
              <a:solidFill>
                <a:srgbClr val="006666"/>
              </a:solidFill>
              <a:latin typeface="+mn-lt"/>
              <a:cs typeface="Times New Roman" charset="0"/>
            </a:endParaRPr>
          </a:p>
          <a:p>
            <a:pPr marL="1371600" lvl="2" indent="-457200">
              <a:spcBef>
                <a:spcPct val="20000"/>
              </a:spcBef>
              <a:buSzPct val="140000"/>
            </a:pPr>
            <a:r>
              <a:rPr lang="en-US" sz="2000" dirty="0">
                <a:solidFill>
                  <a:srgbClr val="006666"/>
                </a:solidFill>
                <a:latin typeface="+mn-lt"/>
                <a:cs typeface="Courier New" pitchFamily="49" charset="0"/>
              </a:rPr>
              <a:t>interface </a:t>
            </a:r>
            <a:r>
              <a:rPr lang="en-US" sz="2000" dirty="0" err="1">
                <a:solidFill>
                  <a:srgbClr val="006666"/>
                </a:solidFill>
                <a:latin typeface="+mn-lt"/>
                <a:cs typeface="Courier New" pitchFamily="49" charset="0"/>
              </a:rPr>
              <a:t>FinancialInstitute</a:t>
            </a:r>
            <a:endParaRPr lang="en-US" sz="2000" dirty="0">
              <a:solidFill>
                <a:srgbClr val="006666"/>
              </a:solidFill>
              <a:latin typeface="+mn-lt"/>
              <a:cs typeface="Times New Roman" charset="0"/>
            </a:endParaRPr>
          </a:p>
          <a:p>
            <a:pPr marL="1371600" lvl="2" indent="-457200">
              <a:spcBef>
                <a:spcPct val="20000"/>
              </a:spcBef>
              <a:buSzPct val="140000"/>
            </a:pPr>
            <a:r>
              <a:rPr lang="en-US" sz="2000" dirty="0">
                <a:solidFill>
                  <a:srgbClr val="006666"/>
                </a:solidFill>
                <a:latin typeface="+mn-lt"/>
                <a:cs typeface="Courier New" pitchFamily="49" charset="0"/>
              </a:rPr>
              <a:t>{</a:t>
            </a:r>
            <a:endParaRPr lang="en-US" sz="2000" dirty="0">
              <a:solidFill>
                <a:srgbClr val="006666"/>
              </a:solidFill>
              <a:latin typeface="+mn-lt"/>
              <a:cs typeface="Times New Roman" charset="0"/>
            </a:endParaRPr>
          </a:p>
          <a:p>
            <a:pPr marL="1371600" lvl="2" indent="-457200">
              <a:spcBef>
                <a:spcPct val="20000"/>
              </a:spcBef>
              <a:buSzPct val="140000"/>
            </a:pPr>
            <a:r>
              <a:rPr lang="en-US" sz="2000" dirty="0">
                <a:solidFill>
                  <a:srgbClr val="006666"/>
                </a:solidFill>
                <a:latin typeface="+mn-lt"/>
                <a:cs typeface="Courier New" pitchFamily="49" charset="0"/>
              </a:rPr>
              <a:t>public void </a:t>
            </a:r>
            <a:r>
              <a:rPr lang="en-US" sz="2000" dirty="0" err="1">
                <a:solidFill>
                  <a:srgbClr val="006666"/>
                </a:solidFill>
                <a:latin typeface="+mn-lt"/>
                <a:cs typeface="Courier New" pitchFamily="49" charset="0"/>
              </a:rPr>
              <a:t>securityDeposit</a:t>
            </a:r>
            <a:r>
              <a:rPr lang="en-US" sz="2000" dirty="0">
                <a:solidFill>
                  <a:srgbClr val="006666"/>
                </a:solidFill>
                <a:latin typeface="+mn-lt"/>
                <a:cs typeface="Courier New" pitchFamily="49" charset="0"/>
              </a:rPr>
              <a:t>();</a:t>
            </a:r>
            <a:endParaRPr lang="en-US" sz="2000" dirty="0">
              <a:solidFill>
                <a:srgbClr val="006666"/>
              </a:solidFill>
              <a:latin typeface="+mn-lt"/>
              <a:cs typeface="Times New Roman" charset="0"/>
            </a:endParaRPr>
          </a:p>
          <a:p>
            <a:pPr marL="1371600" lvl="2" indent="-457200">
              <a:spcBef>
                <a:spcPct val="20000"/>
              </a:spcBef>
              <a:buSzPct val="140000"/>
            </a:pPr>
            <a:r>
              <a:rPr lang="en-US" sz="2000" dirty="0">
                <a:solidFill>
                  <a:srgbClr val="006666"/>
                </a:solidFill>
                <a:latin typeface="+mn-lt"/>
                <a:cs typeface="Courier New" pitchFamily="49" charset="0"/>
              </a:rPr>
              <a:t>}</a:t>
            </a:r>
            <a:r>
              <a:rPr lang="en-US" sz="2000" dirty="0">
                <a:solidFill>
                  <a:srgbClr val="006666"/>
                </a:solidFill>
                <a:latin typeface="+mn-lt"/>
                <a:cs typeface="Times New Roman" charset="0"/>
              </a:rPr>
              <a:t> </a:t>
            </a:r>
          </a:p>
          <a:p>
            <a:pPr marL="914400" lvl="1" indent="-457200">
              <a:spcBef>
                <a:spcPct val="20000"/>
              </a:spcBef>
            </a:pPr>
            <a:endParaRPr lang="en-US" sz="1400" dirty="0">
              <a:solidFill>
                <a:srgbClr val="006666"/>
              </a:solidFill>
              <a:latin typeface="Verdana" pitchFamily="34" charset="0"/>
              <a:cs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050"/>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2800" b="1" dirty="0">
                <a:latin typeface="Times New Roman" pitchFamily="18" charset="0"/>
                <a:cs typeface="Times New Roman" pitchFamily="18" charset="0"/>
              </a:rPr>
              <a:t>Implementing </a:t>
            </a:r>
            <a:r>
              <a:rPr lang="en-US" sz="2800" b="1" dirty="0" smtClean="0">
                <a:latin typeface="Times New Roman" pitchFamily="18" charset="0"/>
                <a:cs typeface="Times New Roman" pitchFamily="18" charset="0"/>
              </a:rPr>
              <a:t>Interfaces (</a:t>
            </a:r>
            <a:r>
              <a:rPr lang="en-US" sz="2800" b="1" dirty="0">
                <a:latin typeface="Times New Roman" pitchFamily="18" charset="0"/>
                <a:cs typeface="Times New Roman" pitchFamily="18" charset="0"/>
              </a:rPr>
              <a:t>Contd.)</a:t>
            </a:r>
          </a:p>
          <a:p>
            <a:pPr marL="457200" indent="-457200">
              <a:spcBef>
                <a:spcPct val="20000"/>
              </a:spcBef>
              <a:buSzPct val="140000"/>
              <a:buFontTx/>
              <a:buChar char="•"/>
            </a:pPr>
            <a:endParaRPr lang="en-US" sz="1400" dirty="0">
              <a:solidFill>
                <a:srgbClr val="006666"/>
              </a:solidFill>
              <a:latin typeface="Verdana" pitchFamily="34" charset="0"/>
              <a:cs typeface="Times New Roman" charset="0"/>
            </a:endParaRPr>
          </a:p>
          <a:p>
            <a:pPr marL="914400" lvl="1" indent="-457200">
              <a:spcBef>
                <a:spcPct val="20000"/>
              </a:spcBef>
              <a:buSzPct val="140000"/>
              <a:buFontTx/>
              <a:buChar char="•"/>
            </a:pPr>
            <a:r>
              <a:rPr lang="en-US" sz="2000" dirty="0">
                <a:solidFill>
                  <a:srgbClr val="006666"/>
                </a:solidFill>
                <a:latin typeface="+mn-lt"/>
                <a:cs typeface="Times New Roman" charset="0"/>
              </a:rPr>
              <a:t>Implementing Multiple Interfaces in a class (Contd.)</a:t>
            </a:r>
            <a:endParaRPr lang="en-US" sz="2000" dirty="0">
              <a:solidFill>
                <a:srgbClr val="006666"/>
              </a:solidFill>
              <a:latin typeface="+mn-lt"/>
            </a:endParaRPr>
          </a:p>
          <a:p>
            <a:pPr marL="914400" lvl="1" indent="-457200">
              <a:spcBef>
                <a:spcPct val="20000"/>
              </a:spcBef>
              <a:buSzPct val="140000"/>
            </a:pPr>
            <a:r>
              <a:rPr lang="en-US" sz="2000" dirty="0">
                <a:solidFill>
                  <a:srgbClr val="006666"/>
                </a:solidFill>
                <a:latin typeface="+mn-lt"/>
                <a:cs typeface="Courier New" pitchFamily="49" charset="0"/>
              </a:rPr>
              <a:t>	class Deposit implements Bank, </a:t>
            </a:r>
            <a:r>
              <a:rPr lang="en-US" sz="2000" dirty="0" err="1">
                <a:solidFill>
                  <a:srgbClr val="006666"/>
                </a:solidFill>
                <a:latin typeface="+mn-lt"/>
                <a:cs typeface="Courier New" pitchFamily="49" charset="0"/>
              </a:rPr>
              <a:t>FinancialInstitute</a:t>
            </a:r>
            <a:endParaRPr lang="en-US" sz="2000" dirty="0">
              <a:solidFill>
                <a:srgbClr val="006666"/>
              </a:solidFill>
              <a:latin typeface="+mn-lt"/>
              <a:cs typeface="Courier New" pitchFamily="49" charset="0"/>
            </a:endParaRP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int</a:t>
            </a: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sd</a:t>
            </a:r>
            <a:r>
              <a:rPr lang="en-US" sz="2000" dirty="0">
                <a:solidFill>
                  <a:srgbClr val="006666"/>
                </a:solidFill>
                <a:latin typeface="+mn-lt"/>
                <a:cs typeface="Courier New" pitchFamily="49" charset="0"/>
              </a:rPr>
              <a:t> = 125;</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int</a:t>
            </a: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bd</a:t>
            </a:r>
            <a:r>
              <a:rPr lang="en-US" sz="2000" dirty="0">
                <a:solidFill>
                  <a:srgbClr val="006666"/>
                </a:solidFill>
                <a:latin typeface="+mn-lt"/>
                <a:cs typeface="Courier New" pitchFamily="49" charset="0"/>
              </a:rPr>
              <a:t> = 256;</a:t>
            </a:r>
          </a:p>
          <a:p>
            <a:pPr marL="914400" lvl="1" indent="-457200">
              <a:spcBef>
                <a:spcPct val="20000"/>
              </a:spcBef>
              <a:buSzPct val="140000"/>
            </a:pPr>
            <a:r>
              <a:rPr lang="en-US" sz="2000" dirty="0">
                <a:solidFill>
                  <a:srgbClr val="006666"/>
                </a:solidFill>
                <a:latin typeface="+mn-lt"/>
                <a:cs typeface="Courier New" pitchFamily="49" charset="0"/>
              </a:rPr>
              <a:t>	public void </a:t>
            </a:r>
            <a:r>
              <a:rPr lang="en-US" sz="2000" dirty="0" err="1">
                <a:solidFill>
                  <a:srgbClr val="006666"/>
                </a:solidFill>
                <a:latin typeface="+mn-lt"/>
                <a:cs typeface="Courier New" pitchFamily="49" charset="0"/>
              </a:rPr>
              <a:t>bankDeposit</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("\t The money deposited in the bank is $" + </a:t>
            </a:r>
            <a:r>
              <a:rPr lang="en-US" sz="2000" dirty="0" err="1">
                <a:solidFill>
                  <a:srgbClr val="006666"/>
                </a:solidFill>
                <a:latin typeface="+mn-lt"/>
                <a:cs typeface="Courier New" pitchFamily="49" charset="0"/>
              </a:rPr>
              <a:t>bd</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buFontTx/>
              <a:buChar char="•"/>
            </a:pPr>
            <a:endParaRPr lang="en-US" sz="1400" dirty="0">
              <a:solidFill>
                <a:srgbClr val="006666"/>
              </a:solidFill>
              <a:latin typeface="Verdana" pitchFamily="34" charset="0"/>
              <a:cs typeface="Times New Roman" charset="0"/>
            </a:endParaRPr>
          </a:p>
        </p:txBody>
      </p:sp>
      <p:sp>
        <p:nvSpPr>
          <p:cNvPr id="393251" name="Rectangle 2083"/>
          <p:cNvSpPr>
            <a:spLocks noChangeArrowheads="1"/>
          </p:cNvSpPr>
          <p:nvPr/>
        </p:nvSpPr>
        <p:spPr bwMode="auto">
          <a:xfrm>
            <a:off x="0" y="36861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200">
                <a:cs typeface="Times New Roman" charset="0"/>
              </a:rPr>
              <a:t> </a:t>
            </a:r>
          </a:p>
          <a:p>
            <a:pPr eaLnBrk="0" hangingPunct="0"/>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550460" y="805218"/>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Times New Roman" pitchFamily="18" charset="0"/>
                <a:cs typeface="Times New Roman" pitchFamily="18" charset="0"/>
              </a:rPr>
              <a:t>Implementing </a:t>
            </a:r>
            <a:r>
              <a:rPr lang="en-US" sz="3200" dirty="0" smtClean="0">
                <a:latin typeface="Times New Roman" pitchFamily="18" charset="0"/>
                <a:cs typeface="Times New Roman" pitchFamily="18" charset="0"/>
              </a:rPr>
              <a:t>Interfaces (</a:t>
            </a:r>
            <a:r>
              <a:rPr lang="en-US" sz="3200" dirty="0">
                <a:latin typeface="Times New Roman" pitchFamily="18" charset="0"/>
                <a:cs typeface="Times New Roman" pitchFamily="18" charset="0"/>
              </a:rPr>
              <a:t>Contd.)</a:t>
            </a:r>
          </a:p>
          <a:p>
            <a:pPr marL="457200" indent="-457200">
              <a:spcBef>
                <a:spcPct val="20000"/>
              </a:spcBef>
            </a:pPr>
            <a:endParaRPr lang="en-US" sz="1400" dirty="0">
              <a:solidFill>
                <a:srgbClr val="006666"/>
              </a:solidFill>
              <a:latin typeface="Verdana" pitchFamily="34" charset="0"/>
              <a:cs typeface="Times New Roman" charset="0"/>
            </a:endParaRPr>
          </a:p>
          <a:p>
            <a:pPr marL="914400" lvl="1" indent="-457200">
              <a:spcBef>
                <a:spcPct val="20000"/>
              </a:spcBef>
              <a:buSzPct val="140000"/>
              <a:buFontTx/>
              <a:buChar char="•"/>
            </a:pPr>
            <a:r>
              <a:rPr lang="en-US" sz="2000" dirty="0">
                <a:solidFill>
                  <a:srgbClr val="006666"/>
                </a:solidFill>
                <a:latin typeface="+mn-lt"/>
                <a:cs typeface="Times New Roman" charset="0"/>
              </a:rPr>
              <a:t>Implementing Multiple Interfaces in a class (Contd.)</a:t>
            </a:r>
          </a:p>
          <a:p>
            <a:pPr marL="914400" lvl="1" indent="-457200">
              <a:spcBef>
                <a:spcPct val="20000"/>
              </a:spcBef>
              <a:buSzPct val="140000"/>
            </a:pPr>
            <a:r>
              <a:rPr lang="en-US" sz="2000" dirty="0">
                <a:solidFill>
                  <a:srgbClr val="006666"/>
                </a:solidFill>
                <a:latin typeface="+mn-lt"/>
                <a:cs typeface="Courier New" pitchFamily="49" charset="0"/>
              </a:rPr>
              <a:t>	public void </a:t>
            </a:r>
            <a:r>
              <a:rPr lang="en-US" sz="2000" dirty="0" err="1">
                <a:solidFill>
                  <a:srgbClr val="006666"/>
                </a:solidFill>
                <a:latin typeface="+mn-lt"/>
                <a:cs typeface="Courier New" pitchFamily="49" charset="0"/>
              </a:rPr>
              <a:t>securityDeposit</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("\t The money deposited in the financial institute is $" + </a:t>
            </a:r>
            <a:r>
              <a:rPr lang="en-US" sz="2000" dirty="0" err="1">
                <a:solidFill>
                  <a:srgbClr val="006666"/>
                </a:solidFill>
                <a:latin typeface="+mn-lt"/>
                <a:cs typeface="Courier New" pitchFamily="49" charset="0"/>
              </a:rPr>
              <a:t>sd</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System.out.println</a:t>
            </a:r>
            <a:r>
              <a:rPr lang="en-US" sz="2000" dirty="0">
                <a:solidFill>
                  <a:srgbClr val="006666"/>
                </a:solidFill>
                <a:latin typeface="+mn-lt"/>
                <a:cs typeface="Courier New" pitchFamily="49" charset="0"/>
              </a:rPr>
              <a:t>(" "); 	}</a:t>
            </a:r>
          </a:p>
          <a:p>
            <a:pPr marL="914400" lvl="1" indent="-457200">
              <a:spcBef>
                <a:spcPct val="20000"/>
              </a:spcBef>
              <a:buSzPct val="140000"/>
            </a:pPr>
            <a:r>
              <a:rPr lang="en-US" sz="2000" dirty="0">
                <a:solidFill>
                  <a:srgbClr val="006666"/>
                </a:solidFill>
                <a:latin typeface="+mn-lt"/>
                <a:cs typeface="Courier New" pitchFamily="49" charset="0"/>
              </a:rPr>
              <a:t>	public static void main(String </a:t>
            </a:r>
            <a:r>
              <a:rPr lang="en-US" sz="2000" dirty="0" err="1">
                <a:solidFill>
                  <a:srgbClr val="006666"/>
                </a:solidFill>
                <a:latin typeface="+mn-lt"/>
                <a:cs typeface="Courier New" pitchFamily="49" charset="0"/>
              </a:rPr>
              <a:t>args</a:t>
            </a: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Deposit d = new Deposit();</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d.bankDeposit</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d.securityDeposit</a:t>
            </a:r>
            <a:r>
              <a:rPr lang="en-US" sz="2000" dirty="0">
                <a:solidFill>
                  <a:srgbClr val="006666"/>
                </a:solidFill>
                <a:latin typeface="+mn-lt"/>
                <a:cs typeface="Courier New" pitchFamily="49" charset="0"/>
              </a:rPr>
              <a:t>(); 	} </a:t>
            </a:r>
          </a:p>
          <a:p>
            <a:pPr marL="914400" lvl="1" indent="-457200">
              <a:spcBef>
                <a:spcPct val="20000"/>
              </a:spcBef>
              <a:buSzPct val="140000"/>
            </a:pPr>
            <a:r>
              <a:rPr lang="en-US" sz="2000" dirty="0">
                <a:solidFill>
                  <a:srgbClr val="006666"/>
                </a:solidFill>
                <a:latin typeface="+mn-lt"/>
                <a:cs typeface="Times New Roman" charset="0"/>
              </a:rPr>
              <a:t>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1026"/>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rPr>
              <a:t>Pre-assessment Questions</a:t>
            </a:r>
          </a:p>
          <a:p>
            <a:pPr marL="342900" indent="-342900">
              <a:spcBef>
                <a:spcPct val="20000"/>
              </a:spcBef>
            </a:pPr>
            <a:endParaRPr lang="en-US" sz="1400" dirty="0">
              <a:latin typeface="Verdana" pitchFamily="34" charset="0"/>
            </a:endParaRPr>
          </a:p>
          <a:p>
            <a:pPr marL="742950" lvl="1" indent="-285750">
              <a:spcBef>
                <a:spcPct val="20000"/>
              </a:spcBef>
            </a:pPr>
            <a:r>
              <a:rPr lang="en-US" sz="1400" dirty="0">
                <a:solidFill>
                  <a:srgbClr val="006666"/>
                </a:solidFill>
                <a:latin typeface="Verdana" pitchFamily="34" charset="0"/>
                <a:ea typeface="MS Mincho" pitchFamily="49" charset="-128"/>
              </a:rPr>
              <a:t>1. </a:t>
            </a:r>
            <a:r>
              <a:rPr lang="en-US" sz="2000" dirty="0">
                <a:solidFill>
                  <a:srgbClr val="006666"/>
                </a:solidFill>
                <a:latin typeface="Times New Roman" pitchFamily="18" charset="0"/>
                <a:cs typeface="Times New Roman" pitchFamily="18" charset="0"/>
              </a:rPr>
              <a:t>Which type of inheritance supports repeating inheritance? </a:t>
            </a:r>
            <a:endParaRPr lang="en-US" sz="2000" dirty="0">
              <a:solidFill>
                <a:srgbClr val="006666"/>
              </a:solidFill>
              <a:latin typeface="Times New Roman" pitchFamily="18" charset="0"/>
              <a:ea typeface="MS Mincho" pitchFamily="49" charset="-128"/>
              <a:cs typeface="Times New Roman" pitchFamily="18" charset="0"/>
            </a:endParaRP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a. </a:t>
            </a:r>
            <a:r>
              <a:rPr lang="en-US" sz="2000" dirty="0">
                <a:solidFill>
                  <a:srgbClr val="006666"/>
                </a:solidFill>
                <a:latin typeface="Times New Roman" pitchFamily="18" charset="0"/>
                <a:cs typeface="Times New Roman" pitchFamily="18" charset="0"/>
              </a:rPr>
              <a:t>Single level inheritance </a:t>
            </a:r>
            <a:endParaRPr lang="en-US" sz="2000" dirty="0">
              <a:solidFill>
                <a:srgbClr val="006666"/>
              </a:solidFill>
              <a:latin typeface="Times New Roman" pitchFamily="18" charset="0"/>
              <a:ea typeface="MS Mincho" pitchFamily="49" charset="-128"/>
              <a:cs typeface="Times New Roman" pitchFamily="18" charset="0"/>
            </a:endParaRP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b. </a:t>
            </a:r>
            <a:r>
              <a:rPr lang="en-US" sz="2000" dirty="0">
                <a:solidFill>
                  <a:srgbClr val="006666"/>
                </a:solidFill>
                <a:latin typeface="Times New Roman" pitchFamily="18" charset="0"/>
                <a:cs typeface="Times New Roman" pitchFamily="18" charset="0"/>
              </a:rPr>
              <a:t>Multiple inheritance </a:t>
            </a:r>
            <a:endParaRPr lang="en-US" sz="2000" dirty="0">
              <a:solidFill>
                <a:srgbClr val="006666"/>
              </a:solidFill>
              <a:latin typeface="Times New Roman" pitchFamily="18" charset="0"/>
              <a:ea typeface="MS Mincho" pitchFamily="49" charset="-128"/>
              <a:cs typeface="Times New Roman" pitchFamily="18" charset="0"/>
            </a:endParaRP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c. </a:t>
            </a:r>
            <a:r>
              <a:rPr lang="en-US" sz="2000" dirty="0">
                <a:solidFill>
                  <a:srgbClr val="006666"/>
                </a:solidFill>
                <a:latin typeface="Times New Roman" pitchFamily="18" charset="0"/>
                <a:cs typeface="Times New Roman" pitchFamily="18" charset="0"/>
              </a:rPr>
              <a:t>Multilevel inheritance </a:t>
            </a:r>
            <a:endParaRPr lang="en-US" sz="2000" dirty="0">
              <a:solidFill>
                <a:srgbClr val="006666"/>
              </a:solidFill>
              <a:latin typeface="Times New Roman" pitchFamily="18" charset="0"/>
              <a:ea typeface="MS Mincho" pitchFamily="49" charset="-128"/>
              <a:cs typeface="Times New Roman" pitchFamily="18" charset="0"/>
            </a:endParaRP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d. </a:t>
            </a:r>
            <a:r>
              <a:rPr lang="en-US" sz="2000" dirty="0">
                <a:solidFill>
                  <a:srgbClr val="006666"/>
                </a:solidFill>
                <a:latin typeface="Times New Roman" pitchFamily="18" charset="0"/>
                <a:cs typeface="Times New Roman" pitchFamily="18" charset="0"/>
              </a:rPr>
              <a:t>Multipath inheritance </a:t>
            </a:r>
            <a:endParaRPr lang="en-US" sz="2000" dirty="0">
              <a:solidFill>
                <a:srgbClr val="006666"/>
              </a:solidFill>
              <a:latin typeface="Times New Roman" pitchFamily="18" charset="0"/>
              <a:ea typeface="MS Mincho" pitchFamily="49" charset="-128"/>
              <a:cs typeface="Times New Roman" pitchFamily="18" charset="0"/>
            </a:endParaRPr>
          </a:p>
          <a:p>
            <a:pPr marL="742950" lvl="1" indent="-285750">
              <a:spcBef>
                <a:spcPct val="20000"/>
              </a:spcBef>
              <a:buSzPct val="140000"/>
            </a:pPr>
            <a:endParaRPr lang="en-US" sz="2000" dirty="0">
              <a:solidFill>
                <a:srgbClr val="006666"/>
              </a:solidFill>
              <a:latin typeface="Times New Roman" pitchFamily="18" charset="0"/>
              <a:ea typeface="MS Mincho" pitchFamily="49" charset="-128"/>
              <a:cs typeface="Times New Roman" pitchFamily="18" charset="0"/>
            </a:endParaRPr>
          </a:p>
          <a:p>
            <a:pPr marL="742950" lvl="1" indent="-28575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2. 	</a:t>
            </a:r>
            <a:r>
              <a:rPr lang="en-US" sz="2000" dirty="0">
                <a:solidFill>
                  <a:srgbClr val="006666"/>
                </a:solidFill>
                <a:latin typeface="Times New Roman" pitchFamily="18" charset="0"/>
                <a:cs typeface="Times New Roman" pitchFamily="18" charset="0"/>
              </a:rPr>
              <a:t>Which keyword is used to define the constants in an interface</a:t>
            </a:r>
            <a:r>
              <a:rPr lang="en-US" sz="20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a. </a:t>
            </a:r>
            <a:r>
              <a:rPr lang="en-US" sz="2000" dirty="0">
                <a:solidFill>
                  <a:srgbClr val="006666"/>
                </a:solidFill>
                <a:latin typeface="Times New Roman" pitchFamily="18" charset="0"/>
                <a:cs typeface="Times New Roman" pitchFamily="18" charset="0"/>
              </a:rPr>
              <a:t>super</a:t>
            </a:r>
            <a:r>
              <a:rPr lang="en-US" sz="20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b. </a:t>
            </a:r>
            <a:r>
              <a:rPr lang="en-US" sz="2000" dirty="0">
                <a:solidFill>
                  <a:srgbClr val="006666"/>
                </a:solidFill>
                <a:latin typeface="Times New Roman" pitchFamily="18" charset="0"/>
                <a:cs typeface="Times New Roman" pitchFamily="18" charset="0"/>
              </a:rPr>
              <a:t>public</a:t>
            </a:r>
            <a:r>
              <a:rPr lang="en-US" sz="20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c. </a:t>
            </a:r>
            <a:r>
              <a:rPr lang="en-US" sz="2000" dirty="0">
                <a:solidFill>
                  <a:srgbClr val="006666"/>
                </a:solidFill>
                <a:latin typeface="Times New Roman" pitchFamily="18" charset="0"/>
                <a:cs typeface="Times New Roman" pitchFamily="18" charset="0"/>
              </a:rPr>
              <a:t>private</a:t>
            </a:r>
            <a:r>
              <a:rPr lang="en-US" sz="20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2000" dirty="0">
                <a:solidFill>
                  <a:srgbClr val="006666"/>
                </a:solidFill>
                <a:latin typeface="Times New Roman" pitchFamily="18" charset="0"/>
                <a:ea typeface="MS Mincho" pitchFamily="49" charset="-128"/>
                <a:cs typeface="Times New Roman" pitchFamily="18" charset="0"/>
              </a:rPr>
              <a:t>d. </a:t>
            </a:r>
            <a:r>
              <a:rPr lang="en-US" sz="2000" dirty="0">
                <a:solidFill>
                  <a:srgbClr val="006666"/>
                </a:solidFill>
                <a:latin typeface="Times New Roman" pitchFamily="18" charset="0"/>
                <a:cs typeface="Times New Roman" pitchFamily="18" charset="0"/>
              </a:rPr>
              <a:t>final</a:t>
            </a:r>
            <a:r>
              <a:rPr lang="en-US" sz="2000" dirty="0">
                <a:solidFill>
                  <a:srgbClr val="006666"/>
                </a:solidFill>
                <a:latin typeface="Times New Roman" pitchFamily="18" charset="0"/>
                <a:ea typeface="MS Mincho" pitchFamily="49" charset="-128"/>
                <a:cs typeface="Times New Roman" pitchFamily="18" charset="0"/>
              </a:rPr>
              <a:t> </a:t>
            </a:r>
            <a:endParaRPr lang="en-US" sz="2000" dirty="0">
              <a:solidFill>
                <a:srgbClr val="006666"/>
              </a:solidFill>
              <a:latin typeface="Times New Roman" pitchFamily="18" charset="0"/>
              <a:cs typeface="Times New Roman" pitchFamily="18" charset="0"/>
            </a:endParaRPr>
          </a:p>
          <a:p>
            <a:pPr marL="342900" indent="-342900">
              <a:spcBef>
                <a:spcPct val="20000"/>
              </a:spcBef>
            </a:pPr>
            <a:endParaRPr lang="en-US" sz="1400" dirty="0">
              <a:latin typeface="Verdana" pitchFamily="34" charset="0"/>
            </a:endParaRPr>
          </a:p>
        </p:txBody>
      </p:sp>
    </p:spTree>
    <p:extLst>
      <p:ext uri="{BB962C8B-B14F-4D97-AF65-F5344CB8AC3E}">
        <p14:creationId xmlns:p14="http://schemas.microsoft.com/office/powerpoint/2010/main" val="178591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ChangeArrowheads="1"/>
          </p:cNvSpPr>
          <p:nvPr/>
        </p:nvSpPr>
        <p:spPr bwMode="auto">
          <a:xfrm>
            <a:off x="609600" y="838200"/>
            <a:ext cx="7924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rPr>
              <a:t>Pre-assessment Questions (Contd.)</a:t>
            </a:r>
          </a:p>
          <a:p>
            <a:pPr marL="342900" indent="-342900">
              <a:spcBef>
                <a:spcPct val="20000"/>
              </a:spcBef>
            </a:pPr>
            <a:endParaRPr lang="en-US" sz="1400" dirty="0">
              <a:latin typeface="Verdana" pitchFamily="34" charset="0"/>
            </a:endParaRPr>
          </a:p>
          <a:p>
            <a:pPr marL="742950" lvl="1" indent="-285750">
              <a:spcBef>
                <a:spcPct val="20000"/>
              </a:spcBef>
            </a:pPr>
            <a:r>
              <a:rPr lang="en-US" sz="1400" dirty="0">
                <a:solidFill>
                  <a:srgbClr val="006666"/>
                </a:solidFill>
                <a:latin typeface="Verdana" pitchFamily="34" charset="0"/>
                <a:ea typeface="MS Mincho" pitchFamily="49" charset="-128"/>
              </a:rPr>
              <a:t>3. </a:t>
            </a:r>
            <a:r>
              <a:rPr lang="en-US" sz="1800" dirty="0">
                <a:solidFill>
                  <a:srgbClr val="006666"/>
                </a:solidFill>
                <a:latin typeface="Times New Roman" pitchFamily="18" charset="0"/>
                <a:cs typeface="Times New Roman" pitchFamily="18" charset="0"/>
              </a:rPr>
              <a:t>Which concept of object-oriented programming is used in method overriding?</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a. </a:t>
            </a:r>
            <a:r>
              <a:rPr lang="en-US" sz="1800" dirty="0">
                <a:solidFill>
                  <a:srgbClr val="006666"/>
                </a:solidFill>
                <a:latin typeface="Times New Roman" pitchFamily="18" charset="0"/>
                <a:cs typeface="Times New Roman" pitchFamily="18" charset="0"/>
              </a:rPr>
              <a:t>Polymorphism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b. </a:t>
            </a:r>
            <a:r>
              <a:rPr lang="en-US" sz="1800" dirty="0">
                <a:solidFill>
                  <a:srgbClr val="006666"/>
                </a:solidFill>
                <a:latin typeface="Times New Roman" pitchFamily="18" charset="0"/>
                <a:cs typeface="Times New Roman" pitchFamily="18" charset="0"/>
              </a:rPr>
              <a:t>Abstraction</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c. </a:t>
            </a:r>
            <a:r>
              <a:rPr lang="en-US" sz="1800" dirty="0">
                <a:solidFill>
                  <a:srgbClr val="006666"/>
                </a:solidFill>
                <a:latin typeface="Times New Roman" pitchFamily="18" charset="0"/>
                <a:cs typeface="Times New Roman" pitchFamily="18" charset="0"/>
              </a:rPr>
              <a:t>Encapsulation</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d. </a:t>
            </a:r>
            <a:r>
              <a:rPr lang="en-US" sz="1800" dirty="0">
                <a:solidFill>
                  <a:srgbClr val="006666"/>
                </a:solidFill>
                <a:latin typeface="Times New Roman" pitchFamily="18" charset="0"/>
                <a:cs typeface="Times New Roman" pitchFamily="18" charset="0"/>
              </a:rPr>
              <a:t>Inheritance</a:t>
            </a:r>
            <a:r>
              <a:rPr lang="en-US" sz="1800" dirty="0">
                <a:solidFill>
                  <a:srgbClr val="006666"/>
                </a:solidFill>
                <a:latin typeface="Times New Roman" pitchFamily="18" charset="0"/>
                <a:ea typeface="MS Mincho" pitchFamily="49" charset="-128"/>
                <a:cs typeface="Times New Roman" pitchFamily="18" charset="0"/>
              </a:rPr>
              <a:t> </a:t>
            </a:r>
          </a:p>
          <a:p>
            <a:pPr marL="742950" lvl="1" indent="-285750">
              <a:spcBef>
                <a:spcPct val="20000"/>
              </a:spcBef>
              <a:buSzPct val="140000"/>
            </a:pPr>
            <a:endParaRPr lang="en-US" sz="1800" dirty="0">
              <a:solidFill>
                <a:srgbClr val="006666"/>
              </a:solidFill>
              <a:latin typeface="Times New Roman" pitchFamily="18" charset="0"/>
              <a:ea typeface="MS Mincho" pitchFamily="49" charset="-128"/>
              <a:cs typeface="Times New Roman" pitchFamily="18" charset="0"/>
            </a:endParaRPr>
          </a:p>
          <a:p>
            <a:pPr marL="742950" lvl="1" indent="-28575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4. 	</a:t>
            </a:r>
            <a:r>
              <a:rPr lang="en-US" sz="1800" dirty="0">
                <a:solidFill>
                  <a:srgbClr val="006666"/>
                </a:solidFill>
                <a:latin typeface="Times New Roman" pitchFamily="18" charset="0"/>
                <a:cs typeface="Times New Roman" pitchFamily="18" charset="0"/>
              </a:rPr>
              <a:t>What is the return type of the methods declared in an interface</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a. </a:t>
            </a:r>
            <a:r>
              <a:rPr lang="en-US" sz="1800" dirty="0">
                <a:solidFill>
                  <a:srgbClr val="006666"/>
                </a:solidFill>
                <a:latin typeface="Times New Roman" pitchFamily="18" charset="0"/>
                <a:cs typeface="Times New Roman" pitchFamily="18" charset="0"/>
              </a:rPr>
              <a:t>Default</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b. </a:t>
            </a:r>
            <a:r>
              <a:rPr lang="en-US" sz="1800" dirty="0">
                <a:solidFill>
                  <a:srgbClr val="006666"/>
                </a:solidFill>
                <a:latin typeface="Times New Roman" pitchFamily="18" charset="0"/>
                <a:cs typeface="Times New Roman" pitchFamily="18" charset="0"/>
              </a:rPr>
              <a:t>private</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c. </a:t>
            </a:r>
            <a:r>
              <a:rPr lang="en-US" sz="1800" dirty="0">
                <a:solidFill>
                  <a:srgbClr val="006666"/>
                </a:solidFill>
                <a:latin typeface="Times New Roman" pitchFamily="18" charset="0"/>
                <a:cs typeface="Times New Roman" pitchFamily="18" charset="0"/>
              </a:rPr>
              <a:t>protected</a:t>
            </a:r>
            <a:r>
              <a:rPr lang="en-US" sz="1800" dirty="0">
                <a:solidFill>
                  <a:srgbClr val="006666"/>
                </a:solidFill>
                <a:latin typeface="Times New Roman" pitchFamily="18" charset="0"/>
                <a:ea typeface="MS Mincho" pitchFamily="49" charset="-128"/>
                <a:cs typeface="Times New Roman" pitchFamily="18" charset="0"/>
              </a:rPr>
              <a:t> </a:t>
            </a:r>
          </a:p>
          <a:p>
            <a:pPr marL="1143000" lvl="2" indent="-228600">
              <a:spcBef>
                <a:spcPct val="20000"/>
              </a:spcBef>
              <a:buSzPct val="140000"/>
            </a:pPr>
            <a:r>
              <a:rPr lang="en-US" sz="1800" dirty="0">
                <a:solidFill>
                  <a:srgbClr val="006666"/>
                </a:solidFill>
                <a:latin typeface="Times New Roman" pitchFamily="18" charset="0"/>
                <a:ea typeface="MS Mincho" pitchFamily="49" charset="-128"/>
                <a:cs typeface="Times New Roman" pitchFamily="18" charset="0"/>
              </a:rPr>
              <a:t>d. </a:t>
            </a:r>
            <a:r>
              <a:rPr lang="en-US" sz="1800" dirty="0">
                <a:solidFill>
                  <a:srgbClr val="006666"/>
                </a:solidFill>
                <a:latin typeface="Times New Roman" pitchFamily="18" charset="0"/>
                <a:cs typeface="Times New Roman" pitchFamily="18" charset="0"/>
              </a:rPr>
              <a:t>public</a:t>
            </a:r>
            <a:r>
              <a:rPr lang="en-US" sz="1800" dirty="0">
                <a:solidFill>
                  <a:srgbClr val="006666"/>
                </a:solidFill>
                <a:latin typeface="Times New Roman" pitchFamily="18" charset="0"/>
                <a:ea typeface="MS Mincho" pitchFamily="49" charset="-128"/>
                <a:cs typeface="Times New Roman" pitchFamily="18" charset="0"/>
              </a:rPr>
              <a:t> </a:t>
            </a:r>
            <a:endParaRPr lang="en-US" sz="1800" dirty="0">
              <a:solidFill>
                <a:srgbClr val="006666"/>
              </a:solidFill>
              <a:latin typeface="Times New Roman" pitchFamily="18" charset="0"/>
              <a:cs typeface="Times New Roman" pitchFamily="18" charset="0"/>
            </a:endParaRPr>
          </a:p>
          <a:p>
            <a:pPr marL="342900" indent="-342900">
              <a:spcBef>
                <a:spcPct val="20000"/>
              </a:spcBef>
            </a:pPr>
            <a:endParaRPr lang="en-US" sz="1400" dirty="0">
              <a:latin typeface="Verdana" pitchFamily="34" charset="0"/>
            </a:endParaRPr>
          </a:p>
        </p:txBody>
      </p:sp>
    </p:spTree>
    <p:extLst>
      <p:ext uri="{BB962C8B-B14F-4D97-AF65-F5344CB8AC3E}">
        <p14:creationId xmlns:p14="http://schemas.microsoft.com/office/powerpoint/2010/main" val="229520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3074"/>
          <p:cNvSpPr>
            <a:spLocks noChangeArrowheads="1"/>
          </p:cNvSpPr>
          <p:nvPr/>
        </p:nvSpPr>
        <p:spPr bwMode="auto">
          <a:xfrm>
            <a:off x="609600" y="838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rPr>
              <a:t>Pre-assessment Questions (Contd.)</a:t>
            </a:r>
          </a:p>
          <a:p>
            <a:pPr marL="457200" indent="-457200">
              <a:spcBef>
                <a:spcPct val="20000"/>
              </a:spcBef>
            </a:pPr>
            <a:endParaRPr lang="en-US" sz="1400" dirty="0">
              <a:latin typeface="Verdana" pitchFamily="34" charset="0"/>
            </a:endParaRPr>
          </a:p>
          <a:p>
            <a:pPr marL="914400" lvl="1" indent="-457200">
              <a:spcBef>
                <a:spcPct val="20000"/>
              </a:spcBef>
            </a:pPr>
            <a:r>
              <a:rPr lang="en-US" sz="1400" dirty="0">
                <a:solidFill>
                  <a:srgbClr val="006666"/>
                </a:solidFill>
                <a:latin typeface="Verdana" pitchFamily="34" charset="0"/>
                <a:ea typeface="MS Mincho" pitchFamily="49" charset="-128"/>
              </a:rPr>
              <a:t>5. 	</a:t>
            </a:r>
            <a:r>
              <a:rPr lang="en-US" dirty="0">
                <a:solidFill>
                  <a:srgbClr val="006666"/>
                </a:solidFill>
                <a:latin typeface="Times New Roman" pitchFamily="18" charset="0"/>
                <a:cs typeface="Times New Roman" pitchFamily="18" charset="0"/>
              </a:rPr>
              <a:t>Which type of inheritance enables you to inherit class data members and methods from more than one superclass?</a:t>
            </a:r>
            <a:endParaRPr lang="en-US" dirty="0">
              <a:solidFill>
                <a:srgbClr val="006666"/>
              </a:solidFill>
              <a:latin typeface="Times New Roman" pitchFamily="18" charset="0"/>
              <a:ea typeface="MS Mincho" pitchFamily="49" charset="-128"/>
              <a:cs typeface="Times New Roman" pitchFamily="18" charset="0"/>
            </a:endParaRPr>
          </a:p>
          <a:p>
            <a:pPr marL="1371600" lvl="2" indent="-457200">
              <a:spcBef>
                <a:spcPct val="20000"/>
              </a:spcBef>
              <a:buFontTx/>
              <a:buAutoNum type="alphaLcPeriod"/>
            </a:pPr>
            <a:r>
              <a:rPr lang="en-US" dirty="0">
                <a:solidFill>
                  <a:srgbClr val="006666"/>
                </a:solidFill>
                <a:latin typeface="Times New Roman" pitchFamily="18" charset="0"/>
                <a:cs typeface="Times New Roman" pitchFamily="18" charset="0"/>
              </a:rPr>
              <a:t>Single level inheritance</a:t>
            </a:r>
            <a:r>
              <a:rPr lang="en-US" dirty="0">
                <a:solidFill>
                  <a:srgbClr val="006666"/>
                </a:solidFill>
                <a:latin typeface="Times New Roman" pitchFamily="18" charset="0"/>
                <a:ea typeface="MS Mincho" pitchFamily="49" charset="-128"/>
                <a:cs typeface="Times New Roman" pitchFamily="18" charset="0"/>
              </a:rPr>
              <a:t> </a:t>
            </a:r>
          </a:p>
          <a:p>
            <a:pPr marL="1371600" lvl="2" indent="-457200">
              <a:spcBef>
                <a:spcPct val="20000"/>
              </a:spcBef>
              <a:buFontTx/>
              <a:buAutoNum type="alphaLcPeriod"/>
            </a:pPr>
            <a:r>
              <a:rPr lang="en-US" dirty="0">
                <a:solidFill>
                  <a:srgbClr val="006666"/>
                </a:solidFill>
                <a:latin typeface="Times New Roman" pitchFamily="18" charset="0"/>
                <a:cs typeface="Times New Roman" pitchFamily="18" charset="0"/>
              </a:rPr>
              <a:t>Multiple inheritance</a:t>
            </a:r>
            <a:r>
              <a:rPr lang="en-US" dirty="0">
                <a:solidFill>
                  <a:srgbClr val="006666"/>
                </a:solidFill>
                <a:latin typeface="Times New Roman" pitchFamily="18" charset="0"/>
                <a:ea typeface="MS Mincho" pitchFamily="49" charset="-128"/>
                <a:cs typeface="Times New Roman" pitchFamily="18" charset="0"/>
              </a:rPr>
              <a:t> </a:t>
            </a:r>
          </a:p>
          <a:p>
            <a:pPr marL="1371600" lvl="2" indent="-457200">
              <a:spcBef>
                <a:spcPct val="20000"/>
              </a:spcBef>
              <a:buFontTx/>
              <a:buAutoNum type="alphaLcPeriod"/>
            </a:pPr>
            <a:r>
              <a:rPr lang="en-US" dirty="0">
                <a:solidFill>
                  <a:srgbClr val="006666"/>
                </a:solidFill>
                <a:latin typeface="Times New Roman" pitchFamily="18" charset="0"/>
                <a:cs typeface="Times New Roman" pitchFamily="18" charset="0"/>
              </a:rPr>
              <a:t>Multilevel inheritance</a:t>
            </a:r>
            <a:r>
              <a:rPr lang="en-US" dirty="0">
                <a:solidFill>
                  <a:srgbClr val="006666"/>
                </a:solidFill>
                <a:latin typeface="Times New Roman" pitchFamily="18" charset="0"/>
                <a:ea typeface="MS Mincho" pitchFamily="49" charset="-128"/>
                <a:cs typeface="Times New Roman" pitchFamily="18" charset="0"/>
              </a:rPr>
              <a:t> </a:t>
            </a:r>
          </a:p>
          <a:p>
            <a:pPr marL="1371600" lvl="2" indent="-457200">
              <a:spcBef>
                <a:spcPct val="20000"/>
              </a:spcBef>
              <a:buFontTx/>
              <a:buAutoNum type="alphaLcPeriod"/>
            </a:pPr>
            <a:r>
              <a:rPr lang="en-US" dirty="0">
                <a:solidFill>
                  <a:srgbClr val="006666"/>
                </a:solidFill>
                <a:latin typeface="Times New Roman" pitchFamily="18" charset="0"/>
                <a:cs typeface="Times New Roman" pitchFamily="18" charset="0"/>
              </a:rPr>
              <a:t>Multipath inheritance</a:t>
            </a:r>
            <a:r>
              <a:rPr lang="en-US" dirty="0">
                <a:solidFill>
                  <a:srgbClr val="006666"/>
                </a:solidFill>
                <a:latin typeface="Times New Roman" pitchFamily="18" charset="0"/>
                <a:ea typeface="MS Mincho" pitchFamily="49" charset="-128"/>
                <a:cs typeface="Times New Roman" pitchFamily="18" charset="0"/>
              </a:rPr>
              <a:t> </a:t>
            </a:r>
          </a:p>
          <a:p>
            <a:pPr marL="914400" lvl="1" indent="-457200">
              <a:spcBef>
                <a:spcPct val="20000"/>
              </a:spcBef>
              <a:buSzPct val="140000"/>
            </a:pPr>
            <a:endParaRPr lang="en-US" dirty="0">
              <a:solidFill>
                <a:srgbClr val="006666"/>
              </a:solidFill>
              <a:latin typeface="Times New Roman" pitchFamily="18" charset="0"/>
              <a:ea typeface="MS Mincho" pitchFamily="49" charset="-128"/>
              <a:cs typeface="Times New Roman" pitchFamily="18" charset="0"/>
            </a:endParaRPr>
          </a:p>
          <a:p>
            <a:pPr marL="914400" lvl="1" indent="-457200">
              <a:spcBef>
                <a:spcPct val="20000"/>
              </a:spcBef>
              <a:buSzPct val="140000"/>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2607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1026"/>
          <p:cNvSpPr>
            <a:spLocks noChangeArrowheads="1"/>
          </p:cNvSpPr>
          <p:nvPr/>
        </p:nvSpPr>
        <p:spPr bwMode="auto">
          <a:xfrm>
            <a:off x="609600" y="990600"/>
            <a:ext cx="8077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cs typeface="Times New Roman" charset="0"/>
              </a:rPr>
              <a:t>Inheritance in Java</a:t>
            </a:r>
            <a:endParaRPr lang="en-US" sz="3200" dirty="0">
              <a:latin typeface="Verdana" pitchFamily="34" charset="0"/>
            </a:endParaRPr>
          </a:p>
          <a:p>
            <a:pPr marL="342900" indent="-342900">
              <a:spcBef>
                <a:spcPct val="20000"/>
              </a:spcBef>
            </a:pPr>
            <a:endParaRPr lang="en-US" sz="1400" dirty="0">
              <a:solidFill>
                <a:srgbClr val="006666"/>
              </a:solidFill>
              <a:latin typeface="Verdana" pitchFamily="34" charset="0"/>
              <a:cs typeface="Times New Roman" charset="0"/>
            </a:endParaRPr>
          </a:p>
          <a:p>
            <a:pPr marL="742950" lvl="1" indent="-285750">
              <a:spcBef>
                <a:spcPct val="20000"/>
              </a:spcBef>
              <a:buSzPct val="140000"/>
              <a:buFontTx/>
              <a:buChar char="•"/>
            </a:pPr>
            <a:r>
              <a:rPr lang="en-US" dirty="0">
                <a:solidFill>
                  <a:srgbClr val="006666"/>
                </a:solidFill>
                <a:latin typeface="Times New Roman" pitchFamily="18" charset="0"/>
                <a:cs typeface="Times New Roman" pitchFamily="18" charset="0"/>
              </a:rPr>
              <a:t>Introduction to Inheritance</a:t>
            </a:r>
          </a:p>
          <a:p>
            <a:pPr marL="1143000" lvl="2" indent="-228600">
              <a:spcBef>
                <a:spcPct val="20000"/>
              </a:spcBef>
              <a:buSzPct val="140000"/>
              <a:buFontTx/>
              <a:buChar char="•"/>
            </a:pPr>
            <a:r>
              <a:rPr lang="en-US" dirty="0">
                <a:solidFill>
                  <a:srgbClr val="006666"/>
                </a:solidFill>
                <a:latin typeface="Times New Roman" pitchFamily="18" charset="0"/>
                <a:cs typeface="Times New Roman" pitchFamily="18" charset="0"/>
              </a:rPr>
              <a:t>Inheritance enables a class to: </a:t>
            </a:r>
          </a:p>
          <a:p>
            <a:pPr marL="1600200" lvl="3" indent="-228600">
              <a:spcBef>
                <a:spcPct val="20000"/>
              </a:spcBef>
              <a:buSzPct val="140000"/>
              <a:buFontTx/>
              <a:buChar char="•"/>
            </a:pPr>
            <a:r>
              <a:rPr lang="en-US" dirty="0">
                <a:solidFill>
                  <a:srgbClr val="006666"/>
                </a:solidFill>
                <a:latin typeface="Times New Roman" pitchFamily="18" charset="0"/>
                <a:cs typeface="Times New Roman" pitchFamily="18" charset="0"/>
              </a:rPr>
              <a:t>Inherit data members and methods from another class. </a:t>
            </a:r>
          </a:p>
          <a:p>
            <a:pPr marL="1600200" lvl="3" indent="-228600">
              <a:spcBef>
                <a:spcPct val="20000"/>
              </a:spcBef>
              <a:buSzPct val="140000"/>
              <a:buFontTx/>
              <a:buChar char="•"/>
            </a:pPr>
            <a:r>
              <a:rPr lang="en-US" dirty="0">
                <a:solidFill>
                  <a:srgbClr val="006666"/>
                </a:solidFill>
                <a:latin typeface="Times New Roman" pitchFamily="18" charset="0"/>
                <a:cs typeface="Times New Roman" pitchFamily="18" charset="0"/>
              </a:rPr>
              <a:t>Reuse the functionalities and capabilities of the existing class by extending a new class from the existing class and adding new features to it.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rPr>
              <a:t>Solutions to Pre-assessment Questions</a:t>
            </a:r>
          </a:p>
          <a:p>
            <a:pPr marL="457200" indent="-457200">
              <a:spcBef>
                <a:spcPct val="20000"/>
              </a:spcBef>
            </a:pPr>
            <a:endParaRPr lang="en-US" sz="1400" dirty="0">
              <a:latin typeface="Verdana" pitchFamily="34" charset="0"/>
            </a:endParaRPr>
          </a:p>
          <a:p>
            <a:pPr marL="914400" lvl="1" indent="-457200">
              <a:spcBef>
                <a:spcPct val="20000"/>
              </a:spcBef>
              <a:buFontTx/>
              <a:buAutoNum type="arabicPeriod"/>
            </a:pPr>
            <a:r>
              <a:rPr lang="en-US" sz="2800" dirty="0">
                <a:solidFill>
                  <a:srgbClr val="006666"/>
                </a:solidFill>
                <a:latin typeface="Times New Roman" pitchFamily="18" charset="0"/>
                <a:ea typeface="MS Mincho" pitchFamily="49" charset="-128"/>
                <a:cs typeface="Times New Roman" pitchFamily="18" charset="0"/>
              </a:rPr>
              <a:t>b.  Multiple inheritance</a:t>
            </a:r>
          </a:p>
          <a:p>
            <a:pPr marL="914400" lvl="1" indent="-457200">
              <a:spcBef>
                <a:spcPct val="20000"/>
              </a:spcBef>
              <a:buFontTx/>
              <a:buAutoNum type="arabicPeriod"/>
            </a:pPr>
            <a:r>
              <a:rPr lang="en-US" sz="2800" dirty="0">
                <a:solidFill>
                  <a:srgbClr val="006666"/>
                </a:solidFill>
                <a:latin typeface="Times New Roman" pitchFamily="18" charset="0"/>
                <a:ea typeface="MS Mincho" pitchFamily="49" charset="-128"/>
                <a:cs typeface="Times New Roman" pitchFamily="18" charset="0"/>
              </a:rPr>
              <a:t>d. final</a:t>
            </a:r>
          </a:p>
          <a:p>
            <a:pPr marL="914400" lvl="1" indent="-457200">
              <a:spcBef>
                <a:spcPct val="20000"/>
              </a:spcBef>
              <a:buFontTx/>
              <a:buAutoNum type="arabicPeriod"/>
            </a:pPr>
            <a:r>
              <a:rPr lang="en-US" sz="2800" dirty="0">
                <a:solidFill>
                  <a:srgbClr val="006666"/>
                </a:solidFill>
                <a:latin typeface="Times New Roman" pitchFamily="18" charset="0"/>
                <a:ea typeface="MS Mincho" pitchFamily="49" charset="-128"/>
                <a:cs typeface="Times New Roman" pitchFamily="18" charset="0"/>
              </a:rPr>
              <a:t>a. Polymorphism</a:t>
            </a:r>
          </a:p>
          <a:p>
            <a:pPr marL="914400" lvl="1" indent="-457200">
              <a:spcBef>
                <a:spcPct val="20000"/>
              </a:spcBef>
              <a:buFontTx/>
              <a:buAutoNum type="arabicPeriod"/>
            </a:pPr>
            <a:r>
              <a:rPr lang="en-US" sz="2800" dirty="0">
                <a:solidFill>
                  <a:srgbClr val="006666"/>
                </a:solidFill>
                <a:latin typeface="Times New Roman" pitchFamily="18" charset="0"/>
                <a:ea typeface="MS Mincho" pitchFamily="49" charset="-128"/>
                <a:cs typeface="Times New Roman" pitchFamily="18" charset="0"/>
              </a:rPr>
              <a:t>d. public</a:t>
            </a:r>
          </a:p>
          <a:p>
            <a:pPr marL="914400" lvl="1" indent="-457200">
              <a:spcBef>
                <a:spcPct val="20000"/>
              </a:spcBef>
              <a:buFontTx/>
              <a:buAutoNum type="arabicPeriod"/>
            </a:pPr>
            <a:r>
              <a:rPr lang="en-US" sz="2800" dirty="0">
                <a:solidFill>
                  <a:srgbClr val="006666"/>
                </a:solidFill>
                <a:latin typeface="Times New Roman" pitchFamily="18" charset="0"/>
                <a:ea typeface="MS Mincho" pitchFamily="49" charset="-128"/>
                <a:cs typeface="Times New Roman" pitchFamily="18" charset="0"/>
              </a:rPr>
              <a:t>b. Multiple inheritance</a:t>
            </a:r>
          </a:p>
          <a:p>
            <a:pPr marL="914400" lvl="1" indent="-457200">
              <a:spcBef>
                <a:spcPct val="20000"/>
              </a:spcBef>
              <a:buFontTx/>
              <a:buAutoNum type="arabicPeriod"/>
            </a:pPr>
            <a:endParaRPr lang="en-US" sz="2800" dirty="0">
              <a:solidFill>
                <a:srgbClr val="006666"/>
              </a:solidFill>
              <a:latin typeface="Times New Roman" pitchFamily="18" charset="0"/>
              <a:ea typeface="MS Mincho" pitchFamily="49" charset="-128"/>
              <a:cs typeface="Times New Roman" pitchFamily="18" charset="0"/>
            </a:endParaRPr>
          </a:p>
          <a:p>
            <a:pPr marL="914400" lvl="1" indent="-457200">
              <a:spcBef>
                <a:spcPct val="20000"/>
              </a:spcBef>
              <a:buFontTx/>
              <a:buAutoNum type="arabicPeriod"/>
            </a:pPr>
            <a:endParaRPr lang="en-US" sz="1400" dirty="0">
              <a:solidFill>
                <a:srgbClr val="006666"/>
              </a:solidFill>
              <a:latin typeface="Verdana" pitchFamily="34" charset="0"/>
              <a:ea typeface="MS Mincho" pitchFamily="49" charset="-128"/>
            </a:endParaRPr>
          </a:p>
          <a:p>
            <a:pPr marL="914400" lvl="1" indent="-457200">
              <a:spcBef>
                <a:spcPct val="20000"/>
              </a:spcBef>
              <a:buSzPct val="140000"/>
            </a:pPr>
            <a:endParaRPr lang="en-US" sz="1400" dirty="0">
              <a:latin typeface="Verdana" pitchFamily="34" charset="0"/>
            </a:endParaRPr>
          </a:p>
        </p:txBody>
      </p:sp>
    </p:spTree>
    <p:extLst>
      <p:ext uri="{BB962C8B-B14F-4D97-AF65-F5344CB8AC3E}">
        <p14:creationId xmlns:p14="http://schemas.microsoft.com/office/powerpoint/2010/main" val="202615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09600" y="685800"/>
            <a:ext cx="8077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tabLst>
                <a:tab pos="6235700" algn="l"/>
              </a:tabLst>
            </a:pPr>
            <a:r>
              <a:rPr lang="en-US" sz="3200" dirty="0">
                <a:latin typeface="Verdana" pitchFamily="34" charset="0"/>
              </a:rPr>
              <a:t>The super and this Keywords</a:t>
            </a:r>
          </a:p>
          <a:p>
            <a:pPr marL="342900" indent="-342900">
              <a:spcBef>
                <a:spcPct val="20000"/>
              </a:spcBef>
              <a:tabLst>
                <a:tab pos="6235700" algn="l"/>
              </a:tabLst>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tabLst>
                <a:tab pos="6235700" algn="l"/>
              </a:tabLst>
            </a:pPr>
            <a:r>
              <a:rPr lang="en-US" sz="2000" dirty="0">
                <a:solidFill>
                  <a:srgbClr val="006666"/>
                </a:solidFill>
                <a:latin typeface="+mn-lt"/>
                <a:cs typeface="Times New Roman" pitchFamily="18" charset="0"/>
              </a:rPr>
              <a:t>The super keyword</a:t>
            </a:r>
          </a:p>
          <a:p>
            <a:pPr marL="1143000" lvl="2" indent="-228600">
              <a:spcBef>
                <a:spcPct val="20000"/>
              </a:spcBef>
              <a:buSzPct val="140000"/>
              <a:buFontTx/>
              <a:buChar char="•"/>
              <a:tabLst>
                <a:tab pos="6235700" algn="l"/>
              </a:tabLst>
            </a:pPr>
            <a:r>
              <a:rPr lang="en-US" sz="2000" dirty="0">
                <a:solidFill>
                  <a:srgbClr val="006666"/>
                </a:solidFill>
                <a:latin typeface="+mn-lt"/>
                <a:cs typeface="Times New Roman" pitchFamily="18" charset="0"/>
              </a:rPr>
              <a:t>Java provides the super keyword that enables a subclass to refer to its superclass. The super keyword is used to access: </a:t>
            </a:r>
          </a:p>
          <a:p>
            <a:pPr marL="1600200" lvl="3" indent="-228600">
              <a:spcBef>
                <a:spcPct val="20000"/>
              </a:spcBef>
              <a:buSzPct val="140000"/>
              <a:buFontTx/>
              <a:buChar char="•"/>
              <a:tabLst>
                <a:tab pos="6235700" algn="l"/>
              </a:tabLst>
            </a:pPr>
            <a:r>
              <a:rPr lang="en-US" sz="2000" dirty="0">
                <a:solidFill>
                  <a:srgbClr val="006666"/>
                </a:solidFill>
                <a:latin typeface="+mn-lt"/>
                <a:cs typeface="Times New Roman" pitchFamily="18" charset="0"/>
              </a:rPr>
              <a:t>superclass constructors</a:t>
            </a:r>
          </a:p>
          <a:p>
            <a:pPr marL="1600200" lvl="3" indent="-228600">
              <a:spcBef>
                <a:spcPct val="20000"/>
              </a:spcBef>
              <a:buSzPct val="140000"/>
              <a:buFontTx/>
              <a:buChar char="•"/>
              <a:tabLst>
                <a:tab pos="6235700" algn="l"/>
              </a:tabLst>
            </a:pPr>
            <a:r>
              <a:rPr lang="en-US" sz="2000" dirty="0">
                <a:solidFill>
                  <a:srgbClr val="006666"/>
                </a:solidFill>
                <a:latin typeface="+mn-lt"/>
                <a:cs typeface="Times New Roman" pitchFamily="18" charset="0"/>
              </a:rPr>
              <a:t>superclass methods and variables </a:t>
            </a:r>
          </a:p>
          <a:p>
            <a:pPr marL="1143000" lvl="2" indent="-228600">
              <a:spcBef>
                <a:spcPct val="20000"/>
              </a:spcBef>
              <a:buSzPct val="140000"/>
              <a:buFontTx/>
              <a:buChar char="•"/>
              <a:tabLst>
                <a:tab pos="6235700" algn="l"/>
              </a:tabLst>
            </a:pPr>
            <a:r>
              <a:rPr lang="en-US" sz="2000" dirty="0">
                <a:solidFill>
                  <a:srgbClr val="006666"/>
                </a:solidFill>
                <a:latin typeface="+mn-lt"/>
                <a:cs typeface="Times New Roman" pitchFamily="18" charset="0"/>
              </a:rPr>
              <a:t>The syntax to invoke the constructor of a superclass using the super() method is: </a:t>
            </a:r>
          </a:p>
          <a:p>
            <a:pPr marL="1143000" lvl="2" indent="-228600">
              <a:spcBef>
                <a:spcPct val="20000"/>
              </a:spcBef>
              <a:buSzPct val="140000"/>
              <a:tabLst>
                <a:tab pos="6235700" algn="l"/>
              </a:tabLst>
            </a:pPr>
            <a:r>
              <a:rPr lang="en-US" sz="2000" dirty="0">
                <a:solidFill>
                  <a:srgbClr val="006666"/>
                </a:solidFill>
                <a:latin typeface="+mn-lt"/>
                <a:cs typeface="Times New Roman" pitchFamily="18" charset="0"/>
              </a:rPr>
              <a:t>	</a:t>
            </a:r>
            <a:r>
              <a:rPr lang="en-US" sz="2000" dirty="0">
                <a:solidFill>
                  <a:srgbClr val="006666"/>
                </a:solidFill>
                <a:latin typeface="+mn-lt"/>
                <a:cs typeface="Courier New" pitchFamily="49" charset="0"/>
              </a:rPr>
              <a:t>super (&lt;parameter1&gt;, &lt;parameter 2&gt;,..,&lt;</a:t>
            </a:r>
            <a:r>
              <a:rPr lang="en-US" sz="2000" dirty="0" err="1">
                <a:solidFill>
                  <a:srgbClr val="006666"/>
                </a:solidFill>
                <a:latin typeface="+mn-lt"/>
                <a:cs typeface="Courier New" pitchFamily="49" charset="0"/>
              </a:rPr>
              <a:t>parameterN</a:t>
            </a:r>
            <a:r>
              <a:rPr lang="en-US" sz="2000" dirty="0">
                <a:solidFill>
                  <a:srgbClr val="006666"/>
                </a:solidFill>
                <a:latin typeface="+mn-lt"/>
                <a:cs typeface="Courier New" pitchFamily="49" charset="0"/>
              </a:rPr>
              <a:t>&gt;);</a:t>
            </a:r>
            <a:r>
              <a:rPr lang="en-US" sz="2000" dirty="0">
                <a:solidFill>
                  <a:srgbClr val="006666"/>
                </a:solidFill>
                <a:latin typeface="+mn-lt"/>
                <a:cs typeface="Times New Roman" pitchFamily="18" charset="0"/>
              </a:rPr>
              <a:t> </a:t>
            </a:r>
          </a:p>
          <a:p>
            <a:pPr marL="1143000" lvl="2" indent="-228600">
              <a:spcBef>
                <a:spcPct val="20000"/>
              </a:spcBef>
              <a:buSzPct val="140000"/>
              <a:tabLst>
                <a:tab pos="6235700" algn="l"/>
              </a:tabLst>
            </a:pPr>
            <a:r>
              <a:rPr lang="en-US" sz="2000" dirty="0">
                <a:solidFill>
                  <a:srgbClr val="006666"/>
                </a:solidFill>
                <a:latin typeface="+mn-lt"/>
                <a:cs typeface="Times New Roman" pitchFamily="18" charset="0"/>
              </a:rPr>
              <a:t>	In the above syntax, &lt;parameter1&gt;, &lt;parameter 2&gt;,..,&lt;</a:t>
            </a:r>
            <a:r>
              <a:rPr lang="en-US" sz="2000" dirty="0" err="1">
                <a:solidFill>
                  <a:srgbClr val="006666"/>
                </a:solidFill>
                <a:latin typeface="+mn-lt"/>
                <a:cs typeface="Times New Roman" pitchFamily="18" charset="0"/>
              </a:rPr>
              <a:t>parameterN</a:t>
            </a:r>
            <a:r>
              <a:rPr lang="en-US" sz="2000" dirty="0">
                <a:solidFill>
                  <a:srgbClr val="006666"/>
                </a:solidFill>
                <a:latin typeface="+mn-lt"/>
                <a:cs typeface="Times New Roman" pitchFamily="18" charset="0"/>
              </a:rPr>
              <a:t>&gt; refer to the list of parameters that you need to pass to the constructor of the superclass. </a:t>
            </a:r>
          </a:p>
          <a:p>
            <a:pPr marL="1600200" lvl="3" indent="-228600">
              <a:spcBef>
                <a:spcPct val="20000"/>
              </a:spcBef>
              <a:buSzPct val="140000"/>
              <a:buFontTx/>
              <a:buChar char="•"/>
              <a:tabLst>
                <a:tab pos="6235700" algn="l"/>
              </a:tabLst>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112583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The super and this Keywords (Contd.)</a:t>
            </a:r>
          </a:p>
          <a:p>
            <a:pPr marL="1143000" lvl="2" indent="-228600">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2000" dirty="0">
                <a:solidFill>
                  <a:srgbClr val="006666"/>
                </a:solidFill>
                <a:latin typeface="Times New Roman" pitchFamily="18" charset="0"/>
                <a:cs typeface="Times New Roman" pitchFamily="18" charset="0"/>
              </a:rPr>
              <a:t>The super Keyword (Contd.)</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If no parameters are passed to the super() method, it invokes the default constructor of the superclass. </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If the superclass contains the overloaded constructor, you can pass parameters to the super() method to invoke a particular constructor. </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When you use the super() method in the constructor of the subclass, it should be the first executable statement in the constructor.</a:t>
            </a:r>
          </a:p>
          <a:p>
            <a:pPr marL="1143000" lvl="2" indent="-228600">
              <a:spcBef>
                <a:spcPct val="20000"/>
              </a:spcBef>
              <a:buSzPct val="140000"/>
              <a:buFontTx/>
              <a:buChar char="•"/>
            </a:pPr>
            <a:endParaRPr lang="en-US" sz="2000" dirty="0">
              <a:solidFill>
                <a:srgbClr val="006666"/>
              </a:solidFill>
              <a:latin typeface="Times New Roman" pitchFamily="18" charset="0"/>
              <a:cs typeface="Times New Roman" pitchFamily="18" charset="0"/>
            </a:endParaRPr>
          </a:p>
          <a:p>
            <a:pPr marL="1600200" lvl="3" indent="-228600">
              <a:spcBef>
                <a:spcPct val="20000"/>
              </a:spcBef>
              <a:buSzPct val="140000"/>
            </a:pPr>
            <a:endParaRPr lang="en-US" sz="2000" dirty="0">
              <a:solidFill>
                <a:srgbClr val="006666"/>
              </a:solidFill>
              <a:latin typeface="Times New Roman" pitchFamily="18" charset="0"/>
              <a:cs typeface="Times New Roman" pitchFamily="18" charset="0"/>
            </a:endParaRPr>
          </a:p>
        </p:txBody>
      </p:sp>
    </p:spTree>
    <p:extLst>
      <p:ext uri="{BB962C8B-B14F-4D97-AF65-F5344CB8AC3E}">
        <p14:creationId xmlns:p14="http://schemas.microsoft.com/office/powerpoint/2010/main" val="705967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The super and this Keywords (Contd.)</a:t>
            </a:r>
          </a:p>
          <a:p>
            <a:pPr marL="1143000" lvl="2" indent="-2286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dirty="0">
                <a:solidFill>
                  <a:srgbClr val="006666"/>
                </a:solidFill>
                <a:latin typeface="+mn-lt"/>
                <a:cs typeface="Times New Roman" pitchFamily="18" charset="0"/>
              </a:rPr>
              <a:t>The super Keyword (Contd.)</a:t>
            </a:r>
          </a:p>
          <a:p>
            <a:pPr marL="1143000" lvl="2" indent="-228600">
              <a:spcBef>
                <a:spcPct val="20000"/>
              </a:spcBef>
              <a:buSzPct val="140000"/>
              <a:buFontTx/>
              <a:buChar char="•"/>
            </a:pPr>
            <a:r>
              <a:rPr lang="en-US" dirty="0">
                <a:solidFill>
                  <a:srgbClr val="006666"/>
                </a:solidFill>
                <a:latin typeface="+mn-lt"/>
                <a:cs typeface="Times New Roman" pitchFamily="18" charset="0"/>
              </a:rPr>
              <a:t>The syntax to access the member variable of a superclass is:</a:t>
            </a:r>
          </a:p>
          <a:p>
            <a:pPr marL="1143000" lvl="2" indent="-228600">
              <a:spcBef>
                <a:spcPct val="20000"/>
              </a:spcBef>
              <a:buSzPct val="140000"/>
            </a:pPr>
            <a:r>
              <a:rPr lang="en-US" dirty="0">
                <a:solidFill>
                  <a:srgbClr val="006666"/>
                </a:solidFill>
                <a:latin typeface="+mn-lt"/>
                <a:cs typeface="Times New Roman" pitchFamily="18" charset="0"/>
              </a:rPr>
              <a:t>	</a:t>
            </a:r>
            <a:r>
              <a:rPr lang="en-US" dirty="0">
                <a:solidFill>
                  <a:srgbClr val="006666"/>
                </a:solidFill>
                <a:latin typeface="+mn-lt"/>
                <a:cs typeface="Courier New" pitchFamily="49" charset="0"/>
              </a:rPr>
              <a:t>super.&lt;variable&gt;;</a:t>
            </a:r>
            <a:r>
              <a:rPr lang="en-US" dirty="0">
                <a:solidFill>
                  <a:srgbClr val="006666"/>
                </a:solidFill>
                <a:latin typeface="+mn-lt"/>
                <a:cs typeface="Times New Roman" pitchFamily="18" charset="0"/>
              </a:rPr>
              <a:t> 	</a:t>
            </a:r>
          </a:p>
          <a:p>
            <a:pPr marL="1143000" lvl="2" indent="-228600">
              <a:spcBef>
                <a:spcPct val="20000"/>
              </a:spcBef>
              <a:buSzPct val="140000"/>
              <a:buFontTx/>
              <a:buChar char="•"/>
            </a:pPr>
            <a:r>
              <a:rPr lang="en-US" dirty="0">
                <a:solidFill>
                  <a:srgbClr val="006666"/>
                </a:solidFill>
                <a:latin typeface="+mn-lt"/>
                <a:cs typeface="Times New Roman" pitchFamily="18" charset="0"/>
              </a:rPr>
              <a:t>The subclass can also access the member methods of the superclass using the super keyword. </a:t>
            </a:r>
          </a:p>
        </p:txBody>
      </p:sp>
    </p:spTree>
    <p:extLst>
      <p:ext uri="{BB962C8B-B14F-4D97-AF65-F5344CB8AC3E}">
        <p14:creationId xmlns:p14="http://schemas.microsoft.com/office/powerpoint/2010/main" val="2367563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3076"/>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rPr>
              <a:t>The super and this Keywords (Contd.)</a:t>
            </a:r>
          </a:p>
          <a:p>
            <a:pPr marL="1371600" lvl="2" indent="-457200">
              <a:spcBef>
                <a:spcPct val="20000"/>
              </a:spcBef>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2000" dirty="0">
                <a:solidFill>
                  <a:srgbClr val="006666"/>
                </a:solidFill>
                <a:latin typeface="+mn-lt"/>
                <a:cs typeface="Times New Roman" pitchFamily="18" charset="0"/>
              </a:rPr>
              <a:t>The this Keyword</a:t>
            </a:r>
          </a:p>
          <a:p>
            <a:pPr marL="1371600" lvl="2" indent="-457200">
              <a:spcBef>
                <a:spcPct val="20000"/>
              </a:spcBef>
              <a:buSzPct val="140000"/>
              <a:buFontTx/>
              <a:buChar char="•"/>
            </a:pPr>
            <a:r>
              <a:rPr lang="en-US" sz="2000" dirty="0">
                <a:solidFill>
                  <a:srgbClr val="006666"/>
                </a:solidFill>
                <a:latin typeface="+mn-lt"/>
                <a:cs typeface="Times New Roman" pitchFamily="18" charset="0"/>
              </a:rPr>
              <a:t>The </a:t>
            </a:r>
            <a:r>
              <a:rPr lang="en-US" sz="2000" dirty="0">
                <a:solidFill>
                  <a:srgbClr val="006666"/>
                </a:solidFill>
                <a:latin typeface="+mn-lt"/>
                <a:cs typeface="Courier New" pitchFamily="49" charset="0"/>
              </a:rPr>
              <a:t>this</a:t>
            </a:r>
            <a:r>
              <a:rPr lang="en-US" sz="2000" dirty="0">
                <a:solidFill>
                  <a:srgbClr val="006666"/>
                </a:solidFill>
                <a:latin typeface="+mn-lt"/>
                <a:cs typeface="Times New Roman" pitchFamily="18" charset="0"/>
              </a:rPr>
              <a:t> keyword is used to refer to the current object. </a:t>
            </a:r>
          </a:p>
          <a:p>
            <a:pPr marL="1371600" lvl="2" indent="-457200">
              <a:spcBef>
                <a:spcPct val="20000"/>
              </a:spcBef>
              <a:buSzPct val="140000"/>
              <a:buFontTx/>
              <a:buChar char="•"/>
            </a:pPr>
            <a:r>
              <a:rPr lang="en-US" sz="2000" dirty="0">
                <a:solidFill>
                  <a:srgbClr val="006666"/>
                </a:solidFill>
                <a:latin typeface="+mn-lt"/>
                <a:cs typeface="Times New Roman" pitchFamily="18" charset="0"/>
              </a:rPr>
              <a:t>You can use the </a:t>
            </a:r>
            <a:r>
              <a:rPr lang="en-US" sz="2000" dirty="0">
                <a:solidFill>
                  <a:srgbClr val="006666"/>
                </a:solidFill>
                <a:latin typeface="+mn-lt"/>
                <a:cs typeface="Courier New" pitchFamily="49" charset="0"/>
              </a:rPr>
              <a:t>this</a:t>
            </a:r>
            <a:r>
              <a:rPr lang="en-US" sz="2000" dirty="0">
                <a:solidFill>
                  <a:srgbClr val="006666"/>
                </a:solidFill>
                <a:latin typeface="+mn-lt"/>
                <a:cs typeface="Times New Roman" pitchFamily="18" charset="0"/>
              </a:rPr>
              <a:t> keyword when a method defined in a Java class needs to refer to the object used to invoke that method. </a:t>
            </a:r>
          </a:p>
          <a:p>
            <a:pPr marL="1371600" lvl="2" indent="-457200">
              <a:spcBef>
                <a:spcPct val="20000"/>
              </a:spcBef>
              <a:buSzPct val="140000"/>
              <a:buFontTx/>
              <a:buChar char="•"/>
            </a:pPr>
            <a:r>
              <a:rPr lang="en-US" sz="2000" dirty="0">
                <a:solidFill>
                  <a:srgbClr val="006666"/>
                </a:solidFill>
                <a:latin typeface="+mn-lt"/>
                <a:cs typeface="Times New Roman" pitchFamily="18" charset="0"/>
              </a:rPr>
              <a:t>The following code snippet shows how to use the </a:t>
            </a:r>
            <a:r>
              <a:rPr lang="en-US" sz="2000" dirty="0">
                <a:solidFill>
                  <a:srgbClr val="006666"/>
                </a:solidFill>
                <a:latin typeface="+mn-lt"/>
                <a:cs typeface="Courier New" pitchFamily="49" charset="0"/>
              </a:rPr>
              <a:t>this</a:t>
            </a:r>
            <a:r>
              <a:rPr lang="en-US" sz="2000" dirty="0">
                <a:solidFill>
                  <a:srgbClr val="006666"/>
                </a:solidFill>
                <a:latin typeface="+mn-lt"/>
                <a:cs typeface="Times New Roman" pitchFamily="18" charset="0"/>
              </a:rPr>
              <a:t> keyword:</a:t>
            </a:r>
          </a:p>
          <a:p>
            <a:pPr marL="1371600" lvl="2" indent="-457200">
              <a:spcBef>
                <a:spcPct val="20000"/>
              </a:spcBef>
              <a:buSzPct val="140000"/>
            </a:pPr>
            <a:r>
              <a:rPr lang="en-US" sz="2000" dirty="0">
                <a:solidFill>
                  <a:srgbClr val="006666"/>
                </a:solidFill>
                <a:latin typeface="+mn-lt"/>
                <a:cs typeface="Times New Roman" pitchFamily="18" charset="0"/>
              </a:rPr>
              <a:t>	</a:t>
            </a:r>
            <a:r>
              <a:rPr lang="en-US" sz="2000" dirty="0">
                <a:solidFill>
                  <a:srgbClr val="006666"/>
                </a:solidFill>
                <a:latin typeface="+mn-lt"/>
                <a:cs typeface="Courier New" pitchFamily="49" charset="0"/>
              </a:rPr>
              <a:t>Book(</a:t>
            </a:r>
            <a:r>
              <a:rPr lang="en-US" sz="2000" dirty="0" err="1">
                <a:solidFill>
                  <a:srgbClr val="006666"/>
                </a:solidFill>
                <a:latin typeface="+mn-lt"/>
                <a:cs typeface="Courier New" pitchFamily="49" charset="0"/>
              </a:rPr>
              <a:t>int</a:t>
            </a: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bcode</a:t>
            </a:r>
            <a:r>
              <a:rPr lang="en-US" sz="2000" dirty="0">
                <a:solidFill>
                  <a:srgbClr val="006666"/>
                </a:solidFill>
                <a:latin typeface="+mn-lt"/>
                <a:cs typeface="Courier New" pitchFamily="49" charset="0"/>
              </a:rPr>
              <a:t>, double </a:t>
            </a:r>
            <a:r>
              <a:rPr lang="en-US" sz="2000" dirty="0" err="1">
                <a:solidFill>
                  <a:srgbClr val="006666"/>
                </a:solidFill>
                <a:latin typeface="+mn-lt"/>
                <a:cs typeface="Courier New" pitchFamily="49" charset="0"/>
              </a:rPr>
              <a:t>bprice</a:t>
            </a:r>
            <a:r>
              <a:rPr lang="en-US" sz="2000" dirty="0">
                <a:solidFill>
                  <a:srgbClr val="006666"/>
                </a:solidFill>
                <a:latin typeface="+mn-lt"/>
                <a:cs typeface="Courier New" pitchFamily="49" charset="0"/>
              </a:rPr>
              <a:t>)</a:t>
            </a:r>
          </a:p>
          <a:p>
            <a:pPr marL="1371600" lvl="2" indent="-457200">
              <a:spcBef>
                <a:spcPct val="20000"/>
              </a:spcBef>
              <a:buSzPct val="140000"/>
            </a:pPr>
            <a:r>
              <a:rPr lang="en-US" sz="2000" dirty="0">
                <a:solidFill>
                  <a:srgbClr val="006666"/>
                </a:solidFill>
                <a:latin typeface="+mn-lt"/>
                <a:cs typeface="Courier New" pitchFamily="49" charset="0"/>
              </a:rPr>
              <a:t>	{</a:t>
            </a:r>
          </a:p>
          <a:p>
            <a:pPr marL="1371600" lvl="2"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this.bookCode</a:t>
            </a:r>
            <a:r>
              <a:rPr lang="en-US" sz="2000" dirty="0">
                <a:solidFill>
                  <a:srgbClr val="006666"/>
                </a:solidFill>
                <a:latin typeface="+mn-lt"/>
                <a:cs typeface="Courier New" pitchFamily="49" charset="0"/>
              </a:rPr>
              <a:t>=</a:t>
            </a:r>
            <a:r>
              <a:rPr lang="en-US" sz="2000" dirty="0" err="1">
                <a:solidFill>
                  <a:srgbClr val="006666"/>
                </a:solidFill>
                <a:latin typeface="+mn-lt"/>
                <a:cs typeface="Courier New" pitchFamily="49" charset="0"/>
              </a:rPr>
              <a:t>bcode</a:t>
            </a:r>
            <a:r>
              <a:rPr lang="en-US" sz="2000" dirty="0">
                <a:solidFill>
                  <a:srgbClr val="006666"/>
                </a:solidFill>
                <a:latin typeface="+mn-lt"/>
                <a:cs typeface="Courier New" pitchFamily="49" charset="0"/>
              </a:rPr>
              <a:t>;</a:t>
            </a:r>
          </a:p>
          <a:p>
            <a:pPr marL="1371600" lvl="2" indent="-457200">
              <a:spcBef>
                <a:spcPct val="20000"/>
              </a:spcBef>
              <a:buSzPct val="140000"/>
            </a:pP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this.bookPrice</a:t>
            </a:r>
            <a:r>
              <a:rPr lang="en-US" sz="2000" dirty="0">
                <a:solidFill>
                  <a:srgbClr val="006666"/>
                </a:solidFill>
                <a:latin typeface="+mn-lt"/>
                <a:cs typeface="Courier New" pitchFamily="49" charset="0"/>
              </a:rPr>
              <a:t>=</a:t>
            </a:r>
            <a:r>
              <a:rPr lang="en-US" sz="2000" dirty="0" err="1">
                <a:solidFill>
                  <a:srgbClr val="006666"/>
                </a:solidFill>
                <a:latin typeface="+mn-lt"/>
                <a:cs typeface="Courier New" pitchFamily="49" charset="0"/>
              </a:rPr>
              <a:t>bprice</a:t>
            </a:r>
            <a:r>
              <a:rPr lang="en-US" sz="2000" dirty="0">
                <a:solidFill>
                  <a:srgbClr val="006666"/>
                </a:solidFill>
                <a:latin typeface="+mn-lt"/>
                <a:cs typeface="Courier New" pitchFamily="49" charset="0"/>
              </a:rPr>
              <a:t>;</a:t>
            </a:r>
          </a:p>
          <a:p>
            <a:pPr marL="1371600" lvl="2" indent="-457200">
              <a:spcBef>
                <a:spcPct val="20000"/>
              </a:spcBef>
              <a:buSzPct val="140000"/>
            </a:pPr>
            <a:r>
              <a:rPr lang="en-US" sz="2000" dirty="0">
                <a:solidFill>
                  <a:srgbClr val="006666"/>
                </a:solidFill>
                <a:latin typeface="+mn-lt"/>
                <a:cs typeface="Courier New" pitchFamily="49" charset="0"/>
              </a:rPr>
              <a:t>	} </a:t>
            </a:r>
          </a:p>
          <a:p>
            <a:pPr marL="1371600" lvl="2" indent="-457200">
              <a:spcBef>
                <a:spcPct val="20000"/>
              </a:spcBef>
              <a:buSzPct val="140000"/>
            </a:pPr>
            <a:r>
              <a:rPr lang="en-US" sz="2000" dirty="0">
                <a:solidFill>
                  <a:srgbClr val="006666"/>
                </a:solidFill>
                <a:latin typeface="+mn-lt"/>
                <a:cs typeface="Times New Roman" pitchFamily="18" charset="0"/>
              </a:rPr>
              <a:t>	In the above code snippet, the this keyword refers to the object that invokes the Book() constructor. </a:t>
            </a:r>
          </a:p>
        </p:txBody>
      </p:sp>
    </p:spTree>
    <p:extLst>
      <p:ext uri="{BB962C8B-B14F-4D97-AF65-F5344CB8AC3E}">
        <p14:creationId xmlns:p14="http://schemas.microsoft.com/office/powerpoint/2010/main" val="7510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rPr>
              <a:t>The super and this Keywords (Contd.)</a:t>
            </a:r>
          </a:p>
          <a:p>
            <a:pPr marL="457200" indent="-457200">
              <a:spcBef>
                <a:spcPct val="20000"/>
              </a:spcBef>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800" dirty="0">
                <a:solidFill>
                  <a:srgbClr val="006666"/>
                </a:solidFill>
                <a:latin typeface="+mn-lt"/>
                <a:cs typeface="Times New Roman" pitchFamily="18" charset="0"/>
              </a:rPr>
              <a:t>The this Keyword (Contd.)</a:t>
            </a:r>
          </a:p>
          <a:p>
            <a:pPr marL="1371600" lvl="2" indent="-457200">
              <a:spcBef>
                <a:spcPct val="20000"/>
              </a:spcBef>
              <a:buSzPct val="140000"/>
              <a:buFontTx/>
              <a:buChar char="•"/>
            </a:pPr>
            <a:r>
              <a:rPr lang="en-US" sz="1800" dirty="0">
                <a:solidFill>
                  <a:srgbClr val="006666"/>
                </a:solidFill>
                <a:latin typeface="+mn-lt"/>
                <a:cs typeface="Times New Roman" pitchFamily="18" charset="0"/>
              </a:rPr>
              <a:t>Another situation where you can use the this keyword is when the local and instance variables have the same name. </a:t>
            </a:r>
          </a:p>
          <a:p>
            <a:pPr marL="1371600" lvl="2" indent="-457200">
              <a:spcBef>
                <a:spcPct val="20000"/>
              </a:spcBef>
              <a:buSzPct val="140000"/>
              <a:buFontTx/>
              <a:buChar char="•"/>
            </a:pPr>
            <a:r>
              <a:rPr lang="en-US" sz="1800" dirty="0">
                <a:solidFill>
                  <a:srgbClr val="006666"/>
                </a:solidFill>
                <a:latin typeface="+mn-lt"/>
                <a:cs typeface="Times New Roman" pitchFamily="18" charset="0"/>
              </a:rPr>
              <a:t>The following code snippet shows how to use the this keyword when instance and formal parameters have the same name:</a:t>
            </a:r>
          </a:p>
          <a:p>
            <a:pPr marL="1371600" lvl="2" indent="-457200">
              <a:spcBef>
                <a:spcPct val="20000"/>
              </a:spcBef>
              <a:buSzPct val="140000"/>
            </a:pPr>
            <a:r>
              <a:rPr lang="en-US" sz="1800" dirty="0">
                <a:solidFill>
                  <a:srgbClr val="006666"/>
                </a:solidFill>
                <a:latin typeface="+mn-lt"/>
                <a:cs typeface="Times New Roman" pitchFamily="18" charset="0"/>
              </a:rPr>
              <a:t>	</a:t>
            </a:r>
            <a:r>
              <a:rPr lang="en-US" sz="1800" dirty="0">
                <a:solidFill>
                  <a:srgbClr val="006666"/>
                </a:solidFill>
                <a:latin typeface="+mn-lt"/>
                <a:cs typeface="Courier New" pitchFamily="49" charset="0"/>
              </a:rPr>
              <a:t>Book(</a:t>
            </a:r>
            <a:r>
              <a:rPr lang="en-US" sz="1800" dirty="0" err="1">
                <a:solidFill>
                  <a:srgbClr val="006666"/>
                </a:solidFill>
                <a:latin typeface="+mn-lt"/>
                <a:cs typeface="Courier New" pitchFamily="49" charset="0"/>
              </a:rPr>
              <a:t>int</a:t>
            </a: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bcode</a:t>
            </a:r>
            <a:r>
              <a:rPr lang="en-US" sz="1800" dirty="0">
                <a:solidFill>
                  <a:srgbClr val="006666"/>
                </a:solidFill>
                <a:latin typeface="+mn-lt"/>
                <a:cs typeface="Courier New" pitchFamily="49" charset="0"/>
              </a:rPr>
              <a:t>, double </a:t>
            </a:r>
            <a:r>
              <a:rPr lang="en-US" sz="1800" dirty="0" err="1">
                <a:solidFill>
                  <a:srgbClr val="006666"/>
                </a:solidFill>
                <a:latin typeface="+mn-lt"/>
                <a:cs typeface="Courier New" pitchFamily="49" charset="0"/>
              </a:rPr>
              <a:t>bprice</a:t>
            </a:r>
            <a:r>
              <a:rPr lang="en-US" sz="1800" dirty="0">
                <a:solidFill>
                  <a:srgbClr val="006666"/>
                </a:solidFill>
                <a:latin typeface="+mn-lt"/>
                <a:cs typeface="Courier New" pitchFamily="49" charset="0"/>
              </a:rPr>
              <a:t>)</a:t>
            </a:r>
          </a:p>
          <a:p>
            <a:pPr marL="1371600" lvl="2" indent="-457200">
              <a:spcBef>
                <a:spcPct val="20000"/>
              </a:spcBef>
              <a:buSzPct val="140000"/>
            </a:pPr>
            <a:r>
              <a:rPr lang="en-US" sz="1800" dirty="0">
                <a:solidFill>
                  <a:srgbClr val="006666"/>
                </a:solidFill>
                <a:latin typeface="+mn-lt"/>
                <a:cs typeface="Courier New" pitchFamily="49" charset="0"/>
              </a:rPr>
              <a:t>	{</a:t>
            </a:r>
          </a:p>
          <a:p>
            <a:pPr marL="1371600" lvl="2" indent="-457200">
              <a:spcBef>
                <a:spcPct val="20000"/>
              </a:spcBef>
              <a:buSzPct val="140000"/>
            </a:pP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this.bcode</a:t>
            </a:r>
            <a:r>
              <a:rPr lang="en-US" sz="1800" dirty="0">
                <a:solidFill>
                  <a:srgbClr val="006666"/>
                </a:solidFill>
                <a:latin typeface="+mn-lt"/>
                <a:cs typeface="Courier New" pitchFamily="49" charset="0"/>
              </a:rPr>
              <a:t>=</a:t>
            </a:r>
            <a:r>
              <a:rPr lang="en-US" sz="1800" dirty="0" err="1">
                <a:solidFill>
                  <a:srgbClr val="006666"/>
                </a:solidFill>
                <a:latin typeface="+mn-lt"/>
                <a:cs typeface="Courier New" pitchFamily="49" charset="0"/>
              </a:rPr>
              <a:t>bcode</a:t>
            </a:r>
            <a:r>
              <a:rPr lang="en-US" sz="1800" dirty="0">
                <a:solidFill>
                  <a:srgbClr val="006666"/>
                </a:solidFill>
                <a:latin typeface="+mn-lt"/>
                <a:cs typeface="Courier New" pitchFamily="49" charset="0"/>
              </a:rPr>
              <a:t>;</a:t>
            </a:r>
          </a:p>
          <a:p>
            <a:pPr marL="1371600" lvl="2" indent="-457200">
              <a:spcBef>
                <a:spcPct val="20000"/>
              </a:spcBef>
              <a:buSzPct val="140000"/>
            </a:pP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this.bprice</a:t>
            </a:r>
            <a:r>
              <a:rPr lang="en-US" sz="1800" dirty="0">
                <a:solidFill>
                  <a:srgbClr val="006666"/>
                </a:solidFill>
                <a:latin typeface="+mn-lt"/>
                <a:cs typeface="Courier New" pitchFamily="49" charset="0"/>
              </a:rPr>
              <a:t>=</a:t>
            </a:r>
            <a:r>
              <a:rPr lang="en-US" sz="1800" dirty="0" err="1">
                <a:solidFill>
                  <a:srgbClr val="006666"/>
                </a:solidFill>
                <a:latin typeface="+mn-lt"/>
                <a:cs typeface="Courier New" pitchFamily="49" charset="0"/>
              </a:rPr>
              <a:t>bprice</a:t>
            </a:r>
            <a:r>
              <a:rPr lang="en-US" sz="1800" dirty="0">
                <a:solidFill>
                  <a:srgbClr val="006666"/>
                </a:solidFill>
                <a:latin typeface="+mn-lt"/>
                <a:cs typeface="Courier New" pitchFamily="49" charset="0"/>
              </a:rPr>
              <a:t>;</a:t>
            </a:r>
          </a:p>
          <a:p>
            <a:pPr marL="1371600" lvl="2" indent="-457200">
              <a:spcBef>
                <a:spcPct val="20000"/>
              </a:spcBef>
              <a:buSzPct val="140000"/>
            </a:pPr>
            <a:r>
              <a:rPr lang="en-US" sz="1800" dirty="0">
                <a:solidFill>
                  <a:srgbClr val="006666"/>
                </a:solidFill>
                <a:latin typeface="+mn-lt"/>
                <a:cs typeface="Times New Roman" pitchFamily="18" charset="0"/>
              </a:rPr>
              <a:t>	</a:t>
            </a:r>
            <a:r>
              <a:rPr lang="en-US" sz="1800" dirty="0">
                <a:solidFill>
                  <a:srgbClr val="006666"/>
                </a:solidFill>
                <a:latin typeface="+mn-lt"/>
                <a:cs typeface="Courier New" pitchFamily="49" charset="0"/>
              </a:rPr>
              <a:t>} </a:t>
            </a:r>
          </a:p>
          <a:p>
            <a:pPr marL="1371600" lvl="2" indent="-457200">
              <a:spcBef>
                <a:spcPct val="20000"/>
              </a:spcBef>
              <a:buSzPct val="140000"/>
            </a:pPr>
            <a:r>
              <a:rPr lang="en-US" sz="1800" dirty="0">
                <a:solidFill>
                  <a:srgbClr val="006666"/>
                </a:solidFill>
                <a:latin typeface="+mn-lt"/>
                <a:cs typeface="Times New Roman" pitchFamily="18" charset="0"/>
              </a:rPr>
              <a:t>	In the above code snippet, this keyword refers to the instance variables, </a:t>
            </a:r>
            <a:r>
              <a:rPr lang="en-US" sz="1800" dirty="0" err="1">
                <a:solidFill>
                  <a:srgbClr val="006666"/>
                </a:solidFill>
                <a:latin typeface="+mn-lt"/>
                <a:cs typeface="Times New Roman" pitchFamily="18" charset="0"/>
              </a:rPr>
              <a:t>bcode</a:t>
            </a:r>
            <a:r>
              <a:rPr lang="en-US" sz="1800" dirty="0">
                <a:solidFill>
                  <a:srgbClr val="006666"/>
                </a:solidFill>
                <a:latin typeface="+mn-lt"/>
                <a:cs typeface="Times New Roman" pitchFamily="18" charset="0"/>
              </a:rPr>
              <a:t> and </a:t>
            </a:r>
            <a:r>
              <a:rPr lang="en-US" sz="1800" dirty="0" err="1">
                <a:solidFill>
                  <a:srgbClr val="006666"/>
                </a:solidFill>
                <a:latin typeface="+mn-lt"/>
                <a:cs typeface="Times New Roman" pitchFamily="18" charset="0"/>
              </a:rPr>
              <a:t>bprice</a:t>
            </a:r>
            <a:r>
              <a:rPr lang="en-US" sz="1800" dirty="0">
                <a:solidFill>
                  <a:srgbClr val="006666"/>
                </a:solidFill>
                <a:latin typeface="+mn-lt"/>
                <a:cs typeface="Times New Roman" pitchFamily="18" charset="0"/>
              </a:rPr>
              <a:t>. The values of the formal parameters, </a:t>
            </a:r>
            <a:r>
              <a:rPr lang="en-US" sz="1800" dirty="0" err="1">
                <a:solidFill>
                  <a:srgbClr val="006666"/>
                </a:solidFill>
                <a:latin typeface="+mn-lt"/>
                <a:cs typeface="Times New Roman" pitchFamily="18" charset="0"/>
              </a:rPr>
              <a:t>bcode</a:t>
            </a:r>
            <a:r>
              <a:rPr lang="en-US" sz="1800" dirty="0">
                <a:solidFill>
                  <a:srgbClr val="006666"/>
                </a:solidFill>
                <a:latin typeface="+mn-lt"/>
                <a:cs typeface="Times New Roman" pitchFamily="18" charset="0"/>
              </a:rPr>
              <a:t> and </a:t>
            </a:r>
            <a:r>
              <a:rPr lang="en-US" sz="1800" dirty="0" err="1">
                <a:solidFill>
                  <a:srgbClr val="006666"/>
                </a:solidFill>
                <a:latin typeface="+mn-lt"/>
                <a:cs typeface="Times New Roman" pitchFamily="18" charset="0"/>
              </a:rPr>
              <a:t>bprice</a:t>
            </a:r>
            <a:r>
              <a:rPr lang="en-US" sz="1800" dirty="0">
                <a:solidFill>
                  <a:srgbClr val="006666"/>
                </a:solidFill>
                <a:latin typeface="+mn-lt"/>
                <a:cs typeface="Times New Roman" pitchFamily="18" charset="0"/>
              </a:rPr>
              <a:t> of the Book() constructor are assigned to the instance variables. </a:t>
            </a:r>
          </a:p>
        </p:txBody>
      </p:sp>
    </p:spTree>
    <p:extLst>
      <p:ext uri="{BB962C8B-B14F-4D97-AF65-F5344CB8AC3E}">
        <p14:creationId xmlns:p14="http://schemas.microsoft.com/office/powerpoint/2010/main" val="3550115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The super and this Keywords (Contd.)</a:t>
            </a:r>
          </a:p>
          <a:p>
            <a:pPr>
              <a:spcBef>
                <a:spcPct val="20000"/>
              </a:spcBef>
            </a:pPr>
            <a:endParaRPr lang="en-GB" sz="1400" dirty="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800" dirty="0">
                <a:solidFill>
                  <a:srgbClr val="006666"/>
                </a:solidFill>
                <a:latin typeface="+mn-lt"/>
                <a:cs typeface="Times New Roman" pitchFamily="18" charset="0"/>
              </a:rPr>
              <a:t>The this Keyword (Contd.)</a:t>
            </a:r>
          </a:p>
          <a:p>
            <a:pPr marL="1543050" lvl="2" indent="-457200">
              <a:spcBef>
                <a:spcPct val="20000"/>
              </a:spcBef>
              <a:buSzPct val="140000"/>
              <a:buFontTx/>
              <a:buChar char="•"/>
            </a:pPr>
            <a:r>
              <a:rPr lang="en-US" sz="1800" dirty="0">
                <a:solidFill>
                  <a:srgbClr val="006666"/>
                </a:solidFill>
                <a:latin typeface="+mn-lt"/>
                <a:cs typeface="Times New Roman" pitchFamily="18" charset="0"/>
              </a:rPr>
              <a:t>In addition, you can use the this keyword in a constructor of a class to invoke another constructor of the class. </a:t>
            </a:r>
          </a:p>
          <a:p>
            <a:pPr marL="1543050" lvl="2" indent="-457200">
              <a:spcBef>
                <a:spcPct val="20000"/>
              </a:spcBef>
              <a:buSzPct val="140000"/>
              <a:buFontTx/>
              <a:buChar char="•"/>
            </a:pPr>
            <a:r>
              <a:rPr lang="en-US" sz="1800" dirty="0">
                <a:solidFill>
                  <a:srgbClr val="006666"/>
                </a:solidFill>
                <a:latin typeface="+mn-lt"/>
                <a:cs typeface="Times New Roman" pitchFamily="18" charset="0"/>
              </a:rPr>
              <a:t>Unlike the super keyword, the this keyword can invoke the constructor of the same class. </a:t>
            </a:r>
          </a:p>
          <a:p>
            <a:pPr marL="1543050" lvl="2" indent="-457200">
              <a:spcBef>
                <a:spcPct val="20000"/>
              </a:spcBef>
              <a:buSzPct val="140000"/>
              <a:buFontTx/>
              <a:buChar char="•"/>
            </a:pPr>
            <a:r>
              <a:rPr lang="en-US" sz="1800" dirty="0">
                <a:solidFill>
                  <a:srgbClr val="006666"/>
                </a:solidFill>
                <a:latin typeface="+mn-lt"/>
                <a:cs typeface="Times New Roman" pitchFamily="18" charset="0"/>
              </a:rPr>
              <a:t>The following code snippet shows how to invoke a constructor using the this keyword: </a:t>
            </a:r>
          </a:p>
          <a:p>
            <a:pPr marL="1543050" lvl="2" indent="-457200">
              <a:spcBef>
                <a:spcPct val="20000"/>
              </a:spcBef>
              <a:buSzPct val="140000"/>
            </a:pPr>
            <a:r>
              <a:rPr lang="en-US" sz="1800" dirty="0">
                <a:solidFill>
                  <a:srgbClr val="006666"/>
                </a:solidFill>
                <a:latin typeface="+mn-lt"/>
                <a:cs typeface="Times New Roman" pitchFamily="18" charset="0"/>
              </a:rPr>
              <a:t>	</a:t>
            </a:r>
            <a:r>
              <a:rPr lang="en-US" sz="1800" dirty="0">
                <a:solidFill>
                  <a:srgbClr val="006666"/>
                </a:solidFill>
                <a:latin typeface="+mn-lt"/>
                <a:cs typeface="Courier New" pitchFamily="49" charset="0"/>
              </a:rPr>
              <a:t>class Book {</a:t>
            </a:r>
          </a:p>
          <a:p>
            <a:pPr marL="1543050" lvl="2" indent="-457200">
              <a:spcBef>
                <a:spcPct val="20000"/>
              </a:spcBef>
              <a:buSzPct val="140000"/>
            </a:pPr>
            <a:r>
              <a:rPr lang="en-US" sz="1800" dirty="0">
                <a:solidFill>
                  <a:srgbClr val="006666"/>
                </a:solidFill>
                <a:latin typeface="+mn-lt"/>
                <a:cs typeface="Courier New" pitchFamily="49" charset="0"/>
              </a:rPr>
              <a:t>	public Book(String </a:t>
            </a:r>
            <a:r>
              <a:rPr lang="en-US" sz="1800" dirty="0" err="1">
                <a:solidFill>
                  <a:srgbClr val="006666"/>
                </a:solidFill>
                <a:latin typeface="+mn-lt"/>
                <a:cs typeface="Courier New" pitchFamily="49" charset="0"/>
              </a:rPr>
              <a:t>bname</a:t>
            </a:r>
            <a:r>
              <a:rPr lang="en-US" sz="1800" dirty="0">
                <a:solidFill>
                  <a:srgbClr val="006666"/>
                </a:solidFill>
                <a:latin typeface="+mn-lt"/>
                <a:cs typeface="Courier New" pitchFamily="49" charset="0"/>
              </a:rPr>
              <a:t>) 	{</a:t>
            </a:r>
          </a:p>
          <a:p>
            <a:pPr marL="1543050" lvl="2" indent="-457200">
              <a:spcBef>
                <a:spcPct val="20000"/>
              </a:spcBef>
              <a:buSzPct val="140000"/>
            </a:pPr>
            <a:r>
              <a:rPr lang="en-US" sz="1800" dirty="0">
                <a:solidFill>
                  <a:srgbClr val="006666"/>
                </a:solidFill>
                <a:latin typeface="+mn-lt"/>
                <a:cs typeface="Courier New" pitchFamily="49" charset="0"/>
              </a:rPr>
              <a:t>		this(</a:t>
            </a:r>
            <a:r>
              <a:rPr lang="en-US" sz="1800" dirty="0" err="1">
                <a:solidFill>
                  <a:srgbClr val="006666"/>
                </a:solidFill>
                <a:latin typeface="+mn-lt"/>
                <a:cs typeface="Courier New" pitchFamily="49" charset="0"/>
              </a:rPr>
              <a:t>bname</a:t>
            </a:r>
            <a:r>
              <a:rPr lang="en-US" sz="1800" dirty="0">
                <a:solidFill>
                  <a:srgbClr val="006666"/>
                </a:solidFill>
                <a:latin typeface="+mn-lt"/>
                <a:cs typeface="Courier New" pitchFamily="49" charset="0"/>
              </a:rPr>
              <a:t>, 1001); }</a:t>
            </a:r>
          </a:p>
          <a:p>
            <a:pPr marL="1543050" lvl="2" indent="-457200">
              <a:spcBef>
                <a:spcPct val="20000"/>
              </a:spcBef>
              <a:buSzPct val="140000"/>
            </a:pPr>
            <a:r>
              <a:rPr lang="en-US" sz="1800" dirty="0">
                <a:solidFill>
                  <a:srgbClr val="006666"/>
                </a:solidFill>
                <a:latin typeface="+mn-lt"/>
                <a:cs typeface="Courier New" pitchFamily="49" charset="0"/>
              </a:rPr>
              <a:t>	public Book(String </a:t>
            </a:r>
            <a:r>
              <a:rPr lang="en-US" sz="1800" dirty="0" err="1">
                <a:solidFill>
                  <a:srgbClr val="006666"/>
                </a:solidFill>
                <a:latin typeface="+mn-lt"/>
                <a:cs typeface="Courier New" pitchFamily="49" charset="0"/>
              </a:rPr>
              <a:t>bname</a:t>
            </a: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int</a:t>
            </a: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bcode</a:t>
            </a:r>
            <a:r>
              <a:rPr lang="en-US" sz="1800" dirty="0">
                <a:solidFill>
                  <a:srgbClr val="006666"/>
                </a:solidFill>
                <a:latin typeface="+mn-lt"/>
                <a:cs typeface="Courier New" pitchFamily="49" charset="0"/>
              </a:rPr>
              <a:t>) {</a:t>
            </a:r>
          </a:p>
          <a:p>
            <a:pPr marL="1543050" lvl="2" indent="-457200">
              <a:spcBef>
                <a:spcPct val="20000"/>
              </a:spcBef>
              <a:buSzPct val="140000"/>
            </a:pP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bookName</a:t>
            </a:r>
            <a:r>
              <a:rPr lang="en-US" sz="1800" dirty="0">
                <a:solidFill>
                  <a:srgbClr val="006666"/>
                </a:solidFill>
                <a:latin typeface="+mn-lt"/>
                <a:cs typeface="Courier New" pitchFamily="49" charset="0"/>
              </a:rPr>
              <a:t>=</a:t>
            </a:r>
            <a:r>
              <a:rPr lang="en-US" sz="1800" dirty="0" err="1">
                <a:solidFill>
                  <a:srgbClr val="006666"/>
                </a:solidFill>
                <a:latin typeface="+mn-lt"/>
                <a:cs typeface="Courier New" pitchFamily="49" charset="0"/>
              </a:rPr>
              <a:t>bname</a:t>
            </a:r>
            <a:r>
              <a:rPr lang="en-US" sz="1800" dirty="0">
                <a:solidFill>
                  <a:srgbClr val="006666"/>
                </a:solidFill>
                <a:latin typeface="+mn-lt"/>
                <a:cs typeface="Courier New" pitchFamily="49" charset="0"/>
              </a:rPr>
              <a:t>;</a:t>
            </a:r>
          </a:p>
          <a:p>
            <a:pPr marL="1543050" lvl="2" indent="-457200">
              <a:spcBef>
                <a:spcPct val="20000"/>
              </a:spcBef>
              <a:buSzPct val="140000"/>
            </a:pPr>
            <a:r>
              <a:rPr lang="en-US" sz="1800" dirty="0">
                <a:solidFill>
                  <a:srgbClr val="006666"/>
                </a:solidFill>
                <a:latin typeface="+mn-lt"/>
                <a:cs typeface="Courier New" pitchFamily="49" charset="0"/>
              </a:rPr>
              <a:t>		</a:t>
            </a:r>
            <a:r>
              <a:rPr lang="en-US" sz="1800" dirty="0" err="1">
                <a:solidFill>
                  <a:srgbClr val="006666"/>
                </a:solidFill>
                <a:latin typeface="+mn-lt"/>
                <a:cs typeface="Courier New" pitchFamily="49" charset="0"/>
              </a:rPr>
              <a:t>bookCode</a:t>
            </a:r>
            <a:r>
              <a:rPr lang="en-US" sz="1800" dirty="0">
                <a:solidFill>
                  <a:srgbClr val="006666"/>
                </a:solidFill>
                <a:latin typeface="+mn-lt"/>
                <a:cs typeface="Courier New" pitchFamily="49" charset="0"/>
              </a:rPr>
              <a:t>=</a:t>
            </a:r>
            <a:r>
              <a:rPr lang="en-US" sz="1800" dirty="0" err="1">
                <a:solidFill>
                  <a:srgbClr val="006666"/>
                </a:solidFill>
                <a:latin typeface="+mn-lt"/>
                <a:cs typeface="Courier New" pitchFamily="49" charset="0"/>
              </a:rPr>
              <a:t>bcode</a:t>
            </a:r>
            <a:r>
              <a:rPr lang="en-US" sz="1800" dirty="0">
                <a:solidFill>
                  <a:srgbClr val="006666"/>
                </a:solidFill>
                <a:latin typeface="+mn-lt"/>
                <a:cs typeface="Courier New" pitchFamily="49" charset="0"/>
              </a:rPr>
              <a:t>; }</a:t>
            </a:r>
          </a:p>
          <a:p>
            <a:pPr marL="1543050" lvl="2" indent="-457200">
              <a:spcBef>
                <a:spcPct val="20000"/>
              </a:spcBef>
              <a:buSzPct val="140000"/>
            </a:pPr>
            <a:r>
              <a:rPr lang="en-US" sz="1800" dirty="0">
                <a:solidFill>
                  <a:srgbClr val="006666"/>
                </a:solidFill>
                <a:latin typeface="+mn-lt"/>
                <a:cs typeface="Courier New" pitchFamily="49" charset="0"/>
              </a:rPr>
              <a:t>     }</a:t>
            </a:r>
          </a:p>
          <a:p>
            <a:pPr marL="1543050" lvl="2" indent="-457200">
              <a:spcBef>
                <a:spcPct val="20000"/>
              </a:spcBef>
              <a:buSzPct val="140000"/>
            </a:pPr>
            <a:endParaRPr lang="en-US" sz="1400" dirty="0">
              <a:solidFill>
                <a:srgbClr val="006666"/>
              </a:solidFill>
              <a:latin typeface="Verdana" pitchFamily="34" charset="0"/>
              <a:cs typeface="Times New Roman" pitchFamily="18" charset="0"/>
            </a:endParaRPr>
          </a:p>
          <a:p>
            <a:pPr marL="2686050" lvl="4" indent="-457200">
              <a:spcBef>
                <a:spcPct val="20000"/>
              </a:spcBef>
              <a:buSzPct val="140000"/>
              <a:buFontTx/>
              <a:buChar char="•"/>
            </a:pPr>
            <a:endParaRPr lang="en-GB"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4249221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Exceptions in Java</a:t>
            </a: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2000" dirty="0">
                <a:solidFill>
                  <a:srgbClr val="006666"/>
                </a:solidFill>
                <a:latin typeface="Times New Roman" pitchFamily="18" charset="0"/>
                <a:cs typeface="Times New Roman" pitchFamily="18" charset="0"/>
              </a:rPr>
              <a:t>An exception can be defined as an abnormal event that occurs during program execution and disrupts the normal flow of instructions.  </a:t>
            </a:r>
          </a:p>
          <a:p>
            <a:pPr marL="742950" lvl="1" indent="-285750">
              <a:spcBef>
                <a:spcPct val="20000"/>
              </a:spcBef>
              <a:buSzPct val="140000"/>
              <a:buFontTx/>
              <a:buChar char="•"/>
            </a:pPr>
            <a:r>
              <a:rPr lang="en-US" sz="2000" dirty="0">
                <a:solidFill>
                  <a:srgbClr val="006666"/>
                </a:solidFill>
                <a:latin typeface="Times New Roman" pitchFamily="18" charset="0"/>
                <a:cs typeface="Times New Roman" pitchFamily="18" charset="0"/>
              </a:rPr>
              <a:t>Errors in a Java program are categorized into two groups:</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Compile-time errors</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Run Time errors</a:t>
            </a:r>
          </a:p>
          <a:p>
            <a:pPr marL="742950" lvl="1" indent="-285750">
              <a:spcBef>
                <a:spcPct val="20000"/>
              </a:spcBef>
              <a:buSzPct val="140000"/>
              <a:buFontTx/>
              <a:buChar char="•"/>
            </a:pPr>
            <a:r>
              <a:rPr lang="en-US" sz="2000" dirty="0">
                <a:solidFill>
                  <a:srgbClr val="006666"/>
                </a:solidFill>
                <a:latin typeface="Times New Roman" pitchFamily="18" charset="0"/>
                <a:cs typeface="Times New Roman" pitchFamily="18" charset="0"/>
              </a:rPr>
              <a:t>Concept of Exceptions:</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The unexpected situations that occur during program execution are: </a:t>
            </a:r>
          </a:p>
          <a:p>
            <a:pPr marL="1600200" lvl="3" indent="-228600">
              <a:spcBef>
                <a:spcPct val="20000"/>
              </a:spcBef>
              <a:buSzPct val="140000"/>
              <a:buFontTx/>
              <a:buChar char="•"/>
            </a:pPr>
            <a:r>
              <a:rPr lang="en-US" sz="2000" dirty="0">
                <a:solidFill>
                  <a:srgbClr val="006666"/>
                </a:solidFill>
                <a:latin typeface="Times New Roman" pitchFamily="18" charset="0"/>
                <a:cs typeface="Times New Roman" pitchFamily="18" charset="0"/>
              </a:rPr>
              <a:t>Running out of memory</a:t>
            </a:r>
          </a:p>
          <a:p>
            <a:pPr marL="1600200" lvl="3" indent="-228600">
              <a:spcBef>
                <a:spcPct val="20000"/>
              </a:spcBef>
              <a:buSzPct val="140000"/>
              <a:buFontTx/>
              <a:buChar char="•"/>
            </a:pPr>
            <a:r>
              <a:rPr lang="en-US" sz="2000" dirty="0">
                <a:solidFill>
                  <a:srgbClr val="006666"/>
                </a:solidFill>
                <a:latin typeface="Times New Roman" pitchFamily="18" charset="0"/>
                <a:cs typeface="Times New Roman" pitchFamily="18" charset="0"/>
              </a:rPr>
              <a:t>Resource allocation errors</a:t>
            </a:r>
          </a:p>
          <a:p>
            <a:pPr marL="1600200" lvl="3" indent="-228600">
              <a:spcBef>
                <a:spcPct val="20000"/>
              </a:spcBef>
              <a:buSzPct val="140000"/>
              <a:buFontTx/>
              <a:buChar char="•"/>
            </a:pPr>
            <a:r>
              <a:rPr lang="en-US" sz="2000" dirty="0">
                <a:solidFill>
                  <a:srgbClr val="006666"/>
                </a:solidFill>
                <a:latin typeface="Times New Roman" pitchFamily="18" charset="0"/>
                <a:cs typeface="Times New Roman" pitchFamily="18" charset="0"/>
              </a:rPr>
              <a:t>Inability to find files</a:t>
            </a:r>
          </a:p>
          <a:p>
            <a:pPr marL="1600200" lvl="3" indent="-228600">
              <a:spcBef>
                <a:spcPct val="20000"/>
              </a:spcBef>
              <a:buSzPct val="140000"/>
              <a:buFontTx/>
              <a:buChar char="•"/>
            </a:pPr>
            <a:r>
              <a:rPr lang="en-US" sz="2000" dirty="0">
                <a:solidFill>
                  <a:srgbClr val="006666"/>
                </a:solidFill>
                <a:latin typeface="Times New Roman" pitchFamily="18" charset="0"/>
                <a:cs typeface="Times New Roman" pitchFamily="18" charset="0"/>
              </a:rPr>
              <a:t>Problems in network connectivity </a:t>
            </a:r>
          </a:p>
          <a:p>
            <a:pPr marL="1143000" lvl="2" indent="-228600">
              <a:spcBef>
                <a:spcPct val="20000"/>
              </a:spcBef>
              <a:buSzPct val="140000"/>
              <a:buFontTx/>
              <a:buChar char="•"/>
            </a:pPr>
            <a:endParaRPr lang="en-US" sz="2000" dirty="0">
              <a:solidFill>
                <a:srgbClr val="006666"/>
              </a:solidFill>
              <a:latin typeface="Times New Roman" pitchFamily="18" charset="0"/>
              <a:cs typeface="Times New Roman" pitchFamily="18" charset="0"/>
            </a:endParaRPr>
          </a:p>
          <a:p>
            <a:pPr marL="742950" lvl="1" indent="-285750">
              <a:spcBef>
                <a:spcPct val="20000"/>
              </a:spcBef>
              <a:buSzPct val="140000"/>
              <a:buFontTx/>
              <a:buChar char="•"/>
            </a:pPr>
            <a:endParaRPr lang="en-US" sz="2000" dirty="0">
              <a:solidFill>
                <a:srgbClr val="006666"/>
              </a:solidFill>
              <a:latin typeface="Times New Roman" pitchFamily="18" charset="0"/>
              <a:cs typeface="Times New Roman" pitchFamily="18" charset="0"/>
            </a:endParaRPr>
          </a:p>
        </p:txBody>
      </p:sp>
    </p:spTree>
    <p:extLst>
      <p:ext uri="{BB962C8B-B14F-4D97-AF65-F5344CB8AC3E}">
        <p14:creationId xmlns:p14="http://schemas.microsoft.com/office/powerpoint/2010/main" val="335602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86600" cy="1524000"/>
          </a:xfrm>
        </p:spPr>
        <p:txBody>
          <a:bodyPr/>
          <a:lstStyle/>
          <a:p>
            <a:pPr algn="l"/>
            <a:r>
              <a:rPr lang="en-US" sz="2400" b="1" dirty="0"/>
              <a:t>Why do we need Exception?</a:t>
            </a:r>
            <a:r>
              <a:rPr lang="en-US" sz="2400" dirty="0"/>
              <a:t/>
            </a:r>
            <a:br>
              <a:rPr lang="en-US" sz="2400" dirty="0"/>
            </a:br>
            <a:r>
              <a:rPr lang="en-US" sz="2000" dirty="0"/>
              <a:t>Suppose you have coded a program to access the server. Things worked fine while you were developing the code</a:t>
            </a:r>
            <a:r>
              <a:rPr lang="en-US" sz="2000" dirty="0" smtClean="0"/>
              <a:t>.</a:t>
            </a:r>
            <a:br>
              <a:rPr lang="en-US" sz="2000" dirty="0" smtClean="0"/>
            </a:br>
            <a:r>
              <a:rPr lang="en-US" sz="2000" dirty="0" smtClean="0"/>
              <a:t/>
            </a:r>
            <a:br>
              <a:rPr lang="en-US" sz="2000" dirty="0" smtClean="0"/>
            </a:b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86600"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567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28713"/>
            <a:ext cx="7772400" cy="928687"/>
          </a:xfrm>
        </p:spPr>
        <p:txBody>
          <a:bodyPr/>
          <a:lstStyle/>
          <a:p>
            <a:pPr algn="l"/>
            <a:r>
              <a:rPr lang="en-US" sz="2000" dirty="0"/>
              <a:t>During the actual production run, the server is down. When your program tried to access it, an exception is raised</a:t>
            </a:r>
            <a:r>
              <a:rPr lang="en-US" sz="2000" dirty="0" smtClean="0"/>
              <a:t>.</a:t>
            </a:r>
            <a:br>
              <a:rPr lang="en-US" sz="2000" dirty="0" smtClean="0"/>
            </a:br>
            <a:r>
              <a:rPr lang="en-US" sz="2000" dirty="0"/>
              <a:t/>
            </a:r>
            <a:br>
              <a:rPr lang="en-US" sz="2000" dirty="0"/>
            </a:b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95487"/>
            <a:ext cx="7391400" cy="30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88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cs typeface="Times New Roman" charset="0"/>
              </a:rPr>
              <a:t>Inheritance in Java (Contd.)</a:t>
            </a:r>
          </a:p>
          <a:p>
            <a:pPr>
              <a:spcBef>
                <a:spcPct val="20000"/>
              </a:spcBef>
            </a:pPr>
            <a:endParaRPr lang="en-US" sz="1400" dirty="0">
              <a:latin typeface="Verdana" pitchFamily="34" charset="0"/>
              <a:cs typeface="Times New Roman" charset="0"/>
            </a:endParaRPr>
          </a:p>
          <a:p>
            <a:pPr marL="742950" lvl="1" indent="-285750">
              <a:spcBef>
                <a:spcPct val="20000"/>
              </a:spcBef>
              <a:buSzPct val="140000"/>
              <a:buFontTx/>
              <a:buChar char="•"/>
            </a:pPr>
            <a:r>
              <a:rPr lang="en-US" dirty="0">
                <a:solidFill>
                  <a:srgbClr val="006666"/>
                </a:solidFill>
                <a:latin typeface="+mn-lt"/>
                <a:cs typeface="Times New Roman" charset="0"/>
              </a:rPr>
              <a:t>Introduction to Inheritance (Contd.)</a:t>
            </a:r>
          </a:p>
          <a:p>
            <a:pPr marL="1143000" lvl="2" indent="-228600">
              <a:spcBef>
                <a:spcPct val="20000"/>
              </a:spcBef>
              <a:buSzPct val="140000"/>
              <a:buFontTx/>
              <a:buChar char="•"/>
            </a:pPr>
            <a:r>
              <a:rPr lang="en-US" dirty="0">
                <a:solidFill>
                  <a:srgbClr val="006666"/>
                </a:solidFill>
                <a:latin typeface="+mn-lt"/>
                <a:cs typeface="Times New Roman" charset="0"/>
              </a:rPr>
              <a:t>The class that inherits the data members and methods from another class is known as the subclass. </a:t>
            </a:r>
          </a:p>
          <a:p>
            <a:pPr marL="1143000" lvl="2" indent="-228600">
              <a:spcBef>
                <a:spcPct val="20000"/>
              </a:spcBef>
              <a:buSzPct val="140000"/>
              <a:buFontTx/>
              <a:buChar char="•"/>
            </a:pPr>
            <a:r>
              <a:rPr lang="en-US" dirty="0">
                <a:solidFill>
                  <a:srgbClr val="006666"/>
                </a:solidFill>
                <a:latin typeface="+mn-lt"/>
                <a:cs typeface="Times New Roman" charset="0"/>
              </a:rPr>
              <a:t>The class from which the subclass inherits is known as the superclass. </a:t>
            </a:r>
          </a:p>
          <a:p>
            <a:pPr marL="1143000" lvl="2" indent="-228600">
              <a:spcBef>
                <a:spcPct val="20000"/>
              </a:spcBef>
              <a:buSzPct val="140000"/>
              <a:buFontTx/>
              <a:buChar char="•"/>
            </a:pPr>
            <a:r>
              <a:rPr lang="en-US" dirty="0">
                <a:solidFill>
                  <a:srgbClr val="006666"/>
                </a:solidFill>
                <a:latin typeface="+mn-lt"/>
                <a:cs typeface="Times New Roman" charset="0"/>
              </a:rPr>
              <a:t>The superclass is also referred to as the base class, and the subclass is referred to as the derived class. </a:t>
            </a:r>
          </a:p>
          <a:p>
            <a:pPr marL="1143000" lvl="2" indent="-228600">
              <a:spcBef>
                <a:spcPct val="20000"/>
              </a:spcBef>
              <a:buSzPct val="140000"/>
              <a:buFontTx/>
              <a:buChar char="•"/>
            </a:pPr>
            <a:r>
              <a:rPr lang="en-US" dirty="0">
                <a:solidFill>
                  <a:srgbClr val="006666"/>
                </a:solidFill>
                <a:latin typeface="+mn-lt"/>
                <a:cs typeface="Times New Roman" charset="0"/>
              </a:rPr>
              <a:t>You can create additional data members and methods to add more features in a subclass. </a:t>
            </a:r>
          </a:p>
          <a:p>
            <a:pPr marL="1143000" lvl="2" indent="-228600">
              <a:spcBef>
                <a:spcPct val="20000"/>
              </a:spcBef>
              <a:buSzPct val="140000"/>
              <a:buFontTx/>
              <a:buChar char="•"/>
            </a:pPr>
            <a:r>
              <a:rPr lang="en-US" dirty="0">
                <a:solidFill>
                  <a:srgbClr val="006666"/>
                </a:solidFill>
                <a:latin typeface="+mn-lt"/>
                <a:cs typeface="Times New Roman" charset="0"/>
              </a:rPr>
              <a:t>A superclass can also be a subclass of another class.</a:t>
            </a:r>
          </a:p>
          <a:p>
            <a:pPr marL="1143000" lvl="2" indent="-228600">
              <a:spcBef>
                <a:spcPct val="20000"/>
              </a:spcBef>
              <a:buSzPct val="140000"/>
              <a:buFontTx/>
              <a:buChar char="•"/>
            </a:pPr>
            <a:endParaRPr lang="en-US" sz="1400" dirty="0">
              <a:solidFill>
                <a:srgbClr val="006666"/>
              </a:solidFill>
              <a:latin typeface="Verdana" pitchFamily="34" charset="0"/>
              <a:cs typeface="Times New Roman" charset="0"/>
            </a:endParaRPr>
          </a:p>
          <a:p>
            <a:pPr marL="742950" lvl="1" indent="-285750">
              <a:spcBef>
                <a:spcPct val="20000"/>
              </a:spcBef>
              <a:buSzPct val="140000"/>
              <a:buFontTx/>
              <a:buChar char="•"/>
            </a:pPr>
            <a:endParaRPr lang="en-US" sz="1400" dirty="0">
              <a:solidFill>
                <a:srgbClr val="006666"/>
              </a:solidFill>
              <a:latin typeface="Verdana" pitchFamily="34" charset="0"/>
              <a:cs typeface="Times New Roman" charset="0"/>
            </a:endParaRPr>
          </a:p>
          <a:p>
            <a:pPr marL="1143000" lvl="2" indent="-228600">
              <a:spcBef>
                <a:spcPct val="20000"/>
              </a:spcBef>
              <a:buSzPct val="140000"/>
            </a:pPr>
            <a:endParaRPr lang="en-US" sz="1400" dirty="0">
              <a:solidFill>
                <a:srgbClr val="006666"/>
              </a:solidFill>
              <a:latin typeface="Verdana" pitchFamily="34" charset="0"/>
              <a:cs typeface="Times New Roman" charset="0"/>
            </a:endParaRPr>
          </a:p>
          <a:p>
            <a:pPr marL="1600200" lvl="3" indent="-228600">
              <a:spcBef>
                <a:spcPct val="20000"/>
              </a:spcBef>
              <a:buSzPct val="140000"/>
              <a:buFontTx/>
              <a:buChar char="•"/>
            </a:pPr>
            <a:endParaRPr lang="en-US" sz="1400" dirty="0">
              <a:solidFill>
                <a:srgbClr val="006666"/>
              </a:solidFill>
              <a:latin typeface="Verdana" pitchFamily="34" charset="0"/>
              <a:cs typeface="Times New Roman" charset="0"/>
            </a:endParaRPr>
          </a:p>
          <a:p>
            <a:pPr marL="1600200" lvl="3" indent="-228600">
              <a:spcBef>
                <a:spcPct val="20000"/>
              </a:spcBef>
              <a:buSzPct val="140000"/>
            </a:pPr>
            <a:endParaRPr lang="en-US" sz="1400" dirty="0">
              <a:solidFill>
                <a:srgbClr val="006666"/>
              </a:solidFill>
              <a:latin typeface="Verdana" pitchFamily="34" charset="0"/>
              <a:cs typeface="Times New Roman" charset="0"/>
            </a:endParaRPr>
          </a:p>
          <a:p>
            <a:pPr marL="1600200" lvl="3" indent="-228600">
              <a:spcBef>
                <a:spcPct val="20000"/>
              </a:spcBef>
              <a:buSzPct val="140000"/>
            </a:pPr>
            <a:endParaRPr lang="en-US" sz="1400" dirty="0">
              <a:solidFill>
                <a:srgbClr val="006666"/>
              </a:solidFill>
              <a:latin typeface="Verdana" pitchFamily="34" charset="0"/>
              <a:cs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38" y="762000"/>
            <a:ext cx="3941762" cy="3124200"/>
          </a:xfrm>
        </p:spPr>
        <p:txBody>
          <a:bodyPr/>
          <a:lstStyle/>
          <a:p>
            <a:pPr algn="l"/>
            <a:r>
              <a:rPr lang="en-US" sz="2000" b="1" dirty="0"/>
              <a:t>How to Handle </a:t>
            </a:r>
            <a:r>
              <a:rPr lang="en-US" sz="2000" b="1" dirty="0" smtClean="0"/>
              <a:t>Exception?</a:t>
            </a:r>
            <a:r>
              <a:rPr lang="en-US" sz="1800" dirty="0"/>
              <a:t/>
            </a:r>
            <a:br>
              <a:rPr lang="en-US" sz="1800" dirty="0"/>
            </a:br>
            <a:r>
              <a:rPr lang="en-US" sz="1800" dirty="0" smtClean="0"/>
              <a:t>Exception </a:t>
            </a:r>
            <a:r>
              <a:rPr lang="en-US" sz="1800" dirty="0"/>
              <a:t>is beyond developer's control. But blaming your code failure on environmental issues is not a solution. You need a Robust Programming, which takes care of exceptional situations. Such code is known as Exception Handler.</a:t>
            </a:r>
            <a:br>
              <a:rPr lang="en-US" sz="1800" dirty="0"/>
            </a:br>
            <a:r>
              <a:rPr lang="en-US" sz="1800" dirty="0" smtClean="0"/>
              <a:t>In our case exception </a:t>
            </a:r>
            <a:r>
              <a:rPr lang="en-US" sz="1800" dirty="0"/>
              <a:t>handling would be, when the server is down, connect to the backup server.</a:t>
            </a:r>
          </a:p>
        </p:txBody>
      </p:sp>
      <p:sp>
        <p:nvSpPr>
          <p:cNvPr id="3" name="Content Placeholder 2"/>
          <p:cNvSpPr>
            <a:spLocks noGrp="1"/>
          </p:cNvSpPr>
          <p:nvPr>
            <p:ph idx="1"/>
          </p:nvPr>
        </p:nvSpPr>
        <p:spPr>
          <a:xfrm>
            <a:off x="4648200" y="990600"/>
            <a:ext cx="4114800" cy="4870450"/>
          </a:xfrm>
        </p:spPr>
        <p:txBody>
          <a:bodyPr/>
          <a:lstStyle/>
          <a:p>
            <a:endParaRPr lang="en-US" dirty="0"/>
          </a:p>
        </p:txBody>
      </p:sp>
      <p:sp>
        <p:nvSpPr>
          <p:cNvPr id="4" name="Text Placeholder 3"/>
          <p:cNvSpPr>
            <a:spLocks noGrp="1"/>
          </p:cNvSpPr>
          <p:nvPr>
            <p:ph type="body" sz="half" idx="2"/>
          </p:nvPr>
        </p:nvSpPr>
        <p:spPr>
          <a:xfrm>
            <a:off x="685800" y="3962400"/>
            <a:ext cx="3962400" cy="2209800"/>
          </a:xfrm>
        </p:spPr>
        <p:txBody>
          <a:bodyPr/>
          <a:lstStyle/>
          <a:p>
            <a:r>
              <a:rPr lang="en-US" dirty="0"/>
              <a:t>class connect{</a:t>
            </a:r>
          </a:p>
          <a:p>
            <a:r>
              <a:rPr lang="en-US" dirty="0"/>
              <a:t>	if(Server Up){</a:t>
            </a:r>
          </a:p>
          <a:p>
            <a:r>
              <a:rPr lang="en-US" dirty="0"/>
              <a:t>	 // code to connect to </a:t>
            </a:r>
            <a:r>
              <a:rPr lang="en-US" dirty="0" smtClean="0"/>
              <a:t>server </a:t>
            </a:r>
            <a:r>
              <a:rPr lang="en-US" dirty="0"/>
              <a:t>	}</a:t>
            </a:r>
          </a:p>
          <a:p>
            <a:r>
              <a:rPr lang="en-US" dirty="0"/>
              <a:t>	else{</a:t>
            </a:r>
          </a:p>
          <a:p>
            <a:r>
              <a:rPr lang="en-US" dirty="0"/>
              <a:t>	 // code to connect to BACKUP server</a:t>
            </a:r>
          </a:p>
          <a:p>
            <a:r>
              <a:rPr lang="en-US" dirty="0"/>
              <a:t>	</a:t>
            </a:r>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838200"/>
            <a:ext cx="411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897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1026"/>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Exceptions in Java (Contd.)</a:t>
            </a:r>
          </a:p>
          <a:p>
            <a:pPr>
              <a:spcBef>
                <a:spcPct val="20000"/>
              </a:spcBef>
            </a:pPr>
            <a:endParaRPr lang="en-US" sz="140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pitchFamily="18" charset="0"/>
              </a:rPr>
              <a:t>Exception Classes</a:t>
            </a:r>
          </a:p>
          <a:p>
            <a:pPr marL="1143000" lvl="2" indent="-228600">
              <a:spcBef>
                <a:spcPct val="20000"/>
              </a:spcBef>
              <a:buSzPct val="140000"/>
              <a:buFontTx/>
              <a:buChar char="•"/>
            </a:pPr>
            <a:endParaRPr lang="en-US" sz="1400">
              <a:solidFill>
                <a:srgbClr val="006666"/>
              </a:solidFill>
              <a:latin typeface="Verdana" pitchFamily="34" charset="0"/>
              <a:cs typeface="Times New Roman" pitchFamily="18" charset="0"/>
            </a:endParaRPr>
          </a:p>
          <a:p>
            <a:pPr marL="1143000" lvl="2" indent="-228600">
              <a:spcBef>
                <a:spcPct val="20000"/>
              </a:spcBef>
              <a:buSzPct val="140000"/>
              <a:buFontTx/>
              <a:buChar char="•"/>
            </a:pPr>
            <a:r>
              <a:rPr lang="en-US" sz="1400">
                <a:solidFill>
                  <a:srgbClr val="006666"/>
                </a:solidFill>
                <a:latin typeface="Verdana" pitchFamily="34" charset="0"/>
                <a:cs typeface="Times New Roman" pitchFamily="18" charset="0"/>
              </a:rPr>
              <a:t>The following figure shows the Exception class heirarchy:</a:t>
            </a:r>
          </a:p>
          <a:p>
            <a:pPr marL="1143000" lvl="2" indent="-228600">
              <a:spcBef>
                <a:spcPct val="20000"/>
              </a:spcBef>
              <a:buSzPct val="140000"/>
            </a:pPr>
            <a:endParaRPr lang="en-US" sz="140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870819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b="1" dirty="0">
                <a:latin typeface="Times New Roman" pitchFamily="18" charset="0"/>
                <a:cs typeface="Times New Roman" pitchFamily="18" charset="0"/>
              </a:rPr>
              <a:t>Exceptions in Java (Contd.)</a:t>
            </a: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pPr>
            <a:endParaRPr lang="en-US" sz="1400" dirty="0">
              <a:solidFill>
                <a:srgbClr val="006666"/>
              </a:solidFill>
              <a:latin typeface="Verdana" pitchFamily="34" charset="0"/>
              <a:cs typeface="Times New Roman" pitchFamily="18" charset="0"/>
            </a:endParaRPr>
          </a:p>
          <a:p>
            <a:pPr marL="1143000" lvl="2" indent="-228600">
              <a:spcBef>
                <a:spcPct val="20000"/>
              </a:spcBef>
              <a:buSzPct val="140000"/>
            </a:pPr>
            <a:endParaRPr lang="en-US" sz="1400" dirty="0">
              <a:solidFill>
                <a:srgbClr val="006666"/>
              </a:solidFill>
              <a:latin typeface="Verdana" pitchFamily="34" charset="0"/>
              <a:cs typeface="Times New Roman" pitchFamily="18" charset="0"/>
            </a:endParaRPr>
          </a:p>
        </p:txBody>
      </p:sp>
      <p:pic>
        <p:nvPicPr>
          <p:cNvPr id="464904" name="Picture 8" descr="exceptionsHeirarchy"/>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71628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14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2052"/>
          <p:cNvSpPr>
            <a:spLocks noChangeArrowheads="1"/>
          </p:cNvSpPr>
          <p:nvPr/>
        </p:nvSpPr>
        <p:spPr bwMode="auto">
          <a:xfrm>
            <a:off x="685800" y="9144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b="1" dirty="0">
                <a:latin typeface="Times New Roman" pitchFamily="18" charset="0"/>
                <a:cs typeface="Times New Roman" pitchFamily="18" charset="0"/>
              </a:rPr>
              <a:t>Exceptions in Java (Contd.)</a:t>
            </a:r>
            <a:endParaRPr lang="en-US" sz="3200" b="1" dirty="0">
              <a:solidFill>
                <a:srgbClr val="006666"/>
              </a:solidFill>
              <a:latin typeface="Times New Roman" pitchFamily="18" charset="0"/>
              <a:cs typeface="Times New Roman" pitchFamily="18" charset="0"/>
            </a:endParaRPr>
          </a:p>
          <a:p>
            <a:pPr marL="742950" lvl="1" indent="-285750">
              <a:spcBef>
                <a:spcPct val="20000"/>
              </a:spcBef>
              <a:buSzPct val="140000"/>
              <a:buFontTx/>
              <a:buChar char="•"/>
            </a:pPr>
            <a:r>
              <a:rPr lang="en-US" sz="2000" dirty="0" smtClean="0">
                <a:solidFill>
                  <a:srgbClr val="006666"/>
                </a:solidFill>
                <a:latin typeface="+mn-lt"/>
                <a:cs typeface="Times New Roman" pitchFamily="18" charset="0"/>
              </a:rPr>
              <a:t>Built-in </a:t>
            </a:r>
            <a:r>
              <a:rPr lang="en-US" sz="2000" dirty="0">
                <a:solidFill>
                  <a:srgbClr val="006666"/>
                </a:solidFill>
                <a:latin typeface="+mn-lt"/>
                <a:cs typeface="Times New Roman" pitchFamily="18" charset="0"/>
              </a:rPr>
              <a:t>Exceptions</a:t>
            </a:r>
          </a:p>
          <a:p>
            <a:pPr marL="1143000" lvl="2" indent="-228600">
              <a:spcBef>
                <a:spcPct val="20000"/>
              </a:spcBef>
              <a:buSzPct val="140000"/>
              <a:buFontTx/>
              <a:buChar char="•"/>
            </a:pPr>
            <a:r>
              <a:rPr lang="en-US" sz="2000" dirty="0">
                <a:solidFill>
                  <a:srgbClr val="006666"/>
                </a:solidFill>
                <a:latin typeface="+mn-lt"/>
                <a:cs typeface="Times New Roman" pitchFamily="18" charset="0"/>
              </a:rPr>
              <a:t>Java consists of the following categories of built-in exceptions:</a:t>
            </a:r>
          </a:p>
          <a:p>
            <a:pPr marL="1600200" lvl="3" indent="-228600">
              <a:spcBef>
                <a:spcPct val="20000"/>
              </a:spcBef>
              <a:buSzPct val="140000"/>
              <a:buFontTx/>
              <a:buChar char="•"/>
            </a:pPr>
            <a:r>
              <a:rPr lang="en-US" sz="2000" dirty="0">
                <a:solidFill>
                  <a:srgbClr val="006666"/>
                </a:solidFill>
                <a:latin typeface="+mn-lt"/>
                <a:cs typeface="Times New Roman" pitchFamily="18" charset="0"/>
              </a:rPr>
              <a:t>Checked Exceptions </a:t>
            </a:r>
          </a:p>
          <a:p>
            <a:pPr marL="1600200" lvl="3" indent="-228600">
              <a:spcBef>
                <a:spcPct val="20000"/>
              </a:spcBef>
              <a:buSzPct val="140000"/>
              <a:buFontTx/>
              <a:buChar char="•"/>
            </a:pPr>
            <a:r>
              <a:rPr lang="en-US" sz="2000" dirty="0">
                <a:solidFill>
                  <a:srgbClr val="006666"/>
                </a:solidFill>
                <a:latin typeface="+mn-lt"/>
                <a:cs typeface="Times New Roman" pitchFamily="18" charset="0"/>
              </a:rPr>
              <a:t>Unchecked Exceptions </a:t>
            </a:r>
          </a:p>
          <a:p>
            <a:pPr marL="915988" indent="-342900">
              <a:spcBef>
                <a:spcPct val="20000"/>
              </a:spcBef>
              <a:buSzPct val="140000"/>
              <a:buFont typeface="Arial" pitchFamily="34" charset="0"/>
              <a:buChar char="•"/>
            </a:pPr>
            <a:r>
              <a:rPr lang="en-US" sz="2000" b="1" dirty="0" smtClean="0">
                <a:solidFill>
                  <a:srgbClr val="006666"/>
                </a:solidFill>
                <a:latin typeface="+mn-lt"/>
              </a:rPr>
              <a:t>Checked </a:t>
            </a:r>
            <a:r>
              <a:rPr lang="en-US" sz="2000" b="1" dirty="0">
                <a:solidFill>
                  <a:srgbClr val="006666"/>
                </a:solidFill>
                <a:latin typeface="+mn-lt"/>
              </a:rPr>
              <a:t>exceptions are checked at compile-time</a:t>
            </a:r>
            <a:r>
              <a:rPr lang="en-US" sz="2000" b="1" dirty="0" smtClean="0">
                <a:solidFill>
                  <a:srgbClr val="006666"/>
                </a:solidFill>
                <a:latin typeface="+mn-lt"/>
              </a:rPr>
              <a:t>. Example- </a:t>
            </a:r>
            <a:r>
              <a:rPr lang="en-US" sz="2000" b="1" dirty="0" err="1">
                <a:solidFill>
                  <a:srgbClr val="006666"/>
                </a:solidFill>
                <a:latin typeface="+mn-lt"/>
              </a:rPr>
              <a:t>ClassNotFoundException</a:t>
            </a:r>
            <a:r>
              <a:rPr lang="en-US" sz="2000" b="1" dirty="0">
                <a:solidFill>
                  <a:srgbClr val="006666"/>
                </a:solidFill>
                <a:latin typeface="+mn-lt"/>
              </a:rPr>
              <a:t>, </a:t>
            </a:r>
            <a:r>
              <a:rPr lang="en-US" sz="2000" b="1" dirty="0" err="1">
                <a:solidFill>
                  <a:srgbClr val="006666"/>
                </a:solidFill>
                <a:latin typeface="+mn-lt"/>
              </a:rPr>
              <a:t>IOException</a:t>
            </a:r>
            <a:r>
              <a:rPr lang="en-US" sz="2000" b="1" dirty="0">
                <a:solidFill>
                  <a:srgbClr val="006666"/>
                </a:solidFill>
                <a:latin typeface="+mn-lt"/>
              </a:rPr>
              <a:t>, </a:t>
            </a:r>
            <a:r>
              <a:rPr lang="en-US" sz="2000" b="1" dirty="0" err="1">
                <a:solidFill>
                  <a:srgbClr val="006666"/>
                </a:solidFill>
                <a:latin typeface="+mn-lt"/>
              </a:rPr>
              <a:t>SQLException</a:t>
            </a:r>
            <a:r>
              <a:rPr lang="en-US" sz="2000" b="1" dirty="0">
                <a:solidFill>
                  <a:srgbClr val="006666"/>
                </a:solidFill>
                <a:latin typeface="+mn-lt"/>
              </a:rPr>
              <a:t> and so </a:t>
            </a:r>
            <a:r>
              <a:rPr lang="en-US" sz="2000" b="1" dirty="0" smtClean="0">
                <a:solidFill>
                  <a:srgbClr val="006666"/>
                </a:solidFill>
                <a:latin typeface="+mn-lt"/>
              </a:rPr>
              <a:t>on.</a:t>
            </a:r>
          </a:p>
          <a:p>
            <a:pPr marL="915988" indent="-342900">
              <a:spcBef>
                <a:spcPct val="20000"/>
              </a:spcBef>
              <a:buSzPct val="140000"/>
              <a:buFont typeface="Arial" pitchFamily="34" charset="0"/>
              <a:buChar char="•"/>
            </a:pPr>
            <a:r>
              <a:rPr lang="en-US" sz="2000" b="1" dirty="0" smtClean="0">
                <a:solidFill>
                  <a:srgbClr val="006666"/>
                </a:solidFill>
                <a:latin typeface="+mn-lt"/>
              </a:rPr>
              <a:t>Unchecked </a:t>
            </a:r>
            <a:r>
              <a:rPr lang="en-US" sz="2000" b="1" dirty="0">
                <a:solidFill>
                  <a:srgbClr val="006666"/>
                </a:solidFill>
                <a:latin typeface="+mn-lt"/>
              </a:rPr>
              <a:t>exceptions are not checked at </a:t>
            </a:r>
            <a:r>
              <a:rPr lang="en-US" sz="2000" b="1" dirty="0" smtClean="0">
                <a:solidFill>
                  <a:srgbClr val="006666"/>
                </a:solidFill>
                <a:latin typeface="+mn-lt"/>
              </a:rPr>
              <a:t>compile-time</a:t>
            </a:r>
            <a:r>
              <a:rPr lang="en-US" sz="2000" b="1" dirty="0">
                <a:solidFill>
                  <a:srgbClr val="006666"/>
                </a:solidFill>
                <a:latin typeface="+mn-lt"/>
              </a:rPr>
              <a:t>, but they are checked at runtime. Example of unchecked exceptions are : </a:t>
            </a:r>
            <a:r>
              <a:rPr lang="en-US" sz="2000" b="1" dirty="0" err="1">
                <a:solidFill>
                  <a:srgbClr val="006666"/>
                </a:solidFill>
                <a:latin typeface="+mn-lt"/>
              </a:rPr>
              <a:t>ArithmeticException</a:t>
            </a:r>
            <a:r>
              <a:rPr lang="en-US" sz="2000" b="1" dirty="0">
                <a:solidFill>
                  <a:srgbClr val="006666"/>
                </a:solidFill>
                <a:latin typeface="+mn-lt"/>
              </a:rPr>
              <a:t>, </a:t>
            </a:r>
            <a:r>
              <a:rPr lang="en-US" sz="2000" b="1" dirty="0" err="1">
                <a:solidFill>
                  <a:srgbClr val="006666"/>
                </a:solidFill>
                <a:latin typeface="+mn-lt"/>
              </a:rPr>
              <a:t>ArrayStoreException</a:t>
            </a:r>
            <a:r>
              <a:rPr lang="en-US" sz="2000" b="1" dirty="0">
                <a:solidFill>
                  <a:srgbClr val="006666"/>
                </a:solidFill>
                <a:latin typeface="+mn-lt"/>
              </a:rPr>
              <a:t>, </a:t>
            </a:r>
            <a:r>
              <a:rPr lang="en-US" sz="2000" b="1" dirty="0" err="1">
                <a:solidFill>
                  <a:srgbClr val="006666"/>
                </a:solidFill>
                <a:latin typeface="+mn-lt"/>
              </a:rPr>
              <a:t>ClassCastException</a:t>
            </a:r>
            <a:r>
              <a:rPr lang="en-US" sz="2000" b="1" dirty="0">
                <a:solidFill>
                  <a:srgbClr val="006666"/>
                </a:solidFill>
                <a:latin typeface="+mn-lt"/>
              </a:rPr>
              <a:t> and so on.</a:t>
            </a:r>
            <a:endParaRPr lang="en-US" sz="2000" b="1" dirty="0">
              <a:solidFill>
                <a:srgbClr val="006666"/>
              </a:solidFill>
              <a:latin typeface="+mn-lt"/>
              <a:cs typeface="Times New Roman" pitchFamily="18" charset="0"/>
            </a:endParaRPr>
          </a:p>
        </p:txBody>
      </p:sp>
    </p:spTree>
    <p:extLst>
      <p:ext uri="{BB962C8B-B14F-4D97-AF65-F5344CB8AC3E}">
        <p14:creationId xmlns:p14="http://schemas.microsoft.com/office/powerpoint/2010/main" val="677088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3200" dirty="0">
                <a:latin typeface="Verdana" pitchFamily="34" charset="0"/>
              </a:rPr>
              <a:t>Exceptions in Java (Contd.) </a:t>
            </a: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The following table lists the various checked exceptions in Java:</a:t>
            </a:r>
          </a:p>
          <a:p>
            <a:pPr marL="742950" lvl="1" indent="-285750">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346121" name="Group 9"/>
          <p:cNvGrpSpPr>
            <a:grpSpLocks/>
          </p:cNvGrpSpPr>
          <p:nvPr/>
        </p:nvGrpSpPr>
        <p:grpSpPr bwMode="auto">
          <a:xfrm>
            <a:off x="838200" y="1981200"/>
            <a:ext cx="7742405" cy="3886200"/>
            <a:chOff x="0" y="0"/>
            <a:chExt cx="3178" cy="2396"/>
          </a:xfrm>
        </p:grpSpPr>
        <p:grpSp>
          <p:nvGrpSpPr>
            <p:cNvPr id="346122" name="Group 10"/>
            <p:cNvGrpSpPr>
              <a:grpSpLocks/>
            </p:cNvGrpSpPr>
            <p:nvPr/>
          </p:nvGrpSpPr>
          <p:grpSpPr bwMode="auto">
            <a:xfrm>
              <a:off x="0" y="0"/>
              <a:ext cx="1569" cy="384"/>
              <a:chOff x="0" y="0"/>
              <a:chExt cx="1569" cy="384"/>
            </a:xfrm>
          </p:grpSpPr>
          <p:sp>
            <p:nvSpPr>
              <p:cNvPr id="346123" name="Rectangle 11"/>
              <p:cNvSpPr>
                <a:spLocks noChangeArrowheads="1"/>
              </p:cNvSpPr>
              <p:nvPr/>
            </p:nvSpPr>
            <p:spPr bwMode="auto">
              <a:xfrm>
                <a:off x="0" y="0"/>
                <a:ext cx="156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6124" name="Group 12"/>
              <p:cNvGrpSpPr>
                <a:grpSpLocks/>
              </p:cNvGrpSpPr>
              <p:nvPr/>
            </p:nvGrpSpPr>
            <p:grpSpPr bwMode="auto">
              <a:xfrm>
                <a:off x="0" y="0"/>
                <a:ext cx="1569" cy="384"/>
                <a:chOff x="0" y="0"/>
                <a:chExt cx="1569" cy="384"/>
              </a:xfrm>
            </p:grpSpPr>
            <p:sp>
              <p:nvSpPr>
                <p:cNvPr id="346125" name="Rectangle 13"/>
                <p:cNvSpPr>
                  <a:spLocks noChangeArrowheads="1"/>
                </p:cNvSpPr>
                <p:nvPr/>
              </p:nvSpPr>
              <p:spPr bwMode="auto">
                <a:xfrm>
                  <a:off x="43" y="0"/>
                  <a:ext cx="148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Exception</a:t>
                  </a:r>
                </a:p>
                <a:p>
                  <a:pPr algn="ctr" eaLnBrk="0" hangingPunct="0"/>
                  <a:endParaRPr lang="en-US" sz="1400">
                    <a:solidFill>
                      <a:srgbClr val="006666"/>
                    </a:solidFill>
                  </a:endParaRPr>
                </a:p>
              </p:txBody>
            </p:sp>
            <p:sp>
              <p:nvSpPr>
                <p:cNvPr id="346126" name="Rectangle 14"/>
                <p:cNvSpPr>
                  <a:spLocks noChangeArrowheads="1"/>
                </p:cNvSpPr>
                <p:nvPr/>
              </p:nvSpPr>
              <p:spPr bwMode="auto">
                <a:xfrm>
                  <a:off x="0" y="0"/>
                  <a:ext cx="15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6127" name="Group 15"/>
            <p:cNvGrpSpPr>
              <a:grpSpLocks/>
            </p:cNvGrpSpPr>
            <p:nvPr/>
          </p:nvGrpSpPr>
          <p:grpSpPr bwMode="auto">
            <a:xfrm>
              <a:off x="1569" y="0"/>
              <a:ext cx="1609" cy="384"/>
              <a:chOff x="1569" y="0"/>
              <a:chExt cx="1609" cy="384"/>
            </a:xfrm>
          </p:grpSpPr>
          <p:sp>
            <p:nvSpPr>
              <p:cNvPr id="346128" name="Rectangle 16"/>
              <p:cNvSpPr>
                <a:spLocks noChangeArrowheads="1"/>
              </p:cNvSpPr>
              <p:nvPr/>
            </p:nvSpPr>
            <p:spPr bwMode="auto">
              <a:xfrm>
                <a:off x="1569" y="0"/>
                <a:ext cx="160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6129" name="Group 17"/>
              <p:cNvGrpSpPr>
                <a:grpSpLocks/>
              </p:cNvGrpSpPr>
              <p:nvPr/>
            </p:nvGrpSpPr>
            <p:grpSpPr bwMode="auto">
              <a:xfrm>
                <a:off x="1569" y="0"/>
                <a:ext cx="1609" cy="384"/>
                <a:chOff x="1569" y="0"/>
                <a:chExt cx="1609" cy="384"/>
              </a:xfrm>
            </p:grpSpPr>
            <p:sp>
              <p:nvSpPr>
                <p:cNvPr id="346130" name="Rectangle 18"/>
                <p:cNvSpPr>
                  <a:spLocks noChangeArrowheads="1"/>
                </p:cNvSpPr>
                <p:nvPr/>
              </p:nvSpPr>
              <p:spPr bwMode="auto">
                <a:xfrm>
                  <a:off x="1612" y="0"/>
                  <a:ext cx="152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Cause of Creation</a:t>
                  </a:r>
                </a:p>
                <a:p>
                  <a:pPr algn="ctr" eaLnBrk="0" hangingPunct="0"/>
                  <a:endParaRPr lang="en-US" sz="1400">
                    <a:solidFill>
                      <a:srgbClr val="006666"/>
                    </a:solidFill>
                  </a:endParaRPr>
                </a:p>
              </p:txBody>
            </p:sp>
            <p:sp>
              <p:nvSpPr>
                <p:cNvPr id="346131" name="Rectangle 19"/>
                <p:cNvSpPr>
                  <a:spLocks noChangeArrowheads="1"/>
                </p:cNvSpPr>
                <p:nvPr/>
              </p:nvSpPr>
              <p:spPr bwMode="auto">
                <a:xfrm>
                  <a:off x="1569" y="0"/>
                  <a:ext cx="16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6132" name="Group 20"/>
            <p:cNvGrpSpPr>
              <a:grpSpLocks/>
            </p:cNvGrpSpPr>
            <p:nvPr/>
          </p:nvGrpSpPr>
          <p:grpSpPr bwMode="auto">
            <a:xfrm>
              <a:off x="0" y="384"/>
              <a:ext cx="1569" cy="546"/>
              <a:chOff x="0" y="384"/>
              <a:chExt cx="1569" cy="546"/>
            </a:xfrm>
          </p:grpSpPr>
          <p:sp>
            <p:nvSpPr>
              <p:cNvPr id="346133" name="Rectangle 21"/>
              <p:cNvSpPr>
                <a:spLocks noChangeArrowheads="1"/>
              </p:cNvSpPr>
              <p:nvPr/>
            </p:nvSpPr>
            <p:spPr bwMode="auto">
              <a:xfrm>
                <a:off x="43" y="384"/>
                <a:ext cx="148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ClassNotFoundException</a:t>
                </a:r>
              </a:p>
              <a:p>
                <a:pPr eaLnBrk="0" hangingPunct="0"/>
                <a:endParaRPr lang="en-US" sz="1400">
                  <a:solidFill>
                    <a:srgbClr val="006666"/>
                  </a:solidFill>
                </a:endParaRPr>
              </a:p>
            </p:txBody>
          </p:sp>
          <p:sp>
            <p:nvSpPr>
              <p:cNvPr id="346134" name="Rectangle 22"/>
              <p:cNvSpPr>
                <a:spLocks noChangeArrowheads="1"/>
              </p:cNvSpPr>
              <p:nvPr/>
            </p:nvSpPr>
            <p:spPr bwMode="auto">
              <a:xfrm>
                <a:off x="0" y="384"/>
                <a:ext cx="156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35" name="Group 23"/>
            <p:cNvGrpSpPr>
              <a:grpSpLocks/>
            </p:cNvGrpSpPr>
            <p:nvPr/>
          </p:nvGrpSpPr>
          <p:grpSpPr bwMode="auto">
            <a:xfrm>
              <a:off x="1569" y="384"/>
              <a:ext cx="1609" cy="546"/>
              <a:chOff x="1569" y="384"/>
              <a:chExt cx="1609" cy="546"/>
            </a:xfrm>
          </p:grpSpPr>
          <p:sp>
            <p:nvSpPr>
              <p:cNvPr id="346136" name="Rectangle 24"/>
              <p:cNvSpPr>
                <a:spLocks noChangeArrowheads="1"/>
              </p:cNvSpPr>
              <p:nvPr/>
            </p:nvSpPr>
            <p:spPr bwMode="auto">
              <a:xfrm>
                <a:off x="1612" y="384"/>
                <a:ext cx="152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the Java run time system is unable to find the class referred.</a:t>
                </a:r>
              </a:p>
              <a:p>
                <a:pPr eaLnBrk="0" hangingPunct="0"/>
                <a:endParaRPr lang="en-US">
                  <a:solidFill>
                    <a:srgbClr val="006666"/>
                  </a:solidFill>
                </a:endParaRPr>
              </a:p>
            </p:txBody>
          </p:sp>
          <p:sp>
            <p:nvSpPr>
              <p:cNvPr id="346137" name="Rectangle 25"/>
              <p:cNvSpPr>
                <a:spLocks noChangeArrowheads="1"/>
              </p:cNvSpPr>
              <p:nvPr/>
            </p:nvSpPr>
            <p:spPr bwMode="auto">
              <a:xfrm>
                <a:off x="1569" y="384"/>
                <a:ext cx="160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38" name="Group 26"/>
            <p:cNvGrpSpPr>
              <a:grpSpLocks/>
            </p:cNvGrpSpPr>
            <p:nvPr/>
          </p:nvGrpSpPr>
          <p:grpSpPr bwMode="auto">
            <a:xfrm>
              <a:off x="0" y="930"/>
              <a:ext cx="1569" cy="460"/>
              <a:chOff x="0" y="930"/>
              <a:chExt cx="1569" cy="460"/>
            </a:xfrm>
          </p:grpSpPr>
          <p:sp>
            <p:nvSpPr>
              <p:cNvPr id="346139" name="Rectangle 27"/>
              <p:cNvSpPr>
                <a:spLocks noChangeArrowheads="1"/>
              </p:cNvSpPr>
              <p:nvPr/>
            </p:nvSpPr>
            <p:spPr bwMode="auto">
              <a:xfrm>
                <a:off x="43" y="930"/>
                <a:ext cx="148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IllegalAccessException</a:t>
                </a:r>
              </a:p>
              <a:p>
                <a:pPr eaLnBrk="0" hangingPunct="0"/>
                <a:endParaRPr lang="en-US">
                  <a:solidFill>
                    <a:srgbClr val="006666"/>
                  </a:solidFill>
                </a:endParaRPr>
              </a:p>
            </p:txBody>
          </p:sp>
          <p:sp>
            <p:nvSpPr>
              <p:cNvPr id="346140" name="Rectangle 28"/>
              <p:cNvSpPr>
                <a:spLocks noChangeArrowheads="1"/>
              </p:cNvSpPr>
              <p:nvPr/>
            </p:nvSpPr>
            <p:spPr bwMode="auto">
              <a:xfrm>
                <a:off x="0" y="930"/>
                <a:ext cx="15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41" name="Group 29"/>
            <p:cNvGrpSpPr>
              <a:grpSpLocks/>
            </p:cNvGrpSpPr>
            <p:nvPr/>
          </p:nvGrpSpPr>
          <p:grpSpPr bwMode="auto">
            <a:xfrm>
              <a:off x="1569" y="930"/>
              <a:ext cx="1609" cy="460"/>
              <a:chOff x="1569" y="930"/>
              <a:chExt cx="1609" cy="460"/>
            </a:xfrm>
          </p:grpSpPr>
          <p:sp>
            <p:nvSpPr>
              <p:cNvPr id="346142" name="Rectangle 30"/>
              <p:cNvSpPr>
                <a:spLocks noChangeArrowheads="1"/>
              </p:cNvSpPr>
              <p:nvPr/>
            </p:nvSpPr>
            <p:spPr bwMode="auto">
              <a:xfrm>
                <a:off x="1612" y="930"/>
                <a:ext cx="152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you want to refer a class that is not accessible.</a:t>
                </a:r>
              </a:p>
              <a:p>
                <a:pPr eaLnBrk="0" hangingPunct="0"/>
                <a:endParaRPr lang="en-US">
                  <a:solidFill>
                    <a:srgbClr val="006666"/>
                  </a:solidFill>
                </a:endParaRPr>
              </a:p>
            </p:txBody>
          </p:sp>
          <p:sp>
            <p:nvSpPr>
              <p:cNvPr id="346143" name="Rectangle 31"/>
              <p:cNvSpPr>
                <a:spLocks noChangeArrowheads="1"/>
              </p:cNvSpPr>
              <p:nvPr/>
            </p:nvSpPr>
            <p:spPr bwMode="auto">
              <a:xfrm>
                <a:off x="1569" y="930"/>
                <a:ext cx="16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44" name="Group 32"/>
            <p:cNvGrpSpPr>
              <a:grpSpLocks/>
            </p:cNvGrpSpPr>
            <p:nvPr/>
          </p:nvGrpSpPr>
          <p:grpSpPr bwMode="auto">
            <a:xfrm>
              <a:off x="0" y="1390"/>
              <a:ext cx="1569" cy="546"/>
              <a:chOff x="0" y="1390"/>
              <a:chExt cx="1569" cy="546"/>
            </a:xfrm>
          </p:grpSpPr>
          <p:sp>
            <p:nvSpPr>
              <p:cNvPr id="346145" name="Rectangle 33"/>
              <p:cNvSpPr>
                <a:spLocks noChangeArrowheads="1"/>
              </p:cNvSpPr>
              <p:nvPr/>
            </p:nvSpPr>
            <p:spPr bwMode="auto">
              <a:xfrm>
                <a:off x="43" y="1390"/>
                <a:ext cx="148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InstantiationException</a:t>
                </a:r>
              </a:p>
              <a:p>
                <a:pPr eaLnBrk="0" hangingPunct="0"/>
                <a:endParaRPr lang="en-US" sz="1400">
                  <a:solidFill>
                    <a:srgbClr val="006666"/>
                  </a:solidFill>
                </a:endParaRPr>
              </a:p>
            </p:txBody>
          </p:sp>
          <p:sp>
            <p:nvSpPr>
              <p:cNvPr id="346146" name="Rectangle 34"/>
              <p:cNvSpPr>
                <a:spLocks noChangeArrowheads="1"/>
              </p:cNvSpPr>
              <p:nvPr/>
            </p:nvSpPr>
            <p:spPr bwMode="auto">
              <a:xfrm>
                <a:off x="0" y="1390"/>
                <a:ext cx="156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47" name="Group 35"/>
            <p:cNvGrpSpPr>
              <a:grpSpLocks/>
            </p:cNvGrpSpPr>
            <p:nvPr/>
          </p:nvGrpSpPr>
          <p:grpSpPr bwMode="auto">
            <a:xfrm>
              <a:off x="1569" y="1390"/>
              <a:ext cx="1609" cy="546"/>
              <a:chOff x="1569" y="1390"/>
              <a:chExt cx="1609" cy="546"/>
            </a:xfrm>
          </p:grpSpPr>
          <p:sp>
            <p:nvSpPr>
              <p:cNvPr id="346148" name="Rectangle 36"/>
              <p:cNvSpPr>
                <a:spLocks noChangeArrowheads="1"/>
              </p:cNvSpPr>
              <p:nvPr/>
            </p:nvSpPr>
            <p:spPr bwMode="auto">
              <a:xfrm>
                <a:off x="1612" y="1390"/>
                <a:ext cx="152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you try to create an object of an abstract class or interface.</a:t>
                </a:r>
              </a:p>
              <a:p>
                <a:pPr eaLnBrk="0" hangingPunct="0"/>
                <a:endParaRPr lang="en-US">
                  <a:solidFill>
                    <a:srgbClr val="006666"/>
                  </a:solidFill>
                </a:endParaRPr>
              </a:p>
            </p:txBody>
          </p:sp>
          <p:sp>
            <p:nvSpPr>
              <p:cNvPr id="346149" name="Rectangle 37"/>
              <p:cNvSpPr>
                <a:spLocks noChangeArrowheads="1"/>
              </p:cNvSpPr>
              <p:nvPr/>
            </p:nvSpPr>
            <p:spPr bwMode="auto">
              <a:xfrm>
                <a:off x="1569" y="1390"/>
                <a:ext cx="160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50" name="Group 38"/>
            <p:cNvGrpSpPr>
              <a:grpSpLocks/>
            </p:cNvGrpSpPr>
            <p:nvPr/>
          </p:nvGrpSpPr>
          <p:grpSpPr bwMode="auto">
            <a:xfrm>
              <a:off x="0" y="1936"/>
              <a:ext cx="1569" cy="460"/>
              <a:chOff x="0" y="1936"/>
              <a:chExt cx="1569" cy="460"/>
            </a:xfrm>
          </p:grpSpPr>
          <p:sp>
            <p:nvSpPr>
              <p:cNvPr id="346151" name="Rectangle 39"/>
              <p:cNvSpPr>
                <a:spLocks noChangeArrowheads="1"/>
              </p:cNvSpPr>
              <p:nvPr/>
            </p:nvSpPr>
            <p:spPr bwMode="auto">
              <a:xfrm>
                <a:off x="43" y="1936"/>
                <a:ext cx="148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NoSuchMethodException</a:t>
                </a:r>
              </a:p>
              <a:p>
                <a:pPr eaLnBrk="0" hangingPunct="0"/>
                <a:endParaRPr lang="en-US" sz="1400">
                  <a:solidFill>
                    <a:srgbClr val="006666"/>
                  </a:solidFill>
                </a:endParaRPr>
              </a:p>
            </p:txBody>
          </p:sp>
          <p:sp>
            <p:nvSpPr>
              <p:cNvPr id="346152" name="Rectangle 40"/>
              <p:cNvSpPr>
                <a:spLocks noChangeArrowheads="1"/>
              </p:cNvSpPr>
              <p:nvPr/>
            </p:nvSpPr>
            <p:spPr bwMode="auto">
              <a:xfrm>
                <a:off x="0" y="1936"/>
                <a:ext cx="156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6153" name="Group 41"/>
            <p:cNvGrpSpPr>
              <a:grpSpLocks/>
            </p:cNvGrpSpPr>
            <p:nvPr/>
          </p:nvGrpSpPr>
          <p:grpSpPr bwMode="auto">
            <a:xfrm>
              <a:off x="1569" y="1936"/>
              <a:ext cx="1609" cy="460"/>
              <a:chOff x="1569" y="1936"/>
              <a:chExt cx="1609" cy="460"/>
            </a:xfrm>
          </p:grpSpPr>
          <p:sp>
            <p:nvSpPr>
              <p:cNvPr id="346154" name="Rectangle 42"/>
              <p:cNvSpPr>
                <a:spLocks noChangeArrowheads="1"/>
              </p:cNvSpPr>
              <p:nvPr/>
            </p:nvSpPr>
            <p:spPr bwMode="auto">
              <a:xfrm>
                <a:off x="1612" y="1936"/>
                <a:ext cx="152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you call a method that does not exist.</a:t>
                </a:r>
              </a:p>
              <a:p>
                <a:pPr eaLnBrk="0" hangingPunct="0"/>
                <a:endParaRPr lang="en-US">
                  <a:solidFill>
                    <a:srgbClr val="006666"/>
                  </a:solidFill>
                </a:endParaRPr>
              </a:p>
            </p:txBody>
          </p:sp>
          <p:sp>
            <p:nvSpPr>
              <p:cNvPr id="346155" name="Rectangle 43"/>
              <p:cNvSpPr>
                <a:spLocks noChangeArrowheads="1"/>
              </p:cNvSpPr>
              <p:nvPr/>
            </p:nvSpPr>
            <p:spPr bwMode="auto">
              <a:xfrm>
                <a:off x="1569" y="1936"/>
                <a:ext cx="16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5462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10242"/>
          <p:cNvSpPr>
            <a:spLocks noChangeArrowheads="1"/>
          </p:cNvSpPr>
          <p:nvPr/>
        </p:nvSpPr>
        <p:spPr bwMode="auto">
          <a:xfrm>
            <a:off x="533400" y="838200"/>
            <a:ext cx="8153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3200" dirty="0">
                <a:latin typeface="Verdana" pitchFamily="34" charset="0"/>
              </a:rPr>
              <a:t>Exceptions in Java (Contd.)</a:t>
            </a: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The following table lists the various unchecked exceptions:  </a:t>
            </a:r>
          </a:p>
          <a:p>
            <a:pPr marL="1143000" lvl="2" indent="-2286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143000" lvl="2" indent="-228600">
              <a:spcBef>
                <a:spcPct val="20000"/>
              </a:spcBef>
              <a:buSzPct val="140000"/>
            </a:pPr>
            <a:endParaRPr lang="en-US" sz="1400" dirty="0">
              <a:solidFill>
                <a:srgbClr val="006666"/>
              </a:solidFill>
              <a:latin typeface="Courier New" pitchFamily="49" charset="0"/>
              <a:cs typeface="Courier New" pitchFamily="49" charset="0"/>
            </a:endParaRPr>
          </a:p>
          <a:p>
            <a:pPr marL="1143000" lvl="2" indent="-228600">
              <a:spcBef>
                <a:spcPct val="20000"/>
              </a:spcBef>
              <a:buSzPct val="140000"/>
            </a:pPr>
            <a:r>
              <a:rPr lang="en-US" sz="1400" dirty="0">
                <a:solidFill>
                  <a:srgbClr val="006666"/>
                </a:solidFill>
                <a:latin typeface="Verdana" pitchFamily="34" charset="0"/>
                <a:cs typeface="Times New Roman" pitchFamily="18" charset="0"/>
              </a:rPr>
              <a:t> </a:t>
            </a:r>
          </a:p>
          <a:p>
            <a:pPr marL="742950" lvl="1" indent="-285750">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428064" name="Group 10272"/>
          <p:cNvGrpSpPr>
            <a:grpSpLocks/>
          </p:cNvGrpSpPr>
          <p:nvPr/>
        </p:nvGrpSpPr>
        <p:grpSpPr bwMode="auto">
          <a:xfrm>
            <a:off x="533400" y="1905000"/>
            <a:ext cx="8153400" cy="4032250"/>
            <a:chOff x="0" y="0"/>
            <a:chExt cx="2989" cy="2108"/>
          </a:xfrm>
        </p:grpSpPr>
        <p:grpSp>
          <p:nvGrpSpPr>
            <p:cNvPr id="428047" name="Group 10255"/>
            <p:cNvGrpSpPr>
              <a:grpSpLocks/>
            </p:cNvGrpSpPr>
            <p:nvPr/>
          </p:nvGrpSpPr>
          <p:grpSpPr bwMode="auto">
            <a:xfrm>
              <a:off x="0" y="0"/>
              <a:ext cx="1573" cy="384"/>
              <a:chOff x="0" y="0"/>
              <a:chExt cx="1573" cy="384"/>
            </a:xfrm>
          </p:grpSpPr>
          <p:sp>
            <p:nvSpPr>
              <p:cNvPr id="428046" name="Rectangle 10254"/>
              <p:cNvSpPr>
                <a:spLocks noChangeArrowheads="1"/>
              </p:cNvSpPr>
              <p:nvPr/>
            </p:nvSpPr>
            <p:spPr bwMode="auto">
              <a:xfrm>
                <a:off x="0" y="0"/>
                <a:ext cx="157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8045" name="Group 10253"/>
              <p:cNvGrpSpPr>
                <a:grpSpLocks/>
              </p:cNvGrpSpPr>
              <p:nvPr/>
            </p:nvGrpSpPr>
            <p:grpSpPr bwMode="auto">
              <a:xfrm>
                <a:off x="0" y="0"/>
                <a:ext cx="1573" cy="384"/>
                <a:chOff x="0" y="0"/>
                <a:chExt cx="1573" cy="384"/>
              </a:xfrm>
            </p:grpSpPr>
            <p:sp>
              <p:nvSpPr>
                <p:cNvPr id="428036" name="Rectangle 10244"/>
                <p:cNvSpPr>
                  <a:spLocks noChangeArrowheads="1"/>
                </p:cNvSpPr>
                <p:nvPr/>
              </p:nvSpPr>
              <p:spPr bwMode="auto">
                <a:xfrm>
                  <a:off x="43" y="0"/>
                  <a:ext cx="148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dirty="0">
                      <a:solidFill>
                        <a:srgbClr val="006666"/>
                      </a:solidFill>
                      <a:latin typeface="Verdana" pitchFamily="34" charset="0"/>
                      <a:cs typeface="Times New Roman" pitchFamily="18" charset="0"/>
                    </a:rPr>
                    <a:t>Exception</a:t>
                  </a:r>
                </a:p>
                <a:p>
                  <a:pPr algn="ctr" eaLnBrk="0" hangingPunct="0"/>
                  <a:endParaRPr lang="en-US" sz="1400" dirty="0">
                    <a:solidFill>
                      <a:srgbClr val="006666"/>
                    </a:solidFill>
                  </a:endParaRPr>
                </a:p>
              </p:txBody>
            </p:sp>
            <p:sp>
              <p:nvSpPr>
                <p:cNvPr id="428044" name="Rectangle 10252"/>
                <p:cNvSpPr>
                  <a:spLocks noChangeArrowheads="1"/>
                </p:cNvSpPr>
                <p:nvPr/>
              </p:nvSpPr>
              <p:spPr bwMode="auto">
                <a:xfrm>
                  <a:off x="0" y="0"/>
                  <a:ext cx="157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8051" name="Group 10259"/>
            <p:cNvGrpSpPr>
              <a:grpSpLocks/>
            </p:cNvGrpSpPr>
            <p:nvPr/>
          </p:nvGrpSpPr>
          <p:grpSpPr bwMode="auto">
            <a:xfrm>
              <a:off x="1573" y="0"/>
              <a:ext cx="1416" cy="384"/>
              <a:chOff x="1573" y="0"/>
              <a:chExt cx="1416" cy="384"/>
            </a:xfrm>
          </p:grpSpPr>
          <p:sp>
            <p:nvSpPr>
              <p:cNvPr id="428050" name="Rectangle 10258"/>
              <p:cNvSpPr>
                <a:spLocks noChangeArrowheads="1"/>
              </p:cNvSpPr>
              <p:nvPr/>
            </p:nvSpPr>
            <p:spPr bwMode="auto">
              <a:xfrm>
                <a:off x="1573" y="0"/>
                <a:ext cx="141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8049" name="Group 10257"/>
              <p:cNvGrpSpPr>
                <a:grpSpLocks/>
              </p:cNvGrpSpPr>
              <p:nvPr/>
            </p:nvGrpSpPr>
            <p:grpSpPr bwMode="auto">
              <a:xfrm>
                <a:off x="1573" y="0"/>
                <a:ext cx="1416" cy="384"/>
                <a:chOff x="1573" y="0"/>
                <a:chExt cx="1416" cy="384"/>
              </a:xfrm>
            </p:grpSpPr>
            <p:sp>
              <p:nvSpPr>
                <p:cNvPr id="428037" name="Rectangle 10245"/>
                <p:cNvSpPr>
                  <a:spLocks noChangeArrowheads="1"/>
                </p:cNvSpPr>
                <p:nvPr/>
              </p:nvSpPr>
              <p:spPr bwMode="auto">
                <a:xfrm>
                  <a:off x="1616" y="0"/>
                  <a:ext cx="133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Cause of Creation</a:t>
                  </a:r>
                </a:p>
                <a:p>
                  <a:pPr algn="ctr" eaLnBrk="0" hangingPunct="0"/>
                  <a:endParaRPr lang="en-US">
                    <a:solidFill>
                      <a:srgbClr val="006666"/>
                    </a:solidFill>
                  </a:endParaRPr>
                </a:p>
              </p:txBody>
            </p:sp>
            <p:sp>
              <p:nvSpPr>
                <p:cNvPr id="428048" name="Rectangle 10256"/>
                <p:cNvSpPr>
                  <a:spLocks noChangeArrowheads="1"/>
                </p:cNvSpPr>
                <p:nvPr/>
              </p:nvSpPr>
              <p:spPr bwMode="auto">
                <a:xfrm>
                  <a:off x="1573" y="0"/>
                  <a:ext cx="141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8053" name="Group 10261"/>
            <p:cNvGrpSpPr>
              <a:grpSpLocks/>
            </p:cNvGrpSpPr>
            <p:nvPr/>
          </p:nvGrpSpPr>
          <p:grpSpPr bwMode="auto">
            <a:xfrm>
              <a:off x="0" y="384"/>
              <a:ext cx="1573" cy="546"/>
              <a:chOff x="0" y="384"/>
              <a:chExt cx="1573" cy="546"/>
            </a:xfrm>
          </p:grpSpPr>
          <p:sp>
            <p:nvSpPr>
              <p:cNvPr id="428038" name="Rectangle 10246"/>
              <p:cNvSpPr>
                <a:spLocks noChangeArrowheads="1"/>
              </p:cNvSpPr>
              <p:nvPr/>
            </p:nvSpPr>
            <p:spPr bwMode="auto">
              <a:xfrm>
                <a:off x="43" y="384"/>
                <a:ext cx="148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ArithmeticException</a:t>
                </a:r>
              </a:p>
              <a:p>
                <a:pPr eaLnBrk="0" hangingPunct="0"/>
                <a:endParaRPr lang="en-US" sz="1400">
                  <a:solidFill>
                    <a:srgbClr val="006666"/>
                  </a:solidFill>
                </a:endParaRPr>
              </a:p>
            </p:txBody>
          </p:sp>
          <p:sp>
            <p:nvSpPr>
              <p:cNvPr id="428052" name="Rectangle 10260"/>
              <p:cNvSpPr>
                <a:spLocks noChangeArrowheads="1"/>
              </p:cNvSpPr>
              <p:nvPr/>
            </p:nvSpPr>
            <p:spPr bwMode="auto">
              <a:xfrm>
                <a:off x="0" y="384"/>
                <a:ext cx="157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8055" name="Group 10263"/>
            <p:cNvGrpSpPr>
              <a:grpSpLocks/>
            </p:cNvGrpSpPr>
            <p:nvPr/>
          </p:nvGrpSpPr>
          <p:grpSpPr bwMode="auto">
            <a:xfrm>
              <a:off x="1573" y="384"/>
              <a:ext cx="1416" cy="546"/>
              <a:chOff x="1573" y="384"/>
              <a:chExt cx="1416" cy="546"/>
            </a:xfrm>
          </p:grpSpPr>
          <p:sp>
            <p:nvSpPr>
              <p:cNvPr id="428039" name="Rectangle 10247"/>
              <p:cNvSpPr>
                <a:spLocks noChangeArrowheads="1"/>
              </p:cNvSpPr>
              <p:nvPr/>
            </p:nvSpPr>
            <p:spPr bwMode="auto">
              <a:xfrm>
                <a:off x="1616" y="384"/>
                <a:ext cx="13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you make an arithmetic error, such as dividing a number by zero.</a:t>
                </a:r>
              </a:p>
              <a:p>
                <a:pPr eaLnBrk="0" hangingPunct="0"/>
                <a:endParaRPr lang="en-US" sz="1400">
                  <a:solidFill>
                    <a:srgbClr val="006666"/>
                  </a:solidFill>
                </a:endParaRPr>
              </a:p>
            </p:txBody>
          </p:sp>
          <p:sp>
            <p:nvSpPr>
              <p:cNvPr id="428054" name="Rectangle 10262"/>
              <p:cNvSpPr>
                <a:spLocks noChangeArrowheads="1"/>
              </p:cNvSpPr>
              <p:nvPr/>
            </p:nvSpPr>
            <p:spPr bwMode="auto">
              <a:xfrm>
                <a:off x="1573" y="384"/>
                <a:ext cx="14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8057" name="Group 10265"/>
            <p:cNvGrpSpPr>
              <a:grpSpLocks/>
            </p:cNvGrpSpPr>
            <p:nvPr/>
          </p:nvGrpSpPr>
          <p:grpSpPr bwMode="auto">
            <a:xfrm>
              <a:off x="0" y="930"/>
              <a:ext cx="1573" cy="546"/>
              <a:chOff x="0" y="930"/>
              <a:chExt cx="1573" cy="546"/>
            </a:xfrm>
          </p:grpSpPr>
          <p:sp>
            <p:nvSpPr>
              <p:cNvPr id="428040" name="Rectangle 10248"/>
              <p:cNvSpPr>
                <a:spLocks noChangeArrowheads="1"/>
              </p:cNvSpPr>
              <p:nvPr/>
            </p:nvSpPr>
            <p:spPr bwMode="auto">
              <a:xfrm>
                <a:off x="43" y="930"/>
                <a:ext cx="148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ArrayIndexOutOfBoundsException</a:t>
                </a:r>
              </a:p>
              <a:p>
                <a:pPr eaLnBrk="0" hangingPunct="0"/>
                <a:endParaRPr lang="en-US">
                  <a:solidFill>
                    <a:srgbClr val="006666"/>
                  </a:solidFill>
                </a:endParaRPr>
              </a:p>
            </p:txBody>
          </p:sp>
          <p:sp>
            <p:nvSpPr>
              <p:cNvPr id="428056" name="Rectangle 10264"/>
              <p:cNvSpPr>
                <a:spLocks noChangeArrowheads="1"/>
              </p:cNvSpPr>
              <p:nvPr/>
            </p:nvSpPr>
            <p:spPr bwMode="auto">
              <a:xfrm>
                <a:off x="0" y="930"/>
                <a:ext cx="157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8059" name="Group 10267"/>
            <p:cNvGrpSpPr>
              <a:grpSpLocks/>
            </p:cNvGrpSpPr>
            <p:nvPr/>
          </p:nvGrpSpPr>
          <p:grpSpPr bwMode="auto">
            <a:xfrm>
              <a:off x="1573" y="930"/>
              <a:ext cx="1416" cy="546"/>
              <a:chOff x="1573" y="930"/>
              <a:chExt cx="1416" cy="546"/>
            </a:xfrm>
          </p:grpSpPr>
          <p:sp>
            <p:nvSpPr>
              <p:cNvPr id="428041" name="Rectangle 10249"/>
              <p:cNvSpPr>
                <a:spLocks noChangeArrowheads="1"/>
              </p:cNvSpPr>
              <p:nvPr/>
            </p:nvSpPr>
            <p:spPr bwMode="auto">
              <a:xfrm>
                <a:off x="1616" y="930"/>
                <a:ext cx="13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an attempt is made to access an array element beyond the index of the array.</a:t>
                </a:r>
              </a:p>
              <a:p>
                <a:pPr eaLnBrk="0" hangingPunct="0"/>
                <a:endParaRPr lang="en-US" sz="1400">
                  <a:solidFill>
                    <a:srgbClr val="006666"/>
                  </a:solidFill>
                </a:endParaRPr>
              </a:p>
            </p:txBody>
          </p:sp>
          <p:sp>
            <p:nvSpPr>
              <p:cNvPr id="428058" name="Rectangle 10266"/>
              <p:cNvSpPr>
                <a:spLocks noChangeArrowheads="1"/>
              </p:cNvSpPr>
              <p:nvPr/>
            </p:nvSpPr>
            <p:spPr bwMode="auto">
              <a:xfrm>
                <a:off x="1573" y="930"/>
                <a:ext cx="14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8061" name="Group 10269"/>
            <p:cNvGrpSpPr>
              <a:grpSpLocks/>
            </p:cNvGrpSpPr>
            <p:nvPr/>
          </p:nvGrpSpPr>
          <p:grpSpPr bwMode="auto">
            <a:xfrm>
              <a:off x="0" y="1476"/>
              <a:ext cx="1573" cy="632"/>
              <a:chOff x="0" y="1476"/>
              <a:chExt cx="1573" cy="632"/>
            </a:xfrm>
          </p:grpSpPr>
          <p:sp>
            <p:nvSpPr>
              <p:cNvPr id="428042" name="Rectangle 10250"/>
              <p:cNvSpPr>
                <a:spLocks noChangeArrowheads="1"/>
              </p:cNvSpPr>
              <p:nvPr/>
            </p:nvSpPr>
            <p:spPr bwMode="auto">
              <a:xfrm>
                <a:off x="43" y="1476"/>
                <a:ext cx="148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ArrayStoreException</a:t>
                </a:r>
              </a:p>
              <a:p>
                <a:pPr eaLnBrk="0" hangingPunct="0"/>
                <a:endParaRPr lang="en-US" sz="1400">
                  <a:solidFill>
                    <a:srgbClr val="006666"/>
                  </a:solidFill>
                </a:endParaRPr>
              </a:p>
            </p:txBody>
          </p:sp>
          <p:sp>
            <p:nvSpPr>
              <p:cNvPr id="428060" name="Rectangle 10268"/>
              <p:cNvSpPr>
                <a:spLocks noChangeArrowheads="1"/>
              </p:cNvSpPr>
              <p:nvPr/>
            </p:nvSpPr>
            <p:spPr bwMode="auto">
              <a:xfrm>
                <a:off x="0" y="1476"/>
                <a:ext cx="157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8063" name="Group 10271"/>
            <p:cNvGrpSpPr>
              <a:grpSpLocks/>
            </p:cNvGrpSpPr>
            <p:nvPr/>
          </p:nvGrpSpPr>
          <p:grpSpPr bwMode="auto">
            <a:xfrm>
              <a:off x="1573" y="1476"/>
              <a:ext cx="1416" cy="632"/>
              <a:chOff x="1573" y="1476"/>
              <a:chExt cx="1416" cy="632"/>
            </a:xfrm>
          </p:grpSpPr>
          <p:sp>
            <p:nvSpPr>
              <p:cNvPr id="428043" name="Rectangle 10251"/>
              <p:cNvSpPr>
                <a:spLocks noChangeArrowheads="1"/>
              </p:cNvSpPr>
              <p:nvPr/>
            </p:nvSpPr>
            <p:spPr bwMode="auto">
              <a:xfrm>
                <a:off x="1616" y="1476"/>
                <a:ext cx="13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Occurs when you assign an element to an array that is not compatible with the data type of that array.</a:t>
                </a:r>
              </a:p>
              <a:p>
                <a:pPr eaLnBrk="0" hangingPunct="0"/>
                <a:endParaRPr lang="en-US" sz="1400">
                  <a:solidFill>
                    <a:srgbClr val="006666"/>
                  </a:solidFill>
                </a:endParaRPr>
              </a:p>
            </p:txBody>
          </p:sp>
          <p:sp>
            <p:nvSpPr>
              <p:cNvPr id="428062" name="Rectangle 10270"/>
              <p:cNvSpPr>
                <a:spLocks noChangeArrowheads="1"/>
              </p:cNvSpPr>
              <p:nvPr/>
            </p:nvSpPr>
            <p:spPr bwMode="auto">
              <a:xfrm>
                <a:off x="1573" y="1476"/>
                <a:ext cx="141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0580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924800" cy="4572000"/>
          </a:xfrm>
        </p:spPr>
        <p:txBody>
          <a:bodyPr/>
          <a:lstStyle/>
          <a:p>
            <a:pPr algn="l"/>
            <a:r>
              <a:rPr lang="en-US" sz="2400" b="1" dirty="0" smtClean="0">
                <a:latin typeface="+mn-lt"/>
              </a:rPr>
              <a:t>Example of Checked Exceptions:</a:t>
            </a: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solidFill>
                  <a:srgbClr val="006666"/>
                </a:solidFill>
                <a:latin typeface="+mn-lt"/>
              </a:rPr>
              <a:t>public </a:t>
            </a:r>
            <a:r>
              <a:rPr lang="en-US" sz="2400" dirty="0">
                <a:solidFill>
                  <a:srgbClr val="006666"/>
                </a:solidFill>
                <a:latin typeface="+mn-lt"/>
              </a:rPr>
              <a:t>static void main(String[] </a:t>
            </a:r>
            <a:r>
              <a:rPr lang="en-US" sz="2400" dirty="0" err="1">
                <a:solidFill>
                  <a:srgbClr val="006666"/>
                </a:solidFill>
                <a:latin typeface="+mn-lt"/>
              </a:rPr>
              <a:t>args</a:t>
            </a:r>
            <a:r>
              <a:rPr lang="en-US" sz="2400" dirty="0">
                <a:solidFill>
                  <a:srgbClr val="006666"/>
                </a:solidFill>
                <a:latin typeface="+mn-lt"/>
              </a:rPr>
              <a:t>)</a:t>
            </a:r>
            <a:br>
              <a:rPr lang="en-US" sz="2400" dirty="0">
                <a:solidFill>
                  <a:srgbClr val="006666"/>
                </a:solidFill>
                <a:latin typeface="+mn-lt"/>
              </a:rPr>
            </a:br>
            <a:r>
              <a:rPr lang="en-US" sz="2400" dirty="0">
                <a:solidFill>
                  <a:srgbClr val="006666"/>
                </a:solidFill>
                <a:latin typeface="+mn-lt"/>
              </a:rPr>
              <a:t>{</a:t>
            </a:r>
            <a:br>
              <a:rPr lang="en-US" sz="2400" dirty="0">
                <a:solidFill>
                  <a:srgbClr val="006666"/>
                </a:solidFill>
                <a:latin typeface="+mn-lt"/>
              </a:rPr>
            </a:br>
            <a:r>
              <a:rPr lang="en-US" sz="2400" dirty="0">
                <a:solidFill>
                  <a:srgbClr val="006666"/>
                </a:solidFill>
                <a:latin typeface="+mn-lt"/>
              </a:rPr>
              <a:t>    </a:t>
            </a:r>
            <a:r>
              <a:rPr lang="en-US" sz="2400" dirty="0" err="1">
                <a:solidFill>
                  <a:srgbClr val="006666"/>
                </a:solidFill>
                <a:latin typeface="+mn-lt"/>
              </a:rPr>
              <a:t>FileReader</a:t>
            </a:r>
            <a:r>
              <a:rPr lang="en-US" sz="2400" dirty="0">
                <a:solidFill>
                  <a:srgbClr val="006666"/>
                </a:solidFill>
                <a:latin typeface="+mn-lt"/>
              </a:rPr>
              <a:t> file = new </a:t>
            </a:r>
            <a:r>
              <a:rPr lang="en-US" sz="2400" dirty="0" err="1">
                <a:solidFill>
                  <a:srgbClr val="006666"/>
                </a:solidFill>
                <a:latin typeface="+mn-lt"/>
              </a:rPr>
              <a:t>FileReader</a:t>
            </a:r>
            <a:r>
              <a:rPr lang="en-US" sz="2400" dirty="0">
                <a:solidFill>
                  <a:srgbClr val="006666"/>
                </a:solidFill>
                <a:latin typeface="+mn-lt"/>
              </a:rPr>
              <a:t>("somefile.txt");</a:t>
            </a:r>
            <a:br>
              <a:rPr lang="en-US" sz="2400" dirty="0">
                <a:solidFill>
                  <a:srgbClr val="006666"/>
                </a:solidFill>
                <a:latin typeface="+mn-lt"/>
              </a:rPr>
            </a:br>
            <a:r>
              <a:rPr lang="en-US" sz="2400" dirty="0" smtClean="0">
                <a:solidFill>
                  <a:srgbClr val="006666"/>
                </a:solidFill>
                <a:latin typeface="+mn-lt"/>
              </a:rPr>
              <a:t>}</a:t>
            </a:r>
            <a:br>
              <a:rPr lang="en-US" sz="2400" dirty="0" smtClean="0">
                <a:solidFill>
                  <a:srgbClr val="006666"/>
                </a:solidFill>
                <a:latin typeface="+mn-lt"/>
              </a:rPr>
            </a:br>
            <a:r>
              <a:rPr lang="en-US" sz="2400" dirty="0">
                <a:latin typeface="+mn-lt"/>
              </a:rPr>
              <a:t/>
            </a:r>
            <a:br>
              <a:rPr lang="en-US" sz="2400" dirty="0">
                <a:latin typeface="+mn-lt"/>
              </a:rPr>
            </a:br>
            <a:r>
              <a:rPr lang="en-US" sz="2400" dirty="0">
                <a:latin typeface="+mn-lt"/>
              </a:rPr>
              <a:t>In above case, you will get compile time error with message – </a:t>
            </a:r>
            <a:r>
              <a:rPr lang="en-US" sz="2400" dirty="0">
                <a:solidFill>
                  <a:srgbClr val="FF0000"/>
                </a:solidFill>
                <a:latin typeface="+mn-lt"/>
              </a:rPr>
              <a:t>Unhandled exception type </a:t>
            </a:r>
            <a:r>
              <a:rPr lang="en-US" sz="2400" dirty="0" err="1">
                <a:solidFill>
                  <a:srgbClr val="FF0000"/>
                </a:solidFill>
                <a:latin typeface="+mn-lt"/>
              </a:rPr>
              <a:t>FileNotFoundException</a:t>
            </a:r>
            <a:r>
              <a:rPr lang="en-US" sz="2400" dirty="0">
                <a:latin typeface="+mn-lt"/>
              </a:rPr>
              <a:t>.</a:t>
            </a:r>
          </a:p>
        </p:txBody>
      </p:sp>
    </p:spTree>
    <p:extLst>
      <p:ext uri="{BB962C8B-B14F-4D97-AF65-F5344CB8AC3E}">
        <p14:creationId xmlns:p14="http://schemas.microsoft.com/office/powerpoint/2010/main" val="2129706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924800" cy="4724400"/>
          </a:xfrm>
        </p:spPr>
        <p:txBody>
          <a:bodyPr/>
          <a:lstStyle/>
          <a:p>
            <a:pPr algn="l"/>
            <a:r>
              <a:rPr lang="en-US" sz="2400" b="1" dirty="0" smtClean="0">
                <a:latin typeface="+mn-lt"/>
              </a:rPr>
              <a:t>Example of Unchecked Exceptions:</a:t>
            </a:r>
            <a:r>
              <a:rPr lang="en-US" sz="2400" dirty="0">
                <a:latin typeface="+mn-lt"/>
              </a:rPr>
              <a:t/>
            </a:r>
            <a:br>
              <a:rPr lang="en-US" sz="2400" dirty="0">
                <a:latin typeface="+mn-lt"/>
              </a:rPr>
            </a:br>
            <a:r>
              <a:rPr lang="en-US" sz="2400" dirty="0" smtClean="0">
                <a:latin typeface="+mn-lt"/>
              </a:rPr>
              <a:t/>
            </a:r>
            <a:br>
              <a:rPr lang="en-US" sz="2400" dirty="0" smtClean="0">
                <a:latin typeface="+mn-lt"/>
              </a:rPr>
            </a:br>
            <a:r>
              <a:rPr lang="en-US" sz="2000" dirty="0" smtClean="0">
                <a:latin typeface="+mn-lt"/>
              </a:rPr>
              <a:t>class </a:t>
            </a:r>
            <a:r>
              <a:rPr lang="en-US" sz="2000" dirty="0">
                <a:latin typeface="+mn-lt"/>
              </a:rPr>
              <a:t>Main </a:t>
            </a:r>
            <a:r>
              <a:rPr lang="en-US" sz="2000" dirty="0" smtClean="0">
                <a:latin typeface="+mn-lt"/>
              </a:rPr>
              <a:t> { </a:t>
            </a:r>
            <a:r>
              <a:rPr lang="en-US" sz="2000" dirty="0">
                <a:latin typeface="+mn-lt"/>
              </a:rPr>
              <a:t/>
            </a:r>
            <a:br>
              <a:rPr lang="en-US" sz="2000" dirty="0">
                <a:latin typeface="+mn-lt"/>
              </a:rPr>
            </a:br>
            <a:r>
              <a:rPr lang="en-US" sz="2000" dirty="0">
                <a:latin typeface="+mn-lt"/>
              </a:rPr>
              <a:t>public static void main(String </a:t>
            </a:r>
            <a:r>
              <a:rPr lang="en-US" sz="2000" dirty="0" err="1">
                <a:latin typeface="+mn-lt"/>
              </a:rPr>
              <a:t>args</a:t>
            </a:r>
            <a:r>
              <a:rPr lang="en-US" sz="2000" dirty="0">
                <a:latin typeface="+mn-lt"/>
              </a:rPr>
              <a:t>[]) { </a:t>
            </a:r>
            <a:br>
              <a:rPr lang="en-US" sz="2000" dirty="0">
                <a:latin typeface="+mn-lt"/>
              </a:rPr>
            </a:br>
            <a:r>
              <a:rPr lang="en-US" sz="2000" dirty="0">
                <a:latin typeface="+mn-lt"/>
              </a:rPr>
              <a:t>	</a:t>
            </a:r>
            <a:r>
              <a:rPr lang="en-US" sz="2000" dirty="0" err="1">
                <a:latin typeface="+mn-lt"/>
              </a:rPr>
              <a:t>int</a:t>
            </a:r>
            <a:r>
              <a:rPr lang="en-US" sz="2000" dirty="0">
                <a:latin typeface="+mn-lt"/>
              </a:rPr>
              <a:t> x = 0; </a:t>
            </a:r>
            <a:br>
              <a:rPr lang="en-US" sz="2000" dirty="0">
                <a:latin typeface="+mn-lt"/>
              </a:rPr>
            </a:br>
            <a:r>
              <a:rPr lang="en-US" sz="2000" dirty="0">
                <a:latin typeface="+mn-lt"/>
              </a:rPr>
              <a:t>	</a:t>
            </a:r>
            <a:r>
              <a:rPr lang="en-US" sz="2000" dirty="0" err="1">
                <a:latin typeface="+mn-lt"/>
              </a:rPr>
              <a:t>int</a:t>
            </a:r>
            <a:r>
              <a:rPr lang="en-US" sz="2000" dirty="0">
                <a:latin typeface="+mn-lt"/>
              </a:rPr>
              <a:t> y = 10; </a:t>
            </a:r>
            <a:br>
              <a:rPr lang="en-US" sz="2000" dirty="0">
                <a:latin typeface="+mn-lt"/>
              </a:rPr>
            </a:br>
            <a:r>
              <a:rPr lang="en-US" sz="2000" dirty="0">
                <a:latin typeface="+mn-lt"/>
              </a:rPr>
              <a:t>	</a:t>
            </a:r>
            <a:r>
              <a:rPr lang="en-US" sz="2000" dirty="0" err="1">
                <a:latin typeface="+mn-lt"/>
              </a:rPr>
              <a:t>int</a:t>
            </a:r>
            <a:r>
              <a:rPr lang="en-US" sz="2000" dirty="0">
                <a:latin typeface="+mn-lt"/>
              </a:rPr>
              <a:t> z = y/x; </a:t>
            </a:r>
            <a:r>
              <a:rPr lang="en-US" sz="2000" dirty="0" smtClean="0">
                <a:latin typeface="+mn-lt"/>
              </a:rPr>
              <a:t/>
            </a:r>
            <a:br>
              <a:rPr lang="en-US" sz="2000" dirty="0" smtClean="0">
                <a:latin typeface="+mn-lt"/>
              </a:rPr>
            </a:br>
            <a:r>
              <a:rPr lang="en-US" sz="2000" dirty="0" err="1" smtClean="0">
                <a:latin typeface="+mn-lt"/>
              </a:rPr>
              <a:t>System.out.println</a:t>
            </a:r>
            <a:r>
              <a:rPr lang="en-US" sz="2000" dirty="0" smtClean="0">
                <a:latin typeface="+mn-lt"/>
              </a:rPr>
              <a:t>(z);</a:t>
            </a:r>
            <a:r>
              <a:rPr lang="en-US" sz="2000" dirty="0">
                <a:latin typeface="+mn-lt"/>
              </a:rPr>
              <a:t/>
            </a:r>
            <a:br>
              <a:rPr lang="en-US" sz="2000" dirty="0">
                <a:latin typeface="+mn-lt"/>
              </a:rPr>
            </a:br>
            <a:r>
              <a:rPr lang="en-US" sz="2000" dirty="0">
                <a:latin typeface="+mn-lt"/>
              </a:rPr>
              <a:t>} </a:t>
            </a:r>
            <a:br>
              <a:rPr lang="en-US" sz="2000" dirty="0">
                <a:latin typeface="+mn-lt"/>
              </a:rPr>
            </a:br>
            <a:r>
              <a:rPr lang="en-US" sz="2000" dirty="0">
                <a:latin typeface="+mn-lt"/>
              </a:rPr>
              <a:t>} </a:t>
            </a:r>
            <a:r>
              <a:rPr lang="en-US" sz="2000" dirty="0" smtClean="0">
                <a:latin typeface="+mn-lt"/>
              </a:rPr>
              <a:t/>
            </a:r>
            <a:br>
              <a:rPr lang="en-US" sz="2000" dirty="0" smtClean="0">
                <a:latin typeface="+mn-lt"/>
              </a:rPr>
            </a:br>
            <a:r>
              <a:rPr lang="en-US" sz="2000" dirty="0">
                <a:latin typeface="+mn-lt"/>
              </a:rPr>
              <a:t/>
            </a:r>
            <a:br>
              <a:rPr lang="en-US" sz="2000" dirty="0">
                <a:latin typeface="+mn-lt"/>
              </a:rPr>
            </a:br>
            <a:r>
              <a:rPr lang="en-US" sz="2000" dirty="0">
                <a:solidFill>
                  <a:srgbClr val="FF0000"/>
                </a:solidFill>
                <a:latin typeface="+mn-lt"/>
              </a:rPr>
              <a:t>Exception in thread "main" </a:t>
            </a:r>
            <a:r>
              <a:rPr lang="en-US" sz="2000" dirty="0" err="1">
                <a:solidFill>
                  <a:srgbClr val="FF0000"/>
                </a:solidFill>
                <a:latin typeface="+mn-lt"/>
              </a:rPr>
              <a:t>java.lang.ArithmeticException</a:t>
            </a:r>
            <a:r>
              <a:rPr lang="en-US" sz="2000" dirty="0">
                <a:solidFill>
                  <a:srgbClr val="FF0000"/>
                </a:solidFill>
                <a:latin typeface="+mn-lt"/>
              </a:rPr>
              <a:t>: / by zero</a:t>
            </a:r>
            <a:br>
              <a:rPr lang="en-US" sz="2000" dirty="0">
                <a:solidFill>
                  <a:srgbClr val="FF0000"/>
                </a:solidFill>
                <a:latin typeface="+mn-lt"/>
              </a:rPr>
            </a:br>
            <a:r>
              <a:rPr lang="en-US" sz="2000" dirty="0">
                <a:solidFill>
                  <a:srgbClr val="FF0000"/>
                </a:solidFill>
                <a:latin typeface="+mn-lt"/>
              </a:rPr>
              <a:t>    at </a:t>
            </a:r>
            <a:r>
              <a:rPr lang="en-US" sz="2000" dirty="0" err="1">
                <a:solidFill>
                  <a:srgbClr val="FF0000"/>
                </a:solidFill>
                <a:latin typeface="+mn-lt"/>
              </a:rPr>
              <a:t>Main.main</a:t>
            </a:r>
            <a:r>
              <a:rPr lang="en-US" sz="2000" dirty="0">
                <a:solidFill>
                  <a:srgbClr val="FF0000"/>
                </a:solidFill>
                <a:latin typeface="+mn-lt"/>
              </a:rPr>
              <a:t>(Main.java:5)</a:t>
            </a:r>
            <a:br>
              <a:rPr lang="en-US" sz="2000" dirty="0">
                <a:solidFill>
                  <a:srgbClr val="FF0000"/>
                </a:solidFill>
                <a:latin typeface="+mn-lt"/>
              </a:rPr>
            </a:br>
            <a:r>
              <a:rPr lang="en-US" sz="2000" dirty="0">
                <a:latin typeface="+mn-lt"/>
              </a:rPr>
              <a:t/>
            </a:r>
            <a:br>
              <a:rPr lang="en-US" sz="2000" dirty="0">
                <a:latin typeface="+mn-lt"/>
              </a:rPr>
            </a:br>
            <a:r>
              <a:rPr lang="en-US" sz="2400" dirty="0">
                <a:latin typeface="+mn-lt"/>
              </a:rPr>
              <a:t/>
            </a:r>
            <a:br>
              <a:rPr lang="en-US" sz="2400" dirty="0">
                <a:latin typeface="+mn-lt"/>
              </a:rPr>
            </a:br>
            <a:endParaRPr lang="en-US" sz="2400" dirty="0">
              <a:latin typeface="+mn-lt"/>
            </a:endParaRPr>
          </a:p>
        </p:txBody>
      </p:sp>
    </p:spTree>
    <p:extLst>
      <p:ext uri="{BB962C8B-B14F-4D97-AF65-F5344CB8AC3E}">
        <p14:creationId xmlns:p14="http://schemas.microsoft.com/office/powerpoint/2010/main" val="88550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b="1" dirty="0">
                <a:latin typeface="Times New Roman" pitchFamily="18" charset="0"/>
                <a:cs typeface="Times New Roman" pitchFamily="18" charset="0"/>
              </a:rPr>
              <a:t>Implementing Exception Handling</a:t>
            </a:r>
            <a:endParaRPr lang="en-US" b="1" dirty="0">
              <a:solidFill>
                <a:srgbClr val="006666"/>
              </a:solidFill>
              <a:latin typeface="Times New Roman" pitchFamily="18" charset="0"/>
              <a:cs typeface="Times New Roman" pitchFamily="18" charset="0"/>
            </a:endParaRPr>
          </a:p>
          <a:p>
            <a:pPr marL="97155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800" dirty="0">
                <a:solidFill>
                  <a:srgbClr val="006666"/>
                </a:solidFill>
                <a:latin typeface="+mn-lt"/>
                <a:cs typeface="Times New Roman" pitchFamily="18" charset="0"/>
              </a:rPr>
              <a:t>You can implement exception-handling in a program by using the following keywords:</a:t>
            </a:r>
          </a:p>
          <a:p>
            <a:pPr marL="1543050" lvl="2" indent="-457200">
              <a:spcBef>
                <a:spcPct val="20000"/>
              </a:spcBef>
              <a:buSzPct val="140000"/>
              <a:buFontTx/>
              <a:buChar char="•"/>
            </a:pPr>
            <a:r>
              <a:rPr lang="en-US" sz="1800" dirty="0">
                <a:solidFill>
                  <a:srgbClr val="006666"/>
                </a:solidFill>
                <a:latin typeface="+mn-lt"/>
                <a:cs typeface="Times New Roman" pitchFamily="18" charset="0"/>
              </a:rPr>
              <a:t>try</a:t>
            </a:r>
          </a:p>
          <a:p>
            <a:pPr marL="1543050" lvl="2" indent="-457200">
              <a:spcBef>
                <a:spcPct val="20000"/>
              </a:spcBef>
              <a:buSzPct val="140000"/>
              <a:buFontTx/>
              <a:buChar char="•"/>
            </a:pPr>
            <a:r>
              <a:rPr lang="en-US" sz="1800" dirty="0">
                <a:solidFill>
                  <a:srgbClr val="006666"/>
                </a:solidFill>
                <a:latin typeface="+mn-lt"/>
                <a:cs typeface="Times New Roman" pitchFamily="18" charset="0"/>
              </a:rPr>
              <a:t>catch</a:t>
            </a:r>
          </a:p>
          <a:p>
            <a:pPr marL="1543050" lvl="2" indent="-457200">
              <a:spcBef>
                <a:spcPct val="20000"/>
              </a:spcBef>
              <a:buSzPct val="140000"/>
              <a:buFontTx/>
              <a:buChar char="•"/>
            </a:pPr>
            <a:r>
              <a:rPr lang="en-US" sz="1800" dirty="0">
                <a:solidFill>
                  <a:srgbClr val="006666"/>
                </a:solidFill>
                <a:latin typeface="+mn-lt"/>
                <a:cs typeface="Times New Roman" pitchFamily="18" charset="0"/>
              </a:rPr>
              <a:t>throw</a:t>
            </a:r>
          </a:p>
          <a:p>
            <a:pPr marL="1543050" lvl="2" indent="-457200">
              <a:spcBef>
                <a:spcPct val="20000"/>
              </a:spcBef>
              <a:buSzPct val="140000"/>
              <a:buFontTx/>
              <a:buChar char="•"/>
            </a:pPr>
            <a:r>
              <a:rPr lang="en-US" sz="1800" dirty="0">
                <a:solidFill>
                  <a:srgbClr val="006666"/>
                </a:solidFill>
                <a:latin typeface="+mn-lt"/>
                <a:cs typeface="Times New Roman" pitchFamily="18" charset="0"/>
              </a:rPr>
              <a:t>throws</a:t>
            </a:r>
          </a:p>
          <a:p>
            <a:pPr marL="1543050" lvl="2" indent="-457200">
              <a:spcBef>
                <a:spcPct val="20000"/>
              </a:spcBef>
              <a:buSzPct val="140000"/>
              <a:buFontTx/>
              <a:buChar char="•"/>
            </a:pPr>
            <a:r>
              <a:rPr lang="en-US" sz="1800" dirty="0">
                <a:solidFill>
                  <a:srgbClr val="006666"/>
                </a:solidFill>
                <a:latin typeface="+mn-lt"/>
                <a:cs typeface="Times New Roman" pitchFamily="18" charset="0"/>
              </a:rPr>
              <a:t>finally</a:t>
            </a:r>
          </a:p>
          <a:p>
            <a:pPr marL="971550" lvl="1" indent="-457200">
              <a:spcBef>
                <a:spcPct val="20000"/>
              </a:spcBef>
              <a:buSzPct val="140000"/>
              <a:buFontTx/>
              <a:buChar char="•"/>
            </a:pPr>
            <a:r>
              <a:rPr lang="en-US" sz="1800" dirty="0">
                <a:solidFill>
                  <a:srgbClr val="006666"/>
                </a:solidFill>
                <a:latin typeface="+mn-lt"/>
                <a:cs typeface="Times New Roman" pitchFamily="18" charset="0"/>
              </a:rPr>
              <a:t>Using</a:t>
            </a:r>
            <a:r>
              <a:rPr lang="en-US" sz="1800" dirty="0">
                <a:solidFill>
                  <a:srgbClr val="006666"/>
                </a:solidFill>
                <a:latin typeface="+mn-lt"/>
                <a:cs typeface="Courier New" pitchFamily="49" charset="0"/>
              </a:rPr>
              <a:t> try</a:t>
            </a:r>
            <a:r>
              <a:rPr lang="en-US" sz="1800" dirty="0">
                <a:solidFill>
                  <a:srgbClr val="006666"/>
                </a:solidFill>
                <a:latin typeface="+mn-lt"/>
                <a:cs typeface="Times New Roman" pitchFamily="18" charset="0"/>
              </a:rPr>
              <a:t> and </a:t>
            </a:r>
            <a:r>
              <a:rPr lang="en-US" sz="1800" dirty="0">
                <a:solidFill>
                  <a:srgbClr val="006666"/>
                </a:solidFill>
                <a:latin typeface="+mn-lt"/>
                <a:cs typeface="Courier New" pitchFamily="49" charset="0"/>
              </a:rPr>
              <a:t>catch</a:t>
            </a:r>
            <a:r>
              <a:rPr lang="en-US" sz="1800" dirty="0">
                <a:solidFill>
                  <a:srgbClr val="006666"/>
                </a:solidFill>
                <a:latin typeface="+mn-lt"/>
                <a:cs typeface="Times New Roman" pitchFamily="18" charset="0"/>
              </a:rPr>
              <a:t> statements</a:t>
            </a:r>
          </a:p>
          <a:p>
            <a:pPr marL="1543050" lvl="2" indent="-457200">
              <a:spcBef>
                <a:spcPct val="20000"/>
              </a:spcBef>
              <a:buSzPct val="140000"/>
              <a:buFontTx/>
              <a:buChar char="•"/>
            </a:pPr>
            <a:r>
              <a:rPr lang="en-US" sz="1800" dirty="0">
                <a:solidFill>
                  <a:srgbClr val="006666"/>
                </a:solidFill>
                <a:latin typeface="+mn-lt"/>
                <a:cs typeface="Times New Roman" pitchFamily="18" charset="0"/>
              </a:rPr>
              <a:t>The </a:t>
            </a:r>
            <a:r>
              <a:rPr lang="en-US" sz="1800" dirty="0">
                <a:solidFill>
                  <a:srgbClr val="006666"/>
                </a:solidFill>
                <a:latin typeface="+mn-lt"/>
                <a:cs typeface="Courier New" pitchFamily="49" charset="0"/>
              </a:rPr>
              <a:t>try</a:t>
            </a:r>
            <a:r>
              <a:rPr lang="en-US" sz="1800" dirty="0">
                <a:solidFill>
                  <a:srgbClr val="006666"/>
                </a:solidFill>
                <a:latin typeface="+mn-lt"/>
                <a:cs typeface="Times New Roman" pitchFamily="18" charset="0"/>
              </a:rPr>
              <a:t> block encloses the statements that might raise an exception within it and defines the scope of the exception handlers associated with it. </a:t>
            </a:r>
          </a:p>
          <a:p>
            <a:pPr marL="1543050" lvl="2" indent="-457200">
              <a:spcBef>
                <a:spcPct val="20000"/>
              </a:spcBef>
              <a:buSzPct val="140000"/>
              <a:buFontTx/>
              <a:buChar char="•"/>
            </a:pPr>
            <a:r>
              <a:rPr lang="en-US" sz="1800" dirty="0">
                <a:solidFill>
                  <a:srgbClr val="006666"/>
                </a:solidFill>
                <a:latin typeface="+mn-lt"/>
                <a:cs typeface="Times New Roman" pitchFamily="18" charset="0"/>
              </a:rPr>
              <a:t>The </a:t>
            </a:r>
            <a:r>
              <a:rPr lang="en-US" sz="1800" dirty="0">
                <a:solidFill>
                  <a:srgbClr val="006666"/>
                </a:solidFill>
                <a:latin typeface="+mn-lt"/>
                <a:cs typeface="Courier New" pitchFamily="49" charset="0"/>
              </a:rPr>
              <a:t>catch</a:t>
            </a:r>
            <a:r>
              <a:rPr lang="en-US" sz="1800" dirty="0">
                <a:solidFill>
                  <a:srgbClr val="006666"/>
                </a:solidFill>
                <a:latin typeface="+mn-lt"/>
                <a:cs typeface="Times New Roman" pitchFamily="18" charset="0"/>
              </a:rPr>
              <a:t> block is used as an exception-handler. You enclose the code that you want to monitor inside a try block to handle a run time error. </a:t>
            </a:r>
            <a:endParaRPr lang="en-GB" sz="1800" dirty="0">
              <a:solidFill>
                <a:srgbClr val="006666"/>
              </a:solidFill>
              <a:latin typeface="+mn-lt"/>
              <a:cs typeface="Times New Roman" pitchFamily="18" charset="0"/>
            </a:endParaRPr>
          </a:p>
        </p:txBody>
      </p:sp>
    </p:spTree>
    <p:extLst>
      <p:ext uri="{BB962C8B-B14F-4D97-AF65-F5344CB8AC3E}">
        <p14:creationId xmlns:p14="http://schemas.microsoft.com/office/powerpoint/2010/main" val="25574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609600"/>
            <a:ext cx="8077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b="1" dirty="0">
                <a:latin typeface="Times New Roman" pitchFamily="18" charset="0"/>
                <a:cs typeface="Times New Roman" pitchFamily="18" charset="0"/>
              </a:rPr>
              <a:t>Implementing Exception </a:t>
            </a:r>
            <a:r>
              <a:rPr lang="en-US" b="1" dirty="0" smtClean="0">
                <a:latin typeface="Times New Roman" pitchFamily="18" charset="0"/>
                <a:cs typeface="Times New Roman" pitchFamily="18" charset="0"/>
              </a:rPr>
              <a:t>Handling (Contd</a:t>
            </a:r>
            <a:r>
              <a:rPr lang="en-US" b="1" dirty="0">
                <a:latin typeface="Times New Roman" pitchFamily="18" charset="0"/>
                <a:cs typeface="Times New Roman" pitchFamily="18" charset="0"/>
              </a:rPr>
              <a:t>.)</a:t>
            </a:r>
            <a:endParaRPr lang="en-US" b="1" dirty="0">
              <a:solidFill>
                <a:srgbClr val="006666"/>
              </a:solidFill>
              <a:latin typeface="Times New Roman" pitchFamily="18" charset="0"/>
              <a:cs typeface="Times New Roman" pitchFamily="18" charset="0"/>
            </a:endParaRPr>
          </a:p>
          <a:p>
            <a:pPr marL="91440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2000" dirty="0">
                <a:solidFill>
                  <a:srgbClr val="006666"/>
                </a:solidFill>
                <a:latin typeface="+mn-lt"/>
                <a:cs typeface="Times New Roman" pitchFamily="18" charset="0"/>
              </a:rPr>
              <a:t>The following syntax shows how to declare the </a:t>
            </a:r>
            <a:r>
              <a:rPr lang="en-US" sz="2000" dirty="0">
                <a:solidFill>
                  <a:srgbClr val="006666"/>
                </a:solidFill>
                <a:latin typeface="+mn-lt"/>
                <a:cs typeface="Courier New" pitchFamily="49" charset="0"/>
              </a:rPr>
              <a:t>try-catch</a:t>
            </a:r>
            <a:r>
              <a:rPr lang="en-US" sz="2000" dirty="0">
                <a:solidFill>
                  <a:srgbClr val="006666"/>
                </a:solidFill>
                <a:latin typeface="+mn-lt"/>
                <a:cs typeface="Times New Roman" pitchFamily="18" charset="0"/>
              </a:rPr>
              <a:t> block:</a:t>
            </a:r>
          </a:p>
          <a:p>
            <a:pPr marL="457200" indent="-457200">
              <a:spcBef>
                <a:spcPct val="20000"/>
              </a:spcBef>
              <a:buSzPct val="140000"/>
            </a:pPr>
            <a:r>
              <a:rPr lang="en-US" sz="2000" dirty="0">
                <a:solidFill>
                  <a:srgbClr val="006666"/>
                </a:solidFill>
                <a:latin typeface="+mn-lt"/>
                <a:cs typeface="Courier New" pitchFamily="49" charset="0"/>
              </a:rPr>
              <a:t>		try</a:t>
            </a:r>
          </a:p>
          <a:p>
            <a:pPr marL="457200" indent="-457200">
              <a:spcBef>
                <a:spcPct val="20000"/>
              </a:spcBef>
              <a:buSzPct val="140000"/>
            </a:pPr>
            <a:r>
              <a:rPr lang="en-US" sz="2000" dirty="0">
                <a:solidFill>
                  <a:srgbClr val="006666"/>
                </a:solidFill>
                <a:latin typeface="+mn-lt"/>
                <a:cs typeface="Courier New" pitchFamily="49" charset="0"/>
              </a:rPr>
              <a:t>		{</a:t>
            </a:r>
          </a:p>
          <a:p>
            <a:pPr marL="457200" indent="-457200">
              <a:spcBef>
                <a:spcPct val="20000"/>
              </a:spcBef>
              <a:buSzPct val="140000"/>
            </a:pPr>
            <a:r>
              <a:rPr lang="en-US" sz="2000" dirty="0">
                <a:solidFill>
                  <a:srgbClr val="006666"/>
                </a:solidFill>
                <a:latin typeface="+mn-lt"/>
                <a:cs typeface="Courier New" pitchFamily="49" charset="0"/>
              </a:rPr>
              <a:t>			// Statements that cause an exception.	</a:t>
            </a: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catch(</a:t>
            </a:r>
            <a:r>
              <a:rPr lang="en-US" sz="2000" dirty="0" err="1">
                <a:solidFill>
                  <a:srgbClr val="006666"/>
                </a:solidFill>
                <a:latin typeface="+mn-lt"/>
                <a:cs typeface="Courier New" pitchFamily="49" charset="0"/>
              </a:rPr>
              <a:t>ExceptionName</a:t>
            </a:r>
            <a:r>
              <a:rPr lang="en-US" sz="2000" dirty="0">
                <a:solidFill>
                  <a:srgbClr val="006666"/>
                </a:solidFill>
                <a:latin typeface="+mn-lt"/>
                <a:cs typeface="Courier New" pitchFamily="49" charset="0"/>
              </a:rPr>
              <a:t> </a:t>
            </a:r>
            <a:r>
              <a:rPr lang="en-US" sz="2000" dirty="0" err="1">
                <a:solidFill>
                  <a:srgbClr val="006666"/>
                </a:solidFill>
                <a:latin typeface="+mn-lt"/>
                <a:cs typeface="Courier New" pitchFamily="49" charset="0"/>
              </a:rPr>
              <a:t>obj</a:t>
            </a:r>
            <a:r>
              <a:rPr lang="en-US" sz="2000" dirty="0">
                <a:solidFill>
                  <a:srgbClr val="006666"/>
                </a:solidFill>
                <a:latin typeface="+mn-lt"/>
                <a:cs typeface="Courier New" pitchFamily="49" charset="0"/>
              </a:rPr>
              <a:t>)</a:t>
            </a:r>
          </a:p>
          <a:p>
            <a:pPr marL="914400" lvl="1" indent="-457200">
              <a:spcBef>
                <a:spcPct val="20000"/>
              </a:spcBef>
              <a:buSzPct val="140000"/>
            </a:pPr>
            <a:r>
              <a:rPr lang="en-US" sz="2000" dirty="0">
                <a:solidFill>
                  <a:srgbClr val="006666"/>
                </a:solidFill>
                <a:latin typeface="+mn-lt"/>
                <a:cs typeface="Courier New" pitchFamily="49" charset="0"/>
              </a:rPr>
              <a:t>	{</a:t>
            </a:r>
          </a:p>
          <a:p>
            <a:pPr marL="914400" lvl="1" indent="-457200">
              <a:spcBef>
                <a:spcPct val="20000"/>
              </a:spcBef>
              <a:buSzPct val="140000"/>
            </a:pPr>
            <a:r>
              <a:rPr lang="en-US" sz="2000" dirty="0">
                <a:solidFill>
                  <a:srgbClr val="006666"/>
                </a:solidFill>
                <a:latin typeface="+mn-lt"/>
                <a:cs typeface="Courier New" pitchFamily="49" charset="0"/>
              </a:rPr>
              <a:t>		// Error handling code.</a:t>
            </a:r>
          </a:p>
          <a:p>
            <a:pPr marL="914400" lvl="1" indent="-457200">
              <a:spcBef>
                <a:spcPct val="20000"/>
              </a:spcBef>
              <a:buSzPct val="140000"/>
            </a:pPr>
            <a:r>
              <a:rPr lang="en-US" sz="2000" dirty="0">
                <a:solidFill>
                  <a:srgbClr val="006666"/>
                </a:solidFill>
                <a:latin typeface="+mn-lt"/>
                <a:cs typeface="Times New Roman" pitchFamily="18" charset="0"/>
              </a:rPr>
              <a:t>	} </a:t>
            </a:r>
          </a:p>
          <a:p>
            <a:pPr marL="914400" lvl="1" indent="-457200">
              <a:spcBef>
                <a:spcPct val="20000"/>
              </a:spcBef>
              <a:buSzPct val="140000"/>
              <a:buFontTx/>
              <a:buChar char="•"/>
            </a:pPr>
            <a:r>
              <a:rPr lang="en-US" sz="2000" dirty="0">
                <a:solidFill>
                  <a:srgbClr val="006666"/>
                </a:solidFill>
                <a:latin typeface="+mn-lt"/>
                <a:cs typeface="Times New Roman" pitchFamily="18" charset="0"/>
              </a:rPr>
              <a:t>Using multiple catch statements </a:t>
            </a:r>
            <a:r>
              <a:rPr lang="en-US" sz="2000" dirty="0">
                <a:solidFill>
                  <a:srgbClr val="006666"/>
                </a:solidFill>
                <a:latin typeface="+mn-lt"/>
                <a:cs typeface="Courier New" pitchFamily="49" charset="0"/>
              </a:rPr>
              <a:t> </a:t>
            </a:r>
          </a:p>
          <a:p>
            <a:pPr marL="1371600" lvl="2" indent="-457200">
              <a:spcBef>
                <a:spcPct val="20000"/>
              </a:spcBef>
              <a:buSzPct val="140000"/>
              <a:buFontTx/>
              <a:buChar char="•"/>
            </a:pPr>
            <a:r>
              <a:rPr lang="en-US" sz="2000" dirty="0">
                <a:solidFill>
                  <a:srgbClr val="006666"/>
                </a:solidFill>
                <a:latin typeface="+mn-lt"/>
                <a:cs typeface="Times New Roman" pitchFamily="18" charset="0"/>
              </a:rPr>
              <a:t>A single</a:t>
            </a:r>
            <a:r>
              <a:rPr lang="en-US" sz="2000" dirty="0">
                <a:solidFill>
                  <a:srgbClr val="006666"/>
                </a:solidFill>
                <a:latin typeface="+mn-lt"/>
                <a:cs typeface="Courier New" pitchFamily="49" charset="0"/>
              </a:rPr>
              <a:t> try</a:t>
            </a:r>
            <a:r>
              <a:rPr lang="en-US" sz="2000" dirty="0">
                <a:solidFill>
                  <a:srgbClr val="006666"/>
                </a:solidFill>
                <a:latin typeface="+mn-lt"/>
                <a:cs typeface="Times New Roman" pitchFamily="18" charset="0"/>
              </a:rPr>
              <a:t> block can have many </a:t>
            </a:r>
            <a:r>
              <a:rPr lang="en-US" sz="2000" dirty="0">
                <a:solidFill>
                  <a:srgbClr val="006666"/>
                </a:solidFill>
                <a:latin typeface="+mn-lt"/>
                <a:cs typeface="Courier New" pitchFamily="49" charset="0"/>
              </a:rPr>
              <a:t>catch</a:t>
            </a:r>
            <a:r>
              <a:rPr lang="en-US" sz="2000" dirty="0">
                <a:solidFill>
                  <a:srgbClr val="006666"/>
                </a:solidFill>
                <a:latin typeface="+mn-lt"/>
                <a:cs typeface="Times New Roman" pitchFamily="18" charset="0"/>
              </a:rPr>
              <a:t> blocks. This is necessary when the try block has statements that raise different types of exceptions. </a:t>
            </a:r>
            <a:endParaRPr lang="en-US" sz="2000" dirty="0">
              <a:solidFill>
                <a:srgbClr val="006666"/>
              </a:solidFill>
              <a:latin typeface="+mn-lt"/>
              <a:cs typeface="Courier New" pitchFamily="49" charset="0"/>
            </a:endParaRPr>
          </a:p>
        </p:txBody>
      </p:sp>
    </p:spTree>
    <p:extLst>
      <p:ext uri="{BB962C8B-B14F-4D97-AF65-F5344CB8AC3E}">
        <p14:creationId xmlns:p14="http://schemas.microsoft.com/office/powerpoint/2010/main" val="253142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1028"/>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cs typeface="Times New Roman" charset="0"/>
              </a:rPr>
              <a:t>Inheritance in Java </a:t>
            </a:r>
            <a:r>
              <a:rPr lang="en-US" sz="3200" dirty="0">
                <a:latin typeface="Verdana" pitchFamily="34" charset="0"/>
              </a:rPr>
              <a:t>(Contd.)</a:t>
            </a:r>
            <a:endParaRPr lang="en-US" sz="1400" dirty="0">
              <a:solidFill>
                <a:srgbClr val="006666"/>
              </a:solidFill>
              <a:latin typeface="Verdana" pitchFamily="34" charset="0"/>
              <a:cs typeface="Times New Roman" charset="0"/>
            </a:endParaRPr>
          </a:p>
          <a:p>
            <a:pPr>
              <a:spcBef>
                <a:spcPct val="20000"/>
              </a:spcBef>
            </a:pPr>
            <a:endParaRPr lang="en-US" sz="1400" dirty="0">
              <a:solidFill>
                <a:srgbClr val="006666"/>
              </a:solidFill>
              <a:latin typeface="Verdana" pitchFamily="34" charset="0"/>
              <a:cs typeface="Times New Roman" charset="0"/>
            </a:endParaRPr>
          </a:p>
          <a:p>
            <a:pPr marL="742950" lvl="1" indent="-285750">
              <a:spcBef>
                <a:spcPct val="20000"/>
              </a:spcBef>
              <a:buSzPct val="140000"/>
              <a:buFontTx/>
              <a:buChar char="•"/>
            </a:pPr>
            <a:r>
              <a:rPr lang="en-US" sz="2000" dirty="0">
                <a:solidFill>
                  <a:srgbClr val="006666"/>
                </a:solidFill>
                <a:latin typeface="Times New Roman" pitchFamily="18" charset="0"/>
                <a:cs typeface="Times New Roman" pitchFamily="18" charset="0"/>
              </a:rPr>
              <a:t>Implementing Different Types of Inheritance</a:t>
            </a:r>
          </a:p>
          <a:p>
            <a:pPr marL="1143000" lvl="2" indent="-228600">
              <a:spcBef>
                <a:spcPct val="20000"/>
              </a:spcBef>
              <a:buSzPct val="140000"/>
              <a:buFontTx/>
              <a:buChar char="•"/>
            </a:pPr>
            <a:r>
              <a:rPr lang="en-US" sz="2000" dirty="0">
                <a:solidFill>
                  <a:srgbClr val="006666"/>
                </a:solidFill>
                <a:latin typeface="Times New Roman" pitchFamily="18" charset="0"/>
                <a:cs typeface="Times New Roman" pitchFamily="18" charset="0"/>
              </a:rPr>
              <a:t>Single level inheritance </a:t>
            </a:r>
          </a:p>
          <a:p>
            <a:pPr marL="1600200" lvl="3" indent="-228600">
              <a:spcBef>
                <a:spcPct val="20000"/>
              </a:spcBef>
              <a:buSzPct val="140000"/>
              <a:buFontTx/>
              <a:buChar char="•"/>
            </a:pPr>
            <a:r>
              <a:rPr lang="en-US" sz="2000" dirty="0">
                <a:solidFill>
                  <a:srgbClr val="006666"/>
                </a:solidFill>
                <a:latin typeface="Times New Roman" pitchFamily="18" charset="0"/>
                <a:cs typeface="Times New Roman" pitchFamily="18" charset="0"/>
              </a:rPr>
              <a:t>Derives a subclass from a single superclass. For example, subclasses B and C inherit the properties of a single superclass, A. The following figure shows the structure of single level inheritance:</a:t>
            </a:r>
          </a:p>
        </p:txBody>
      </p:sp>
      <p:pic>
        <p:nvPicPr>
          <p:cNvPr id="344076" name="Picture 1036" descr="diagram single level inheri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921125"/>
            <a:ext cx="3886200" cy="192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b="1" dirty="0">
                <a:latin typeface="+mn-lt"/>
                <a:cs typeface="Times New Roman" pitchFamily="18" charset="0"/>
              </a:rPr>
              <a:t>Implementing Exception </a:t>
            </a:r>
            <a:r>
              <a:rPr lang="en-US" b="1" dirty="0" smtClean="0">
                <a:latin typeface="+mn-lt"/>
                <a:cs typeface="Times New Roman" pitchFamily="18" charset="0"/>
              </a:rPr>
              <a:t>Handling </a:t>
            </a:r>
            <a:r>
              <a:rPr lang="en-US" b="1" dirty="0" smtClean="0">
                <a:latin typeface="+mn-lt"/>
              </a:rPr>
              <a:t>(</a:t>
            </a:r>
            <a:r>
              <a:rPr lang="en-US" b="1" dirty="0">
                <a:latin typeface="+mn-lt"/>
              </a:rPr>
              <a:t>Contd</a:t>
            </a:r>
            <a:r>
              <a:rPr lang="en-US" b="1" dirty="0" smtClean="0">
                <a:latin typeface="+mn-lt"/>
              </a:rPr>
              <a:t>.)</a:t>
            </a:r>
          </a:p>
          <a:p>
            <a:pPr marL="457200" indent="-457200">
              <a:spcBef>
                <a:spcPct val="20000"/>
              </a:spcBef>
            </a:pPr>
            <a:endParaRPr lang="en-US" b="1" dirty="0">
              <a:solidFill>
                <a:srgbClr val="006666"/>
              </a:solidFill>
              <a:latin typeface="+mn-lt"/>
              <a:cs typeface="Courier New" pitchFamily="49" charset="0"/>
            </a:endParaRPr>
          </a:p>
          <a:p>
            <a:pPr marL="914400" lvl="1" indent="-457200">
              <a:spcBef>
                <a:spcPct val="20000"/>
              </a:spcBef>
              <a:buSzPct val="140000"/>
              <a:buFontTx/>
              <a:buChar char="•"/>
            </a:pPr>
            <a:r>
              <a:rPr lang="en-US" sz="1800" dirty="0">
                <a:solidFill>
                  <a:srgbClr val="006666"/>
                </a:solidFill>
                <a:latin typeface="+mn-lt"/>
                <a:cs typeface="Times New Roman" pitchFamily="18" charset="0"/>
              </a:rPr>
              <a:t>The multiple catch blocks generate unreachable code error. </a:t>
            </a:r>
          </a:p>
          <a:p>
            <a:pPr marL="914400" lvl="1" indent="-457200">
              <a:spcBef>
                <a:spcPct val="20000"/>
              </a:spcBef>
              <a:buSzPct val="140000"/>
              <a:buFontTx/>
              <a:buChar char="•"/>
            </a:pPr>
            <a:r>
              <a:rPr lang="en-US" sz="1800" dirty="0">
                <a:solidFill>
                  <a:srgbClr val="006666"/>
                </a:solidFill>
                <a:latin typeface="+mn-lt"/>
                <a:cs typeface="Times New Roman" pitchFamily="18" charset="0"/>
              </a:rPr>
              <a:t>If the first catch block contains the Exception class object then the subsequent catch blocks are never executed.</a:t>
            </a:r>
          </a:p>
          <a:p>
            <a:pPr marL="914400" lvl="1" indent="-457200">
              <a:spcBef>
                <a:spcPct val="20000"/>
              </a:spcBef>
              <a:buSzPct val="140000"/>
              <a:buFontTx/>
              <a:buChar char="•"/>
            </a:pPr>
            <a:r>
              <a:rPr lang="en-US" sz="1800" dirty="0">
                <a:solidFill>
                  <a:srgbClr val="006666"/>
                </a:solidFill>
                <a:latin typeface="+mn-lt"/>
                <a:cs typeface="Times New Roman" pitchFamily="18" charset="0"/>
              </a:rPr>
              <a:t>The Exception class being the superclass of all the exception classes catches various types of exceptions. The Java compiler gives an error stating that the subsequent catch blocks have not been reached.</a:t>
            </a:r>
          </a:p>
          <a:p>
            <a:pPr marL="914400" lvl="1" indent="-457200">
              <a:spcBef>
                <a:spcPct val="20000"/>
              </a:spcBef>
              <a:buSzPct val="140000"/>
              <a:buFontTx/>
              <a:buChar char="•"/>
            </a:pPr>
            <a:r>
              <a:rPr lang="en-US" sz="1800" dirty="0">
                <a:solidFill>
                  <a:srgbClr val="006666"/>
                </a:solidFill>
                <a:latin typeface="+mn-lt"/>
                <a:cs typeface="Times New Roman" pitchFamily="18" charset="0"/>
              </a:rPr>
              <a:t>This is known as the unreachable code problem. </a:t>
            </a:r>
          </a:p>
          <a:p>
            <a:pPr marL="914400" lvl="1" indent="-457200">
              <a:spcBef>
                <a:spcPct val="20000"/>
              </a:spcBef>
              <a:buSzPct val="140000"/>
              <a:buFontTx/>
              <a:buChar char="•"/>
            </a:pPr>
            <a:r>
              <a:rPr lang="en-US" sz="1800" dirty="0">
                <a:solidFill>
                  <a:srgbClr val="006666"/>
                </a:solidFill>
                <a:latin typeface="+mn-lt"/>
                <a:cs typeface="Times New Roman" pitchFamily="18" charset="0"/>
              </a:rPr>
              <a:t>To avoid unreachable code error, the last catch block in multiple catch blocks must contain the Exception class object. </a:t>
            </a:r>
          </a:p>
          <a:p>
            <a:pPr marL="908050" indent="-457200">
              <a:spcBef>
                <a:spcPct val="20000"/>
              </a:spcBef>
              <a:buSzPct val="140000"/>
              <a:buFontTx/>
              <a:buChar char="•"/>
            </a:pPr>
            <a:r>
              <a:rPr lang="en-US" sz="1800" dirty="0">
                <a:solidFill>
                  <a:srgbClr val="006666"/>
                </a:solidFill>
                <a:latin typeface="+mn-lt"/>
                <a:cs typeface="Times New Roman" pitchFamily="18" charset="0"/>
              </a:rPr>
              <a:t>Using the finally clause</a:t>
            </a:r>
          </a:p>
          <a:p>
            <a:pPr marL="914400" lvl="1" indent="-457200">
              <a:spcBef>
                <a:spcPct val="20000"/>
              </a:spcBef>
              <a:buSzPct val="140000"/>
              <a:buFontTx/>
              <a:buChar char="•"/>
            </a:pPr>
            <a:r>
              <a:rPr lang="en-US" sz="1800" dirty="0">
                <a:solidFill>
                  <a:srgbClr val="006666"/>
                </a:solidFill>
                <a:latin typeface="+mn-lt"/>
                <a:cs typeface="Times New Roman" pitchFamily="18" charset="0"/>
              </a:rPr>
              <a:t>The finally block is used to process certain statements, no matter whether an exception is raised or not. </a:t>
            </a:r>
          </a:p>
          <a:p>
            <a:pPr marL="914400" lvl="1" indent="-457200">
              <a:spcBef>
                <a:spcPct val="20000"/>
              </a:spcBef>
              <a:buSzPct val="140000"/>
            </a:pPr>
            <a:endParaRPr lang="en-US" sz="1800" dirty="0">
              <a:solidFill>
                <a:srgbClr val="006666"/>
              </a:solidFill>
              <a:latin typeface="+mn-lt"/>
              <a:cs typeface="Times New Roman" pitchFamily="18" charset="0"/>
            </a:endParaRPr>
          </a:p>
        </p:txBody>
      </p:sp>
    </p:spTree>
    <p:extLst>
      <p:ext uri="{BB962C8B-B14F-4D97-AF65-F5344CB8AC3E}">
        <p14:creationId xmlns:p14="http://schemas.microsoft.com/office/powerpoint/2010/main" val="2579168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867400"/>
          </a:xfrm>
        </p:spPr>
        <p:txBody>
          <a:bodyPr/>
          <a:lstStyle/>
          <a:p>
            <a:pPr algn="l"/>
            <a:r>
              <a:rPr lang="en-US" sz="1800" b="1" dirty="0" smtClean="0"/>
              <a:t>//Example of Unreachable code:</a:t>
            </a:r>
            <a:br>
              <a:rPr lang="en-US" sz="1800" b="1" dirty="0" smtClean="0"/>
            </a:br>
            <a:r>
              <a:rPr lang="en-US" sz="1800" b="1" dirty="0" smtClean="0"/>
              <a:t>class </a:t>
            </a:r>
            <a:r>
              <a:rPr lang="en-US" sz="1800" b="1" dirty="0" err="1"/>
              <a:t>Excep</a:t>
            </a:r>
            <a:r>
              <a:rPr lang="en-US" sz="1800" b="1" dirty="0"/>
              <a:t/>
            </a:r>
            <a:br>
              <a:rPr lang="en-US" sz="1800" b="1" dirty="0"/>
            </a:br>
            <a:r>
              <a:rPr lang="en-US" sz="1800" b="1" dirty="0"/>
              <a:t>{</a:t>
            </a:r>
            <a:br>
              <a:rPr lang="en-US" sz="1800" b="1" dirty="0"/>
            </a:br>
            <a:r>
              <a:rPr lang="en-US" sz="1800" b="1" dirty="0"/>
              <a:t> public static void main(String[] </a:t>
            </a:r>
            <a:r>
              <a:rPr lang="en-US" sz="1800" b="1" dirty="0" err="1"/>
              <a:t>args</a:t>
            </a:r>
            <a:r>
              <a:rPr lang="en-US" sz="1800" b="1" dirty="0"/>
              <a:t>)</a:t>
            </a:r>
            <a:br>
              <a:rPr lang="en-US" sz="1800" b="1" dirty="0"/>
            </a:br>
            <a:r>
              <a:rPr lang="en-US" sz="1800" b="1" dirty="0"/>
              <a:t> {</a:t>
            </a:r>
            <a:br>
              <a:rPr lang="en-US" sz="1800" b="1" dirty="0"/>
            </a:br>
            <a:r>
              <a:rPr lang="en-US" sz="1800" b="1" dirty="0"/>
              <a:t>  try</a:t>
            </a:r>
            <a:br>
              <a:rPr lang="en-US" sz="1800" b="1" dirty="0"/>
            </a:br>
            <a:r>
              <a:rPr lang="en-US" sz="1800" b="1" dirty="0"/>
              <a:t>  {</a:t>
            </a:r>
            <a:br>
              <a:rPr lang="en-US" sz="1800" b="1" dirty="0"/>
            </a:br>
            <a:r>
              <a:rPr lang="en-US" sz="1800" b="1" dirty="0"/>
              <a:t>   </a:t>
            </a:r>
            <a:r>
              <a:rPr lang="en-US" sz="1800" b="1" dirty="0" err="1"/>
              <a:t>int</a:t>
            </a:r>
            <a:r>
              <a:rPr lang="en-US" sz="1800" b="1" dirty="0"/>
              <a:t> </a:t>
            </a:r>
            <a:r>
              <a:rPr lang="en-US" sz="1800" b="1" dirty="0" err="1"/>
              <a:t>arr</a:t>
            </a:r>
            <a:r>
              <a:rPr lang="en-US" sz="1800" b="1" dirty="0"/>
              <a:t>[]={1,2};</a:t>
            </a:r>
            <a:br>
              <a:rPr lang="en-US" sz="1800" b="1" dirty="0"/>
            </a:br>
            <a:r>
              <a:rPr lang="en-US" sz="1800" b="1" dirty="0"/>
              <a:t>   </a:t>
            </a:r>
            <a:r>
              <a:rPr lang="en-US" sz="1800" b="1" dirty="0" err="1"/>
              <a:t>arr</a:t>
            </a:r>
            <a:r>
              <a:rPr lang="en-US" sz="1800" b="1" dirty="0"/>
              <a:t>[2]=3/0;</a:t>
            </a:r>
            <a:br>
              <a:rPr lang="en-US" sz="1800" b="1" dirty="0"/>
            </a:br>
            <a:r>
              <a:rPr lang="en-US" sz="1800" b="1" dirty="0"/>
              <a:t>  }</a:t>
            </a:r>
            <a:br>
              <a:rPr lang="en-US" sz="1800" b="1" dirty="0"/>
            </a:br>
            <a:r>
              <a:rPr lang="en-US" sz="1800" b="1" dirty="0"/>
              <a:t>  catch(Exception e)    //This block handles all Exception</a:t>
            </a:r>
            <a:br>
              <a:rPr lang="en-US" sz="1800" b="1" dirty="0"/>
            </a:br>
            <a:r>
              <a:rPr lang="en-US" sz="1800" b="1" dirty="0"/>
              <a:t>  {</a:t>
            </a:r>
            <a:br>
              <a:rPr lang="en-US" sz="1800" b="1" dirty="0"/>
            </a:br>
            <a:r>
              <a:rPr lang="en-US" sz="1800" b="1" dirty="0"/>
              <a:t>   </a:t>
            </a:r>
            <a:r>
              <a:rPr lang="en-US" sz="1800" b="1" dirty="0" err="1"/>
              <a:t>System.out.println</a:t>
            </a:r>
            <a:r>
              <a:rPr lang="en-US" sz="1800" b="1" dirty="0"/>
              <a:t>("Generic exception");</a:t>
            </a:r>
            <a:br>
              <a:rPr lang="en-US" sz="1800" b="1" dirty="0"/>
            </a:br>
            <a:r>
              <a:rPr lang="en-US" sz="1800" b="1" dirty="0"/>
              <a:t>  }</a:t>
            </a:r>
            <a:br>
              <a:rPr lang="en-US" sz="1800" b="1" dirty="0"/>
            </a:br>
            <a:r>
              <a:rPr lang="en-US" sz="1800" b="1" dirty="0"/>
              <a:t>  catch(</a:t>
            </a:r>
            <a:r>
              <a:rPr lang="en-US" sz="1800" b="1" dirty="0" err="1"/>
              <a:t>ArrayIndexOutOfBoundsException</a:t>
            </a:r>
            <a:r>
              <a:rPr lang="en-US" sz="1800" b="1" dirty="0"/>
              <a:t> e)    //This block is unreachable</a:t>
            </a:r>
            <a:br>
              <a:rPr lang="en-US" sz="1800" b="1" dirty="0"/>
            </a:br>
            <a:r>
              <a:rPr lang="en-US" sz="1800" b="1" dirty="0"/>
              <a:t>  {</a:t>
            </a:r>
            <a:br>
              <a:rPr lang="en-US" sz="1800" b="1" dirty="0"/>
            </a:br>
            <a:r>
              <a:rPr lang="en-US" sz="1800" b="1" dirty="0"/>
              <a:t>   </a:t>
            </a:r>
            <a:r>
              <a:rPr lang="en-US" sz="1800" b="1" dirty="0" err="1"/>
              <a:t>System.out.println</a:t>
            </a:r>
            <a:r>
              <a:rPr lang="en-US" sz="1800" b="1" dirty="0"/>
              <a:t>("array index out of bound exception");</a:t>
            </a:r>
            <a:br>
              <a:rPr lang="en-US" sz="1800" b="1" dirty="0"/>
            </a:br>
            <a:r>
              <a:rPr lang="en-US" sz="1800" b="1" dirty="0"/>
              <a:t>  </a:t>
            </a:r>
            <a:r>
              <a:rPr lang="en-US" sz="1800" b="1" dirty="0" smtClean="0"/>
              <a:t>} }}</a:t>
            </a:r>
            <a:endParaRPr lang="en-US" sz="1800" b="1" dirty="0"/>
          </a:p>
        </p:txBody>
      </p:sp>
    </p:spTree>
    <p:extLst>
      <p:ext uri="{BB962C8B-B14F-4D97-AF65-F5344CB8AC3E}">
        <p14:creationId xmlns:p14="http://schemas.microsoft.com/office/powerpoint/2010/main" val="3440206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b="1" dirty="0" smtClean="0">
                <a:latin typeface="Times New Roman" pitchFamily="18" charset="0"/>
                <a:cs typeface="Times New Roman" pitchFamily="18" charset="0"/>
              </a:rPr>
              <a:t> 	Implementing </a:t>
            </a:r>
            <a:r>
              <a:rPr lang="en-US" b="1" dirty="0">
                <a:latin typeface="Times New Roman" pitchFamily="18" charset="0"/>
                <a:cs typeface="Times New Roman" pitchFamily="18" charset="0"/>
              </a:rPr>
              <a:t>Exception Handling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Contd.)</a:t>
            </a: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p:txBody>
      </p:sp>
      <p:sp>
        <p:nvSpPr>
          <p:cNvPr id="411743" name="Text Box 95"/>
          <p:cNvSpPr txBox="1">
            <a:spLocks noChangeArrowheads="1"/>
          </p:cNvSpPr>
          <p:nvPr/>
        </p:nvSpPr>
        <p:spPr bwMode="auto">
          <a:xfrm>
            <a:off x="762000" y="1371600"/>
            <a:ext cx="7086600" cy="385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50000"/>
              </a:spcBef>
            </a:pPr>
            <a:endParaRPr lang="en-US" sz="1400" dirty="0">
              <a:solidFill>
                <a:srgbClr val="006666"/>
              </a:solidFill>
              <a:latin typeface="Verdana" pitchFamily="34" charset="0"/>
              <a:cs typeface="Times New Roman" pitchFamily="18" charset="0"/>
            </a:endParaRPr>
          </a:p>
          <a:p>
            <a:pPr lvl="1">
              <a:spcBef>
                <a:spcPct val="20000"/>
              </a:spcBef>
              <a:buSzPct val="140000"/>
              <a:buFontTx/>
              <a:buChar char="•"/>
            </a:pPr>
            <a:r>
              <a:rPr lang="en-US" sz="1800" b="1" dirty="0" smtClean="0">
                <a:solidFill>
                  <a:srgbClr val="006666"/>
                </a:solidFill>
                <a:latin typeface="+mn-lt"/>
                <a:cs typeface="Times New Roman" pitchFamily="18" charset="0"/>
              </a:rPr>
              <a:t>The </a:t>
            </a:r>
            <a:r>
              <a:rPr lang="en-US" sz="1800" b="1" dirty="0">
                <a:solidFill>
                  <a:srgbClr val="006666"/>
                </a:solidFill>
                <a:latin typeface="+mn-lt"/>
                <a:cs typeface="Times New Roman" pitchFamily="18" charset="0"/>
              </a:rPr>
              <a:t>following syntax shows how to declare the </a:t>
            </a:r>
            <a:r>
              <a:rPr lang="en-US" sz="1800" b="1" dirty="0">
                <a:solidFill>
                  <a:srgbClr val="006666"/>
                </a:solidFill>
                <a:latin typeface="+mn-lt"/>
                <a:cs typeface="Courier New" pitchFamily="49" charset="0"/>
              </a:rPr>
              <a:t>try-finally</a:t>
            </a:r>
            <a:r>
              <a:rPr lang="en-US" sz="1800" b="1" dirty="0">
                <a:solidFill>
                  <a:srgbClr val="006666"/>
                </a:solidFill>
                <a:latin typeface="+mn-lt"/>
                <a:cs typeface="Times New Roman" pitchFamily="18" charset="0"/>
              </a:rPr>
              <a:t> block:</a:t>
            </a:r>
            <a:r>
              <a:rPr lang="en-US" sz="1800" b="1" dirty="0">
                <a:solidFill>
                  <a:srgbClr val="006666"/>
                </a:solidFill>
                <a:latin typeface="+mn-lt"/>
                <a:cs typeface="Courier New" pitchFamily="49" charset="0"/>
              </a:rPr>
              <a:t> </a:t>
            </a:r>
          </a:p>
          <a:p>
            <a:pPr lvl="2">
              <a:spcBef>
                <a:spcPct val="20000"/>
              </a:spcBef>
              <a:buSzPct val="140000"/>
            </a:pPr>
            <a:r>
              <a:rPr lang="en-US" sz="1800" b="1" dirty="0" smtClean="0">
                <a:solidFill>
                  <a:srgbClr val="006666"/>
                </a:solidFill>
                <a:latin typeface="+mn-lt"/>
                <a:cs typeface="Courier New" pitchFamily="49" charset="0"/>
              </a:rPr>
              <a:t>try</a:t>
            </a:r>
            <a:endParaRPr lang="en-US" sz="1800" b="1" dirty="0">
              <a:solidFill>
                <a:srgbClr val="006666"/>
              </a:solidFill>
              <a:latin typeface="+mn-lt"/>
              <a:cs typeface="Courier New" pitchFamily="49" charset="0"/>
            </a:endParaRPr>
          </a:p>
          <a:p>
            <a:pPr lvl="2">
              <a:spcBef>
                <a:spcPct val="20000"/>
              </a:spcBef>
              <a:buSzPct val="140000"/>
            </a:pPr>
            <a:r>
              <a:rPr lang="en-US" sz="1800" b="1" dirty="0">
                <a:solidFill>
                  <a:srgbClr val="006666"/>
                </a:solidFill>
                <a:latin typeface="+mn-lt"/>
                <a:cs typeface="Courier New" pitchFamily="49" charset="0"/>
              </a:rPr>
              <a:t>{</a:t>
            </a:r>
          </a:p>
          <a:p>
            <a:pPr lvl="2">
              <a:spcBef>
                <a:spcPct val="20000"/>
              </a:spcBef>
              <a:buSzPct val="140000"/>
            </a:pPr>
            <a:r>
              <a:rPr lang="en-US" sz="1800" b="1" dirty="0">
                <a:solidFill>
                  <a:srgbClr val="006666"/>
                </a:solidFill>
                <a:latin typeface="+mn-lt"/>
                <a:cs typeface="Courier New" pitchFamily="49" charset="0"/>
              </a:rPr>
              <a:t>	// Block of code </a:t>
            </a:r>
          </a:p>
          <a:p>
            <a:pPr lvl="2">
              <a:spcBef>
                <a:spcPct val="20000"/>
              </a:spcBef>
              <a:buSzPct val="140000"/>
            </a:pPr>
            <a:r>
              <a:rPr lang="en-US" sz="1800" b="1" dirty="0">
                <a:solidFill>
                  <a:srgbClr val="006666"/>
                </a:solidFill>
                <a:latin typeface="+mn-lt"/>
                <a:cs typeface="Courier New" pitchFamily="49" charset="0"/>
              </a:rPr>
              <a:t>}</a:t>
            </a:r>
          </a:p>
          <a:p>
            <a:pPr lvl="2">
              <a:spcBef>
                <a:spcPct val="20000"/>
              </a:spcBef>
              <a:buSzPct val="140000"/>
            </a:pPr>
            <a:r>
              <a:rPr lang="en-US" sz="1800" b="1" dirty="0">
                <a:solidFill>
                  <a:srgbClr val="006666"/>
                </a:solidFill>
                <a:latin typeface="+mn-lt"/>
                <a:cs typeface="Courier New" pitchFamily="49" charset="0"/>
              </a:rPr>
              <a:t>finally</a:t>
            </a:r>
          </a:p>
          <a:p>
            <a:pPr lvl="2">
              <a:spcBef>
                <a:spcPct val="20000"/>
              </a:spcBef>
              <a:buSzPct val="140000"/>
            </a:pPr>
            <a:r>
              <a:rPr lang="en-US" sz="1800" b="1" dirty="0">
                <a:solidFill>
                  <a:srgbClr val="006666"/>
                </a:solidFill>
                <a:latin typeface="+mn-lt"/>
                <a:cs typeface="Courier New" pitchFamily="49" charset="0"/>
              </a:rPr>
              <a:t>{</a:t>
            </a:r>
          </a:p>
          <a:p>
            <a:pPr lvl="2">
              <a:spcBef>
                <a:spcPct val="20000"/>
              </a:spcBef>
              <a:buSzPct val="140000"/>
            </a:pPr>
            <a:r>
              <a:rPr lang="en-US" sz="1800" b="1" dirty="0">
                <a:solidFill>
                  <a:srgbClr val="006666"/>
                </a:solidFill>
                <a:latin typeface="+mn-lt"/>
                <a:cs typeface="Courier New" pitchFamily="49" charset="0"/>
              </a:rPr>
              <a:t>// Block of code that is always executed irrespective of an exception being raised or not.</a:t>
            </a:r>
          </a:p>
          <a:p>
            <a:pPr lvl="2">
              <a:spcBef>
                <a:spcPct val="20000"/>
              </a:spcBef>
              <a:buSzPct val="140000"/>
            </a:pPr>
            <a:r>
              <a:rPr lang="en-US" sz="1800" b="1" dirty="0">
                <a:solidFill>
                  <a:srgbClr val="006666"/>
                </a:solidFill>
                <a:latin typeface="+mn-lt"/>
                <a:cs typeface="Times New Roman" pitchFamily="18" charset="0"/>
              </a:rPr>
              <a:t>}</a:t>
            </a:r>
          </a:p>
        </p:txBody>
      </p:sp>
    </p:spTree>
    <p:extLst>
      <p:ext uri="{BB962C8B-B14F-4D97-AF65-F5344CB8AC3E}">
        <p14:creationId xmlns:p14="http://schemas.microsoft.com/office/powerpoint/2010/main" val="3061400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57200" y="6858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Throwing an Exception</a:t>
            </a:r>
            <a:endParaRPr lang="en-US" sz="3200" dirty="0">
              <a:latin typeface="Verdana" pitchFamily="34" charset="0"/>
            </a:endParaRPr>
          </a:p>
          <a:p>
            <a:pPr marL="457200" indent="-457200">
              <a:spcBef>
                <a:spcPct val="20000"/>
              </a:spcBef>
              <a:buSzPct val="140000"/>
              <a:buFontTx/>
              <a:buChar char="•"/>
            </a:pPr>
            <a:r>
              <a:rPr lang="en-US" b="1" dirty="0" smtClean="0">
                <a:solidFill>
                  <a:srgbClr val="006666"/>
                </a:solidFill>
                <a:latin typeface="+mn-lt"/>
                <a:cs typeface="Times New Roman" pitchFamily="18" charset="0"/>
              </a:rPr>
              <a:t>Throws </a:t>
            </a:r>
            <a:r>
              <a:rPr lang="en-US" b="1" dirty="0" err="1" smtClean="0">
                <a:solidFill>
                  <a:srgbClr val="006666"/>
                </a:solidFill>
                <a:latin typeface="+mn-lt"/>
                <a:cs typeface="Times New Roman" pitchFamily="18" charset="0"/>
              </a:rPr>
              <a:t>Vs</a:t>
            </a:r>
            <a:r>
              <a:rPr lang="en-US" b="1" dirty="0" smtClean="0">
                <a:solidFill>
                  <a:srgbClr val="006666"/>
                </a:solidFill>
                <a:latin typeface="+mn-lt"/>
                <a:cs typeface="Times New Roman" pitchFamily="18" charset="0"/>
              </a:rPr>
              <a:t> Throw In Java</a:t>
            </a:r>
            <a:endParaRPr lang="en-US" b="1" dirty="0">
              <a:solidFill>
                <a:srgbClr val="006666"/>
              </a:solidFill>
              <a:latin typeface="+mn-lt"/>
              <a:cs typeface="Times New Roman" pitchFamily="18" charset="0"/>
            </a:endParaRPr>
          </a:p>
          <a:p>
            <a:pPr marL="800100" lvl="1" indent="-342900">
              <a:spcBef>
                <a:spcPct val="20000"/>
              </a:spcBef>
              <a:buSzPct val="140000"/>
              <a:buFont typeface="Arial" pitchFamily="34" charset="0"/>
              <a:buChar char="•"/>
            </a:pPr>
            <a:r>
              <a:rPr lang="en-US" sz="2000" b="1" dirty="0">
                <a:solidFill>
                  <a:srgbClr val="C00000"/>
                </a:solidFill>
              </a:rPr>
              <a:t>Throws </a:t>
            </a:r>
            <a:r>
              <a:rPr lang="en-US" sz="2000" dirty="0"/>
              <a:t> is used to declare an exception, which means it works similar to the try-catch block. On the other hand </a:t>
            </a:r>
            <a:r>
              <a:rPr lang="en-US" sz="2000" b="1" dirty="0">
                <a:solidFill>
                  <a:srgbClr val="C00000"/>
                </a:solidFill>
              </a:rPr>
              <a:t>throw</a:t>
            </a:r>
            <a:r>
              <a:rPr lang="en-US" sz="2000" dirty="0"/>
              <a:t> keyword is used to throw an exception explicitly</a:t>
            </a:r>
            <a:r>
              <a:rPr lang="en-US" sz="2000" dirty="0" smtClean="0"/>
              <a:t>.</a:t>
            </a:r>
          </a:p>
          <a:p>
            <a:pPr lvl="1">
              <a:spcBef>
                <a:spcPct val="20000"/>
              </a:spcBef>
              <a:buSzPct val="140000"/>
            </a:pPr>
            <a:endParaRPr lang="en-US" sz="2000" b="1" dirty="0" smtClean="0">
              <a:solidFill>
                <a:srgbClr val="C00000"/>
              </a:solidFill>
            </a:endParaRPr>
          </a:p>
          <a:p>
            <a:pPr marL="800100" lvl="1" indent="-342900">
              <a:spcBef>
                <a:spcPct val="20000"/>
              </a:spcBef>
              <a:buSzPct val="140000"/>
              <a:buFont typeface="Arial" pitchFamily="34" charset="0"/>
              <a:buChar char="•"/>
            </a:pPr>
            <a:r>
              <a:rPr lang="en-US" sz="2000" b="1" dirty="0" smtClean="0">
                <a:solidFill>
                  <a:srgbClr val="C00000"/>
                </a:solidFill>
              </a:rPr>
              <a:t>throw</a:t>
            </a:r>
            <a:r>
              <a:rPr lang="en-US" sz="2000" dirty="0"/>
              <a:t> is followed by an instance of Exception class and </a:t>
            </a:r>
            <a:r>
              <a:rPr lang="en-US" sz="2000" b="1" dirty="0">
                <a:solidFill>
                  <a:srgbClr val="C00000"/>
                </a:solidFill>
              </a:rPr>
              <a:t>throws</a:t>
            </a:r>
            <a:r>
              <a:rPr lang="en-US" sz="2000" dirty="0"/>
              <a:t> is followed by exception class names.</a:t>
            </a:r>
            <a:br>
              <a:rPr lang="en-US" sz="2000" dirty="0"/>
            </a:br>
            <a:r>
              <a:rPr lang="en-US" sz="2000" dirty="0"/>
              <a:t>For example:</a:t>
            </a:r>
            <a:endParaRPr lang="en-US" sz="2000" dirty="0">
              <a:solidFill>
                <a:srgbClr val="006666"/>
              </a:solidFill>
              <a:latin typeface="Verdana" pitchFamily="34" charset="0"/>
              <a:cs typeface="Times New Roman" pitchFamily="18" charset="0"/>
            </a:endParaRPr>
          </a:p>
        </p:txBody>
      </p:sp>
      <p:sp>
        <p:nvSpPr>
          <p:cNvPr id="2" name="Rectangle 1"/>
          <p:cNvSpPr>
            <a:spLocks noChangeArrowheads="1"/>
          </p:cNvSpPr>
          <p:nvPr/>
        </p:nvSpPr>
        <p:spPr bwMode="auto">
          <a:xfrm>
            <a:off x="990600" y="4567535"/>
            <a:ext cx="7391400"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B"/>
                </a:solidFill>
                <a:effectLst/>
                <a:latin typeface="+mn-lt"/>
                <a:cs typeface="Consolas" pitchFamily="49" charset="0"/>
              </a:rPr>
              <a:t>throw</a:t>
            </a:r>
            <a:r>
              <a:rPr kumimoji="0" lang="en-US" b="0" i="0" u="none" strike="noStrike" cap="none" normalizeH="0" baseline="0" dirty="0" smtClean="0">
                <a:ln>
                  <a:noFill/>
                </a:ln>
                <a:solidFill>
                  <a:srgbClr val="000000"/>
                </a:solidFill>
                <a:effectLst/>
                <a:latin typeface="+mn-lt"/>
                <a:cs typeface="Consolas" pitchFamily="49" charset="0"/>
              </a:rPr>
              <a:t> </a:t>
            </a:r>
            <a:r>
              <a:rPr kumimoji="0" lang="en-US" b="0" i="0" u="none" strike="noStrike" cap="none" normalizeH="0" baseline="0" dirty="0" smtClean="0">
                <a:ln>
                  <a:noFill/>
                </a:ln>
                <a:solidFill>
                  <a:srgbClr val="00008B"/>
                </a:solidFill>
                <a:effectLst/>
                <a:latin typeface="+mn-lt"/>
                <a:cs typeface="Consolas" pitchFamily="49" charset="0"/>
              </a:rPr>
              <a:t>new</a:t>
            </a:r>
            <a:r>
              <a:rPr kumimoji="0" lang="en-US" b="0" i="0" u="none" strike="noStrike" cap="none" normalizeH="0" baseline="0" dirty="0" smtClean="0">
                <a:ln>
                  <a:noFill/>
                </a:ln>
                <a:solidFill>
                  <a:srgbClr val="000000"/>
                </a:solidFill>
                <a:effectLst/>
                <a:latin typeface="+mn-lt"/>
                <a:cs typeface="Consolas" pitchFamily="49" charset="0"/>
              </a:rPr>
              <a:t> </a:t>
            </a:r>
            <a:r>
              <a:rPr kumimoji="0" lang="en-US" b="0" i="0" u="none" strike="noStrike" cap="none" normalizeH="0" baseline="0" dirty="0" err="1" smtClean="0">
                <a:ln>
                  <a:noFill/>
                </a:ln>
                <a:solidFill>
                  <a:srgbClr val="2B91AF"/>
                </a:solidFill>
                <a:effectLst/>
                <a:latin typeface="+mn-lt"/>
                <a:cs typeface="Consolas" pitchFamily="49" charset="0"/>
              </a:rPr>
              <a:t>ArithmeticException</a:t>
            </a:r>
            <a:r>
              <a:rPr kumimoji="0" lang="en-US" b="0" i="0" u="none" strike="noStrike" cap="none" normalizeH="0" baseline="0" dirty="0" smtClean="0">
                <a:ln>
                  <a:noFill/>
                </a:ln>
                <a:solidFill>
                  <a:srgbClr val="000000"/>
                </a:solidFill>
                <a:effectLst/>
                <a:latin typeface="+mn-lt"/>
                <a:cs typeface="Consolas" pitchFamily="49" charset="0"/>
              </a:rPr>
              <a:t>(</a:t>
            </a:r>
            <a:r>
              <a:rPr kumimoji="0" lang="en-US" b="0" i="0" u="none" strike="noStrike" cap="none" normalizeH="0" baseline="0" dirty="0" smtClean="0">
                <a:ln>
                  <a:noFill/>
                </a:ln>
                <a:solidFill>
                  <a:srgbClr val="800000"/>
                </a:solidFill>
                <a:effectLst/>
                <a:latin typeface="+mn-lt"/>
                <a:cs typeface="Consolas" pitchFamily="49" charset="0"/>
              </a:rPr>
              <a:t>"Arithmetic Exception"</a:t>
            </a:r>
            <a:r>
              <a:rPr kumimoji="0" lang="en-US" b="0" i="0" u="none" strike="noStrike" cap="none" normalizeH="0" baseline="0" dirty="0" smtClean="0">
                <a:ln>
                  <a:noFill/>
                </a:ln>
                <a:solidFill>
                  <a:srgbClr val="000000"/>
                </a:solidFill>
                <a:effectLst/>
                <a:latin typeface="+mn-lt"/>
                <a:cs typeface="Consolas" pitchFamily="49" charset="0"/>
              </a:rPr>
              <a:t>);</a:t>
            </a:r>
            <a:r>
              <a:rPr kumimoji="0" lang="en-US" b="0" i="0" u="none" strike="noStrike" cap="none" normalizeH="0" baseline="0" dirty="0" smtClean="0">
                <a:ln>
                  <a:noFill/>
                </a:ln>
                <a:solidFill>
                  <a:schemeClr val="tx1"/>
                </a:solidFill>
                <a:effectLst/>
                <a:latin typeface="+mn-lt"/>
                <a:cs typeface="Arial" pitchFamily="34" charset="0"/>
              </a:rPr>
              <a:t> </a:t>
            </a:r>
          </a:p>
        </p:txBody>
      </p:sp>
      <p:sp>
        <p:nvSpPr>
          <p:cNvPr id="3" name="Rectangle 2"/>
          <p:cNvSpPr>
            <a:spLocks noChangeArrowheads="1"/>
          </p:cNvSpPr>
          <p:nvPr/>
        </p:nvSpPr>
        <p:spPr bwMode="auto">
          <a:xfrm>
            <a:off x="990600" y="5484168"/>
            <a:ext cx="7391400"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B"/>
                </a:solidFill>
                <a:effectLst/>
                <a:latin typeface="+mn-lt"/>
                <a:cs typeface="Consolas" pitchFamily="49" charset="0"/>
              </a:rPr>
              <a:t>throws</a:t>
            </a:r>
            <a:r>
              <a:rPr kumimoji="0" lang="en-US" b="0" i="0" u="none" strike="noStrike" cap="none" normalizeH="0" baseline="0" dirty="0" smtClean="0">
                <a:ln>
                  <a:noFill/>
                </a:ln>
                <a:solidFill>
                  <a:srgbClr val="000000"/>
                </a:solidFill>
                <a:effectLst/>
                <a:latin typeface="+mn-lt"/>
                <a:cs typeface="Consolas" pitchFamily="49" charset="0"/>
              </a:rPr>
              <a:t> </a:t>
            </a:r>
            <a:r>
              <a:rPr kumimoji="0" lang="en-US" b="0" i="0" u="none" strike="noStrike" cap="none" normalizeH="0" baseline="0" dirty="0" err="1" smtClean="0">
                <a:ln>
                  <a:noFill/>
                </a:ln>
                <a:solidFill>
                  <a:srgbClr val="2B91AF"/>
                </a:solidFill>
                <a:effectLst/>
                <a:latin typeface="+mn-lt"/>
                <a:cs typeface="Consolas" pitchFamily="49" charset="0"/>
              </a:rPr>
              <a:t>ArithmeticException</a:t>
            </a:r>
            <a:r>
              <a:rPr kumimoji="0" lang="en-US" b="0" i="0" u="none" strike="noStrike" cap="none" normalizeH="0" baseline="0" dirty="0" smtClean="0">
                <a:ln>
                  <a:noFill/>
                </a:ln>
                <a:solidFill>
                  <a:srgbClr val="000000"/>
                </a:solidFill>
                <a:effectLst/>
                <a:latin typeface="+mn-lt"/>
                <a:cs typeface="Consolas" pitchFamily="49" charset="0"/>
              </a:rPr>
              <a:t>;</a:t>
            </a:r>
            <a:r>
              <a:rPr kumimoji="0" lang="en-US"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1136354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57200" y="6858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b="1" dirty="0">
                <a:latin typeface="+mj-lt"/>
                <a:cs typeface="Times New Roman" pitchFamily="18" charset="0"/>
              </a:rPr>
              <a:t>Throwing an Exception</a:t>
            </a:r>
            <a:endParaRPr lang="en-US" sz="3200" b="1" dirty="0">
              <a:latin typeface="+mj-lt"/>
            </a:endParaRPr>
          </a:p>
          <a:p>
            <a:pPr marL="457200" indent="-457200">
              <a:spcBef>
                <a:spcPct val="20000"/>
              </a:spcBef>
              <a:buSzPct val="140000"/>
              <a:buFontTx/>
              <a:buChar char="•"/>
            </a:pPr>
            <a:r>
              <a:rPr lang="en-US" b="1" dirty="0" smtClean="0">
                <a:solidFill>
                  <a:srgbClr val="006666"/>
                </a:solidFill>
                <a:latin typeface="+mn-lt"/>
                <a:cs typeface="Times New Roman" pitchFamily="18" charset="0"/>
              </a:rPr>
              <a:t>Throws </a:t>
            </a:r>
            <a:r>
              <a:rPr lang="en-US" b="1" dirty="0" err="1" smtClean="0">
                <a:solidFill>
                  <a:srgbClr val="006666"/>
                </a:solidFill>
                <a:latin typeface="+mn-lt"/>
                <a:cs typeface="Times New Roman" pitchFamily="18" charset="0"/>
              </a:rPr>
              <a:t>Vs</a:t>
            </a:r>
            <a:r>
              <a:rPr lang="en-US" b="1" dirty="0" smtClean="0">
                <a:solidFill>
                  <a:srgbClr val="006666"/>
                </a:solidFill>
                <a:latin typeface="+mn-lt"/>
                <a:cs typeface="Times New Roman" pitchFamily="18" charset="0"/>
              </a:rPr>
              <a:t> Throw In Java</a:t>
            </a:r>
            <a:endParaRPr lang="en-US" b="1" dirty="0">
              <a:solidFill>
                <a:srgbClr val="006666"/>
              </a:solidFill>
              <a:latin typeface="+mn-lt"/>
              <a:cs typeface="Times New Roman" pitchFamily="18" charset="0"/>
            </a:endParaRPr>
          </a:p>
          <a:p>
            <a:pPr marL="800100" lvl="1" indent="-342900" algn="just">
              <a:spcBef>
                <a:spcPct val="20000"/>
              </a:spcBef>
              <a:buSzPct val="140000"/>
              <a:buFont typeface="Arial" pitchFamily="34" charset="0"/>
              <a:buChar char="•"/>
            </a:pPr>
            <a:r>
              <a:rPr lang="en-US" sz="2000" b="1" dirty="0" smtClean="0">
                <a:solidFill>
                  <a:srgbClr val="C00000"/>
                </a:solidFill>
              </a:rPr>
              <a:t>Throw</a:t>
            </a:r>
            <a:r>
              <a:rPr lang="en-US" sz="2000" dirty="0" smtClean="0"/>
              <a:t> </a:t>
            </a:r>
            <a:r>
              <a:rPr lang="en-US" sz="2000" dirty="0"/>
              <a:t>keyword is used in the method body to throw an exception, while throws is used in method signature to declare the exceptions that can occur in the statements present in the method</a:t>
            </a:r>
            <a:r>
              <a:rPr lang="en-US" sz="2000" dirty="0" smtClean="0"/>
              <a:t>.</a:t>
            </a:r>
            <a:endParaRPr lang="en-US" sz="2000" b="1" dirty="0" smtClean="0">
              <a:solidFill>
                <a:srgbClr val="C00000"/>
              </a:solidFill>
            </a:endParaRPr>
          </a:p>
        </p:txBody>
      </p:sp>
      <p:sp>
        <p:nvSpPr>
          <p:cNvPr id="3" name="Rectangle 2"/>
          <p:cNvSpPr/>
          <p:nvPr/>
        </p:nvSpPr>
        <p:spPr>
          <a:xfrm>
            <a:off x="914400" y="2590800"/>
            <a:ext cx="5867400" cy="707886"/>
          </a:xfrm>
          <a:prstGeom prst="rect">
            <a:avLst/>
          </a:prstGeom>
        </p:spPr>
        <p:txBody>
          <a:bodyPr wrap="square">
            <a:spAutoFit/>
          </a:bodyPr>
          <a:lstStyle/>
          <a:p>
            <a:r>
              <a:rPr lang="en-US" sz="2000" b="1" dirty="0"/>
              <a:t>For example:</a:t>
            </a:r>
            <a:r>
              <a:rPr lang="en-US" sz="2000" dirty="0"/>
              <a:t/>
            </a:r>
            <a:br>
              <a:rPr lang="en-US" sz="2000" dirty="0"/>
            </a:br>
            <a:endParaRPr lang="en-US" sz="2000" dirty="0"/>
          </a:p>
        </p:txBody>
      </p:sp>
      <p:sp>
        <p:nvSpPr>
          <p:cNvPr id="4" name="Rectangle 1"/>
          <p:cNvSpPr>
            <a:spLocks noChangeArrowheads="1"/>
          </p:cNvSpPr>
          <p:nvPr/>
        </p:nvSpPr>
        <p:spPr bwMode="auto">
          <a:xfrm>
            <a:off x="990600" y="3060680"/>
            <a:ext cx="7543800" cy="34163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smtClean="0">
                <a:ln>
                  <a:noFill/>
                </a:ln>
                <a:solidFill>
                  <a:srgbClr val="00008B"/>
                </a:solidFill>
                <a:effectLst/>
                <a:latin typeface="+mn-lt"/>
                <a:cs typeface="Consolas" pitchFamily="49" charset="0"/>
              </a:rPr>
              <a:t>void</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err="1" smtClean="0">
                <a:ln>
                  <a:noFill/>
                </a:ln>
                <a:solidFill>
                  <a:srgbClr val="000000"/>
                </a:solidFill>
                <a:effectLst/>
                <a:latin typeface="+mn-lt"/>
                <a:cs typeface="Consolas" pitchFamily="49" charset="0"/>
              </a:rPr>
              <a:t>myMethod</a:t>
            </a: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B"/>
                </a:solidFill>
                <a:effectLst/>
                <a:latin typeface="+mn-lt"/>
                <a:cs typeface="Consolas" pitchFamily="49" charset="0"/>
              </a:rPr>
              <a:t>try</a:t>
            </a: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808080"/>
                </a:solidFill>
                <a:effectLst/>
                <a:latin typeface="+mn-lt"/>
                <a:cs typeface="Consolas" pitchFamily="49" charset="0"/>
              </a:rPr>
              <a:t>//throwing arithmetic exception using throw</a:t>
            </a: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B"/>
                </a:solidFill>
                <a:effectLst/>
                <a:latin typeface="+mn-lt"/>
                <a:cs typeface="Consolas" pitchFamily="49" charset="0"/>
              </a:rPr>
              <a:t>throw</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smtClean="0">
                <a:ln>
                  <a:noFill/>
                </a:ln>
                <a:solidFill>
                  <a:srgbClr val="00008B"/>
                </a:solidFill>
                <a:effectLst/>
                <a:latin typeface="+mn-lt"/>
                <a:cs typeface="Consolas" pitchFamily="49" charset="0"/>
              </a:rPr>
              <a:t>new</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err="1" smtClean="0">
                <a:ln>
                  <a:noFill/>
                </a:ln>
                <a:solidFill>
                  <a:srgbClr val="2B91AF"/>
                </a:solidFill>
                <a:effectLst/>
                <a:latin typeface="+mn-lt"/>
                <a:cs typeface="Consolas" pitchFamily="49" charset="0"/>
              </a:rPr>
              <a:t>ArithmeticException</a:t>
            </a:r>
            <a:r>
              <a:rPr kumimoji="0" lang="en-US" sz="1800" b="0" i="0" u="none" strike="noStrike" cap="none" normalizeH="0" baseline="0" dirty="0" smtClean="0">
                <a:ln>
                  <a:noFill/>
                </a:ln>
                <a:solidFill>
                  <a:srgbClr val="000000"/>
                </a:solidFill>
                <a:effectLst/>
                <a:latin typeface="+mn-lt"/>
                <a:cs typeface="Consolas" pitchFamily="49" charset="0"/>
              </a:rPr>
              <a:t>(</a:t>
            </a:r>
            <a:r>
              <a:rPr kumimoji="0" lang="en-US" sz="1800" b="0" i="0" u="none" strike="noStrike" cap="none" normalizeH="0" baseline="0" dirty="0" smtClean="0">
                <a:ln>
                  <a:noFill/>
                </a:ln>
                <a:solidFill>
                  <a:srgbClr val="800000"/>
                </a:solidFill>
                <a:effectLst/>
                <a:latin typeface="+mn-lt"/>
                <a:cs typeface="Consolas" pitchFamily="49" charset="0"/>
              </a:rPr>
              <a:t>"Something went wrong!!"</a:t>
            </a: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8B"/>
                </a:solidFill>
                <a:effectLst/>
                <a:latin typeface="+mn-lt"/>
                <a:cs typeface="Consolas" pitchFamily="49" charset="0"/>
              </a:rPr>
              <a:t>catch</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smtClean="0">
                <a:ln>
                  <a:noFill/>
                </a:ln>
                <a:solidFill>
                  <a:srgbClr val="2B91AF"/>
                </a:solidFill>
                <a:effectLst/>
                <a:latin typeface="+mn-lt"/>
                <a:cs typeface="Consolas" pitchFamily="49" charset="0"/>
              </a:rPr>
              <a:t>Exception</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err="1" smtClean="0">
                <a:ln>
                  <a:noFill/>
                </a:ln>
                <a:solidFill>
                  <a:srgbClr val="000000"/>
                </a:solidFill>
                <a:effectLst/>
                <a:latin typeface="+mn-lt"/>
                <a:cs typeface="Consolas" pitchFamily="49" charset="0"/>
              </a:rPr>
              <a:t>exp</a:t>
            </a:r>
            <a:r>
              <a:rPr kumimoji="0" lang="en-US" sz="1800" b="0" i="0" u="none" strike="noStrike" cap="none" normalizeH="0" baseline="0" dirty="0" smtClean="0">
                <a:ln>
                  <a:noFill/>
                </a:ln>
                <a:solidFill>
                  <a:srgbClr val="000000"/>
                </a:solidFill>
                <a:effectLst/>
                <a:latin typeface="+mn-l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B91AF"/>
                </a:solidFill>
                <a:effectLst/>
                <a:latin typeface="+mn-lt"/>
                <a:cs typeface="Consolas" pitchFamily="49" charset="0"/>
              </a:rPr>
              <a:t>System</a:t>
            </a:r>
            <a:r>
              <a:rPr kumimoji="0" lang="en-US" sz="1800" b="0" i="0" u="none" strike="noStrike" cap="none" normalizeH="0" baseline="0" dirty="0" err="1" smtClean="0">
                <a:ln>
                  <a:noFill/>
                </a:ln>
                <a:solidFill>
                  <a:srgbClr val="000000"/>
                </a:solidFill>
                <a:effectLst/>
                <a:latin typeface="+mn-lt"/>
                <a:cs typeface="Consolas" pitchFamily="49" charset="0"/>
              </a:rPr>
              <a:t>.</a:t>
            </a:r>
            <a:r>
              <a:rPr kumimoji="0" lang="en-US" sz="1800" b="0" i="0" u="none" strike="noStrike" cap="none" normalizeH="0" baseline="0" dirty="0" err="1" smtClean="0">
                <a:ln>
                  <a:noFill/>
                </a:ln>
                <a:solidFill>
                  <a:srgbClr val="00008B"/>
                </a:solidFill>
                <a:effectLst/>
                <a:latin typeface="+mn-lt"/>
                <a:cs typeface="Consolas" pitchFamily="49" charset="0"/>
              </a:rPr>
              <a:t>out</a:t>
            </a:r>
            <a:r>
              <a:rPr kumimoji="0" lang="en-US" sz="1800" b="0" i="0" u="none" strike="noStrike" cap="none" normalizeH="0" baseline="0" dirty="0" err="1" smtClean="0">
                <a:ln>
                  <a:noFill/>
                </a:ln>
                <a:solidFill>
                  <a:srgbClr val="000000"/>
                </a:solidFill>
                <a:effectLst/>
                <a:latin typeface="+mn-lt"/>
                <a:cs typeface="Consolas" pitchFamily="49" charset="0"/>
              </a:rPr>
              <a:t>.println</a:t>
            </a:r>
            <a:r>
              <a:rPr kumimoji="0" lang="en-US" sz="1800" b="0" i="0" u="none" strike="noStrike" cap="none" normalizeH="0" baseline="0" dirty="0" smtClean="0">
                <a:ln>
                  <a:noFill/>
                </a:ln>
                <a:solidFill>
                  <a:srgbClr val="000000"/>
                </a:solidFill>
                <a:effectLst/>
                <a:latin typeface="+mn-lt"/>
                <a:cs typeface="Consolas" pitchFamily="49" charset="0"/>
              </a:rPr>
              <a:t>(</a:t>
            </a:r>
            <a:r>
              <a:rPr kumimoji="0" lang="en-US" sz="1800" b="0" i="0" u="none" strike="noStrike" cap="none" normalizeH="0" baseline="0" dirty="0" smtClean="0">
                <a:ln>
                  <a:noFill/>
                </a:ln>
                <a:solidFill>
                  <a:srgbClr val="800000"/>
                </a:solidFill>
                <a:effectLst/>
                <a:latin typeface="+mn-lt"/>
                <a:cs typeface="Consolas" pitchFamily="49" charset="0"/>
              </a:rPr>
              <a:t>"Error: “ </a:t>
            </a: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err="1" smtClean="0">
                <a:ln>
                  <a:noFill/>
                </a:ln>
                <a:solidFill>
                  <a:srgbClr val="000000"/>
                </a:solidFill>
                <a:effectLst/>
                <a:latin typeface="+mn-lt"/>
                <a:cs typeface="Consolas" pitchFamily="49" charset="0"/>
              </a:rPr>
              <a:t>exp.getMessage</a:t>
            </a: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Consolas" pitchFamily="49" charset="0"/>
              </a:rPr>
              <a:t>} ...</a:t>
            </a:r>
            <a:r>
              <a:rPr kumimoji="0" lang="en-US" sz="1800"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1693759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57200" y="6858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b="1" dirty="0">
                <a:latin typeface="+mj-lt"/>
                <a:cs typeface="Times New Roman" pitchFamily="18" charset="0"/>
              </a:rPr>
              <a:t>Throwing an Exception</a:t>
            </a:r>
            <a:endParaRPr lang="en-US" sz="3200" b="1" dirty="0">
              <a:latin typeface="+mj-lt"/>
            </a:endParaRPr>
          </a:p>
          <a:p>
            <a:pPr marL="457200" indent="-457200">
              <a:spcBef>
                <a:spcPct val="20000"/>
              </a:spcBef>
              <a:buSzPct val="140000"/>
              <a:buFontTx/>
              <a:buChar char="•"/>
            </a:pPr>
            <a:r>
              <a:rPr lang="en-US" b="1" dirty="0" smtClean="0">
                <a:solidFill>
                  <a:srgbClr val="006666"/>
                </a:solidFill>
                <a:latin typeface="+mn-lt"/>
                <a:cs typeface="Times New Roman" pitchFamily="18" charset="0"/>
              </a:rPr>
              <a:t>Throws </a:t>
            </a:r>
            <a:r>
              <a:rPr lang="en-US" b="1" dirty="0" err="1" smtClean="0">
                <a:solidFill>
                  <a:srgbClr val="006666"/>
                </a:solidFill>
                <a:latin typeface="+mn-lt"/>
                <a:cs typeface="Times New Roman" pitchFamily="18" charset="0"/>
              </a:rPr>
              <a:t>Vs</a:t>
            </a:r>
            <a:r>
              <a:rPr lang="en-US" b="1" dirty="0" smtClean="0">
                <a:solidFill>
                  <a:srgbClr val="006666"/>
                </a:solidFill>
                <a:latin typeface="+mn-lt"/>
                <a:cs typeface="Times New Roman" pitchFamily="18" charset="0"/>
              </a:rPr>
              <a:t> Throw In Java</a:t>
            </a:r>
            <a:endParaRPr lang="en-US" b="1" dirty="0">
              <a:solidFill>
                <a:srgbClr val="006666"/>
              </a:solidFill>
              <a:latin typeface="+mn-lt"/>
              <a:cs typeface="Times New Roman" pitchFamily="18" charset="0"/>
            </a:endParaRPr>
          </a:p>
          <a:p>
            <a:pPr marL="800100" lvl="1" indent="-342900" algn="just">
              <a:spcBef>
                <a:spcPct val="20000"/>
              </a:spcBef>
              <a:buSzPct val="140000"/>
              <a:buFont typeface="Arial" pitchFamily="34" charset="0"/>
              <a:buChar char="•"/>
            </a:pPr>
            <a:r>
              <a:rPr lang="en-US" sz="2000" b="1" dirty="0" smtClean="0">
                <a:solidFill>
                  <a:srgbClr val="C00000"/>
                </a:solidFill>
              </a:rPr>
              <a:t>Throws</a:t>
            </a:r>
          </a:p>
        </p:txBody>
      </p:sp>
      <p:sp>
        <p:nvSpPr>
          <p:cNvPr id="3" name="Rectangle 2"/>
          <p:cNvSpPr/>
          <p:nvPr/>
        </p:nvSpPr>
        <p:spPr>
          <a:xfrm>
            <a:off x="914400" y="1981200"/>
            <a:ext cx="5867400" cy="707886"/>
          </a:xfrm>
          <a:prstGeom prst="rect">
            <a:avLst/>
          </a:prstGeom>
        </p:spPr>
        <p:txBody>
          <a:bodyPr wrap="square">
            <a:spAutoFit/>
          </a:bodyPr>
          <a:lstStyle/>
          <a:p>
            <a:r>
              <a:rPr lang="en-US" sz="2000" b="1" dirty="0"/>
              <a:t>For example:</a:t>
            </a:r>
            <a:r>
              <a:rPr lang="en-US" sz="2000" dirty="0"/>
              <a:t/>
            </a:r>
            <a:br>
              <a:rPr lang="en-US" sz="2000" dirty="0"/>
            </a:br>
            <a:endParaRPr lang="en-US" sz="2000" dirty="0"/>
          </a:p>
        </p:txBody>
      </p:sp>
      <p:sp>
        <p:nvSpPr>
          <p:cNvPr id="2" name="Rectangle 1"/>
          <p:cNvSpPr>
            <a:spLocks noChangeArrowheads="1"/>
          </p:cNvSpPr>
          <p:nvPr/>
        </p:nvSpPr>
        <p:spPr bwMode="auto">
          <a:xfrm>
            <a:off x="990600" y="2514600"/>
            <a:ext cx="7353300" cy="30469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mn-lt"/>
                <a:cs typeface="Consolas" pitchFamily="49" charset="0"/>
              </a:rPr>
              <a:t>//Declaring arithmetic exception using throws</a:t>
            </a:r>
            <a:r>
              <a:rPr kumimoji="0" lang="en-US"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B"/>
                </a:solidFill>
                <a:effectLst/>
                <a:latin typeface="+mn-lt"/>
                <a:cs typeface="Consolas" pitchFamily="49" charset="0"/>
              </a:rPr>
              <a:t>void</a:t>
            </a:r>
            <a:r>
              <a:rPr kumimoji="0" lang="en-US" b="0" i="0" u="none" strike="noStrike" cap="none" normalizeH="0" baseline="0" dirty="0" smtClean="0">
                <a:ln>
                  <a:noFill/>
                </a:ln>
                <a:solidFill>
                  <a:srgbClr val="000000"/>
                </a:solidFill>
                <a:effectLst/>
                <a:latin typeface="+mn-lt"/>
                <a:cs typeface="Consolas" pitchFamily="49" charset="0"/>
              </a:rPr>
              <a:t> sample() </a:t>
            </a:r>
            <a:r>
              <a:rPr kumimoji="0" lang="en-US" b="0" i="0" u="none" strike="noStrike" cap="none" normalizeH="0" baseline="0" dirty="0" smtClean="0">
                <a:ln>
                  <a:noFill/>
                </a:ln>
                <a:solidFill>
                  <a:srgbClr val="00008B"/>
                </a:solidFill>
                <a:effectLst/>
                <a:latin typeface="+mn-lt"/>
                <a:cs typeface="Consolas" pitchFamily="49" charset="0"/>
              </a:rPr>
              <a:t>throws</a:t>
            </a:r>
            <a:r>
              <a:rPr kumimoji="0" lang="en-US" b="0" i="0" u="none" strike="noStrike" cap="none" normalizeH="0" baseline="0" dirty="0" smtClean="0">
                <a:ln>
                  <a:noFill/>
                </a:ln>
                <a:solidFill>
                  <a:srgbClr val="000000"/>
                </a:solidFill>
                <a:effectLst/>
                <a:latin typeface="+mn-lt"/>
                <a:cs typeface="Consolas" pitchFamily="49" charset="0"/>
              </a:rPr>
              <a:t> </a:t>
            </a:r>
            <a:r>
              <a:rPr kumimoji="0" lang="en-US" b="0" i="0" u="none" strike="noStrike" cap="none" normalizeH="0" baseline="0" dirty="0" err="1" smtClean="0">
                <a:ln>
                  <a:noFill/>
                </a:ln>
                <a:solidFill>
                  <a:srgbClr val="2B91AF"/>
                </a:solidFill>
                <a:effectLst/>
                <a:latin typeface="+mn-lt"/>
                <a:cs typeface="Consolas" pitchFamily="49" charset="0"/>
              </a:rPr>
              <a:t>ArithmeticException</a:t>
            </a:r>
            <a:endParaRPr kumimoji="0" lang="en-US" b="0" i="0" u="none" strike="noStrike" cap="none" normalizeH="0" baseline="0" dirty="0" smtClean="0">
              <a:ln>
                <a:noFill/>
              </a:ln>
              <a:solidFill>
                <a:srgbClr val="2B91AF"/>
              </a:solidFill>
              <a:effectLst/>
              <a:latin typeface="+mn-l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mn-l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mn-lt"/>
                <a:cs typeface="Consolas" pitchFamily="49" charset="0"/>
              </a:rPr>
              <a:t>//Statements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n-lt"/>
                <a:cs typeface="Consolas" pitchFamily="49" charset="0"/>
              </a:rPr>
              <a:t>...</a:t>
            </a:r>
            <a:r>
              <a:rPr kumimoji="0" lang="en-US"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3783594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57200" y="6858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b="1" dirty="0">
                <a:latin typeface="+mj-lt"/>
                <a:cs typeface="Times New Roman" pitchFamily="18" charset="0"/>
              </a:rPr>
              <a:t>Throwing an Exception</a:t>
            </a:r>
            <a:endParaRPr lang="en-US" sz="3200" b="1" dirty="0">
              <a:latin typeface="+mj-lt"/>
            </a:endParaRPr>
          </a:p>
          <a:p>
            <a:pPr marL="457200" indent="-457200">
              <a:spcBef>
                <a:spcPct val="20000"/>
              </a:spcBef>
              <a:buSzPct val="140000"/>
              <a:buFontTx/>
              <a:buChar char="•"/>
            </a:pPr>
            <a:r>
              <a:rPr lang="en-US" b="1" dirty="0" smtClean="0">
                <a:solidFill>
                  <a:srgbClr val="006666"/>
                </a:solidFill>
                <a:latin typeface="+mn-lt"/>
                <a:cs typeface="Times New Roman" pitchFamily="18" charset="0"/>
              </a:rPr>
              <a:t>Throws </a:t>
            </a:r>
            <a:r>
              <a:rPr lang="en-US" b="1" dirty="0" err="1" smtClean="0">
                <a:solidFill>
                  <a:srgbClr val="006666"/>
                </a:solidFill>
                <a:latin typeface="+mn-lt"/>
                <a:cs typeface="Times New Roman" pitchFamily="18" charset="0"/>
              </a:rPr>
              <a:t>Vs</a:t>
            </a:r>
            <a:r>
              <a:rPr lang="en-US" b="1" dirty="0" smtClean="0">
                <a:solidFill>
                  <a:srgbClr val="006666"/>
                </a:solidFill>
                <a:latin typeface="+mn-lt"/>
                <a:cs typeface="Times New Roman" pitchFamily="18" charset="0"/>
              </a:rPr>
              <a:t> Throw In Java</a:t>
            </a:r>
          </a:p>
          <a:p>
            <a:pPr marL="915988" indent="-342900">
              <a:spcBef>
                <a:spcPct val="20000"/>
              </a:spcBef>
              <a:buSzPct val="140000"/>
              <a:buFont typeface="Arial" pitchFamily="34" charset="0"/>
              <a:buChar char="•"/>
            </a:pPr>
            <a:r>
              <a:rPr lang="en-US" sz="2000" dirty="0"/>
              <a:t>You can throw one exception at a time but you can handle multiple exceptions by declaring them using throws keyword.</a:t>
            </a:r>
            <a:br>
              <a:rPr lang="en-US" sz="2000" dirty="0"/>
            </a:br>
            <a:r>
              <a:rPr lang="en-US" sz="2000" b="1" dirty="0" smtClean="0"/>
              <a:t>Throw</a:t>
            </a:r>
            <a:r>
              <a:rPr lang="en-US" sz="2000" b="1" dirty="0"/>
              <a:t>:</a:t>
            </a:r>
            <a:endParaRPr lang="en-US" sz="2000" b="1" dirty="0">
              <a:solidFill>
                <a:srgbClr val="006666"/>
              </a:solidFill>
              <a:latin typeface="+mn-lt"/>
              <a:cs typeface="Times New Roman" pitchFamily="18" charset="0"/>
            </a:endParaRPr>
          </a:p>
        </p:txBody>
      </p:sp>
      <p:sp>
        <p:nvSpPr>
          <p:cNvPr id="4" name="Rectangle 1"/>
          <p:cNvSpPr>
            <a:spLocks noChangeArrowheads="1"/>
          </p:cNvSpPr>
          <p:nvPr/>
        </p:nvSpPr>
        <p:spPr bwMode="auto">
          <a:xfrm>
            <a:off x="1524000" y="2937808"/>
            <a:ext cx="67056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mn-lt"/>
                <a:cs typeface="Consolas" pitchFamily="49" charset="0"/>
              </a:rPr>
              <a:t>void</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err="1" smtClean="0">
                <a:ln>
                  <a:noFill/>
                </a:ln>
                <a:solidFill>
                  <a:srgbClr val="000000"/>
                </a:solidFill>
                <a:effectLst/>
                <a:latin typeface="+mn-lt"/>
                <a:cs typeface="Consolas" pitchFamily="49" charset="0"/>
              </a:rPr>
              <a:t>myMethod</a:t>
            </a: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8080"/>
                </a:solidFill>
                <a:effectLst/>
                <a:latin typeface="+mn-lt"/>
                <a:cs typeface="Consolas" pitchFamily="49" charset="0"/>
              </a:rPr>
              <a:t>//Throwing single exception using throw</a:t>
            </a: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mn-lt"/>
                <a:cs typeface="Consolas" pitchFamily="49" charset="0"/>
              </a:rPr>
              <a:t>throw</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smtClean="0">
                <a:ln>
                  <a:noFill/>
                </a:ln>
                <a:solidFill>
                  <a:srgbClr val="00008B"/>
                </a:solidFill>
                <a:effectLst/>
                <a:latin typeface="+mn-lt"/>
                <a:cs typeface="Consolas" pitchFamily="49" charset="0"/>
              </a:rPr>
              <a:t>new</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err="1" smtClean="0">
                <a:ln>
                  <a:noFill/>
                </a:ln>
                <a:solidFill>
                  <a:srgbClr val="2B91AF"/>
                </a:solidFill>
                <a:effectLst/>
                <a:latin typeface="+mn-lt"/>
                <a:cs typeface="Consolas" pitchFamily="49" charset="0"/>
              </a:rPr>
              <a:t>ArithmeticException</a:t>
            </a:r>
            <a:r>
              <a:rPr kumimoji="0" lang="en-US" sz="2000" b="0" i="0" u="none" strike="noStrike" cap="none" normalizeH="0" baseline="0" dirty="0" smtClean="0">
                <a:ln>
                  <a:noFill/>
                </a:ln>
                <a:solidFill>
                  <a:srgbClr val="000000"/>
                </a:solidFill>
                <a:effectLst/>
                <a:latin typeface="+mn-lt"/>
                <a:cs typeface="Consolas" pitchFamily="49" charset="0"/>
              </a:rPr>
              <a:t>(</a:t>
            </a:r>
            <a:r>
              <a:rPr kumimoji="0" lang="en-US" sz="2000" b="0" i="0" u="none" strike="noStrike" cap="none" normalizeH="0" baseline="0" dirty="0" smtClean="0">
                <a:ln>
                  <a:noFill/>
                </a:ln>
                <a:solidFill>
                  <a:srgbClr val="800000"/>
                </a:solidFill>
                <a:effectLst/>
                <a:latin typeface="+mn-lt"/>
                <a:cs typeface="Consolas" pitchFamily="49" charset="0"/>
              </a:rPr>
              <a:t>"An integer should not be divided by zero!!"</a:t>
            </a: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1819467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57200" y="6858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b="1" dirty="0">
                <a:latin typeface="+mj-lt"/>
                <a:cs typeface="Times New Roman" pitchFamily="18" charset="0"/>
              </a:rPr>
              <a:t>Throwing an Exception</a:t>
            </a:r>
            <a:endParaRPr lang="en-US" sz="3200" b="1" dirty="0">
              <a:latin typeface="+mj-lt"/>
            </a:endParaRPr>
          </a:p>
          <a:p>
            <a:pPr marL="457200" indent="-457200">
              <a:spcBef>
                <a:spcPct val="20000"/>
              </a:spcBef>
              <a:buSzPct val="140000"/>
              <a:buFontTx/>
              <a:buChar char="•"/>
            </a:pPr>
            <a:r>
              <a:rPr lang="en-US" b="1" dirty="0" smtClean="0">
                <a:solidFill>
                  <a:srgbClr val="006666"/>
                </a:solidFill>
                <a:latin typeface="+mn-lt"/>
                <a:cs typeface="Times New Roman" pitchFamily="18" charset="0"/>
              </a:rPr>
              <a:t>Throws </a:t>
            </a:r>
            <a:r>
              <a:rPr lang="en-US" b="1" dirty="0" err="1" smtClean="0">
                <a:solidFill>
                  <a:srgbClr val="006666"/>
                </a:solidFill>
                <a:latin typeface="+mn-lt"/>
                <a:cs typeface="Times New Roman" pitchFamily="18" charset="0"/>
              </a:rPr>
              <a:t>Vs</a:t>
            </a:r>
            <a:r>
              <a:rPr lang="en-US" b="1" dirty="0" smtClean="0">
                <a:solidFill>
                  <a:srgbClr val="006666"/>
                </a:solidFill>
                <a:latin typeface="+mn-lt"/>
                <a:cs typeface="Times New Roman" pitchFamily="18" charset="0"/>
              </a:rPr>
              <a:t> Throw In Java</a:t>
            </a:r>
          </a:p>
          <a:p>
            <a:pPr marL="915988" indent="-342900">
              <a:spcBef>
                <a:spcPct val="20000"/>
              </a:spcBef>
              <a:buSzPct val="140000"/>
              <a:buFont typeface="Arial" pitchFamily="34" charset="0"/>
              <a:buChar char="•"/>
            </a:pPr>
            <a:r>
              <a:rPr lang="en-US" sz="2000" dirty="0"/>
              <a:t>You can throw one exception at a time but you can handle multiple exceptions by declaring them using throws keyword.</a:t>
            </a:r>
            <a:br>
              <a:rPr lang="en-US" sz="2000" dirty="0"/>
            </a:br>
            <a:r>
              <a:rPr lang="en-US" sz="2000" b="1" dirty="0" smtClean="0"/>
              <a:t>Throws:</a:t>
            </a:r>
          </a:p>
          <a:p>
            <a:pPr marL="573088">
              <a:spcBef>
                <a:spcPct val="20000"/>
              </a:spcBef>
              <a:buSzPct val="140000"/>
            </a:pPr>
            <a:endParaRPr lang="en-US" sz="2000" b="1" dirty="0">
              <a:solidFill>
                <a:srgbClr val="006666"/>
              </a:solidFill>
              <a:latin typeface="+mn-lt"/>
              <a:cs typeface="Times New Roman" pitchFamily="18" charset="0"/>
            </a:endParaRPr>
          </a:p>
        </p:txBody>
      </p:sp>
      <p:sp>
        <p:nvSpPr>
          <p:cNvPr id="2" name="Rectangle 1"/>
          <p:cNvSpPr>
            <a:spLocks noChangeArrowheads="1"/>
          </p:cNvSpPr>
          <p:nvPr/>
        </p:nvSpPr>
        <p:spPr bwMode="auto">
          <a:xfrm>
            <a:off x="685800" y="3088719"/>
            <a:ext cx="77724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8080"/>
                </a:solidFill>
                <a:effectLst/>
                <a:latin typeface="+mn-lt"/>
                <a:cs typeface="Consolas" pitchFamily="49" charset="0"/>
              </a:rPr>
              <a:t>//Declaring multiple exceptions using throws</a:t>
            </a: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mn-lt"/>
                <a:cs typeface="Consolas" pitchFamily="49" charset="0"/>
              </a:rPr>
              <a:t>void</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err="1" smtClean="0">
                <a:ln>
                  <a:noFill/>
                </a:ln>
                <a:solidFill>
                  <a:srgbClr val="000000"/>
                </a:solidFill>
                <a:effectLst/>
                <a:latin typeface="+mn-lt"/>
                <a:cs typeface="Consolas" pitchFamily="49" charset="0"/>
              </a:rPr>
              <a:t>myMethod</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smtClean="0">
                <a:ln>
                  <a:noFill/>
                </a:ln>
                <a:solidFill>
                  <a:srgbClr val="00008B"/>
                </a:solidFill>
                <a:effectLst/>
                <a:latin typeface="+mn-lt"/>
                <a:cs typeface="Consolas" pitchFamily="49" charset="0"/>
              </a:rPr>
              <a:t>throws</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err="1" smtClean="0">
                <a:ln>
                  <a:noFill/>
                </a:ln>
                <a:solidFill>
                  <a:srgbClr val="2B91AF"/>
                </a:solidFill>
                <a:effectLst/>
                <a:latin typeface="+mn-lt"/>
                <a:cs typeface="Consolas" pitchFamily="49" charset="0"/>
              </a:rPr>
              <a:t>ArithmeticException</a:t>
            </a:r>
            <a:r>
              <a:rPr kumimoji="0" lang="en-US" sz="2000" b="0" i="0" u="none" strike="noStrike" cap="none" normalizeH="0" baseline="0" dirty="0" smtClean="0">
                <a:ln>
                  <a:noFill/>
                </a:ln>
                <a:solidFill>
                  <a:srgbClr val="000000"/>
                </a:solidFill>
                <a:effectLst/>
                <a:latin typeface="+mn-lt"/>
                <a:cs typeface="Consolas" pitchFamily="49" charset="0"/>
              </a:rPr>
              <a:t>, </a:t>
            </a:r>
            <a:r>
              <a:rPr kumimoji="0" lang="en-US" sz="2000" b="0" i="0" u="none" strike="noStrike" cap="none" normalizeH="0" baseline="0" dirty="0" err="1" smtClean="0">
                <a:ln>
                  <a:noFill/>
                </a:ln>
                <a:solidFill>
                  <a:srgbClr val="2B91AF"/>
                </a:solidFill>
                <a:effectLst/>
                <a:latin typeface="+mn-lt"/>
                <a:cs typeface="Consolas" pitchFamily="49" charset="0"/>
              </a:rPr>
              <a:t>NullPointerException</a:t>
            </a:r>
            <a:endParaRPr kumimoji="0" lang="en-US" sz="2000" b="0" i="0" u="none" strike="noStrike" cap="none" normalizeH="0" baseline="0" dirty="0" smtClean="0">
              <a:ln>
                <a:noFill/>
              </a:ln>
              <a:solidFill>
                <a:srgbClr val="2B91AF"/>
              </a:solidFill>
              <a:effectLst/>
              <a:latin typeface="+mn-l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mn-lt"/>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08080"/>
                </a:solidFill>
                <a:effectLst/>
                <a:latin typeface="+mn-lt"/>
                <a:cs typeface="Consolas" pitchFamily="49" charset="0"/>
              </a:rPr>
              <a:t>//Statements where exception might occur</a:t>
            </a:r>
            <a:r>
              <a:rPr kumimoji="0" lang="en-US" sz="2000" b="0" i="0" u="none" strike="noStrike" cap="none" normalizeH="0" baseline="0" dirty="0" smtClean="0">
                <a:ln>
                  <a:noFill/>
                </a:ln>
                <a:solidFill>
                  <a:srgbClr val="000000"/>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cs typeface="Consolas" pitchFamily="49" charset="0"/>
              </a:rPr>
              <a:t>}</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2596923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3074"/>
          <p:cNvSpPr>
            <a:spLocks noChangeArrowheads="1"/>
          </p:cNvSpPr>
          <p:nvPr/>
        </p:nvSpPr>
        <p:spPr bwMode="auto">
          <a:xfrm>
            <a:off x="609600" y="11430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The Nested try-catch Block</a:t>
            </a:r>
          </a:p>
          <a:p>
            <a:pPr>
              <a:spcBef>
                <a:spcPct val="20000"/>
              </a:spcBef>
            </a:pPr>
            <a:endParaRPr lang="en-GB" sz="1400" dirty="0">
              <a:solidFill>
                <a:srgbClr val="006666"/>
              </a:solidFill>
              <a:latin typeface="Verdana" pitchFamily="34" charset="0"/>
              <a:cs typeface="Times New Roman" pitchFamily="18" charset="0"/>
            </a:endParaRPr>
          </a:p>
          <a:p>
            <a:pPr marL="97155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try-catch block is used to handle exceptions in Java applications. </a:t>
            </a:r>
          </a:p>
          <a:p>
            <a:pPr marL="971550" lvl="1" indent="-457200">
              <a:spcBef>
                <a:spcPct val="20000"/>
              </a:spcBef>
              <a:buSzPct val="140000"/>
              <a:buFontTx/>
              <a:buChar char="•"/>
            </a:pPr>
            <a:r>
              <a:rPr lang="en-US" sz="1400" dirty="0">
                <a:solidFill>
                  <a:srgbClr val="006666"/>
                </a:solidFill>
                <a:latin typeface="Verdana" pitchFamily="34" charset="0"/>
                <a:cs typeface="Times New Roman" pitchFamily="18" charset="0"/>
              </a:rPr>
              <a:t>You can enclose a try-catch block in an existing try-catch block. </a:t>
            </a:r>
          </a:p>
          <a:p>
            <a:pPr marL="97155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enclosed try-catch block is called the inner try-catch block, and the enclosing block is called the outer try-catch block. </a:t>
            </a:r>
          </a:p>
          <a:p>
            <a:pPr marL="971550" lvl="1" indent="-457200">
              <a:spcBef>
                <a:spcPct val="20000"/>
              </a:spcBef>
              <a:buSzPct val="140000"/>
              <a:buFontTx/>
              <a:buChar char="•"/>
            </a:pPr>
            <a:r>
              <a:rPr lang="en-US" sz="1400" dirty="0">
                <a:solidFill>
                  <a:srgbClr val="006666"/>
                </a:solidFill>
                <a:latin typeface="Verdana" pitchFamily="34" charset="0"/>
                <a:cs typeface="Times New Roman" pitchFamily="18" charset="0"/>
              </a:rPr>
              <a:t>If the inner try block does not contain the catch statement to handle an exception then the catch statement in the outer block is checked for the exception handler. </a:t>
            </a:r>
          </a:p>
          <a:p>
            <a:pPr marL="97155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following syntax shows how to create a nested try-catch block:</a:t>
            </a:r>
          </a:p>
          <a:p>
            <a:pPr marL="971550" lvl="1" indent="-457200">
              <a:spcBef>
                <a:spcPct val="20000"/>
              </a:spcBef>
              <a:buSzPct val="140000"/>
            </a:pPr>
            <a:r>
              <a:rPr lang="en-US" sz="1400" dirty="0">
                <a:solidFill>
                  <a:srgbClr val="006666"/>
                </a:solidFill>
                <a:latin typeface="Verdana" pitchFamily="34" charset="0"/>
                <a:cs typeface="Times New Roman" pitchFamily="18" charset="0"/>
              </a:rPr>
              <a:t>	</a:t>
            </a:r>
            <a:r>
              <a:rPr lang="en-US" sz="1400" dirty="0">
                <a:solidFill>
                  <a:srgbClr val="006666"/>
                </a:solidFill>
                <a:latin typeface="Courier New" pitchFamily="49" charset="0"/>
                <a:cs typeface="Courier New" pitchFamily="49" charset="0"/>
              </a:rPr>
              <a:t>class </a:t>
            </a:r>
            <a:r>
              <a:rPr lang="en-US" sz="1400" dirty="0" err="1">
                <a:solidFill>
                  <a:srgbClr val="006666"/>
                </a:solidFill>
                <a:latin typeface="Courier New" pitchFamily="49" charset="0"/>
                <a:cs typeface="Courier New" pitchFamily="49" charset="0"/>
              </a:rPr>
              <a:t>SuperClass</a:t>
            </a:r>
            <a:endParaRPr lang="en-US" sz="1400" dirty="0">
              <a:solidFill>
                <a:srgbClr val="006666"/>
              </a:solidFill>
              <a:latin typeface="Courier New" pitchFamily="49" charset="0"/>
              <a:cs typeface="Courier New" pitchFamily="49" charset="0"/>
            </a:endParaRPr>
          </a:p>
          <a:p>
            <a:pPr marL="971550" lvl="1" indent="-457200">
              <a:spcBef>
                <a:spcPct val="20000"/>
              </a:spcBef>
              <a:buSzPct val="140000"/>
            </a:pPr>
            <a:r>
              <a:rPr lang="en-US" sz="1400" dirty="0">
                <a:solidFill>
                  <a:srgbClr val="006666"/>
                </a:solidFill>
                <a:latin typeface="Courier New" pitchFamily="49" charset="0"/>
                <a:cs typeface="Courier New" pitchFamily="49" charset="0"/>
              </a:rPr>
              <a:t>	{</a:t>
            </a:r>
          </a:p>
          <a:p>
            <a:pPr marL="971550" lvl="1" indent="-457200">
              <a:spcBef>
                <a:spcPct val="20000"/>
              </a:spcBef>
              <a:buSzPct val="140000"/>
            </a:pPr>
            <a:r>
              <a:rPr lang="en-US" sz="1400" dirty="0">
                <a:solidFill>
                  <a:srgbClr val="006666"/>
                </a:solidFill>
                <a:latin typeface="Courier New" pitchFamily="49" charset="0"/>
                <a:cs typeface="Courier New" pitchFamily="49" charset="0"/>
              </a:rPr>
              <a:t>	public static void main(String a[])</a:t>
            </a:r>
          </a:p>
          <a:p>
            <a:pPr marL="971550" lvl="1" indent="-457200">
              <a:spcBef>
                <a:spcPct val="20000"/>
              </a:spcBef>
              <a:buSzPct val="140000"/>
            </a:pPr>
            <a:r>
              <a:rPr lang="en-US" sz="1400" dirty="0">
                <a:solidFill>
                  <a:srgbClr val="006666"/>
                </a:solidFill>
                <a:latin typeface="Courier New" pitchFamily="49" charset="0"/>
                <a:cs typeface="Courier New" pitchFamily="49" charset="0"/>
              </a:rPr>
              <a:t>	{</a:t>
            </a:r>
          </a:p>
          <a:p>
            <a:pPr marL="971550" lvl="1" indent="-457200">
              <a:spcBef>
                <a:spcPct val="20000"/>
              </a:spcBef>
              <a:buSzPct val="140000"/>
            </a:pPr>
            <a:r>
              <a:rPr lang="en-US" sz="1400" dirty="0">
                <a:solidFill>
                  <a:srgbClr val="006666"/>
                </a:solidFill>
                <a:latin typeface="Courier New" pitchFamily="49" charset="0"/>
                <a:cs typeface="Courier New" pitchFamily="49" charset="0"/>
              </a:rPr>
              <a:t>	&lt;code&gt;;</a:t>
            </a:r>
          </a:p>
          <a:p>
            <a:pPr marL="971550" lvl="1" indent="-457200">
              <a:spcBef>
                <a:spcPct val="20000"/>
              </a:spcBef>
              <a:buSzPct val="140000"/>
            </a:pPr>
            <a:r>
              <a:rPr lang="en-US" sz="1400" dirty="0">
                <a:solidFill>
                  <a:srgbClr val="006666"/>
                </a:solidFill>
                <a:latin typeface="Courier New" pitchFamily="49" charset="0"/>
                <a:cs typeface="Courier New" pitchFamily="49" charset="0"/>
              </a:rPr>
              <a:t>	try</a:t>
            </a:r>
          </a:p>
          <a:p>
            <a:pPr marL="971550" lvl="1" indent="-457200">
              <a:spcBef>
                <a:spcPct val="20000"/>
              </a:spcBef>
              <a:buSzPct val="140000"/>
            </a:pPr>
            <a:r>
              <a:rPr lang="en-US" sz="1400" dirty="0">
                <a:solidFill>
                  <a:srgbClr val="006666"/>
                </a:solidFill>
                <a:latin typeface="Courier New" pitchFamily="49" charset="0"/>
                <a:cs typeface="Courier New" pitchFamily="49" charset="0"/>
              </a:rPr>
              <a:t>	{</a:t>
            </a:r>
          </a:p>
          <a:p>
            <a:pPr marL="971550" lvl="1"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54305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54305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137785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rPr>
              <a:t>The Nested try-catch Block (Contd.)</a:t>
            </a:r>
          </a:p>
          <a:p>
            <a:pPr marL="457200" indent="-457200">
              <a:spcBef>
                <a:spcPct val="20000"/>
              </a:spcBef>
            </a:pPr>
            <a:endParaRPr lang="en-GB"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600" dirty="0">
                <a:solidFill>
                  <a:srgbClr val="006666"/>
                </a:solidFill>
                <a:latin typeface="+mn-lt"/>
                <a:cs typeface="Times New Roman" pitchFamily="18" charset="0"/>
              </a:rPr>
              <a:t>The following syntax shows how to create a nested try-catch block: (Contd.)</a:t>
            </a:r>
          </a:p>
          <a:p>
            <a:pPr marL="914400" lvl="1" indent="-457200">
              <a:spcBef>
                <a:spcPct val="20000"/>
              </a:spcBef>
              <a:buSzPct val="140000"/>
            </a:pPr>
            <a:r>
              <a:rPr lang="en-US" sz="1600" dirty="0">
                <a:solidFill>
                  <a:srgbClr val="006666"/>
                </a:solidFill>
                <a:latin typeface="+mn-lt"/>
                <a:cs typeface="Times New Roman" pitchFamily="18" charset="0"/>
              </a:rPr>
              <a:t>	       </a:t>
            </a:r>
            <a:r>
              <a:rPr lang="en-US" sz="1600" dirty="0">
                <a:solidFill>
                  <a:srgbClr val="006666"/>
                </a:solidFill>
                <a:latin typeface="+mn-lt"/>
                <a:cs typeface="Courier New" pitchFamily="49" charset="0"/>
              </a:rPr>
              <a:t>&lt;code&gt;;</a:t>
            </a:r>
          </a:p>
          <a:p>
            <a:pPr marL="1371600" lvl="2" indent="-457200">
              <a:spcBef>
                <a:spcPct val="20000"/>
              </a:spcBef>
              <a:buSzPct val="140000"/>
            </a:pPr>
            <a:r>
              <a:rPr lang="en-US" sz="1600" dirty="0">
                <a:solidFill>
                  <a:srgbClr val="006666"/>
                </a:solidFill>
                <a:latin typeface="+mn-lt"/>
                <a:cs typeface="Courier New" pitchFamily="49" charset="0"/>
              </a:rPr>
              <a:t>	try</a:t>
            </a:r>
          </a:p>
          <a:p>
            <a:pPr marL="1371600" lvl="2" indent="-457200">
              <a:spcBef>
                <a:spcPct val="20000"/>
              </a:spcBef>
              <a:buSzPct val="140000"/>
            </a:pPr>
            <a:r>
              <a:rPr lang="en-US" sz="1600" dirty="0">
                <a:solidFill>
                  <a:srgbClr val="006666"/>
                </a:solidFill>
                <a:latin typeface="+mn-lt"/>
                <a:cs typeface="Courier New" pitchFamily="49" charset="0"/>
              </a:rPr>
              <a:t>	{</a:t>
            </a:r>
          </a:p>
          <a:p>
            <a:pPr marL="1371600" lvl="2" indent="-457200">
              <a:spcBef>
                <a:spcPct val="20000"/>
              </a:spcBef>
              <a:buSzPct val="140000"/>
            </a:pPr>
            <a:r>
              <a:rPr lang="en-US" sz="1600" dirty="0">
                <a:solidFill>
                  <a:srgbClr val="006666"/>
                </a:solidFill>
                <a:latin typeface="+mn-lt"/>
                <a:cs typeface="Courier New" pitchFamily="49" charset="0"/>
              </a:rPr>
              <a:t>	&lt;code&gt;;</a:t>
            </a:r>
          </a:p>
          <a:p>
            <a:pPr marL="1371600" lvl="2" indent="-457200">
              <a:spcBef>
                <a:spcPct val="20000"/>
              </a:spcBef>
              <a:buSzPct val="140000"/>
            </a:pPr>
            <a:r>
              <a:rPr lang="en-US" sz="1600" dirty="0">
                <a:solidFill>
                  <a:srgbClr val="006666"/>
                </a:solidFill>
                <a:latin typeface="+mn-lt"/>
                <a:cs typeface="Courier New" pitchFamily="49" charset="0"/>
              </a:rPr>
              <a:t>	}</a:t>
            </a:r>
          </a:p>
          <a:p>
            <a:pPr marL="1371600" lvl="2" indent="-457200">
              <a:spcBef>
                <a:spcPct val="20000"/>
              </a:spcBef>
              <a:buSzPct val="140000"/>
            </a:pPr>
            <a:r>
              <a:rPr lang="en-US" sz="1600" dirty="0">
                <a:solidFill>
                  <a:srgbClr val="006666"/>
                </a:solidFill>
                <a:latin typeface="+mn-lt"/>
                <a:cs typeface="Courier New" pitchFamily="49" charset="0"/>
              </a:rPr>
              <a:t>	catch(&lt;</a:t>
            </a:r>
            <a:r>
              <a:rPr lang="en-US" sz="1600" dirty="0" err="1">
                <a:solidFill>
                  <a:srgbClr val="006666"/>
                </a:solidFill>
                <a:latin typeface="+mn-lt"/>
                <a:cs typeface="Courier New" pitchFamily="49" charset="0"/>
              </a:rPr>
              <a:t>exception_name</a:t>
            </a:r>
            <a:r>
              <a:rPr lang="en-US" sz="1600" dirty="0">
                <a:solidFill>
                  <a:srgbClr val="006666"/>
                </a:solidFill>
                <a:latin typeface="+mn-lt"/>
                <a:cs typeface="Courier New" pitchFamily="49" charset="0"/>
              </a:rPr>
              <a:t>&gt; &lt;</a:t>
            </a:r>
            <a:r>
              <a:rPr lang="en-US" sz="1600" dirty="0" err="1">
                <a:solidFill>
                  <a:srgbClr val="006666"/>
                </a:solidFill>
                <a:latin typeface="+mn-lt"/>
                <a:cs typeface="Courier New" pitchFamily="49" charset="0"/>
              </a:rPr>
              <a:t>var</a:t>
            </a:r>
            <a:r>
              <a:rPr lang="en-US" sz="1600" dirty="0">
                <a:solidFill>
                  <a:srgbClr val="006666"/>
                </a:solidFill>
                <a:latin typeface="+mn-lt"/>
                <a:cs typeface="Courier New" pitchFamily="49" charset="0"/>
              </a:rPr>
              <a:t>&gt;)</a:t>
            </a:r>
          </a:p>
          <a:p>
            <a:pPr marL="1371600" lvl="2" indent="-457200">
              <a:spcBef>
                <a:spcPct val="20000"/>
              </a:spcBef>
              <a:buSzPct val="140000"/>
            </a:pPr>
            <a:r>
              <a:rPr lang="en-US" sz="1600" dirty="0">
                <a:solidFill>
                  <a:srgbClr val="006666"/>
                </a:solidFill>
                <a:latin typeface="+mn-lt"/>
                <a:cs typeface="Courier New" pitchFamily="49" charset="0"/>
              </a:rPr>
              <a:t>	{</a:t>
            </a:r>
          </a:p>
          <a:p>
            <a:pPr marL="1371600" lvl="2" indent="-457200">
              <a:spcBef>
                <a:spcPct val="20000"/>
              </a:spcBef>
              <a:buSzPct val="140000"/>
            </a:pPr>
            <a:r>
              <a:rPr lang="en-US" sz="1600" dirty="0">
                <a:solidFill>
                  <a:srgbClr val="006666"/>
                </a:solidFill>
                <a:latin typeface="+mn-lt"/>
                <a:cs typeface="Courier New" pitchFamily="49" charset="0"/>
              </a:rPr>
              <a:t>	&lt;code&gt;;</a:t>
            </a:r>
          </a:p>
          <a:p>
            <a:pPr marL="1371600" lvl="2" indent="-457200">
              <a:spcBef>
                <a:spcPct val="20000"/>
              </a:spcBef>
              <a:buSzPct val="140000"/>
            </a:pPr>
            <a:r>
              <a:rPr lang="en-US" sz="1600" dirty="0">
                <a:solidFill>
                  <a:srgbClr val="006666"/>
                </a:solidFill>
                <a:latin typeface="+mn-lt"/>
                <a:cs typeface="Courier New" pitchFamily="49" charset="0"/>
              </a:rPr>
              <a:t>	}</a:t>
            </a:r>
          </a:p>
          <a:p>
            <a:pPr marL="1371600" lvl="2" indent="-457200">
              <a:spcBef>
                <a:spcPct val="20000"/>
              </a:spcBef>
              <a:buSzPct val="140000"/>
            </a:pPr>
            <a:r>
              <a:rPr lang="en-US" sz="1600" dirty="0">
                <a:solidFill>
                  <a:srgbClr val="006666"/>
                </a:solidFill>
                <a:latin typeface="+mn-lt"/>
                <a:cs typeface="Courier New" pitchFamily="49" charset="0"/>
              </a:rPr>
              <a:t>}</a:t>
            </a:r>
          </a:p>
          <a:p>
            <a:pPr marL="1371600" lvl="2" indent="-457200">
              <a:spcBef>
                <a:spcPct val="20000"/>
              </a:spcBef>
              <a:buSzPct val="140000"/>
            </a:pPr>
            <a:r>
              <a:rPr lang="en-US" sz="1600" dirty="0">
                <a:solidFill>
                  <a:srgbClr val="006666"/>
                </a:solidFill>
                <a:latin typeface="+mn-lt"/>
                <a:cs typeface="Courier New" pitchFamily="49" charset="0"/>
              </a:rPr>
              <a:t>	catch(&lt;</a:t>
            </a:r>
            <a:r>
              <a:rPr lang="en-US" sz="1600" dirty="0" err="1">
                <a:solidFill>
                  <a:srgbClr val="006666"/>
                </a:solidFill>
                <a:latin typeface="+mn-lt"/>
                <a:cs typeface="Courier New" pitchFamily="49" charset="0"/>
              </a:rPr>
              <a:t>exception_name</a:t>
            </a:r>
            <a:r>
              <a:rPr lang="en-US" sz="1600" dirty="0">
                <a:solidFill>
                  <a:srgbClr val="006666"/>
                </a:solidFill>
                <a:latin typeface="+mn-lt"/>
                <a:cs typeface="Courier New" pitchFamily="49" charset="0"/>
              </a:rPr>
              <a:t>&gt; &lt;</a:t>
            </a:r>
            <a:r>
              <a:rPr lang="en-US" sz="1600" dirty="0" err="1">
                <a:solidFill>
                  <a:srgbClr val="006666"/>
                </a:solidFill>
                <a:latin typeface="+mn-lt"/>
                <a:cs typeface="Courier New" pitchFamily="49" charset="0"/>
              </a:rPr>
              <a:t>var</a:t>
            </a:r>
            <a:r>
              <a:rPr lang="en-US" sz="1600" dirty="0">
                <a:solidFill>
                  <a:srgbClr val="006666"/>
                </a:solidFill>
                <a:latin typeface="+mn-lt"/>
                <a:cs typeface="Courier New" pitchFamily="49" charset="0"/>
              </a:rPr>
              <a:t>&gt;)</a:t>
            </a:r>
          </a:p>
          <a:p>
            <a:pPr marL="1371600" lvl="2" indent="-457200">
              <a:spcBef>
                <a:spcPct val="20000"/>
              </a:spcBef>
              <a:buSzPct val="140000"/>
            </a:pPr>
            <a:r>
              <a:rPr lang="en-US" sz="1600" dirty="0">
                <a:solidFill>
                  <a:srgbClr val="006666"/>
                </a:solidFill>
                <a:latin typeface="+mn-lt"/>
                <a:cs typeface="Courier New" pitchFamily="49" charset="0"/>
              </a:rPr>
              <a:t>	{</a:t>
            </a:r>
          </a:p>
          <a:p>
            <a:pPr marL="1371600" lvl="2" indent="-457200">
              <a:spcBef>
                <a:spcPct val="20000"/>
              </a:spcBef>
              <a:buSzPct val="140000"/>
            </a:pPr>
            <a:r>
              <a:rPr lang="en-US" sz="1600" dirty="0">
                <a:solidFill>
                  <a:srgbClr val="006666"/>
                </a:solidFill>
                <a:latin typeface="+mn-lt"/>
                <a:cs typeface="Courier New" pitchFamily="49" charset="0"/>
              </a:rPr>
              <a:t>	&lt;code&gt;;</a:t>
            </a:r>
          </a:p>
          <a:p>
            <a:pPr marL="1371600" lvl="2" indent="-457200">
              <a:spcBef>
                <a:spcPct val="20000"/>
              </a:spcBef>
              <a:buSzPct val="140000"/>
            </a:pPr>
            <a:r>
              <a:rPr lang="en-US" sz="1600" dirty="0">
                <a:solidFill>
                  <a:srgbClr val="006666"/>
                </a:solidFill>
                <a:latin typeface="+mn-lt"/>
                <a:cs typeface="Courier New" pitchFamily="49" charset="0"/>
              </a:rPr>
              <a:t>	}  }  }</a:t>
            </a:r>
            <a:endParaRPr lang="en-US" sz="1600" dirty="0">
              <a:solidFill>
                <a:srgbClr val="006666"/>
              </a:solidFill>
              <a:latin typeface="+mn-lt"/>
              <a:cs typeface="Times New Roman" pitchFamily="18" charset="0"/>
            </a:endParaRPr>
          </a:p>
        </p:txBody>
      </p:sp>
    </p:spTree>
    <p:extLst>
      <p:ext uri="{BB962C8B-B14F-4D97-AF65-F5344CB8AC3E}">
        <p14:creationId xmlns:p14="http://schemas.microsoft.com/office/powerpoint/2010/main" val="383640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cs typeface="Times New Roman" charset="0"/>
              </a:rPr>
              <a:t>Inheritance in Java </a:t>
            </a:r>
            <a:r>
              <a:rPr lang="en-US" sz="3200" dirty="0">
                <a:latin typeface="Verdana" pitchFamily="34" charset="0"/>
              </a:rPr>
              <a:t>(Contd.)</a:t>
            </a:r>
            <a:endParaRPr lang="en-US" sz="1400" dirty="0">
              <a:solidFill>
                <a:srgbClr val="006666"/>
              </a:solidFill>
              <a:latin typeface="Verdana" pitchFamily="34" charset="0"/>
              <a:cs typeface="Times New Roman" charset="0"/>
            </a:endParaRPr>
          </a:p>
          <a:p>
            <a:pPr>
              <a:spcBef>
                <a:spcPct val="20000"/>
              </a:spcBef>
            </a:pPr>
            <a:endParaRPr lang="en-US" sz="1400" dirty="0">
              <a:solidFill>
                <a:srgbClr val="006666"/>
              </a:solidFill>
              <a:latin typeface="Verdana" pitchFamily="34" charset="0"/>
              <a:cs typeface="Times New Roman" charset="0"/>
            </a:endParaRPr>
          </a:p>
          <a:p>
            <a:pPr marL="742950" lvl="1" indent="-285750">
              <a:spcBef>
                <a:spcPct val="20000"/>
              </a:spcBef>
              <a:buSzPct val="140000"/>
              <a:buFontTx/>
              <a:buChar char="•"/>
            </a:pPr>
            <a:r>
              <a:rPr lang="en-US" sz="1600" dirty="0">
                <a:solidFill>
                  <a:srgbClr val="006666"/>
                </a:solidFill>
                <a:latin typeface="+mn-lt"/>
                <a:cs typeface="Times New Roman" charset="0"/>
              </a:rPr>
              <a:t>Implementing Different Types of Inheritance (Contd.)</a:t>
            </a:r>
          </a:p>
          <a:p>
            <a:pPr marL="1143000" lvl="2" indent="-228600">
              <a:spcBef>
                <a:spcPct val="20000"/>
              </a:spcBef>
              <a:buSzPct val="140000"/>
              <a:buFontTx/>
              <a:buChar char="•"/>
            </a:pPr>
            <a:r>
              <a:rPr lang="en-US" sz="1600" dirty="0">
                <a:solidFill>
                  <a:srgbClr val="006666"/>
                </a:solidFill>
                <a:latin typeface="+mn-lt"/>
                <a:cs typeface="Times New Roman" charset="0"/>
              </a:rPr>
              <a:t>Single level inheritance </a:t>
            </a:r>
          </a:p>
          <a:p>
            <a:pPr marL="1600200" lvl="3" indent="-228600">
              <a:spcBef>
                <a:spcPct val="20000"/>
              </a:spcBef>
              <a:buSzPct val="140000"/>
              <a:buFontTx/>
              <a:buChar char="•"/>
            </a:pPr>
            <a:r>
              <a:rPr lang="en-US" sz="1600" dirty="0">
                <a:solidFill>
                  <a:srgbClr val="006666"/>
                </a:solidFill>
                <a:latin typeface="+mn-lt"/>
                <a:cs typeface="Times New Roman" charset="0"/>
              </a:rPr>
              <a:t>The following syntax shows how to implement single level inheritance: </a:t>
            </a:r>
          </a:p>
          <a:p>
            <a:pPr marL="1600200" lvl="3" indent="-228600">
              <a:spcBef>
                <a:spcPct val="20000"/>
              </a:spcBef>
              <a:buSzPct val="140000"/>
            </a:pPr>
            <a:r>
              <a:rPr lang="en-US" sz="1600" dirty="0">
                <a:solidFill>
                  <a:srgbClr val="006666"/>
                </a:solidFill>
                <a:latin typeface="+mn-lt"/>
                <a:cs typeface="Courier New" pitchFamily="49" charset="0"/>
              </a:rPr>
              <a:t>	class A</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Courier New" pitchFamily="49" charset="0"/>
              </a:rPr>
              <a:t>	class B extends A</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Courier New" pitchFamily="49" charset="0"/>
              </a:rPr>
              <a:t>	class C extends A</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Courier New" pitchFamily="49" charset="0"/>
              </a:rPr>
              <a:t>	}</a:t>
            </a:r>
          </a:p>
          <a:p>
            <a:pPr marL="1600200" lvl="3" indent="-228600">
              <a:spcBef>
                <a:spcPct val="20000"/>
              </a:spcBef>
              <a:buSzPct val="140000"/>
            </a:pPr>
            <a:r>
              <a:rPr lang="en-US" sz="1600" dirty="0">
                <a:solidFill>
                  <a:srgbClr val="006666"/>
                </a:solidFill>
                <a:latin typeface="+mn-lt"/>
                <a:cs typeface="Times New Roman" charset="0"/>
              </a:rPr>
              <a:t>	In the preceding syntax, the </a:t>
            </a:r>
            <a:r>
              <a:rPr lang="en-US" sz="1600" dirty="0">
                <a:solidFill>
                  <a:srgbClr val="006666"/>
                </a:solidFill>
                <a:latin typeface="+mn-lt"/>
                <a:cs typeface="Courier New" pitchFamily="49" charset="0"/>
              </a:rPr>
              <a:t>extends</a:t>
            </a:r>
            <a:r>
              <a:rPr lang="en-US" sz="1600" dirty="0">
                <a:solidFill>
                  <a:srgbClr val="006666"/>
                </a:solidFill>
                <a:latin typeface="+mn-lt"/>
                <a:cs typeface="Times New Roman" charset="0"/>
              </a:rPr>
              <a:t> keyword is used to derive a subclass from a superclass.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1026"/>
          <p:cNvSpPr>
            <a:spLocks noChangeArrowheads="1"/>
          </p:cNvSpPr>
          <p:nvPr/>
        </p:nvSpPr>
        <p:spPr bwMode="auto">
          <a:xfrm>
            <a:off x="609600" y="9144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b="1" dirty="0" smtClean="0">
                <a:latin typeface="+mn-lt"/>
                <a:cs typeface="Times New Roman" pitchFamily="18" charset="0"/>
              </a:rPr>
              <a:t>The </a:t>
            </a:r>
            <a:r>
              <a:rPr lang="en-US" b="1" dirty="0">
                <a:latin typeface="+mn-lt"/>
                <a:cs typeface="Times New Roman" pitchFamily="18" charset="0"/>
              </a:rPr>
              <a:t>finally Block</a:t>
            </a:r>
            <a:endParaRPr lang="en-US" sz="1400" b="1" dirty="0">
              <a:solidFill>
                <a:srgbClr val="006666"/>
              </a:solidFill>
              <a:latin typeface="+mn-lt"/>
              <a:cs typeface="Times New Roman" pitchFamily="18" charset="0"/>
            </a:endParaRPr>
          </a:p>
          <a:p>
            <a:pPr marL="1371600" lvl="2" indent="-457200">
              <a:spcBef>
                <a:spcPct val="20000"/>
              </a:spcBef>
              <a:buSzPct val="140000"/>
              <a:buFontTx/>
              <a:buChar char="•"/>
            </a:pPr>
            <a:endParaRPr lang="en-US" sz="1400" dirty="0">
              <a:solidFill>
                <a:srgbClr val="006666"/>
              </a:solidFill>
              <a:latin typeface="+mn-lt"/>
              <a:cs typeface="Times New Roman" pitchFamily="18" charset="0"/>
            </a:endParaRPr>
          </a:p>
          <a:p>
            <a:pPr marL="914400" lvl="1" indent="-457200">
              <a:spcBef>
                <a:spcPct val="20000"/>
              </a:spcBef>
              <a:buSzPct val="140000"/>
              <a:buFontTx/>
              <a:buChar char="•"/>
            </a:pPr>
            <a:r>
              <a:rPr lang="en-US" dirty="0">
                <a:solidFill>
                  <a:srgbClr val="006666"/>
                </a:solidFill>
                <a:latin typeface="+mn-lt"/>
                <a:cs typeface="Times New Roman" pitchFamily="18" charset="0"/>
              </a:rPr>
              <a:t>The finally block associated with a try block is executed after the try or catch block is completed. </a:t>
            </a:r>
          </a:p>
          <a:p>
            <a:pPr marL="914400" lvl="1" indent="-457200">
              <a:spcBef>
                <a:spcPct val="20000"/>
              </a:spcBef>
              <a:buSzPct val="140000"/>
              <a:buFontTx/>
              <a:buChar char="•"/>
            </a:pPr>
            <a:r>
              <a:rPr lang="en-US" dirty="0">
                <a:solidFill>
                  <a:srgbClr val="006666"/>
                </a:solidFill>
                <a:latin typeface="+mn-lt"/>
                <a:cs typeface="Times New Roman" pitchFamily="18" charset="0"/>
              </a:rPr>
              <a:t>It is optional to associate the finally block with a try block, but if the try block does not have a corresponding catch block, you should provide the finally block. </a:t>
            </a:r>
            <a:r>
              <a:rPr lang="en-US" sz="1400" dirty="0">
                <a:solidFill>
                  <a:srgbClr val="006666"/>
                </a:solidFill>
                <a:latin typeface="+mn-lt"/>
                <a:cs typeface="Times New Roman" pitchFamily="18" charset="0"/>
              </a:rPr>
              <a:t>	</a:t>
            </a:r>
            <a:r>
              <a:rPr lang="en-US" sz="1400" dirty="0">
                <a:solidFill>
                  <a:srgbClr val="006666"/>
                </a:solidFill>
                <a:latin typeface="Verdana" pitchFamily="34" charset="0"/>
                <a:cs typeface="Times New Roman" pitchFamily="18" charset="0"/>
              </a:rPr>
              <a:t>	</a:t>
            </a:r>
          </a:p>
        </p:txBody>
      </p:sp>
    </p:spTree>
    <p:extLst>
      <p:ext uri="{BB962C8B-B14F-4D97-AF65-F5344CB8AC3E}">
        <p14:creationId xmlns:p14="http://schemas.microsoft.com/office/powerpoint/2010/main" val="15340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7772400" cy="838200"/>
          </a:xfrm>
        </p:spPr>
        <p:txBody>
          <a:bodyPr/>
          <a:lstStyle/>
          <a:p>
            <a:pPr algn="l"/>
            <a:r>
              <a:rPr lang="en-US" sz="2400" b="1" dirty="0"/>
              <a:t>Try with Resource Statement</a:t>
            </a:r>
            <a:br>
              <a:rPr lang="en-US" sz="2400" b="1" dirty="0"/>
            </a:br>
            <a:endParaRPr lang="en-US" sz="2400" dirty="0"/>
          </a:p>
        </p:txBody>
      </p:sp>
      <p:sp>
        <p:nvSpPr>
          <p:cNvPr id="3" name="Rectangle 2"/>
          <p:cNvSpPr/>
          <p:nvPr/>
        </p:nvSpPr>
        <p:spPr>
          <a:xfrm>
            <a:off x="762000" y="2181761"/>
            <a:ext cx="7772400" cy="1323439"/>
          </a:xfrm>
          <a:prstGeom prst="rect">
            <a:avLst/>
          </a:prstGeom>
        </p:spPr>
        <p:txBody>
          <a:bodyPr wrap="square">
            <a:spAutoFit/>
          </a:bodyPr>
          <a:lstStyle/>
          <a:p>
            <a:pPr algn="just"/>
            <a:r>
              <a:rPr lang="en-US" sz="2000" b="1" dirty="0"/>
              <a:t>JDK 7</a:t>
            </a:r>
            <a:r>
              <a:rPr lang="en-US" sz="2000" dirty="0"/>
              <a:t> introduces a new version of try statement known as </a:t>
            </a:r>
            <a:r>
              <a:rPr lang="en-US" sz="2000" b="1" dirty="0">
                <a:solidFill>
                  <a:srgbClr val="C00000"/>
                </a:solidFill>
              </a:rPr>
              <a:t>try-with-resources statement</a:t>
            </a:r>
            <a:r>
              <a:rPr lang="en-US" sz="2000" dirty="0"/>
              <a:t>. This feature add another way to exception handling with resources management. It is also referred to as </a:t>
            </a:r>
            <a:r>
              <a:rPr lang="en-US" sz="2000" b="1" dirty="0">
                <a:solidFill>
                  <a:srgbClr val="C00000"/>
                </a:solidFill>
              </a:rPr>
              <a:t>automatic resource management</a:t>
            </a:r>
            <a:r>
              <a:rPr lang="en-US" sz="2000" dirty="0"/>
              <a:t>.</a:t>
            </a:r>
          </a:p>
        </p:txBody>
      </p:sp>
    </p:spTree>
    <p:extLst>
      <p:ext uri="{BB962C8B-B14F-4D97-AF65-F5344CB8AC3E}">
        <p14:creationId xmlns:p14="http://schemas.microsoft.com/office/powerpoint/2010/main" val="2621762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914400"/>
          </a:xfrm>
        </p:spPr>
        <p:txBody>
          <a:bodyPr/>
          <a:lstStyle/>
          <a:p>
            <a:pPr algn="l"/>
            <a:r>
              <a:rPr lang="en-US" sz="2800" b="1" dirty="0"/>
              <a:t>Syntax</a:t>
            </a:r>
            <a:endParaRPr lang="en-US" sz="2800" dirty="0"/>
          </a:p>
        </p:txBody>
      </p:sp>
      <p:sp>
        <p:nvSpPr>
          <p:cNvPr id="3" name="Rectangle 1"/>
          <p:cNvSpPr>
            <a:spLocks noChangeArrowheads="1"/>
          </p:cNvSpPr>
          <p:nvPr/>
        </p:nvSpPr>
        <p:spPr bwMode="auto">
          <a:xfrm>
            <a:off x="9098" y="1828800"/>
            <a:ext cx="9134901" cy="2314686"/>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try</a:t>
            </a:r>
            <a:r>
              <a:rPr kumimoji="0" lang="en-US" sz="2000" b="0" i="0" u="none" strike="noStrike" cap="none" normalizeH="0" baseline="0" dirty="0" smtClean="0">
                <a:ln>
                  <a:noFill/>
                </a:ln>
                <a:solidFill>
                  <a:srgbClr val="F8F8F2"/>
                </a:solidFill>
                <a:effectLst/>
                <a:latin typeface="+mn-lt"/>
                <a:cs typeface="Consolas" pitchFamily="49" charset="0"/>
              </a:rPr>
              <a:t>(resource-</a:t>
            </a:r>
            <a:r>
              <a:rPr kumimoji="0" lang="en-US" sz="2000" b="0" i="0" u="none" strike="noStrike" cap="none" normalizeH="0" baseline="0" dirty="0" smtClean="0">
                <a:ln>
                  <a:noFill/>
                </a:ln>
                <a:solidFill>
                  <a:srgbClr val="E6DB74"/>
                </a:solidFill>
                <a:effectLst/>
                <a:latin typeface="+mn-lt"/>
                <a:cs typeface="Consolas" pitchFamily="49" charset="0"/>
              </a:rPr>
              <a:t>specification</a:t>
            </a:r>
            <a:r>
              <a:rPr kumimoji="0" lang="en-US" sz="2000" b="0" i="0" u="none" strike="noStrike" cap="none" normalizeH="0" baseline="0" dirty="0" smtClean="0">
                <a:ln>
                  <a:noFill/>
                </a:ln>
                <a:solidFill>
                  <a:srgbClr val="F8F8F2"/>
                </a:solidFill>
                <a:effectLst/>
                <a:latin typeface="+mn-lt"/>
                <a:cs typeface="Consolas" pitchFamily="49" charset="0"/>
              </a:rPr>
              <a:t>(there can be more than one resource))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708090"/>
                </a:solidFill>
                <a:effectLst/>
                <a:latin typeface="+mn-lt"/>
                <a:cs typeface="Consolas" pitchFamily="49" charset="0"/>
              </a:rPr>
              <a:t>//use the resource</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catch</a:t>
            </a:r>
            <a:r>
              <a:rPr kumimoji="0" lang="en-US" sz="2000" b="0" i="0" u="none" strike="noStrike" cap="none" normalizeH="0" baseline="0" dirty="0" smtClean="0">
                <a:ln>
                  <a:noFill/>
                </a:ln>
                <a:solidFill>
                  <a:srgbClr val="F8F8F2"/>
                </a:solidFill>
                <a:effectLst/>
                <a:latin typeface="+mn-l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smtClean="0">
                <a:ln>
                  <a:noFill/>
                </a:ln>
                <a:solidFill>
                  <a:schemeClr val="tx1"/>
                </a:solidFill>
                <a:effectLst/>
                <a:latin typeface="+mn-lt"/>
                <a:cs typeface="Arial" pitchFamily="34" charset="0"/>
              </a:rPr>
              <a:t> </a:t>
            </a:r>
            <a:r>
              <a:rPr kumimoji="0" lang="en-US" sz="2000" b="0" i="0" u="none" strike="noStrike" cap="none" normalizeH="0" baseline="0" dirty="0" smtClean="0">
                <a:ln>
                  <a:noFill/>
                </a:ln>
                <a:solidFill>
                  <a:schemeClr val="bg1"/>
                </a:solidFill>
                <a:effectLst/>
                <a:latin typeface="+mn-lt"/>
                <a:cs typeface="Arial" pitchFamily="34" charset="0"/>
              </a:rPr>
              <a:t>}</a:t>
            </a:r>
          </a:p>
        </p:txBody>
      </p:sp>
      <p:sp>
        <p:nvSpPr>
          <p:cNvPr id="4" name="Rectangle 3"/>
          <p:cNvSpPr/>
          <p:nvPr/>
        </p:nvSpPr>
        <p:spPr>
          <a:xfrm>
            <a:off x="9098" y="4572000"/>
            <a:ext cx="9134902" cy="1015663"/>
          </a:xfrm>
          <a:prstGeom prst="rect">
            <a:avLst/>
          </a:prstGeom>
        </p:spPr>
        <p:txBody>
          <a:bodyPr wrap="square">
            <a:spAutoFit/>
          </a:bodyPr>
          <a:lstStyle/>
          <a:p>
            <a:pPr algn="just"/>
            <a:r>
              <a:rPr lang="en-US" sz="2000" dirty="0" smtClean="0"/>
              <a:t>A </a:t>
            </a:r>
            <a:r>
              <a:rPr lang="en-US" sz="2000" dirty="0"/>
              <a:t>resource is an object that is used in program and must be closed after the program is finished. The try-with-resources statement ensures that each resource is closed at the end of the statement of the try block. You do not have to explicitly close the resources.</a:t>
            </a:r>
          </a:p>
        </p:txBody>
      </p:sp>
    </p:spTree>
    <p:extLst>
      <p:ext uri="{BB962C8B-B14F-4D97-AF65-F5344CB8AC3E}">
        <p14:creationId xmlns:p14="http://schemas.microsoft.com/office/powerpoint/2010/main" val="2284770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7772400" cy="762000"/>
          </a:xfrm>
        </p:spPr>
        <p:txBody>
          <a:bodyPr/>
          <a:lstStyle/>
          <a:p>
            <a:pPr algn="l"/>
            <a:r>
              <a:rPr lang="en-US" sz="2400" b="1" dirty="0"/>
              <a:t>Example without using </a:t>
            </a:r>
            <a:r>
              <a:rPr lang="en-US" sz="2400" b="1" i="1" dirty="0"/>
              <a:t>try</a:t>
            </a:r>
            <a:r>
              <a:rPr lang="en-US" sz="2400" b="1" dirty="0"/>
              <a:t> with Resource Statement</a:t>
            </a:r>
            <a:br>
              <a:rPr lang="en-US" sz="2400" b="1" dirty="0"/>
            </a:br>
            <a:endParaRPr lang="en-US" sz="2400" dirty="0"/>
          </a:p>
        </p:txBody>
      </p:sp>
      <p:sp>
        <p:nvSpPr>
          <p:cNvPr id="3" name="Rectangle 1"/>
          <p:cNvSpPr>
            <a:spLocks noChangeArrowheads="1"/>
          </p:cNvSpPr>
          <p:nvPr/>
        </p:nvSpPr>
        <p:spPr bwMode="auto">
          <a:xfrm>
            <a:off x="0" y="1193759"/>
            <a:ext cx="9144000" cy="542322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6D9EF"/>
                </a:solidFill>
                <a:effectLst/>
                <a:latin typeface="+mn-lt"/>
                <a:cs typeface="Consolas" pitchFamily="49" charset="0"/>
              </a:rPr>
              <a:t>import</a:t>
            </a:r>
            <a:r>
              <a:rPr kumimoji="0" lang="en-US" sz="1800" b="0" i="0" u="none" strike="noStrike" cap="none" normalizeH="0" baseline="0" dirty="0" smtClean="0">
                <a:ln>
                  <a:noFill/>
                </a:ln>
                <a:solidFill>
                  <a:srgbClr val="F8F8F2"/>
                </a:solidFill>
                <a:effectLst/>
                <a:latin typeface="+mn-lt"/>
                <a:cs typeface="Consolas" pitchFamily="49" charset="0"/>
              </a:rPr>
              <a:t> java.io.*;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6D9EF"/>
                </a:solidFill>
                <a:effectLst/>
                <a:latin typeface="+mn-lt"/>
                <a:cs typeface="Consolas" pitchFamily="49" charset="0"/>
              </a:rPr>
              <a:t>class</a:t>
            </a:r>
            <a:r>
              <a:rPr kumimoji="0" lang="en-US" sz="1800" b="0" i="0" u="none" strike="noStrike" cap="none" normalizeH="0" baseline="0" dirty="0" smtClean="0">
                <a:ln>
                  <a:noFill/>
                </a:ln>
                <a:solidFill>
                  <a:srgbClr val="F8F8F2"/>
                </a:solidFill>
                <a:effectLst/>
                <a:latin typeface="+mn-lt"/>
                <a:cs typeface="Consolas" pitchFamily="49" charset="0"/>
              </a:rPr>
              <a:t> Test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6D9EF"/>
                </a:solidFill>
                <a:effectLst/>
                <a:latin typeface="+mn-lt"/>
                <a:cs typeface="Consolas" pitchFamily="49" charset="0"/>
              </a:rPr>
              <a:t>public</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smtClean="0">
                <a:ln>
                  <a:noFill/>
                </a:ln>
                <a:solidFill>
                  <a:srgbClr val="66D9EF"/>
                </a:solidFill>
                <a:effectLst/>
                <a:latin typeface="+mn-lt"/>
                <a:cs typeface="Consolas" pitchFamily="49" charset="0"/>
              </a:rPr>
              <a:t>static</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smtClean="0">
                <a:ln>
                  <a:noFill/>
                </a:ln>
                <a:solidFill>
                  <a:srgbClr val="66D9EF"/>
                </a:solidFill>
                <a:effectLst/>
                <a:latin typeface="+mn-lt"/>
                <a:cs typeface="Consolas" pitchFamily="49" charset="0"/>
              </a:rPr>
              <a:t>void</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smtClean="0">
                <a:ln>
                  <a:noFill/>
                </a:ln>
                <a:solidFill>
                  <a:srgbClr val="E6DB74"/>
                </a:solidFill>
                <a:effectLst/>
                <a:latin typeface="+mn-lt"/>
                <a:cs typeface="Consolas" pitchFamily="49" charset="0"/>
              </a:rPr>
              <a:t>main</a:t>
            </a:r>
            <a:r>
              <a:rPr kumimoji="0" lang="en-US" sz="1800" b="0" i="0" u="none" strike="noStrike" cap="none" normalizeH="0" baseline="0" dirty="0" smtClean="0">
                <a:ln>
                  <a:noFill/>
                </a:ln>
                <a:solidFill>
                  <a:srgbClr val="F8F8F2"/>
                </a:solidFill>
                <a:effectLst/>
                <a:latin typeface="+mn-lt"/>
                <a:cs typeface="Consolas" pitchFamily="49" charset="0"/>
              </a:rPr>
              <a:t>(String[] </a:t>
            </a:r>
            <a:r>
              <a:rPr kumimoji="0" lang="en-US" sz="1800" b="0" i="0" u="none" strike="noStrike" cap="none" normalizeH="0" baseline="0" dirty="0" err="1" smtClean="0">
                <a:ln>
                  <a:noFill/>
                </a:ln>
                <a:solidFill>
                  <a:srgbClr val="F8F8F2"/>
                </a:solidFill>
                <a:effectLst/>
                <a:latin typeface="+mn-lt"/>
                <a:cs typeface="Consolas" pitchFamily="49" charset="0"/>
              </a:rPr>
              <a:t>args</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800" dirty="0">
                <a:solidFill>
                  <a:srgbClr val="66D9EF"/>
                </a:solidFill>
                <a:latin typeface="+mn-lt"/>
                <a:cs typeface="Consolas" pitchFamily="49" charset="0"/>
              </a:rPr>
              <a:t>t</a:t>
            </a:r>
            <a:r>
              <a:rPr kumimoji="0" lang="en-US" sz="1800" b="0" i="0" u="none" strike="noStrike" cap="none" normalizeH="0" baseline="0" dirty="0" smtClean="0">
                <a:ln>
                  <a:noFill/>
                </a:ln>
                <a:solidFill>
                  <a:srgbClr val="66D9EF"/>
                </a:solidFill>
                <a:effectLst/>
                <a:latin typeface="+mn-lt"/>
                <a:cs typeface="Consolas" pitchFamily="49" charset="0"/>
              </a:rPr>
              <a:t>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String </a:t>
            </a:r>
            <a:r>
              <a:rPr kumimoji="0" lang="en-US" sz="1800" b="0" i="0" u="none" strike="noStrike" cap="none" normalizeH="0" baseline="0" dirty="0" err="1" smtClean="0">
                <a:ln>
                  <a:noFill/>
                </a:ln>
                <a:solidFill>
                  <a:srgbClr val="F8F8F2"/>
                </a:solidFill>
                <a:effectLst/>
                <a:latin typeface="+mn-lt"/>
                <a:cs typeface="Consolas" pitchFamily="49" charset="0"/>
              </a:rPr>
              <a:t>str</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08090"/>
                </a:solidFill>
                <a:effectLst/>
                <a:latin typeface="+mn-lt"/>
                <a:cs typeface="Consolas" pitchFamily="49" charset="0"/>
              </a:rPr>
              <a:t>//opening file in read mode using </a:t>
            </a:r>
            <a:r>
              <a:rPr kumimoji="0" lang="en-US" sz="1800" b="0" i="0" u="none" strike="noStrike" cap="none" normalizeH="0" baseline="0" dirty="0" err="1" smtClean="0">
                <a:ln>
                  <a:noFill/>
                </a:ln>
                <a:solidFill>
                  <a:srgbClr val="708090"/>
                </a:solidFill>
                <a:effectLst/>
                <a:latin typeface="+mn-lt"/>
                <a:cs typeface="Consolas" pitchFamily="49" charset="0"/>
              </a:rPr>
              <a:t>BufferedReader</a:t>
            </a:r>
            <a:r>
              <a:rPr kumimoji="0" lang="en-US" sz="1800" b="0" i="0" u="none" strike="noStrike" cap="none" normalizeH="0" baseline="0" dirty="0" smtClean="0">
                <a:ln>
                  <a:noFill/>
                </a:ln>
                <a:solidFill>
                  <a:srgbClr val="708090"/>
                </a:solidFill>
                <a:effectLst/>
                <a:latin typeface="+mn-lt"/>
                <a:cs typeface="Consolas" pitchFamily="49" charset="0"/>
              </a:rPr>
              <a:t> stream</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8F8F2"/>
                </a:solidFill>
                <a:effectLst/>
                <a:latin typeface="+mn-lt"/>
                <a:cs typeface="Consolas" pitchFamily="49" charset="0"/>
              </a:rPr>
              <a:t>BufferedReader</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err="1" smtClean="0">
                <a:ln>
                  <a:noFill/>
                </a:ln>
                <a:solidFill>
                  <a:srgbClr val="F8F8F2"/>
                </a:solidFill>
                <a:effectLst/>
                <a:latin typeface="+mn-lt"/>
                <a:cs typeface="Consolas" pitchFamily="49" charset="0"/>
              </a:rPr>
              <a:t>br</a:t>
            </a:r>
            <a:r>
              <a:rPr kumimoji="0" lang="en-US" sz="1800" b="0" i="0" u="none" strike="noStrike" cap="none" normalizeH="0" baseline="0" dirty="0" smtClean="0">
                <a:ln>
                  <a:noFill/>
                </a:ln>
                <a:solidFill>
                  <a:srgbClr val="F8F8F2"/>
                </a:solidFill>
                <a:effectLst/>
                <a:latin typeface="+mn-lt"/>
                <a:cs typeface="Consolas" pitchFamily="49" charset="0"/>
              </a:rPr>
              <a:t>  =  </a:t>
            </a:r>
            <a:r>
              <a:rPr kumimoji="0" lang="en-US" sz="1800" b="0" i="0" u="none" strike="noStrike" cap="none" normalizeH="0" baseline="0" dirty="0" smtClean="0">
                <a:ln>
                  <a:noFill/>
                </a:ln>
                <a:solidFill>
                  <a:srgbClr val="66D9EF"/>
                </a:solidFill>
                <a:effectLst/>
                <a:latin typeface="+mn-lt"/>
                <a:cs typeface="Consolas" pitchFamily="49" charset="0"/>
              </a:rPr>
              <a:t>new</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err="1" smtClean="0">
                <a:ln>
                  <a:noFill/>
                </a:ln>
                <a:solidFill>
                  <a:srgbClr val="F8F8F2"/>
                </a:solidFill>
                <a:effectLst/>
                <a:latin typeface="+mn-lt"/>
                <a:cs typeface="Consolas" pitchFamily="49" charset="0"/>
              </a:rPr>
              <a:t>BufferedReader</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smtClean="0">
                <a:ln>
                  <a:noFill/>
                </a:ln>
                <a:solidFill>
                  <a:srgbClr val="66D9EF"/>
                </a:solidFill>
                <a:effectLst/>
                <a:latin typeface="+mn-lt"/>
                <a:cs typeface="Consolas" pitchFamily="49" charset="0"/>
              </a:rPr>
              <a:t>new</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err="1" smtClean="0">
                <a:ln>
                  <a:noFill/>
                </a:ln>
                <a:solidFill>
                  <a:srgbClr val="F8F8F2"/>
                </a:solidFill>
                <a:effectLst/>
                <a:latin typeface="+mn-lt"/>
                <a:cs typeface="Consolas" pitchFamily="49" charset="0"/>
              </a:rPr>
              <a:t>FileReader</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smtClean="0">
                <a:ln>
                  <a:noFill/>
                </a:ln>
                <a:solidFill>
                  <a:srgbClr val="A6E22E"/>
                </a:solidFill>
                <a:effectLst/>
                <a:latin typeface="+mn-lt"/>
                <a:cs typeface="Consolas" pitchFamily="49" charset="0"/>
              </a:rPr>
              <a:t>"d:\\myfile.txt"</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6D9EF"/>
                </a:solidFill>
                <a:effectLst/>
                <a:latin typeface="+mn-lt"/>
                <a:cs typeface="Consolas" pitchFamily="49" charset="0"/>
              </a:rPr>
              <a:t>while</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err="1" smtClean="0">
                <a:ln>
                  <a:noFill/>
                </a:ln>
                <a:solidFill>
                  <a:srgbClr val="F8F8F2"/>
                </a:solidFill>
                <a:effectLst/>
                <a:latin typeface="+mn-lt"/>
                <a:cs typeface="Consolas" pitchFamily="49" charset="0"/>
              </a:rPr>
              <a:t>str</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err="1" smtClean="0">
                <a:ln>
                  <a:noFill/>
                </a:ln>
                <a:solidFill>
                  <a:srgbClr val="F8F8F2"/>
                </a:solidFill>
                <a:effectLst/>
                <a:latin typeface="+mn-lt"/>
                <a:cs typeface="Consolas" pitchFamily="49" charset="0"/>
              </a:rPr>
              <a:t>br.</a:t>
            </a:r>
            <a:r>
              <a:rPr kumimoji="0" lang="en-US" sz="1800" b="0" i="0" u="none" strike="noStrike" cap="none" normalizeH="0" baseline="0" dirty="0" err="1" smtClean="0">
                <a:ln>
                  <a:noFill/>
                </a:ln>
                <a:solidFill>
                  <a:srgbClr val="E6DB74"/>
                </a:solidFill>
                <a:effectLst/>
                <a:latin typeface="+mn-lt"/>
                <a:cs typeface="Consolas" pitchFamily="49" charset="0"/>
              </a:rPr>
              <a:t>readLine</a:t>
            </a:r>
            <a:r>
              <a:rPr kumimoji="0" lang="en-US" sz="1800" b="0" i="0" u="none" strike="noStrike" cap="none" normalizeH="0" baseline="0" dirty="0" smtClean="0">
                <a:ln>
                  <a:noFill/>
                </a:ln>
                <a:solidFill>
                  <a:srgbClr val="F8F8F2"/>
                </a:solidFill>
                <a:effectLst/>
                <a:latin typeface="+mn-lt"/>
                <a:cs typeface="Consolas" pitchFamily="49" charset="0"/>
              </a:rPr>
              <a:t>())!=null)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8F8F2"/>
                </a:solidFill>
                <a:effectLst/>
                <a:latin typeface="+mn-lt"/>
                <a:cs typeface="Consolas" pitchFamily="49" charset="0"/>
              </a:rPr>
              <a:t>System.out.</a:t>
            </a:r>
            <a:r>
              <a:rPr kumimoji="0" lang="en-US" sz="1800" b="0" i="0" u="none" strike="noStrike" cap="none" normalizeH="0" baseline="0" dirty="0" err="1" smtClean="0">
                <a:ln>
                  <a:noFill/>
                </a:ln>
                <a:solidFill>
                  <a:srgbClr val="E6DB74"/>
                </a:solidFill>
                <a:effectLst/>
                <a:latin typeface="+mn-lt"/>
                <a:cs typeface="Consolas" pitchFamily="49" charset="0"/>
              </a:rPr>
              <a:t>println</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err="1" smtClean="0">
                <a:ln>
                  <a:noFill/>
                </a:ln>
                <a:solidFill>
                  <a:srgbClr val="F8F8F2"/>
                </a:solidFill>
                <a:effectLst/>
                <a:latin typeface="+mn-lt"/>
                <a:cs typeface="Consolas" pitchFamily="49" charset="0"/>
              </a:rPr>
              <a:t>str</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8F8F2"/>
                </a:solidFill>
                <a:effectLst/>
                <a:latin typeface="+mn-lt"/>
                <a:cs typeface="Consolas" pitchFamily="49" charset="0"/>
              </a:rPr>
              <a:t>br.</a:t>
            </a:r>
            <a:r>
              <a:rPr kumimoji="0" lang="en-US" sz="1800" b="0" i="0" u="none" strike="noStrike" cap="none" normalizeH="0" baseline="0" dirty="0" err="1" smtClean="0">
                <a:ln>
                  <a:noFill/>
                </a:ln>
                <a:solidFill>
                  <a:srgbClr val="E6DB74"/>
                </a:solidFill>
                <a:effectLst/>
                <a:latin typeface="+mn-lt"/>
                <a:cs typeface="Consolas" pitchFamily="49" charset="0"/>
              </a:rPr>
              <a:t>close</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smtClean="0">
                <a:ln>
                  <a:noFill/>
                </a:ln>
                <a:solidFill>
                  <a:srgbClr val="708090"/>
                </a:solidFill>
                <a:effectLst/>
                <a:latin typeface="+mn-lt"/>
                <a:cs typeface="Consolas" pitchFamily="49" charset="0"/>
              </a:rPr>
              <a:t>//closing </a:t>
            </a:r>
            <a:r>
              <a:rPr kumimoji="0" lang="en-US" sz="1800" b="0" i="0" u="none" strike="noStrike" cap="none" normalizeH="0" baseline="0" dirty="0" err="1" smtClean="0">
                <a:ln>
                  <a:noFill/>
                </a:ln>
                <a:solidFill>
                  <a:srgbClr val="708090"/>
                </a:solidFill>
                <a:effectLst/>
                <a:latin typeface="+mn-lt"/>
                <a:cs typeface="Consolas" pitchFamily="49" charset="0"/>
              </a:rPr>
              <a:t>BufferedReader</a:t>
            </a:r>
            <a:r>
              <a:rPr kumimoji="0" lang="en-US" sz="1800" b="0" i="0" u="none" strike="noStrike" cap="none" normalizeH="0" baseline="0" dirty="0" smtClean="0">
                <a:ln>
                  <a:noFill/>
                </a:ln>
                <a:solidFill>
                  <a:srgbClr val="708090"/>
                </a:solidFill>
                <a:effectLst/>
                <a:latin typeface="+mn-lt"/>
                <a:cs typeface="Consolas" pitchFamily="49" charset="0"/>
              </a:rPr>
              <a:t> stream</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6D9EF"/>
                </a:solidFill>
                <a:effectLst/>
                <a:latin typeface="+mn-lt"/>
                <a:cs typeface="Consolas" pitchFamily="49" charset="0"/>
              </a:rPr>
              <a:t>catch</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err="1" smtClean="0">
                <a:ln>
                  <a:noFill/>
                </a:ln>
                <a:solidFill>
                  <a:srgbClr val="F8F8F2"/>
                </a:solidFill>
                <a:effectLst/>
                <a:latin typeface="+mn-lt"/>
                <a:cs typeface="Consolas" pitchFamily="49" charset="0"/>
              </a:rPr>
              <a:t>IOException</a:t>
            </a:r>
            <a:r>
              <a:rPr kumimoji="0" lang="en-US" sz="1800" b="0" i="0" u="none" strike="noStrike" cap="none" normalizeH="0" baseline="0" dirty="0" smtClean="0">
                <a:ln>
                  <a:noFill/>
                </a:ln>
                <a:solidFill>
                  <a:srgbClr val="F8F8F2"/>
                </a:solidFill>
                <a:effectLst/>
                <a:latin typeface="+mn-lt"/>
                <a:cs typeface="Consolas" pitchFamily="49" charset="0"/>
              </a:rPr>
              <a:t> </a:t>
            </a:r>
            <a:r>
              <a:rPr kumimoji="0" lang="en-US" sz="1800" b="0" i="0" u="none" strike="noStrike" cap="none" normalizeH="0" baseline="0" dirty="0" err="1" smtClean="0">
                <a:ln>
                  <a:noFill/>
                </a:ln>
                <a:solidFill>
                  <a:srgbClr val="F8F8F2"/>
                </a:solidFill>
                <a:effectLst/>
                <a:latin typeface="+mn-lt"/>
                <a:cs typeface="Consolas" pitchFamily="49" charset="0"/>
              </a:rPr>
              <a:t>ie</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8F8F2"/>
                </a:solidFill>
                <a:effectLst/>
                <a:latin typeface="+mn-lt"/>
                <a:cs typeface="Consolas" pitchFamily="49" charset="0"/>
              </a:rPr>
              <a:t>System.out.</a:t>
            </a:r>
            <a:r>
              <a:rPr kumimoji="0" lang="en-US" sz="1800" b="0" i="0" u="none" strike="noStrike" cap="none" normalizeH="0" baseline="0" dirty="0" err="1" smtClean="0">
                <a:ln>
                  <a:noFill/>
                </a:ln>
                <a:solidFill>
                  <a:srgbClr val="E6DB74"/>
                </a:solidFill>
                <a:effectLst/>
                <a:latin typeface="+mn-lt"/>
                <a:cs typeface="Consolas" pitchFamily="49" charset="0"/>
              </a:rPr>
              <a:t>println</a:t>
            </a:r>
            <a:r>
              <a:rPr kumimoji="0" lang="en-US" sz="1800" b="0" i="0" u="none" strike="noStrike" cap="none" normalizeH="0" baseline="0" dirty="0" smtClean="0">
                <a:ln>
                  <a:noFill/>
                </a:ln>
                <a:solidFill>
                  <a:srgbClr val="F8F8F2"/>
                </a:solidFill>
                <a:effectLst/>
                <a:latin typeface="+mn-lt"/>
                <a:cs typeface="Consolas" pitchFamily="49" charset="0"/>
              </a:rPr>
              <a:t>(</a:t>
            </a:r>
            <a:r>
              <a:rPr kumimoji="0" lang="en-US" sz="1800" b="0" i="0" u="none" strike="noStrike" cap="none" normalizeH="0" baseline="0" dirty="0" smtClean="0">
                <a:ln>
                  <a:noFill/>
                </a:ln>
                <a:solidFill>
                  <a:srgbClr val="A6E22E"/>
                </a:solidFill>
                <a:effectLst/>
                <a:latin typeface="+mn-lt"/>
                <a:cs typeface="Consolas" pitchFamily="49" charset="0"/>
              </a:rPr>
              <a:t>"exception"</a:t>
            </a:r>
            <a:r>
              <a:rPr kumimoji="0" lang="en-US" sz="18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8F8F2"/>
                </a:solidFill>
                <a:effectLst/>
                <a:latin typeface="+mn-lt"/>
                <a:cs typeface="Consolas" pitchFamily="49" charset="0"/>
              </a:rPr>
              <a:t>} } }</a:t>
            </a:r>
            <a:r>
              <a:rPr kumimoji="0" lang="en-US" sz="1800"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74202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7772400" cy="762000"/>
          </a:xfrm>
        </p:spPr>
        <p:txBody>
          <a:bodyPr/>
          <a:lstStyle/>
          <a:p>
            <a:pPr algn="l"/>
            <a:r>
              <a:rPr lang="en-US" sz="2400" b="1" dirty="0" smtClean="0"/>
              <a:t>Example </a:t>
            </a:r>
            <a:r>
              <a:rPr lang="en-US" sz="2400" b="1" dirty="0"/>
              <a:t>using </a:t>
            </a:r>
            <a:r>
              <a:rPr lang="en-US" sz="2400" b="1" i="1" dirty="0"/>
              <a:t>try</a:t>
            </a:r>
            <a:r>
              <a:rPr lang="en-US" sz="2400" b="1" dirty="0"/>
              <a:t> with Resource Statement</a:t>
            </a:r>
            <a:br>
              <a:rPr lang="en-US" sz="2400" b="1" dirty="0"/>
            </a:br>
            <a:endParaRPr lang="en-US" sz="2400" dirty="0"/>
          </a:p>
        </p:txBody>
      </p:sp>
      <p:sp>
        <p:nvSpPr>
          <p:cNvPr id="3" name="Rectangle 1"/>
          <p:cNvSpPr>
            <a:spLocks noChangeArrowheads="1"/>
          </p:cNvSpPr>
          <p:nvPr/>
        </p:nvSpPr>
        <p:spPr bwMode="auto">
          <a:xfrm>
            <a:off x="0" y="1363035"/>
            <a:ext cx="9144000" cy="5084675"/>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import</a:t>
            </a:r>
            <a:r>
              <a:rPr kumimoji="0" lang="en-US" sz="2000" b="0" i="0" u="none" strike="noStrike" cap="none" normalizeH="0" baseline="0" dirty="0" smtClean="0">
                <a:ln>
                  <a:noFill/>
                </a:ln>
                <a:solidFill>
                  <a:srgbClr val="F8F8F2"/>
                </a:solidFill>
                <a:effectLst/>
                <a:latin typeface="+mn-lt"/>
                <a:cs typeface="Consolas" pitchFamily="49" charset="0"/>
              </a:rPr>
              <a:t> java.io.*;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class</a:t>
            </a:r>
            <a:r>
              <a:rPr kumimoji="0" lang="en-US" sz="2000" b="0" i="0" u="none" strike="noStrike" cap="none" normalizeH="0" baseline="0" dirty="0" smtClean="0">
                <a:ln>
                  <a:noFill/>
                </a:ln>
                <a:solidFill>
                  <a:srgbClr val="F8F8F2"/>
                </a:solidFill>
                <a:effectLst/>
                <a:latin typeface="+mn-lt"/>
                <a:cs typeface="Consolas" pitchFamily="49" charset="0"/>
              </a:rPr>
              <a:t> Test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public</a:t>
            </a:r>
            <a:r>
              <a:rPr kumimoji="0" lang="en-US" sz="2000" b="0" i="0" u="none" strike="noStrike" cap="none" normalizeH="0" baseline="0" dirty="0" smtClean="0">
                <a:ln>
                  <a:noFill/>
                </a:ln>
                <a:solidFill>
                  <a:srgbClr val="F8F8F2"/>
                </a:solidFill>
                <a:effectLst/>
                <a:latin typeface="+mn-lt"/>
                <a:cs typeface="Consolas" pitchFamily="49" charset="0"/>
              </a:rPr>
              <a:t> </a:t>
            </a:r>
            <a:r>
              <a:rPr kumimoji="0" lang="en-US" sz="2000" b="0" i="0" u="none" strike="noStrike" cap="none" normalizeH="0" baseline="0" dirty="0" smtClean="0">
                <a:ln>
                  <a:noFill/>
                </a:ln>
                <a:solidFill>
                  <a:srgbClr val="66D9EF"/>
                </a:solidFill>
                <a:effectLst/>
                <a:latin typeface="+mn-lt"/>
                <a:cs typeface="Consolas" pitchFamily="49" charset="0"/>
              </a:rPr>
              <a:t>static</a:t>
            </a:r>
            <a:r>
              <a:rPr kumimoji="0" lang="en-US" sz="2000" b="0" i="0" u="none" strike="noStrike" cap="none" normalizeH="0" baseline="0" dirty="0" smtClean="0">
                <a:ln>
                  <a:noFill/>
                </a:ln>
                <a:solidFill>
                  <a:srgbClr val="F8F8F2"/>
                </a:solidFill>
                <a:effectLst/>
                <a:latin typeface="+mn-lt"/>
                <a:cs typeface="Consolas" pitchFamily="49" charset="0"/>
              </a:rPr>
              <a:t> </a:t>
            </a:r>
            <a:r>
              <a:rPr kumimoji="0" lang="en-US" sz="2000" b="0" i="0" u="none" strike="noStrike" cap="none" normalizeH="0" baseline="0" dirty="0" smtClean="0">
                <a:ln>
                  <a:noFill/>
                </a:ln>
                <a:solidFill>
                  <a:srgbClr val="66D9EF"/>
                </a:solidFill>
                <a:effectLst/>
                <a:latin typeface="+mn-lt"/>
                <a:cs typeface="Consolas" pitchFamily="49" charset="0"/>
              </a:rPr>
              <a:t>void</a:t>
            </a:r>
            <a:r>
              <a:rPr kumimoji="0" lang="en-US" sz="2000" b="0" i="0" u="none" strike="noStrike" cap="none" normalizeH="0" baseline="0" dirty="0" smtClean="0">
                <a:ln>
                  <a:noFill/>
                </a:ln>
                <a:solidFill>
                  <a:srgbClr val="F8F8F2"/>
                </a:solidFill>
                <a:effectLst/>
                <a:latin typeface="+mn-lt"/>
                <a:cs typeface="Consolas" pitchFamily="49" charset="0"/>
              </a:rPr>
              <a:t> </a:t>
            </a:r>
            <a:r>
              <a:rPr kumimoji="0" lang="en-US" sz="2000" b="0" i="0" u="none" strike="noStrike" cap="none" normalizeH="0" baseline="0" dirty="0" smtClean="0">
                <a:ln>
                  <a:noFill/>
                </a:ln>
                <a:solidFill>
                  <a:srgbClr val="E6DB74"/>
                </a:solidFill>
                <a:effectLst/>
                <a:latin typeface="+mn-lt"/>
                <a:cs typeface="Consolas" pitchFamily="49" charset="0"/>
              </a:rPr>
              <a:t>main</a:t>
            </a:r>
            <a:r>
              <a:rPr kumimoji="0" lang="en-US" sz="2000" b="0" i="0" u="none" strike="noStrike" cap="none" normalizeH="0" baseline="0" dirty="0" smtClean="0">
                <a:ln>
                  <a:noFill/>
                </a:ln>
                <a:solidFill>
                  <a:srgbClr val="F8F8F2"/>
                </a:solidFill>
                <a:effectLst/>
                <a:latin typeface="+mn-lt"/>
                <a:cs typeface="Consolas" pitchFamily="49" charset="0"/>
              </a:rPr>
              <a:t>(String[] </a:t>
            </a:r>
            <a:r>
              <a:rPr kumimoji="0" lang="en-US" sz="2000" b="0" i="0" u="none" strike="noStrike" cap="none" normalizeH="0" baseline="0" dirty="0" err="1" smtClean="0">
                <a:ln>
                  <a:noFill/>
                </a:ln>
                <a:solidFill>
                  <a:srgbClr val="F8F8F2"/>
                </a:solidFill>
                <a:effectLst/>
                <a:latin typeface="+mn-lt"/>
                <a:cs typeface="Consolas" pitchFamily="49" charset="0"/>
              </a:rPr>
              <a:t>args</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r>
              <a:rPr lang="en-US" sz="2000" dirty="0" smtClean="0">
                <a:solidFill>
                  <a:srgbClr val="66D9EF"/>
                </a:solidFill>
                <a:latin typeface="+mn-lt"/>
                <a:cs typeface="Consolas" pitchFamily="49" charset="0"/>
              </a:rPr>
              <a:t>T</a:t>
            </a:r>
            <a:r>
              <a:rPr kumimoji="0" lang="en-US" sz="2000" b="0" i="0" u="none" strike="noStrike" cap="none" normalizeH="0" baseline="0" dirty="0" smtClean="0">
                <a:ln>
                  <a:noFill/>
                </a:ln>
                <a:solidFill>
                  <a:srgbClr val="66D9EF"/>
                </a:solidFill>
                <a:effectLst/>
                <a:latin typeface="+mn-lt"/>
                <a:cs typeface="Consolas" pitchFamily="49" charset="0"/>
              </a:rPr>
              <a:t>ry(</a:t>
            </a:r>
            <a:r>
              <a:rPr lang="en-US" sz="2000" dirty="0" err="1">
                <a:solidFill>
                  <a:srgbClr val="F8F8F2"/>
                </a:solidFill>
                <a:latin typeface="+mn-lt"/>
                <a:cs typeface="Consolas" pitchFamily="49" charset="0"/>
              </a:rPr>
              <a:t>BufferedReader</a:t>
            </a:r>
            <a:r>
              <a:rPr lang="en-US" sz="2000" dirty="0">
                <a:solidFill>
                  <a:srgbClr val="F8F8F2"/>
                </a:solidFill>
                <a:latin typeface="+mn-lt"/>
                <a:cs typeface="Consolas" pitchFamily="49" charset="0"/>
              </a:rPr>
              <a:t>  </a:t>
            </a:r>
            <a:r>
              <a:rPr lang="en-US" sz="2000" dirty="0" err="1">
                <a:solidFill>
                  <a:srgbClr val="F8F8F2"/>
                </a:solidFill>
                <a:latin typeface="+mn-lt"/>
                <a:cs typeface="Consolas" pitchFamily="49" charset="0"/>
              </a:rPr>
              <a:t>br</a:t>
            </a:r>
            <a:r>
              <a:rPr lang="en-US" sz="2000" dirty="0">
                <a:solidFill>
                  <a:srgbClr val="F8F8F2"/>
                </a:solidFill>
                <a:latin typeface="+mn-lt"/>
                <a:cs typeface="Consolas" pitchFamily="49" charset="0"/>
              </a:rPr>
              <a:t>  =  </a:t>
            </a:r>
            <a:r>
              <a:rPr lang="en-US" sz="2000" dirty="0">
                <a:solidFill>
                  <a:srgbClr val="66D9EF"/>
                </a:solidFill>
                <a:latin typeface="+mn-lt"/>
                <a:cs typeface="Consolas" pitchFamily="49" charset="0"/>
              </a:rPr>
              <a:t>new</a:t>
            </a:r>
            <a:r>
              <a:rPr lang="en-US" sz="2000" dirty="0">
                <a:solidFill>
                  <a:srgbClr val="F8F8F2"/>
                </a:solidFill>
                <a:latin typeface="+mn-lt"/>
                <a:cs typeface="Consolas" pitchFamily="49" charset="0"/>
              </a:rPr>
              <a:t>  </a:t>
            </a:r>
            <a:r>
              <a:rPr lang="en-US" sz="2000" dirty="0" err="1">
                <a:solidFill>
                  <a:srgbClr val="F8F8F2"/>
                </a:solidFill>
                <a:latin typeface="+mn-lt"/>
                <a:cs typeface="Consolas" pitchFamily="49" charset="0"/>
              </a:rPr>
              <a:t>BufferedReader</a:t>
            </a:r>
            <a:r>
              <a:rPr lang="en-US" sz="2000" dirty="0">
                <a:solidFill>
                  <a:srgbClr val="F8F8F2"/>
                </a:solidFill>
                <a:latin typeface="+mn-lt"/>
                <a:cs typeface="Consolas" pitchFamily="49" charset="0"/>
              </a:rPr>
              <a:t>(</a:t>
            </a:r>
            <a:r>
              <a:rPr lang="en-US" sz="2000" dirty="0">
                <a:solidFill>
                  <a:srgbClr val="66D9EF"/>
                </a:solidFill>
                <a:latin typeface="+mn-lt"/>
                <a:cs typeface="Consolas" pitchFamily="49" charset="0"/>
              </a:rPr>
              <a:t>new</a:t>
            </a:r>
            <a:r>
              <a:rPr lang="en-US" sz="2000" dirty="0">
                <a:solidFill>
                  <a:srgbClr val="F8F8F2"/>
                </a:solidFill>
                <a:latin typeface="+mn-lt"/>
                <a:cs typeface="Consolas" pitchFamily="49" charset="0"/>
              </a:rPr>
              <a:t> </a:t>
            </a:r>
            <a:r>
              <a:rPr lang="en-US" sz="2000" dirty="0" err="1">
                <a:solidFill>
                  <a:srgbClr val="F8F8F2"/>
                </a:solidFill>
                <a:latin typeface="+mn-lt"/>
                <a:cs typeface="Consolas" pitchFamily="49" charset="0"/>
              </a:rPr>
              <a:t>FileReader</a:t>
            </a:r>
            <a:r>
              <a:rPr lang="en-US" sz="2000" dirty="0">
                <a:solidFill>
                  <a:srgbClr val="F8F8F2"/>
                </a:solidFill>
                <a:latin typeface="+mn-lt"/>
                <a:cs typeface="Consolas" pitchFamily="49" charset="0"/>
              </a:rPr>
              <a:t>(</a:t>
            </a:r>
            <a:r>
              <a:rPr lang="en-US" sz="2000" dirty="0">
                <a:solidFill>
                  <a:srgbClr val="A6E22E"/>
                </a:solidFill>
                <a:latin typeface="+mn-lt"/>
                <a:cs typeface="Consolas" pitchFamily="49" charset="0"/>
              </a:rPr>
              <a:t>"d:\\myfile.txt"</a:t>
            </a:r>
            <a:r>
              <a:rPr lang="en-US" sz="2000" dirty="0">
                <a:solidFill>
                  <a:srgbClr val="F8F8F2"/>
                </a:solidFill>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String </a:t>
            </a:r>
            <a:r>
              <a:rPr kumimoji="0" lang="en-US" sz="2000" b="0" i="0" u="none" strike="noStrike" cap="none" normalizeH="0" baseline="0" dirty="0" err="1" smtClean="0">
                <a:ln>
                  <a:noFill/>
                </a:ln>
                <a:solidFill>
                  <a:srgbClr val="F8F8F2"/>
                </a:solidFill>
                <a:effectLst/>
                <a:latin typeface="+mn-lt"/>
                <a:cs typeface="Consolas" pitchFamily="49" charset="0"/>
              </a:rPr>
              <a:t>str</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while</a:t>
            </a: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err="1" smtClean="0">
                <a:ln>
                  <a:noFill/>
                </a:ln>
                <a:solidFill>
                  <a:srgbClr val="F8F8F2"/>
                </a:solidFill>
                <a:effectLst/>
                <a:latin typeface="+mn-lt"/>
                <a:cs typeface="Consolas" pitchFamily="49" charset="0"/>
              </a:rPr>
              <a:t>str</a:t>
            </a: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err="1" smtClean="0">
                <a:ln>
                  <a:noFill/>
                </a:ln>
                <a:solidFill>
                  <a:srgbClr val="F8F8F2"/>
                </a:solidFill>
                <a:effectLst/>
                <a:latin typeface="+mn-lt"/>
                <a:cs typeface="Consolas" pitchFamily="49" charset="0"/>
              </a:rPr>
              <a:t>br.</a:t>
            </a:r>
            <a:r>
              <a:rPr kumimoji="0" lang="en-US" sz="2000" b="0" i="0" u="none" strike="noStrike" cap="none" normalizeH="0" baseline="0" dirty="0" err="1" smtClean="0">
                <a:ln>
                  <a:noFill/>
                </a:ln>
                <a:solidFill>
                  <a:srgbClr val="E6DB74"/>
                </a:solidFill>
                <a:effectLst/>
                <a:latin typeface="+mn-lt"/>
                <a:cs typeface="Consolas" pitchFamily="49" charset="0"/>
              </a:rPr>
              <a:t>readLine</a:t>
            </a:r>
            <a:r>
              <a:rPr kumimoji="0" lang="en-US" sz="2000" b="0" i="0" u="none" strike="noStrike" cap="none" normalizeH="0" baseline="0" dirty="0" smtClean="0">
                <a:ln>
                  <a:noFill/>
                </a:ln>
                <a:solidFill>
                  <a:srgbClr val="F8F8F2"/>
                </a:solidFill>
                <a:effectLst/>
                <a:latin typeface="+mn-lt"/>
                <a:cs typeface="Consolas" pitchFamily="49" charset="0"/>
              </a:rPr>
              <a:t>())!=null)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8F8F2"/>
                </a:solidFill>
                <a:effectLst/>
                <a:latin typeface="+mn-lt"/>
                <a:cs typeface="Consolas" pitchFamily="49" charset="0"/>
              </a:rPr>
              <a:t>System.out.</a:t>
            </a:r>
            <a:r>
              <a:rPr kumimoji="0" lang="en-US" sz="2000" b="0" i="0" u="none" strike="noStrike" cap="none" normalizeH="0" baseline="0" dirty="0" err="1" smtClean="0">
                <a:ln>
                  <a:noFill/>
                </a:ln>
                <a:solidFill>
                  <a:srgbClr val="E6DB74"/>
                </a:solidFill>
                <a:effectLst/>
                <a:latin typeface="+mn-lt"/>
                <a:cs typeface="Consolas" pitchFamily="49" charset="0"/>
              </a:rPr>
              <a:t>println</a:t>
            </a: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err="1" smtClean="0">
                <a:ln>
                  <a:noFill/>
                </a:ln>
                <a:solidFill>
                  <a:srgbClr val="F8F8F2"/>
                </a:solidFill>
                <a:effectLst/>
                <a:latin typeface="+mn-lt"/>
                <a:cs typeface="Consolas" pitchFamily="49" charset="0"/>
              </a:rPr>
              <a:t>str</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mn-lt"/>
                <a:cs typeface="Consolas" pitchFamily="49" charset="0"/>
              </a:rPr>
              <a:t>catch</a:t>
            </a: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err="1" smtClean="0">
                <a:ln>
                  <a:noFill/>
                </a:ln>
                <a:solidFill>
                  <a:srgbClr val="F8F8F2"/>
                </a:solidFill>
                <a:effectLst/>
                <a:latin typeface="+mn-lt"/>
                <a:cs typeface="Consolas" pitchFamily="49" charset="0"/>
              </a:rPr>
              <a:t>IOException</a:t>
            </a:r>
            <a:r>
              <a:rPr kumimoji="0" lang="en-US" sz="2000" b="0" i="0" u="none" strike="noStrike" cap="none" normalizeH="0" baseline="0" dirty="0" smtClean="0">
                <a:ln>
                  <a:noFill/>
                </a:ln>
                <a:solidFill>
                  <a:srgbClr val="F8F8F2"/>
                </a:solidFill>
                <a:effectLst/>
                <a:latin typeface="+mn-lt"/>
                <a:cs typeface="Consolas" pitchFamily="49" charset="0"/>
              </a:rPr>
              <a:t> </a:t>
            </a:r>
            <a:r>
              <a:rPr kumimoji="0" lang="en-US" sz="2000" b="0" i="0" u="none" strike="noStrike" cap="none" normalizeH="0" baseline="0" dirty="0" err="1" smtClean="0">
                <a:ln>
                  <a:noFill/>
                </a:ln>
                <a:solidFill>
                  <a:srgbClr val="F8F8F2"/>
                </a:solidFill>
                <a:effectLst/>
                <a:latin typeface="+mn-lt"/>
                <a:cs typeface="Consolas" pitchFamily="49" charset="0"/>
              </a:rPr>
              <a:t>ie</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8F8F2"/>
                </a:solidFill>
                <a:effectLst/>
                <a:latin typeface="+mn-lt"/>
                <a:cs typeface="Consolas" pitchFamily="49" charset="0"/>
              </a:rPr>
              <a:t>System.out.</a:t>
            </a:r>
            <a:r>
              <a:rPr kumimoji="0" lang="en-US" sz="2000" b="0" i="0" u="none" strike="noStrike" cap="none" normalizeH="0" baseline="0" dirty="0" err="1" smtClean="0">
                <a:ln>
                  <a:noFill/>
                </a:ln>
                <a:solidFill>
                  <a:srgbClr val="E6DB74"/>
                </a:solidFill>
                <a:effectLst/>
                <a:latin typeface="+mn-lt"/>
                <a:cs typeface="Consolas" pitchFamily="49" charset="0"/>
              </a:rPr>
              <a:t>println</a:t>
            </a:r>
            <a:r>
              <a:rPr kumimoji="0" lang="en-US" sz="2000" b="0" i="0" u="none" strike="noStrike" cap="none" normalizeH="0" baseline="0" dirty="0" smtClean="0">
                <a:ln>
                  <a:noFill/>
                </a:ln>
                <a:solidFill>
                  <a:srgbClr val="F8F8F2"/>
                </a:solidFill>
                <a:effectLst/>
                <a:latin typeface="+mn-lt"/>
                <a:cs typeface="Consolas" pitchFamily="49" charset="0"/>
              </a:rPr>
              <a:t>(</a:t>
            </a:r>
            <a:r>
              <a:rPr kumimoji="0" lang="en-US" sz="2000" b="0" i="0" u="none" strike="noStrike" cap="none" normalizeH="0" baseline="0" dirty="0" smtClean="0">
                <a:ln>
                  <a:noFill/>
                </a:ln>
                <a:solidFill>
                  <a:srgbClr val="A6E22E"/>
                </a:solidFill>
                <a:effectLst/>
                <a:latin typeface="+mn-lt"/>
                <a:cs typeface="Consolas" pitchFamily="49" charset="0"/>
              </a:rPr>
              <a:t>"exception"</a:t>
            </a:r>
            <a:r>
              <a:rPr kumimoji="0" lang="en-US" sz="2000" b="0" i="0" u="none" strike="noStrike" cap="none" normalizeH="0" baseline="0" dirty="0" smtClean="0">
                <a:ln>
                  <a:noFill/>
                </a:ln>
                <a:solidFill>
                  <a:srgbClr val="F8F8F2"/>
                </a:solidFill>
                <a:effectLst/>
                <a:latin typeface="+mn-l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8F8F2"/>
                </a:solidFill>
                <a:effectLst/>
                <a:latin typeface="+mn-lt"/>
                <a:cs typeface="Consolas" pitchFamily="49" charset="0"/>
              </a:rPr>
              <a:t>} } }</a:t>
            </a:r>
            <a:r>
              <a:rPr kumimoji="0" lang="en-US" sz="2000" b="0" i="0" u="none" strike="noStrike" cap="none" normalizeH="0" baseline="0" dirty="0" smtClean="0">
                <a:ln>
                  <a:noFill/>
                </a:ln>
                <a:solidFill>
                  <a:schemeClr val="tx1"/>
                </a:solidFill>
                <a:effectLst/>
                <a:latin typeface="+mn-lt"/>
                <a:cs typeface="Arial" pitchFamily="34" charset="0"/>
              </a:rPr>
              <a:t> </a:t>
            </a:r>
          </a:p>
        </p:txBody>
      </p:sp>
    </p:spTree>
    <p:extLst>
      <p:ext uri="{BB962C8B-B14F-4D97-AF65-F5344CB8AC3E}">
        <p14:creationId xmlns:p14="http://schemas.microsoft.com/office/powerpoint/2010/main" val="3178905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FAQs</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Can classes inherit from more than one class in Java?</a:t>
            </a:r>
            <a:r>
              <a:rPr lang="en-US" sz="1400">
                <a:solidFill>
                  <a:srgbClr val="006666"/>
                </a:solidFill>
                <a:latin typeface="Verdana" pitchFamily="34" charset="0"/>
                <a:cs typeface="Times New Roman" pitchFamily="18" charset="0"/>
              </a:rPr>
              <a:t> </a:t>
            </a:r>
          </a:p>
          <a:p>
            <a:pPr marL="914400" lvl="1" indent="-457200">
              <a:spcBef>
                <a:spcPct val="20000"/>
              </a:spcBef>
              <a:buSzPct val="140000"/>
              <a:buFontTx/>
              <a:buChar char="•"/>
            </a:pPr>
            <a:endParaRPr lang="en-US" sz="1400">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Verdana" pitchFamily="34" charset="0"/>
                <a:cs typeface="Times New Roman" pitchFamily="18" charset="0"/>
              </a:rPr>
              <a:t>	No, a class cannot be inherited from more than one class in Java. A class is inherited from a single class only. However, multi-level inheritance is possible in Java. For example, if class B extends class A and class C extends class B, class C automatically inherits the properties of class A. </a:t>
            </a:r>
          </a:p>
          <a:p>
            <a:pPr marL="914400" lvl="1" indent="-457200">
              <a:spcBef>
                <a:spcPct val="20000"/>
              </a:spcBef>
              <a:buSzPct val="140000"/>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What is the difference between an interface and a class?</a:t>
            </a:r>
          </a:p>
          <a:p>
            <a:pPr marL="914400" lvl="1" indent="-457200">
              <a:spcBef>
                <a:spcPct val="20000"/>
              </a:spcBef>
              <a:buSzPct val="140000"/>
              <a:buFontTx/>
              <a:buChar char="•"/>
            </a:pPr>
            <a:endParaRPr lang="en-US" sz="1400" i="1">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Verdana" pitchFamily="34" charset="0"/>
                <a:cs typeface="Times New Roman" pitchFamily="18" charset="0"/>
              </a:rPr>
              <a:t>	Both, class and interface, contain constants and methods. A class not only defines methods but also provides their implementation. However, an interface only defines the methods, which are implemented by the class that implements the interface. </a:t>
            </a:r>
          </a:p>
        </p:txBody>
      </p:sp>
    </p:spTree>
    <p:extLst>
      <p:ext uri="{BB962C8B-B14F-4D97-AF65-F5344CB8AC3E}">
        <p14:creationId xmlns:p14="http://schemas.microsoft.com/office/powerpoint/2010/main" val="575741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FAQs (Contd.)</a:t>
            </a:r>
            <a:endParaRPr lang="en-US" sz="3200">
              <a:latin typeface="Verdana" pitchFamily="34" charset="0"/>
            </a:endParaRPr>
          </a:p>
          <a:p>
            <a:pPr marL="457200" indent="-457200">
              <a:spcBef>
                <a:spcPct val="20000"/>
              </a:spcBef>
            </a:pPr>
            <a:endParaRPr lang="en-US" sz="140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Do you have to catch all types of exceptions that might be thrown by Java? </a:t>
            </a:r>
          </a:p>
          <a:p>
            <a:pPr marL="914400" lvl="1" indent="-457200">
              <a:spcBef>
                <a:spcPct val="20000"/>
              </a:spcBef>
              <a:buSzPct val="140000"/>
            </a:pPr>
            <a:endParaRPr lang="en-US" sz="1400" i="1">
              <a:solidFill>
                <a:srgbClr val="006666"/>
              </a:solidFill>
              <a:latin typeface="Verdana" pitchFamily="34" charset="0"/>
              <a:cs typeface="Times New Roman" pitchFamily="18" charset="0"/>
            </a:endParaRPr>
          </a:p>
          <a:p>
            <a:pPr marL="914400" lvl="1" indent="-457200">
              <a:spcBef>
                <a:spcPct val="20000"/>
              </a:spcBef>
              <a:buSzPct val="140000"/>
            </a:pPr>
            <a:r>
              <a:rPr lang="en-US" sz="1400" i="1">
                <a:solidFill>
                  <a:srgbClr val="006666"/>
                </a:solidFill>
                <a:latin typeface="Verdana" pitchFamily="34" charset="0"/>
                <a:cs typeface="Times New Roman" pitchFamily="18" charset="0"/>
              </a:rPr>
              <a:t>	Yes, you can catch all types of exceptions that are thrown in a Java application using the Exception class. </a:t>
            </a:r>
          </a:p>
          <a:p>
            <a:pPr marL="914400" lvl="1" indent="-457200">
              <a:spcBef>
                <a:spcPct val="20000"/>
              </a:spcBef>
              <a:buSzPct val="140000"/>
            </a:pPr>
            <a:endParaRPr lang="en-US" sz="1400" i="1">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i="1">
                <a:solidFill>
                  <a:srgbClr val="006666"/>
                </a:solidFill>
                <a:latin typeface="Verdana" pitchFamily="34" charset="0"/>
                <a:cs typeface="Times New Roman" pitchFamily="18" charset="0"/>
              </a:rPr>
              <a:t>How many exceptions can you associate with a single try block? </a:t>
            </a:r>
          </a:p>
          <a:p>
            <a:pPr marL="914400" lvl="1" indent="-457200">
              <a:spcBef>
                <a:spcPct val="20000"/>
              </a:spcBef>
              <a:buSzPct val="140000"/>
              <a:buFontTx/>
              <a:buChar char="•"/>
            </a:pPr>
            <a:endParaRPr lang="en-US" sz="1400" i="1">
              <a:solidFill>
                <a:srgbClr val="006666"/>
              </a:solidFill>
              <a:latin typeface="Verdana" pitchFamily="34" charset="0"/>
              <a:cs typeface="Times New Roman" pitchFamily="18" charset="0"/>
            </a:endParaRPr>
          </a:p>
          <a:p>
            <a:pPr marL="914400" lvl="1" indent="-457200">
              <a:spcBef>
                <a:spcPct val="20000"/>
              </a:spcBef>
              <a:buSzPct val="140000"/>
            </a:pPr>
            <a:r>
              <a:rPr lang="en-US" sz="1400">
                <a:solidFill>
                  <a:srgbClr val="006666"/>
                </a:solidFill>
                <a:latin typeface="Verdana" pitchFamily="34" charset="0"/>
                <a:cs typeface="Times New Roman" pitchFamily="18" charset="0"/>
              </a:rPr>
              <a:t>	There is no limit regarding the number of exceptions that can be associated with a single try block. All the exceptions associated with a try block should be handled using multiple catch blocks. </a:t>
            </a:r>
          </a:p>
          <a:p>
            <a:pPr marL="914400" lvl="1" indent="-457200">
              <a:spcBef>
                <a:spcPct val="20000"/>
              </a:spcBef>
              <a:buSzPct val="140000"/>
            </a:pPr>
            <a:r>
              <a:rPr lang="en-US" sz="1400">
                <a:solidFill>
                  <a:srgbClr val="006666"/>
                </a:solidFill>
                <a:latin typeface="Courier New" pitchFamily="49" charset="0"/>
                <a:cs typeface="Courier New" pitchFamily="49" charset="0"/>
              </a:rPr>
              <a:t>	</a:t>
            </a:r>
          </a:p>
        </p:txBody>
      </p:sp>
    </p:spTree>
    <p:extLst>
      <p:ext uri="{BB962C8B-B14F-4D97-AF65-F5344CB8AC3E}">
        <p14:creationId xmlns:p14="http://schemas.microsoft.com/office/powerpoint/2010/main" val="3264860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609600" y="914400"/>
            <a:ext cx="8077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FAQs (Contd.)</a:t>
            </a:r>
            <a:endParaRPr lang="en-US" sz="3200" dirty="0">
              <a:latin typeface="Verdana" pitchFamily="34" charset="0"/>
            </a:endParaRPr>
          </a:p>
          <a:p>
            <a:pPr marL="457200" indent="-457200">
              <a:spcBef>
                <a:spcPct val="20000"/>
              </a:spcBef>
            </a:pPr>
            <a:endParaRPr lang="en-US" sz="1400" i="1"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2000" i="1" dirty="0">
                <a:solidFill>
                  <a:srgbClr val="006666"/>
                </a:solidFill>
                <a:latin typeface="Times New Roman" pitchFamily="18" charset="0"/>
                <a:cs typeface="Times New Roman" pitchFamily="18" charset="0"/>
              </a:rPr>
              <a:t>What are the disadvantages of inner classes?</a:t>
            </a:r>
            <a:r>
              <a:rPr lang="en-US" sz="2000" dirty="0">
                <a:solidFill>
                  <a:srgbClr val="006666"/>
                </a:solidFill>
                <a:latin typeface="Times New Roman" pitchFamily="18" charset="0"/>
                <a:cs typeface="Times New Roman" pitchFamily="18" charset="0"/>
              </a:rPr>
              <a:t> </a:t>
            </a:r>
          </a:p>
          <a:p>
            <a:pPr marL="914400" lvl="1" indent="-457200">
              <a:spcBef>
                <a:spcPct val="20000"/>
              </a:spcBef>
              <a:buSzPct val="140000"/>
            </a:pPr>
            <a:r>
              <a:rPr lang="en-US" sz="2000" dirty="0">
                <a:solidFill>
                  <a:srgbClr val="006666"/>
                </a:solidFill>
                <a:latin typeface="Times New Roman" pitchFamily="18" charset="0"/>
                <a:cs typeface="Times New Roman" pitchFamily="18" charset="0"/>
              </a:rPr>
              <a:t>	</a:t>
            </a:r>
          </a:p>
          <a:p>
            <a:pPr marL="914400" lvl="1" indent="-457200">
              <a:spcBef>
                <a:spcPct val="20000"/>
              </a:spcBef>
              <a:buSzPct val="140000"/>
            </a:pPr>
            <a:r>
              <a:rPr lang="en-US" sz="2000" dirty="0">
                <a:solidFill>
                  <a:srgbClr val="006666"/>
                </a:solidFill>
                <a:latin typeface="Times New Roman" pitchFamily="18" charset="0"/>
                <a:cs typeface="Times New Roman" pitchFamily="18" charset="0"/>
              </a:rPr>
              <a:t>	The inner classes have various disadvantages. The use of inner class increases the total number of classes in your code. The Java developers also find it difficult to understand to implement the concept of inner class within the programs. </a:t>
            </a:r>
          </a:p>
          <a:p>
            <a:pPr marL="914400" lvl="1" indent="-457200">
              <a:spcBef>
                <a:spcPct val="20000"/>
              </a:spcBef>
              <a:buSzPct val="140000"/>
              <a:buFontTx/>
              <a:buChar char="•"/>
            </a:pPr>
            <a:endParaRPr lang="en-US" sz="2000" dirty="0">
              <a:solidFill>
                <a:srgbClr val="006666"/>
              </a:solidFill>
              <a:latin typeface="Times New Roman" pitchFamily="18" charset="0"/>
              <a:cs typeface="Times New Roman" pitchFamily="18" charset="0"/>
            </a:endParaRPr>
          </a:p>
          <a:p>
            <a:pPr marL="914400" lvl="1" indent="-457200">
              <a:spcBef>
                <a:spcPct val="20000"/>
              </a:spcBef>
              <a:buSzPct val="140000"/>
              <a:buFontTx/>
              <a:buChar char="•"/>
            </a:pPr>
            <a:r>
              <a:rPr lang="en-US" sz="2000" i="1" dirty="0">
                <a:solidFill>
                  <a:srgbClr val="006666"/>
                </a:solidFill>
                <a:latin typeface="Times New Roman" pitchFamily="18" charset="0"/>
                <a:cs typeface="Times New Roman" pitchFamily="18" charset="0"/>
              </a:rPr>
              <a:t>What is the level of nesting for classes in Java?</a:t>
            </a:r>
            <a:r>
              <a:rPr lang="en-US" sz="2000" dirty="0">
                <a:solidFill>
                  <a:srgbClr val="006666"/>
                </a:solidFill>
                <a:latin typeface="Times New Roman" pitchFamily="18" charset="0"/>
                <a:cs typeface="Times New Roman" pitchFamily="18" charset="0"/>
              </a:rPr>
              <a:t> </a:t>
            </a:r>
          </a:p>
          <a:p>
            <a:pPr marL="914400" lvl="1" indent="-457200">
              <a:spcBef>
                <a:spcPct val="20000"/>
              </a:spcBef>
              <a:buSzPct val="140000"/>
              <a:buFontTx/>
              <a:buChar char="•"/>
            </a:pPr>
            <a:endParaRPr lang="en-US" sz="2000" dirty="0">
              <a:solidFill>
                <a:srgbClr val="006666"/>
              </a:solidFill>
              <a:latin typeface="Times New Roman" pitchFamily="18" charset="0"/>
              <a:cs typeface="Times New Roman" pitchFamily="18" charset="0"/>
            </a:endParaRPr>
          </a:p>
          <a:p>
            <a:pPr marL="914400" lvl="1" indent="-457200">
              <a:spcBef>
                <a:spcPct val="20000"/>
              </a:spcBef>
              <a:buSzPct val="140000"/>
            </a:pPr>
            <a:r>
              <a:rPr lang="en-US" sz="2000" dirty="0">
                <a:solidFill>
                  <a:srgbClr val="006666"/>
                </a:solidFill>
                <a:latin typeface="Times New Roman" pitchFamily="18" charset="0"/>
                <a:cs typeface="Times New Roman" pitchFamily="18" charset="0"/>
              </a:rPr>
              <a:t>	There is no limit of nesting classes in Java. </a:t>
            </a:r>
          </a:p>
          <a:p>
            <a:pPr marL="1371600" lvl="2" indent="-457200">
              <a:spcBef>
                <a:spcPct val="20000"/>
              </a:spcBef>
              <a:buSzPct val="140000"/>
              <a:buFontTx/>
              <a:buChar char="•"/>
            </a:pPr>
            <a:endParaRPr lang="en-US" sz="2000" dirty="0">
              <a:solidFill>
                <a:srgbClr val="006666"/>
              </a:solidFill>
              <a:latin typeface="Times New Roman" pitchFamily="18" charset="0"/>
              <a:cs typeface="Times New Roman" pitchFamily="18" charset="0"/>
            </a:endParaRPr>
          </a:p>
        </p:txBody>
      </p:sp>
    </p:spTree>
    <p:extLst>
      <p:ext uri="{BB962C8B-B14F-4D97-AF65-F5344CB8AC3E}">
        <p14:creationId xmlns:p14="http://schemas.microsoft.com/office/powerpoint/2010/main" val="1768342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050"/>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dirty="0">
                <a:latin typeface="Verdana" pitchFamily="34" charset="0"/>
              </a:rPr>
              <a:t>Packages in Java</a:t>
            </a:r>
          </a:p>
          <a:p>
            <a:pPr marL="342900" indent="-342900">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dirty="0">
                <a:solidFill>
                  <a:srgbClr val="006666"/>
                </a:solidFill>
                <a:latin typeface="+mn-lt"/>
                <a:cs typeface="Times New Roman" pitchFamily="18" charset="0"/>
              </a:rPr>
              <a:t>A package is a set of classes that are stored in a directory, which has the same name as the package name.</a:t>
            </a:r>
          </a:p>
          <a:p>
            <a:pPr marL="742950" lvl="1" indent="-285750">
              <a:spcBef>
                <a:spcPct val="20000"/>
              </a:spcBef>
              <a:buSzPct val="140000"/>
              <a:buFontTx/>
              <a:buChar char="•"/>
            </a:pPr>
            <a:r>
              <a:rPr lang="en-US" dirty="0">
                <a:solidFill>
                  <a:srgbClr val="006666"/>
                </a:solidFill>
                <a:latin typeface="+mn-lt"/>
                <a:cs typeface="Times New Roman" pitchFamily="18" charset="0"/>
              </a:rPr>
              <a:t>Packages enable you to organize the class files provided by Java. </a:t>
            </a:r>
          </a:p>
          <a:p>
            <a:pPr marL="742950" lvl="1" indent="-285750">
              <a:spcBef>
                <a:spcPct val="20000"/>
              </a:spcBef>
              <a:buSzPct val="140000"/>
              <a:buFontTx/>
              <a:buChar char="•"/>
            </a:pPr>
            <a:r>
              <a:rPr lang="en-US" dirty="0">
                <a:solidFill>
                  <a:srgbClr val="006666"/>
                </a:solidFill>
                <a:latin typeface="+mn-lt"/>
                <a:cs typeface="Times New Roman" pitchFamily="18" charset="0"/>
              </a:rPr>
              <a:t>Java packages are classified into two categories:</a:t>
            </a:r>
          </a:p>
          <a:p>
            <a:pPr marL="1143000" lvl="2" indent="-228600">
              <a:spcBef>
                <a:spcPct val="20000"/>
              </a:spcBef>
              <a:buSzPct val="140000"/>
              <a:buFontTx/>
              <a:buChar char="•"/>
            </a:pPr>
            <a:r>
              <a:rPr lang="en-US" dirty="0">
                <a:solidFill>
                  <a:srgbClr val="006666"/>
                </a:solidFill>
                <a:latin typeface="+mn-lt"/>
                <a:cs typeface="Times New Roman" pitchFamily="18" charset="0"/>
              </a:rPr>
              <a:t>Java API packages</a:t>
            </a:r>
          </a:p>
          <a:p>
            <a:pPr marL="1143000" lvl="2" indent="-228600">
              <a:spcBef>
                <a:spcPct val="20000"/>
              </a:spcBef>
              <a:buSzPct val="140000"/>
              <a:buFontTx/>
              <a:buChar char="•"/>
            </a:pPr>
            <a:r>
              <a:rPr lang="en-US" dirty="0">
                <a:solidFill>
                  <a:srgbClr val="006666"/>
                </a:solidFill>
                <a:latin typeface="+mn-lt"/>
                <a:cs typeface="Times New Roman" pitchFamily="18" charset="0"/>
              </a:rPr>
              <a:t>Java user-defined packages</a:t>
            </a:r>
          </a:p>
          <a:p>
            <a:pPr marL="1600200" lvl="3" indent="-228600">
              <a:spcBef>
                <a:spcPct val="20000"/>
              </a:spcBef>
              <a:buSzPct val="140000"/>
            </a:pPr>
            <a:endParaRPr lang="en-US" sz="2000" dirty="0">
              <a:solidFill>
                <a:srgbClr val="006666"/>
              </a:solidFill>
              <a:latin typeface="+mn-lt"/>
              <a:cs typeface="Times New Roman" pitchFamily="18" charset="0"/>
            </a:endParaRPr>
          </a:p>
          <a:p>
            <a:pPr marL="342900" indent="-342900">
              <a:spcBef>
                <a:spcPct val="20000"/>
              </a:spcBef>
            </a:pPr>
            <a:r>
              <a:rPr lang="en-US" sz="1400" dirty="0">
                <a:solidFill>
                  <a:srgbClr val="006666"/>
                </a:solidFill>
                <a:latin typeface="Verdana" pitchFamily="34" charset="0"/>
                <a:cs typeface="Times New Roman" pitchFamily="18" charset="0"/>
              </a:rPr>
              <a:t> </a:t>
            </a:r>
          </a:p>
        </p:txBody>
      </p:sp>
    </p:spTree>
    <p:extLst>
      <p:ext uri="{BB962C8B-B14F-4D97-AF65-F5344CB8AC3E}">
        <p14:creationId xmlns:p14="http://schemas.microsoft.com/office/powerpoint/2010/main" val="28144173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4953000"/>
          </a:xfrm>
        </p:spPr>
        <p:txBody>
          <a:bodyPr/>
          <a:lstStyle/>
          <a:p>
            <a:pPr algn="l">
              <a:lnSpc>
                <a:spcPct val="150000"/>
              </a:lnSpc>
            </a:pPr>
            <a:r>
              <a:rPr lang="en-US" sz="2000" b="1" dirty="0"/>
              <a:t>Using packages while coding offers a lot of advantages like:</a:t>
            </a:r>
            <a:br>
              <a:rPr lang="en-US" sz="2000" b="1" dirty="0"/>
            </a:br>
            <a:r>
              <a:rPr lang="en-US" sz="2000" b="1" dirty="0" smtClean="0"/>
              <a:t>1)</a:t>
            </a:r>
            <a:r>
              <a:rPr lang="en-US" sz="1800" b="1" u="sng" dirty="0" smtClean="0">
                <a:solidFill>
                  <a:srgbClr val="C00000"/>
                </a:solidFill>
              </a:rPr>
              <a:t>Re-usability</a:t>
            </a:r>
            <a:r>
              <a:rPr lang="en-US" sz="1800" b="1" dirty="0"/>
              <a:t>:</a:t>
            </a:r>
            <a:r>
              <a:rPr lang="en-US" sz="1800" dirty="0"/>
              <a:t> The classes contained in the packages of another program can be easily reused</a:t>
            </a:r>
            <a:br>
              <a:rPr lang="en-US" sz="1800" dirty="0"/>
            </a:br>
            <a:r>
              <a:rPr lang="en-US" sz="1800" dirty="0" smtClean="0"/>
              <a:t>2)</a:t>
            </a:r>
            <a:r>
              <a:rPr lang="en-US" sz="1800" b="1" u="sng" dirty="0" smtClean="0">
                <a:solidFill>
                  <a:srgbClr val="C00000"/>
                </a:solidFill>
              </a:rPr>
              <a:t>Name </a:t>
            </a:r>
            <a:r>
              <a:rPr lang="en-US" sz="1800" b="1" u="sng" dirty="0">
                <a:solidFill>
                  <a:srgbClr val="C00000"/>
                </a:solidFill>
              </a:rPr>
              <a:t>Conflicts</a:t>
            </a:r>
            <a:r>
              <a:rPr lang="en-US" sz="1800" b="1" dirty="0"/>
              <a:t>:</a:t>
            </a:r>
            <a:r>
              <a:rPr lang="en-US" sz="1800" dirty="0"/>
              <a:t> Packages help us to uniquely identify a class, for example, we can have</a:t>
            </a:r>
            <a:r>
              <a:rPr lang="en-US" sz="1800" b="1" dirty="0"/>
              <a:t> </a:t>
            </a:r>
            <a:r>
              <a:rPr lang="en-US" sz="1800" b="1" i="1" dirty="0" err="1"/>
              <a:t>company.sales.Employee</a:t>
            </a:r>
            <a:r>
              <a:rPr lang="en-US" sz="1800" dirty="0"/>
              <a:t> and</a:t>
            </a:r>
            <a:r>
              <a:rPr lang="en-US" sz="1800" b="1" dirty="0"/>
              <a:t> </a:t>
            </a:r>
            <a:r>
              <a:rPr lang="en-US" sz="1800" b="1" i="1" dirty="0" err="1"/>
              <a:t>company.marketing.Employee</a:t>
            </a:r>
            <a:r>
              <a:rPr lang="en-US" sz="1800" i="1" dirty="0"/>
              <a:t> </a:t>
            </a:r>
            <a:r>
              <a:rPr lang="en-US" sz="1800" dirty="0"/>
              <a:t>classes</a:t>
            </a:r>
            <a:br>
              <a:rPr lang="en-US" sz="1800" dirty="0"/>
            </a:br>
            <a:r>
              <a:rPr lang="en-US" sz="1800" dirty="0" smtClean="0"/>
              <a:t>3)</a:t>
            </a:r>
            <a:r>
              <a:rPr lang="en-US" sz="1800" b="1" dirty="0" smtClean="0">
                <a:solidFill>
                  <a:srgbClr val="C00000"/>
                </a:solidFill>
              </a:rPr>
              <a:t>Controlled </a:t>
            </a:r>
            <a:r>
              <a:rPr lang="en-US" sz="1800" b="1" dirty="0">
                <a:solidFill>
                  <a:srgbClr val="C00000"/>
                </a:solidFill>
              </a:rPr>
              <a:t>Access</a:t>
            </a:r>
            <a:r>
              <a:rPr lang="en-US" sz="1800" b="1" dirty="0"/>
              <a:t>:</a:t>
            </a:r>
            <a:r>
              <a:rPr lang="en-US" sz="1800" dirty="0"/>
              <a:t> Offers </a:t>
            </a:r>
            <a:r>
              <a:rPr lang="en-US" sz="1800" dirty="0">
                <a:solidFill>
                  <a:srgbClr val="C00000"/>
                </a:solidFill>
              </a:rPr>
              <a:t>access </a:t>
            </a:r>
            <a:r>
              <a:rPr lang="en-US" sz="1800" dirty="0" smtClean="0">
                <a:solidFill>
                  <a:srgbClr val="C00000"/>
                </a:solidFill>
              </a:rPr>
              <a:t>protection </a:t>
            </a:r>
            <a:r>
              <a:rPr lang="en-US" sz="1800" dirty="0" smtClean="0"/>
              <a:t>such </a:t>
            </a:r>
            <a:r>
              <a:rPr lang="en-US" sz="1800" dirty="0"/>
              <a:t>as protected classes, default classes and private class</a:t>
            </a:r>
            <a:br>
              <a:rPr lang="en-US" sz="1800" dirty="0"/>
            </a:br>
            <a:r>
              <a:rPr lang="en-US" sz="1800" dirty="0" smtClean="0"/>
              <a:t>5)</a:t>
            </a:r>
            <a:r>
              <a:rPr lang="en-US" sz="1800" b="1" u="sng" dirty="0" smtClean="0">
                <a:solidFill>
                  <a:srgbClr val="C00000"/>
                </a:solidFill>
              </a:rPr>
              <a:t>Data Encapsulation</a:t>
            </a:r>
            <a:r>
              <a:rPr lang="en-US" sz="1800" b="1" dirty="0" smtClean="0"/>
              <a:t>:</a:t>
            </a:r>
            <a:r>
              <a:rPr lang="en-US" sz="1800" dirty="0"/>
              <a:t> They provide a way to hide classes, preventing other programs from accessing classes that are meant for internal use only</a:t>
            </a:r>
            <a:br>
              <a:rPr lang="en-US" sz="1800" dirty="0"/>
            </a:br>
            <a:r>
              <a:rPr lang="en-US" sz="1800" dirty="0" smtClean="0">
                <a:solidFill>
                  <a:srgbClr val="C00000"/>
                </a:solidFill>
              </a:rPr>
              <a:t>6)</a:t>
            </a:r>
            <a:r>
              <a:rPr lang="en-US" sz="1800" b="1" u="sng" dirty="0" err="1" smtClean="0">
                <a:solidFill>
                  <a:srgbClr val="C00000"/>
                </a:solidFill>
              </a:rPr>
              <a:t>Maintainance</a:t>
            </a:r>
            <a:r>
              <a:rPr lang="en-US" sz="1800" b="1" dirty="0"/>
              <a:t>:</a:t>
            </a:r>
            <a:r>
              <a:rPr lang="en-US" sz="1800" dirty="0"/>
              <a:t> With packages, you can organize your project better and easily locate related classes</a:t>
            </a:r>
            <a:br>
              <a:rPr lang="en-US" sz="1800" dirty="0"/>
            </a:br>
            <a:endParaRPr lang="en-US" sz="1800" dirty="0">
              <a:latin typeface="+mn-lt"/>
            </a:endParaRPr>
          </a:p>
        </p:txBody>
      </p:sp>
    </p:spTree>
    <p:extLst>
      <p:ext uri="{BB962C8B-B14F-4D97-AF65-F5344CB8AC3E}">
        <p14:creationId xmlns:p14="http://schemas.microsoft.com/office/powerpoint/2010/main" val="218264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charset="0"/>
              </a:rPr>
              <a:t>Inheritance in Java (Contd.)</a:t>
            </a:r>
            <a:endParaRPr lang="en-US" sz="1400">
              <a:solidFill>
                <a:srgbClr val="006666"/>
              </a:solidFill>
              <a:latin typeface="Verdana" pitchFamily="34" charset="0"/>
              <a:cs typeface="Times New Roman" charset="0"/>
            </a:endParaRPr>
          </a:p>
          <a:p>
            <a:pPr>
              <a:spcBef>
                <a:spcPct val="20000"/>
              </a:spcBef>
            </a:pPr>
            <a:endParaRPr lang="en-US" sz="1400">
              <a:solidFill>
                <a:srgbClr val="006666"/>
              </a:solidFill>
              <a:latin typeface="Verdana" pitchFamily="34" charset="0"/>
              <a:cs typeface="Times New Roman"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charset="0"/>
              </a:rPr>
              <a:t>Implementing Different Types of Inheritance (Contd.)</a:t>
            </a:r>
          </a:p>
          <a:p>
            <a:pPr marL="1143000" lvl="2" indent="-228600">
              <a:spcBef>
                <a:spcPct val="20000"/>
              </a:spcBef>
              <a:buSzPct val="140000"/>
              <a:buFontTx/>
              <a:buChar char="•"/>
            </a:pPr>
            <a:r>
              <a:rPr lang="en-US" sz="1400">
                <a:solidFill>
                  <a:srgbClr val="006666"/>
                </a:solidFill>
                <a:latin typeface="Verdana" pitchFamily="34" charset="0"/>
                <a:cs typeface="Times New Roman" charset="0"/>
              </a:rPr>
              <a:t>Multilevel inheritance </a:t>
            </a:r>
          </a:p>
          <a:p>
            <a:pPr marL="1600200" lvl="3" indent="-228600">
              <a:spcBef>
                <a:spcPct val="20000"/>
              </a:spcBef>
              <a:buSzPct val="140000"/>
              <a:buFontTx/>
              <a:buChar char="•"/>
            </a:pPr>
            <a:r>
              <a:rPr lang="en-US" sz="1400">
                <a:solidFill>
                  <a:srgbClr val="006666"/>
                </a:solidFill>
                <a:latin typeface="Verdana" pitchFamily="34" charset="0"/>
                <a:cs typeface="Times New Roman" charset="0"/>
              </a:rPr>
              <a:t>Inherits the properties of another subclass. For example, Class A is a superclass for the Class B; and Class B is a superclass for the subclass, Class C. You can include any number of levels in multilevel inheritance. The following figure shows the structure of multilevel inheritance:</a:t>
            </a:r>
          </a:p>
        </p:txBody>
      </p:sp>
      <p:pic>
        <p:nvPicPr>
          <p:cNvPr id="346122" name="Picture 10" descr="diagram multilevel inheri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990975"/>
            <a:ext cx="1133475" cy="2162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Packages in Java (Contd.)</a:t>
            </a: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GB" sz="1400" dirty="0">
                <a:solidFill>
                  <a:srgbClr val="006666"/>
                </a:solidFill>
                <a:latin typeface="Verdana" pitchFamily="34" charset="0"/>
                <a:cs typeface="Times New Roman" pitchFamily="18" charset="0"/>
              </a:rPr>
              <a:t>The following table lists a few built-in Java packages:</a:t>
            </a:r>
          </a:p>
          <a:p>
            <a:pPr marL="742950" lvl="1" indent="-285750">
              <a:spcBef>
                <a:spcPct val="20000"/>
              </a:spcBef>
              <a:buSzPct val="140000"/>
            </a:pPr>
            <a:endParaRPr lang="en-GB" sz="1400" dirty="0">
              <a:solidFill>
                <a:srgbClr val="006666"/>
              </a:solidFill>
              <a:latin typeface="Verdana" pitchFamily="34" charset="0"/>
              <a:cs typeface="Times New Roman" pitchFamily="18" charset="0"/>
            </a:endParaRPr>
          </a:p>
        </p:txBody>
      </p:sp>
      <p:grpSp>
        <p:nvGrpSpPr>
          <p:cNvPr id="342103" name="Group 87"/>
          <p:cNvGrpSpPr>
            <a:grpSpLocks/>
          </p:cNvGrpSpPr>
          <p:nvPr/>
        </p:nvGrpSpPr>
        <p:grpSpPr bwMode="auto">
          <a:xfrm>
            <a:off x="1295400" y="2362200"/>
            <a:ext cx="6705600" cy="3371850"/>
            <a:chOff x="-3" y="-3"/>
            <a:chExt cx="2707" cy="2124"/>
          </a:xfrm>
        </p:grpSpPr>
        <p:grpSp>
          <p:nvGrpSpPr>
            <p:cNvPr id="342101" name="Group 85"/>
            <p:cNvGrpSpPr>
              <a:grpSpLocks/>
            </p:cNvGrpSpPr>
            <p:nvPr/>
          </p:nvGrpSpPr>
          <p:grpSpPr bwMode="auto">
            <a:xfrm>
              <a:off x="0" y="0"/>
              <a:ext cx="2701" cy="2118"/>
              <a:chOff x="0" y="0"/>
              <a:chExt cx="2701" cy="2118"/>
            </a:xfrm>
          </p:grpSpPr>
          <p:grpSp>
            <p:nvGrpSpPr>
              <p:cNvPr id="342084" name="Group 68"/>
              <p:cNvGrpSpPr>
                <a:grpSpLocks/>
              </p:cNvGrpSpPr>
              <p:nvPr/>
            </p:nvGrpSpPr>
            <p:grpSpPr bwMode="auto">
              <a:xfrm>
                <a:off x="0" y="0"/>
                <a:ext cx="849" cy="480"/>
                <a:chOff x="0" y="0"/>
                <a:chExt cx="849" cy="480"/>
              </a:xfrm>
            </p:grpSpPr>
            <p:sp>
              <p:nvSpPr>
                <p:cNvPr id="342083" name="Rectangle 67"/>
                <p:cNvSpPr>
                  <a:spLocks noChangeArrowheads="1"/>
                </p:cNvSpPr>
                <p:nvPr/>
              </p:nvSpPr>
              <p:spPr bwMode="auto">
                <a:xfrm>
                  <a:off x="0" y="0"/>
                  <a:ext cx="849"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2082" name="Group 66"/>
                <p:cNvGrpSpPr>
                  <a:grpSpLocks/>
                </p:cNvGrpSpPr>
                <p:nvPr/>
              </p:nvGrpSpPr>
              <p:grpSpPr bwMode="auto">
                <a:xfrm>
                  <a:off x="0" y="0"/>
                  <a:ext cx="849" cy="480"/>
                  <a:chOff x="0" y="0"/>
                  <a:chExt cx="849" cy="480"/>
                </a:xfrm>
              </p:grpSpPr>
              <p:sp>
                <p:nvSpPr>
                  <p:cNvPr id="342073" name="Rectangle 57"/>
                  <p:cNvSpPr>
                    <a:spLocks noChangeArrowheads="1"/>
                  </p:cNvSpPr>
                  <p:nvPr/>
                </p:nvSpPr>
                <p:spPr bwMode="auto">
                  <a:xfrm>
                    <a:off x="43" y="0"/>
                    <a:ext cx="763"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solidFill>
                          <a:srgbClr val="006666"/>
                        </a:solidFill>
                        <a:latin typeface="Verdana" pitchFamily="34" charset="0"/>
                        <a:cs typeface="Times New Roman" pitchFamily="18" charset="0"/>
                      </a:rPr>
                      <a:t>Java Package Name </a:t>
                    </a:r>
                  </a:p>
                  <a:p>
                    <a:pPr algn="ctr" eaLnBrk="0" hangingPunct="0"/>
                    <a:endParaRPr lang="en-US" sz="1400">
                      <a:solidFill>
                        <a:srgbClr val="006666"/>
                      </a:solidFill>
                      <a:latin typeface="Verdana" pitchFamily="34" charset="0"/>
                    </a:endParaRPr>
                  </a:p>
                </p:txBody>
              </p:sp>
              <p:sp>
                <p:nvSpPr>
                  <p:cNvPr id="342081" name="Rectangle 65"/>
                  <p:cNvSpPr>
                    <a:spLocks noChangeArrowheads="1"/>
                  </p:cNvSpPr>
                  <p:nvPr/>
                </p:nvSpPr>
                <p:spPr bwMode="auto">
                  <a:xfrm>
                    <a:off x="0" y="0"/>
                    <a:ext cx="8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2088" name="Group 72"/>
              <p:cNvGrpSpPr>
                <a:grpSpLocks/>
              </p:cNvGrpSpPr>
              <p:nvPr/>
            </p:nvGrpSpPr>
            <p:grpSpPr bwMode="auto">
              <a:xfrm>
                <a:off x="849" y="0"/>
                <a:ext cx="1852" cy="480"/>
                <a:chOff x="849" y="0"/>
                <a:chExt cx="1852" cy="480"/>
              </a:xfrm>
            </p:grpSpPr>
            <p:sp>
              <p:nvSpPr>
                <p:cNvPr id="342087" name="Rectangle 71"/>
                <p:cNvSpPr>
                  <a:spLocks noChangeArrowheads="1"/>
                </p:cNvSpPr>
                <p:nvPr/>
              </p:nvSpPr>
              <p:spPr bwMode="auto">
                <a:xfrm>
                  <a:off x="849" y="0"/>
                  <a:ext cx="1852"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2086" name="Group 70"/>
                <p:cNvGrpSpPr>
                  <a:grpSpLocks/>
                </p:cNvGrpSpPr>
                <p:nvPr/>
              </p:nvGrpSpPr>
              <p:grpSpPr bwMode="auto">
                <a:xfrm>
                  <a:off x="849" y="0"/>
                  <a:ext cx="1852" cy="480"/>
                  <a:chOff x="849" y="0"/>
                  <a:chExt cx="1852" cy="480"/>
                </a:xfrm>
              </p:grpSpPr>
              <p:sp>
                <p:nvSpPr>
                  <p:cNvPr id="342074" name="Rectangle 58"/>
                  <p:cNvSpPr>
                    <a:spLocks noChangeArrowheads="1"/>
                  </p:cNvSpPr>
                  <p:nvPr/>
                </p:nvSpPr>
                <p:spPr bwMode="auto">
                  <a:xfrm>
                    <a:off x="892" y="0"/>
                    <a:ext cx="1766"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342085" name="Rectangle 69"/>
                  <p:cNvSpPr>
                    <a:spLocks noChangeArrowheads="1"/>
                  </p:cNvSpPr>
                  <p:nvPr/>
                </p:nvSpPr>
                <p:spPr bwMode="auto">
                  <a:xfrm>
                    <a:off x="849" y="0"/>
                    <a:ext cx="185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2090" name="Group 74"/>
              <p:cNvGrpSpPr>
                <a:grpSpLocks/>
              </p:cNvGrpSpPr>
              <p:nvPr/>
            </p:nvGrpSpPr>
            <p:grpSpPr bwMode="auto">
              <a:xfrm>
                <a:off x="0" y="480"/>
                <a:ext cx="849" cy="460"/>
                <a:chOff x="0" y="480"/>
                <a:chExt cx="849" cy="460"/>
              </a:xfrm>
            </p:grpSpPr>
            <p:sp>
              <p:nvSpPr>
                <p:cNvPr id="342075" name="Rectangle 59"/>
                <p:cNvSpPr>
                  <a:spLocks noChangeArrowheads="1"/>
                </p:cNvSpPr>
                <p:nvPr/>
              </p:nvSpPr>
              <p:spPr bwMode="auto">
                <a:xfrm>
                  <a:off x="43" y="480"/>
                  <a:ext cx="76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java.lang</a:t>
                  </a:r>
                </a:p>
                <a:p>
                  <a:pPr eaLnBrk="0" hangingPunct="0"/>
                  <a:endParaRPr lang="en-US" sz="1400">
                    <a:solidFill>
                      <a:srgbClr val="006666"/>
                    </a:solidFill>
                    <a:latin typeface="Verdana" pitchFamily="34" charset="0"/>
                  </a:endParaRPr>
                </a:p>
              </p:txBody>
            </p:sp>
            <p:sp>
              <p:nvSpPr>
                <p:cNvPr id="342089" name="Rectangle 73"/>
                <p:cNvSpPr>
                  <a:spLocks noChangeArrowheads="1"/>
                </p:cNvSpPr>
                <p:nvPr/>
              </p:nvSpPr>
              <p:spPr bwMode="auto">
                <a:xfrm>
                  <a:off x="0" y="480"/>
                  <a:ext cx="84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2092" name="Group 76"/>
              <p:cNvGrpSpPr>
                <a:grpSpLocks/>
              </p:cNvGrpSpPr>
              <p:nvPr/>
            </p:nvGrpSpPr>
            <p:grpSpPr bwMode="auto">
              <a:xfrm>
                <a:off x="849" y="480"/>
                <a:ext cx="1852" cy="460"/>
                <a:chOff x="849" y="480"/>
                <a:chExt cx="1852" cy="460"/>
              </a:xfrm>
            </p:grpSpPr>
            <p:sp>
              <p:nvSpPr>
                <p:cNvPr id="342076" name="Rectangle 60"/>
                <p:cNvSpPr>
                  <a:spLocks noChangeArrowheads="1"/>
                </p:cNvSpPr>
                <p:nvPr/>
              </p:nvSpPr>
              <p:spPr bwMode="auto">
                <a:xfrm>
                  <a:off x="892" y="480"/>
                  <a:ext cx="176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various classes, such as Object, System, and Class.</a:t>
                  </a:r>
                </a:p>
                <a:p>
                  <a:pPr eaLnBrk="0" hangingPunct="0"/>
                  <a:endParaRPr lang="en-US" sz="1400">
                    <a:solidFill>
                      <a:srgbClr val="006666"/>
                    </a:solidFill>
                    <a:latin typeface="Verdana" pitchFamily="34" charset="0"/>
                  </a:endParaRPr>
                </a:p>
              </p:txBody>
            </p:sp>
            <p:sp>
              <p:nvSpPr>
                <p:cNvPr id="342091" name="Rectangle 75"/>
                <p:cNvSpPr>
                  <a:spLocks noChangeArrowheads="1"/>
                </p:cNvSpPr>
                <p:nvPr/>
              </p:nvSpPr>
              <p:spPr bwMode="auto">
                <a:xfrm>
                  <a:off x="849" y="480"/>
                  <a:ext cx="185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2094" name="Group 78"/>
              <p:cNvGrpSpPr>
                <a:grpSpLocks/>
              </p:cNvGrpSpPr>
              <p:nvPr/>
            </p:nvGrpSpPr>
            <p:grpSpPr bwMode="auto">
              <a:xfrm>
                <a:off x="0" y="940"/>
                <a:ext cx="849" cy="632"/>
                <a:chOff x="0" y="940"/>
                <a:chExt cx="849" cy="632"/>
              </a:xfrm>
            </p:grpSpPr>
            <p:sp>
              <p:nvSpPr>
                <p:cNvPr id="342077" name="Rectangle 61"/>
                <p:cNvSpPr>
                  <a:spLocks noChangeArrowheads="1"/>
                </p:cNvSpPr>
                <p:nvPr/>
              </p:nvSpPr>
              <p:spPr bwMode="auto">
                <a:xfrm>
                  <a:off x="43" y="940"/>
                  <a:ext cx="76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java.util</a:t>
                  </a:r>
                </a:p>
                <a:p>
                  <a:pPr eaLnBrk="0" hangingPunct="0"/>
                  <a:endParaRPr lang="en-US" sz="1400">
                    <a:solidFill>
                      <a:srgbClr val="006666"/>
                    </a:solidFill>
                    <a:latin typeface="Verdana" pitchFamily="34" charset="0"/>
                  </a:endParaRPr>
                </a:p>
              </p:txBody>
            </p:sp>
            <p:sp>
              <p:nvSpPr>
                <p:cNvPr id="342093" name="Rectangle 77"/>
                <p:cNvSpPr>
                  <a:spLocks noChangeArrowheads="1"/>
                </p:cNvSpPr>
                <p:nvPr/>
              </p:nvSpPr>
              <p:spPr bwMode="auto">
                <a:xfrm>
                  <a:off x="0" y="940"/>
                  <a:ext cx="84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2096" name="Group 80"/>
              <p:cNvGrpSpPr>
                <a:grpSpLocks/>
              </p:cNvGrpSpPr>
              <p:nvPr/>
            </p:nvGrpSpPr>
            <p:grpSpPr bwMode="auto">
              <a:xfrm>
                <a:off x="849" y="940"/>
                <a:ext cx="1852" cy="632"/>
                <a:chOff x="849" y="940"/>
                <a:chExt cx="1852" cy="632"/>
              </a:xfrm>
            </p:grpSpPr>
            <p:sp>
              <p:nvSpPr>
                <p:cNvPr id="342078" name="Rectangle 62"/>
                <p:cNvSpPr>
                  <a:spLocks noChangeArrowheads="1"/>
                </p:cNvSpPr>
                <p:nvPr/>
              </p:nvSpPr>
              <p:spPr bwMode="auto">
                <a:xfrm>
                  <a:off x="892" y="940"/>
                  <a:ext cx="176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various classes that support collection or groups of objects, such as hash tables, String parsing, and system properties.</a:t>
                  </a:r>
                </a:p>
                <a:p>
                  <a:pPr eaLnBrk="0" hangingPunct="0"/>
                  <a:endParaRPr lang="en-US" sz="1400">
                    <a:solidFill>
                      <a:srgbClr val="006666"/>
                    </a:solidFill>
                    <a:latin typeface="Verdana" pitchFamily="34" charset="0"/>
                  </a:endParaRPr>
                </a:p>
              </p:txBody>
            </p:sp>
            <p:sp>
              <p:nvSpPr>
                <p:cNvPr id="342095" name="Rectangle 79"/>
                <p:cNvSpPr>
                  <a:spLocks noChangeArrowheads="1"/>
                </p:cNvSpPr>
                <p:nvPr/>
              </p:nvSpPr>
              <p:spPr bwMode="auto">
                <a:xfrm>
                  <a:off x="849" y="940"/>
                  <a:ext cx="185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2098" name="Group 82"/>
              <p:cNvGrpSpPr>
                <a:grpSpLocks/>
              </p:cNvGrpSpPr>
              <p:nvPr/>
            </p:nvGrpSpPr>
            <p:grpSpPr bwMode="auto">
              <a:xfrm>
                <a:off x="0" y="1572"/>
                <a:ext cx="849" cy="546"/>
                <a:chOff x="0" y="1572"/>
                <a:chExt cx="849" cy="546"/>
              </a:xfrm>
            </p:grpSpPr>
            <p:sp>
              <p:nvSpPr>
                <p:cNvPr id="342079" name="Rectangle 63"/>
                <p:cNvSpPr>
                  <a:spLocks noChangeArrowheads="1"/>
                </p:cNvSpPr>
                <p:nvPr/>
              </p:nvSpPr>
              <p:spPr bwMode="auto">
                <a:xfrm>
                  <a:off x="43" y="1572"/>
                  <a:ext cx="76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java.io</a:t>
                  </a:r>
                </a:p>
                <a:p>
                  <a:pPr eaLnBrk="0" hangingPunct="0"/>
                  <a:endParaRPr lang="en-US" sz="1400">
                    <a:solidFill>
                      <a:srgbClr val="006666"/>
                    </a:solidFill>
                    <a:latin typeface="Verdana" pitchFamily="34" charset="0"/>
                  </a:endParaRPr>
                </a:p>
              </p:txBody>
            </p:sp>
            <p:sp>
              <p:nvSpPr>
                <p:cNvPr id="342097" name="Rectangle 81"/>
                <p:cNvSpPr>
                  <a:spLocks noChangeArrowheads="1"/>
                </p:cNvSpPr>
                <p:nvPr/>
              </p:nvSpPr>
              <p:spPr bwMode="auto">
                <a:xfrm>
                  <a:off x="0" y="1572"/>
                  <a:ext cx="84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2100" name="Group 84"/>
              <p:cNvGrpSpPr>
                <a:grpSpLocks/>
              </p:cNvGrpSpPr>
              <p:nvPr/>
            </p:nvGrpSpPr>
            <p:grpSpPr bwMode="auto">
              <a:xfrm>
                <a:off x="849" y="1572"/>
                <a:ext cx="1852" cy="546"/>
                <a:chOff x="849" y="1572"/>
                <a:chExt cx="1852" cy="546"/>
              </a:xfrm>
            </p:grpSpPr>
            <p:sp>
              <p:nvSpPr>
                <p:cNvPr id="342080" name="Rectangle 64"/>
                <p:cNvSpPr>
                  <a:spLocks noChangeArrowheads="1"/>
                </p:cNvSpPr>
                <p:nvPr/>
              </p:nvSpPr>
              <p:spPr bwMode="auto">
                <a:xfrm>
                  <a:off x="892" y="1572"/>
                  <a:ext cx="176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Defines two streams, InputStream and OutputStream that determine the flow of bytes from a source to destination. </a:t>
                  </a:r>
                </a:p>
                <a:p>
                  <a:pPr eaLnBrk="0" hangingPunct="0"/>
                  <a:endParaRPr lang="en-US" sz="1400">
                    <a:solidFill>
                      <a:srgbClr val="006666"/>
                    </a:solidFill>
                    <a:latin typeface="Verdana" pitchFamily="34" charset="0"/>
                  </a:endParaRPr>
                </a:p>
              </p:txBody>
            </p:sp>
            <p:sp>
              <p:nvSpPr>
                <p:cNvPr id="342099" name="Rectangle 83"/>
                <p:cNvSpPr>
                  <a:spLocks noChangeArrowheads="1"/>
                </p:cNvSpPr>
                <p:nvPr/>
              </p:nvSpPr>
              <p:spPr bwMode="auto">
                <a:xfrm>
                  <a:off x="849" y="1572"/>
                  <a:ext cx="185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2102" name="Rectangle 86"/>
            <p:cNvSpPr>
              <a:spLocks noChangeArrowheads="1"/>
            </p:cNvSpPr>
            <p:nvPr/>
          </p:nvSpPr>
          <p:spPr bwMode="auto">
            <a:xfrm>
              <a:off x="-3" y="-3"/>
              <a:ext cx="2707" cy="212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51436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609600" y="838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Packages in Java (Contd.)</a:t>
            </a: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GB" sz="1400" dirty="0">
                <a:solidFill>
                  <a:srgbClr val="006666"/>
                </a:solidFill>
                <a:latin typeface="Verdana" pitchFamily="34" charset="0"/>
                <a:cs typeface="Times New Roman" pitchFamily="18" charset="0"/>
              </a:rPr>
              <a:t>The various built-in packages of Java are: (Contd.)</a:t>
            </a:r>
          </a:p>
        </p:txBody>
      </p:sp>
      <p:grpSp>
        <p:nvGrpSpPr>
          <p:cNvPr id="426050" name="Group 66"/>
          <p:cNvGrpSpPr>
            <a:grpSpLocks/>
          </p:cNvGrpSpPr>
          <p:nvPr/>
        </p:nvGrpSpPr>
        <p:grpSpPr bwMode="auto">
          <a:xfrm>
            <a:off x="1066800" y="2362200"/>
            <a:ext cx="7391400" cy="3429000"/>
            <a:chOff x="-3" y="-3"/>
            <a:chExt cx="2707" cy="2382"/>
          </a:xfrm>
        </p:grpSpPr>
        <p:grpSp>
          <p:nvGrpSpPr>
            <p:cNvPr id="426048" name="Group 64"/>
            <p:cNvGrpSpPr>
              <a:grpSpLocks/>
            </p:cNvGrpSpPr>
            <p:nvPr/>
          </p:nvGrpSpPr>
          <p:grpSpPr bwMode="auto">
            <a:xfrm>
              <a:off x="0" y="0"/>
              <a:ext cx="2701" cy="2376"/>
              <a:chOff x="0" y="0"/>
              <a:chExt cx="2701" cy="2376"/>
            </a:xfrm>
          </p:grpSpPr>
          <p:grpSp>
            <p:nvGrpSpPr>
              <p:cNvPr id="426031" name="Group 47"/>
              <p:cNvGrpSpPr>
                <a:grpSpLocks/>
              </p:cNvGrpSpPr>
              <p:nvPr/>
            </p:nvGrpSpPr>
            <p:grpSpPr bwMode="auto">
              <a:xfrm>
                <a:off x="0" y="0"/>
                <a:ext cx="849" cy="480"/>
                <a:chOff x="0" y="0"/>
                <a:chExt cx="849" cy="480"/>
              </a:xfrm>
            </p:grpSpPr>
            <p:sp>
              <p:nvSpPr>
                <p:cNvPr id="426030" name="Rectangle 46"/>
                <p:cNvSpPr>
                  <a:spLocks noChangeArrowheads="1"/>
                </p:cNvSpPr>
                <p:nvPr/>
              </p:nvSpPr>
              <p:spPr bwMode="auto">
                <a:xfrm>
                  <a:off x="0" y="0"/>
                  <a:ext cx="849"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6029" name="Group 45"/>
                <p:cNvGrpSpPr>
                  <a:grpSpLocks/>
                </p:cNvGrpSpPr>
                <p:nvPr/>
              </p:nvGrpSpPr>
              <p:grpSpPr bwMode="auto">
                <a:xfrm>
                  <a:off x="0" y="0"/>
                  <a:ext cx="849" cy="480"/>
                  <a:chOff x="0" y="0"/>
                  <a:chExt cx="849" cy="480"/>
                </a:xfrm>
              </p:grpSpPr>
              <p:sp>
                <p:nvSpPr>
                  <p:cNvPr id="426020" name="Rectangle 36"/>
                  <p:cNvSpPr>
                    <a:spLocks noChangeArrowheads="1"/>
                  </p:cNvSpPr>
                  <p:nvPr/>
                </p:nvSpPr>
                <p:spPr bwMode="auto">
                  <a:xfrm>
                    <a:off x="43" y="0"/>
                    <a:ext cx="763"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Java Package Name </a:t>
                    </a:r>
                  </a:p>
                  <a:p>
                    <a:pPr algn="ctr" eaLnBrk="0" hangingPunct="0"/>
                    <a:endParaRPr lang="en-US" sz="1400">
                      <a:solidFill>
                        <a:srgbClr val="006666"/>
                      </a:solidFill>
                    </a:endParaRPr>
                  </a:p>
                </p:txBody>
              </p:sp>
              <p:sp>
                <p:nvSpPr>
                  <p:cNvPr id="426028" name="Rectangle 44"/>
                  <p:cNvSpPr>
                    <a:spLocks noChangeArrowheads="1"/>
                  </p:cNvSpPr>
                  <p:nvPr/>
                </p:nvSpPr>
                <p:spPr bwMode="auto">
                  <a:xfrm>
                    <a:off x="0" y="0"/>
                    <a:ext cx="8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6035" name="Group 51"/>
              <p:cNvGrpSpPr>
                <a:grpSpLocks/>
              </p:cNvGrpSpPr>
              <p:nvPr/>
            </p:nvGrpSpPr>
            <p:grpSpPr bwMode="auto">
              <a:xfrm>
                <a:off x="849" y="0"/>
                <a:ext cx="1852" cy="480"/>
                <a:chOff x="849" y="0"/>
                <a:chExt cx="1852" cy="480"/>
              </a:xfrm>
            </p:grpSpPr>
            <p:sp>
              <p:nvSpPr>
                <p:cNvPr id="426034" name="Rectangle 50"/>
                <p:cNvSpPr>
                  <a:spLocks noChangeArrowheads="1"/>
                </p:cNvSpPr>
                <p:nvPr/>
              </p:nvSpPr>
              <p:spPr bwMode="auto">
                <a:xfrm>
                  <a:off x="849" y="0"/>
                  <a:ext cx="1852"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6033" name="Group 49"/>
                <p:cNvGrpSpPr>
                  <a:grpSpLocks/>
                </p:cNvGrpSpPr>
                <p:nvPr/>
              </p:nvGrpSpPr>
              <p:grpSpPr bwMode="auto">
                <a:xfrm>
                  <a:off x="849" y="0"/>
                  <a:ext cx="1852" cy="480"/>
                  <a:chOff x="849" y="0"/>
                  <a:chExt cx="1852" cy="480"/>
                </a:xfrm>
              </p:grpSpPr>
              <p:sp>
                <p:nvSpPr>
                  <p:cNvPr id="426021" name="Rectangle 37"/>
                  <p:cNvSpPr>
                    <a:spLocks noChangeArrowheads="1"/>
                  </p:cNvSpPr>
                  <p:nvPr/>
                </p:nvSpPr>
                <p:spPr bwMode="auto">
                  <a:xfrm>
                    <a:off x="892" y="0"/>
                    <a:ext cx="1766" cy="48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endParaRPr>
                  </a:p>
                </p:txBody>
              </p:sp>
              <p:sp>
                <p:nvSpPr>
                  <p:cNvPr id="426032" name="Rectangle 48"/>
                  <p:cNvSpPr>
                    <a:spLocks noChangeArrowheads="1"/>
                  </p:cNvSpPr>
                  <p:nvPr/>
                </p:nvSpPr>
                <p:spPr bwMode="auto">
                  <a:xfrm>
                    <a:off x="849" y="0"/>
                    <a:ext cx="185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6037" name="Group 53"/>
              <p:cNvGrpSpPr>
                <a:grpSpLocks/>
              </p:cNvGrpSpPr>
              <p:nvPr/>
            </p:nvGrpSpPr>
            <p:grpSpPr bwMode="auto">
              <a:xfrm>
                <a:off x="0" y="480"/>
                <a:ext cx="849" cy="546"/>
                <a:chOff x="0" y="480"/>
                <a:chExt cx="849" cy="546"/>
              </a:xfrm>
            </p:grpSpPr>
            <p:sp>
              <p:nvSpPr>
                <p:cNvPr id="426022" name="Rectangle 38"/>
                <p:cNvSpPr>
                  <a:spLocks noChangeArrowheads="1"/>
                </p:cNvSpPr>
                <p:nvPr/>
              </p:nvSpPr>
              <p:spPr bwMode="auto">
                <a:xfrm>
                  <a:off x="43" y="480"/>
                  <a:ext cx="76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java.awt</a:t>
                  </a:r>
                </a:p>
                <a:p>
                  <a:pPr eaLnBrk="0" hangingPunct="0"/>
                  <a:endParaRPr lang="en-US" sz="1400">
                    <a:solidFill>
                      <a:srgbClr val="006666"/>
                    </a:solidFill>
                  </a:endParaRPr>
                </a:p>
              </p:txBody>
            </p:sp>
            <p:sp>
              <p:nvSpPr>
                <p:cNvPr id="426036" name="Rectangle 52"/>
                <p:cNvSpPr>
                  <a:spLocks noChangeArrowheads="1"/>
                </p:cNvSpPr>
                <p:nvPr/>
              </p:nvSpPr>
              <p:spPr bwMode="auto">
                <a:xfrm>
                  <a:off x="0" y="480"/>
                  <a:ext cx="84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6039" name="Group 55"/>
              <p:cNvGrpSpPr>
                <a:grpSpLocks/>
              </p:cNvGrpSpPr>
              <p:nvPr/>
            </p:nvGrpSpPr>
            <p:grpSpPr bwMode="auto">
              <a:xfrm>
                <a:off x="849" y="480"/>
                <a:ext cx="1852" cy="546"/>
                <a:chOff x="849" y="480"/>
                <a:chExt cx="1852" cy="546"/>
              </a:xfrm>
            </p:grpSpPr>
            <p:sp>
              <p:nvSpPr>
                <p:cNvPr id="426023" name="Rectangle 39"/>
                <p:cNvSpPr>
                  <a:spLocks noChangeArrowheads="1"/>
                </p:cNvSpPr>
                <p:nvPr/>
              </p:nvSpPr>
              <p:spPr bwMode="auto">
                <a:xfrm>
                  <a:off x="892" y="480"/>
                  <a:ext cx="176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classes to implement graphical user interface, such as creating buttons, check boxes, text boxes, menus, and list boxes.</a:t>
                  </a:r>
                </a:p>
                <a:p>
                  <a:pPr eaLnBrk="0" hangingPunct="0"/>
                  <a:endParaRPr lang="en-US" sz="1400">
                    <a:solidFill>
                      <a:srgbClr val="006666"/>
                    </a:solidFill>
                  </a:endParaRPr>
                </a:p>
              </p:txBody>
            </p:sp>
            <p:sp>
              <p:nvSpPr>
                <p:cNvPr id="426038" name="Rectangle 54"/>
                <p:cNvSpPr>
                  <a:spLocks noChangeArrowheads="1"/>
                </p:cNvSpPr>
                <p:nvPr/>
              </p:nvSpPr>
              <p:spPr bwMode="auto">
                <a:xfrm>
                  <a:off x="849" y="480"/>
                  <a:ext cx="185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6041" name="Group 57"/>
              <p:cNvGrpSpPr>
                <a:grpSpLocks/>
              </p:cNvGrpSpPr>
              <p:nvPr/>
            </p:nvGrpSpPr>
            <p:grpSpPr bwMode="auto">
              <a:xfrm>
                <a:off x="0" y="1026"/>
                <a:ext cx="849" cy="546"/>
                <a:chOff x="0" y="1026"/>
                <a:chExt cx="849" cy="546"/>
              </a:xfrm>
            </p:grpSpPr>
            <p:sp>
              <p:nvSpPr>
                <p:cNvPr id="426024" name="Rectangle 40"/>
                <p:cNvSpPr>
                  <a:spLocks noChangeArrowheads="1"/>
                </p:cNvSpPr>
                <p:nvPr/>
              </p:nvSpPr>
              <p:spPr bwMode="auto">
                <a:xfrm>
                  <a:off x="43" y="1026"/>
                  <a:ext cx="76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java.net</a:t>
                  </a:r>
                </a:p>
                <a:p>
                  <a:pPr eaLnBrk="0" hangingPunct="0"/>
                  <a:endParaRPr lang="en-US" sz="1400">
                    <a:solidFill>
                      <a:srgbClr val="006666"/>
                    </a:solidFill>
                  </a:endParaRPr>
                </a:p>
              </p:txBody>
            </p:sp>
            <p:sp>
              <p:nvSpPr>
                <p:cNvPr id="426040" name="Rectangle 56"/>
                <p:cNvSpPr>
                  <a:spLocks noChangeArrowheads="1"/>
                </p:cNvSpPr>
                <p:nvPr/>
              </p:nvSpPr>
              <p:spPr bwMode="auto">
                <a:xfrm>
                  <a:off x="0" y="1026"/>
                  <a:ext cx="84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6043" name="Group 59"/>
              <p:cNvGrpSpPr>
                <a:grpSpLocks/>
              </p:cNvGrpSpPr>
              <p:nvPr/>
            </p:nvGrpSpPr>
            <p:grpSpPr bwMode="auto">
              <a:xfrm>
                <a:off x="849" y="1026"/>
                <a:ext cx="1852" cy="546"/>
                <a:chOff x="849" y="1026"/>
                <a:chExt cx="1852" cy="546"/>
              </a:xfrm>
            </p:grpSpPr>
            <p:sp>
              <p:nvSpPr>
                <p:cNvPr id="426025" name="Rectangle 41"/>
                <p:cNvSpPr>
                  <a:spLocks noChangeArrowheads="1"/>
                </p:cNvSpPr>
                <p:nvPr/>
              </p:nvSpPr>
              <p:spPr bwMode="auto">
                <a:xfrm>
                  <a:off x="892" y="1026"/>
                  <a:ext cx="176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classes that support network programming, such as Socket, ServerSocket, and DatagramSocket. </a:t>
                  </a:r>
                </a:p>
                <a:p>
                  <a:pPr eaLnBrk="0" hangingPunct="0"/>
                  <a:endParaRPr lang="en-US" sz="1400">
                    <a:solidFill>
                      <a:srgbClr val="006666"/>
                    </a:solidFill>
                  </a:endParaRPr>
                </a:p>
              </p:txBody>
            </p:sp>
            <p:sp>
              <p:nvSpPr>
                <p:cNvPr id="426042" name="Rectangle 58"/>
                <p:cNvSpPr>
                  <a:spLocks noChangeArrowheads="1"/>
                </p:cNvSpPr>
                <p:nvPr/>
              </p:nvSpPr>
              <p:spPr bwMode="auto">
                <a:xfrm>
                  <a:off x="849" y="1026"/>
                  <a:ext cx="185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6045" name="Group 61"/>
              <p:cNvGrpSpPr>
                <a:grpSpLocks/>
              </p:cNvGrpSpPr>
              <p:nvPr/>
            </p:nvGrpSpPr>
            <p:grpSpPr bwMode="auto">
              <a:xfrm>
                <a:off x="0" y="1572"/>
                <a:ext cx="849" cy="804"/>
                <a:chOff x="0" y="1572"/>
                <a:chExt cx="849" cy="804"/>
              </a:xfrm>
            </p:grpSpPr>
            <p:sp>
              <p:nvSpPr>
                <p:cNvPr id="426026" name="Rectangle 42"/>
                <p:cNvSpPr>
                  <a:spLocks noChangeArrowheads="1"/>
                </p:cNvSpPr>
                <p:nvPr/>
              </p:nvSpPr>
              <p:spPr bwMode="auto">
                <a:xfrm>
                  <a:off x="43" y="1572"/>
                  <a:ext cx="76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java.applet</a:t>
                  </a:r>
                </a:p>
                <a:p>
                  <a:pPr eaLnBrk="0" hangingPunct="0"/>
                  <a:endParaRPr lang="en-US" sz="1400">
                    <a:solidFill>
                      <a:srgbClr val="006666"/>
                    </a:solidFill>
                  </a:endParaRPr>
                </a:p>
              </p:txBody>
            </p:sp>
            <p:sp>
              <p:nvSpPr>
                <p:cNvPr id="426044" name="Rectangle 60"/>
                <p:cNvSpPr>
                  <a:spLocks noChangeArrowheads="1"/>
                </p:cNvSpPr>
                <p:nvPr/>
              </p:nvSpPr>
              <p:spPr bwMode="auto">
                <a:xfrm>
                  <a:off x="0" y="1572"/>
                  <a:ext cx="84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6047" name="Group 63"/>
              <p:cNvGrpSpPr>
                <a:grpSpLocks/>
              </p:cNvGrpSpPr>
              <p:nvPr/>
            </p:nvGrpSpPr>
            <p:grpSpPr bwMode="auto">
              <a:xfrm>
                <a:off x="849" y="1572"/>
                <a:ext cx="1852" cy="804"/>
                <a:chOff x="849" y="1572"/>
                <a:chExt cx="1852" cy="804"/>
              </a:xfrm>
            </p:grpSpPr>
            <p:sp>
              <p:nvSpPr>
                <p:cNvPr id="426027" name="Rectangle 43"/>
                <p:cNvSpPr>
                  <a:spLocks noChangeArrowheads="1"/>
                </p:cNvSpPr>
                <p:nvPr/>
              </p:nvSpPr>
              <p:spPr bwMode="auto">
                <a:xfrm>
                  <a:off x="892" y="1572"/>
                  <a:ext cx="176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the Applet class that provides methods to display images, play audio files, and obtain information about the applet environment. Some of these methods are play(), getImage(), getAppletInfo(), and getAudioClip().</a:t>
                  </a:r>
                </a:p>
                <a:p>
                  <a:pPr eaLnBrk="0" hangingPunct="0"/>
                  <a:endParaRPr lang="en-US" sz="1400">
                    <a:solidFill>
                      <a:srgbClr val="006666"/>
                    </a:solidFill>
                  </a:endParaRPr>
                </a:p>
              </p:txBody>
            </p:sp>
            <p:sp>
              <p:nvSpPr>
                <p:cNvPr id="426046" name="Rectangle 62"/>
                <p:cNvSpPr>
                  <a:spLocks noChangeArrowheads="1"/>
                </p:cNvSpPr>
                <p:nvPr/>
              </p:nvSpPr>
              <p:spPr bwMode="auto">
                <a:xfrm>
                  <a:off x="849" y="1572"/>
                  <a:ext cx="185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26049" name="Rectangle 65"/>
            <p:cNvSpPr>
              <a:spLocks noChangeArrowheads="1"/>
            </p:cNvSpPr>
            <p:nvPr/>
          </p:nvSpPr>
          <p:spPr bwMode="auto">
            <a:xfrm>
              <a:off x="-3" y="-3"/>
              <a:ext cx="2707" cy="238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67575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rPr>
              <a:t>Packages in Java (Contd.)</a:t>
            </a:r>
            <a:endParaRPr lang="en-US" sz="1400" dirty="0">
              <a:solidFill>
                <a:srgbClr val="006666"/>
              </a:solidFill>
              <a:latin typeface="Verdana" pitchFamily="34" charset="0"/>
              <a:cs typeface="Times New Roman" pitchFamily="18" charset="0"/>
            </a:endParaRPr>
          </a:p>
          <a:p>
            <a:pPr>
              <a:spcBef>
                <a:spcPct val="20000"/>
              </a:spcBef>
            </a:pP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The hierarchy of the Java API packages:</a:t>
            </a:r>
          </a:p>
          <a:p>
            <a:pPr>
              <a:spcBef>
                <a:spcPct val="20000"/>
              </a:spcBef>
              <a:buSzPct val="140000"/>
            </a:pPr>
            <a:endParaRPr lang="en-US" sz="1400" dirty="0">
              <a:solidFill>
                <a:srgbClr val="006666"/>
              </a:solidFill>
              <a:latin typeface="Verdana" pitchFamily="34" charset="0"/>
              <a:cs typeface="Times New Roman" pitchFamily="18" charset="0"/>
            </a:endParaRPr>
          </a:p>
        </p:txBody>
      </p:sp>
      <p:sp>
        <p:nvSpPr>
          <p:cNvPr id="344080" name="Rectangle 16"/>
          <p:cNvSpPr>
            <a:spLocks noChangeArrowheads="1"/>
          </p:cNvSpPr>
          <p:nvPr/>
        </p:nvSpPr>
        <p:spPr bwMode="auto">
          <a:xfrm>
            <a:off x="2062163"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344079" name="Picture 15" descr="Pack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7543800" cy="359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02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6096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3200" dirty="0">
                <a:latin typeface="Verdana" pitchFamily="34" charset="0"/>
              </a:rPr>
              <a:t>User–Defined Packages </a:t>
            </a:r>
            <a:endParaRPr lang="en-US" sz="1400" dirty="0">
              <a:solidFill>
                <a:srgbClr val="006666"/>
              </a:solidFill>
              <a:latin typeface="Verdana" pitchFamily="34" charset="0"/>
              <a:cs typeface="Times New Roman" pitchFamily="18" charset="0"/>
            </a:endParaRP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When you write a Java program, you create many classes. You can organize these classes by creating your own packages.</a:t>
            </a: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The packages that you create are called user-defined packages.</a:t>
            </a: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A user-defined package contains one or more classes that can be imported in a Java program. </a:t>
            </a:r>
          </a:p>
          <a:p>
            <a:pPr marL="742950" lvl="1" indent="-285750">
              <a:spcBef>
                <a:spcPct val="20000"/>
              </a:spcBef>
              <a:buSzPct val="140000"/>
              <a:buFontTx/>
              <a:buChar char="•"/>
            </a:pPr>
            <a:r>
              <a:rPr lang="en-US" sz="1400" dirty="0">
                <a:solidFill>
                  <a:srgbClr val="006666"/>
                </a:solidFill>
                <a:latin typeface="Verdana" pitchFamily="34" charset="0"/>
                <a:cs typeface="Times New Roman" pitchFamily="18" charset="0"/>
              </a:rPr>
              <a:t>Creating a user-defined package</a:t>
            </a:r>
          </a:p>
          <a:p>
            <a:pPr marL="1143000" lvl="2" indent="-228600">
              <a:spcBef>
                <a:spcPct val="20000"/>
              </a:spcBef>
              <a:buSzPct val="140000"/>
              <a:buFontTx/>
              <a:buChar char="•"/>
            </a:pPr>
            <a:r>
              <a:rPr lang="en-US" sz="1400" dirty="0">
                <a:solidFill>
                  <a:srgbClr val="006666"/>
                </a:solidFill>
                <a:latin typeface="Verdana" pitchFamily="34" charset="0"/>
                <a:cs typeface="Times New Roman" pitchFamily="18" charset="0"/>
              </a:rPr>
              <a:t>The following syntax shows how to create a user-defined package: </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package &lt;</a:t>
            </a:r>
            <a:r>
              <a:rPr lang="en-US" sz="1400" dirty="0" err="1">
                <a:solidFill>
                  <a:srgbClr val="006666"/>
                </a:solidFill>
                <a:latin typeface="Courier New" pitchFamily="49" charset="0"/>
                <a:cs typeface="Courier New" pitchFamily="49" charset="0"/>
              </a:rPr>
              <a:t>package_name</a:t>
            </a:r>
            <a:r>
              <a:rPr lang="en-US" sz="1400" dirty="0">
                <a:solidFill>
                  <a:srgbClr val="006666"/>
                </a:solidFill>
                <a:latin typeface="Courier New" pitchFamily="49" charset="0"/>
                <a:cs typeface="Courier New" pitchFamily="49" charset="0"/>
              </a:rPr>
              <a:t>&gt;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 Class definition</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public class &lt;classname1&gt;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	// Body of the class.</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public class &lt;classname2&gt;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a:t>
            </a:r>
          </a:p>
          <a:p>
            <a:pPr marL="1143000" lvl="2" indent="-228600">
              <a:spcBef>
                <a:spcPct val="20000"/>
              </a:spcBef>
              <a:buSzPct val="140000"/>
            </a:pPr>
            <a:r>
              <a:rPr lang="en-US" sz="1400" dirty="0">
                <a:solidFill>
                  <a:srgbClr val="006666"/>
                </a:solidFill>
                <a:latin typeface="Courier New" pitchFamily="49" charset="0"/>
                <a:cs typeface="Courier New" pitchFamily="49" charset="0"/>
              </a:rPr>
              <a:t>	// Body of the class.}</a:t>
            </a:r>
          </a:p>
          <a:p>
            <a:pPr marL="1143000" lvl="2" indent="-228600">
              <a:spcBef>
                <a:spcPct val="20000"/>
              </a:spcBef>
              <a:buSzPct val="140000"/>
            </a:pPr>
            <a:r>
              <a:rPr lang="en-US" sz="1400" dirty="0">
                <a:solidFill>
                  <a:srgbClr val="006666"/>
                </a:solidFill>
                <a:latin typeface="Verdana" pitchFamily="34" charset="0"/>
                <a:cs typeface="Times New Roman" pitchFamily="18" charset="0"/>
              </a:rPr>
              <a:t> </a:t>
            </a:r>
          </a:p>
          <a:p>
            <a:pPr marL="742950" lvl="1" indent="-285750">
              <a:spcBef>
                <a:spcPct val="20000"/>
              </a:spcBef>
              <a:buSzPct val="140000"/>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3054921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609600" y="762000"/>
            <a:ext cx="792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b="1" dirty="0">
                <a:latin typeface="Times New Roman" pitchFamily="18" charset="0"/>
                <a:cs typeface="Times New Roman" pitchFamily="18" charset="0"/>
              </a:rPr>
              <a:t>User–Defined Packages (</a:t>
            </a:r>
            <a:r>
              <a:rPr lang="en-US" b="1" dirty="0" smtClean="0">
                <a:latin typeface="Times New Roman" pitchFamily="18" charset="0"/>
                <a:cs typeface="Times New Roman" pitchFamily="18" charset="0"/>
              </a:rPr>
              <a:t>Contd..)</a:t>
            </a:r>
            <a:endParaRPr lang="en-US" b="1" dirty="0">
              <a:solidFill>
                <a:srgbClr val="006666"/>
              </a:solidFill>
              <a:latin typeface="Times New Roman" pitchFamily="18" charset="0"/>
              <a:cs typeface="Times New Roman" pitchFamily="18" charset="0"/>
            </a:endParaRPr>
          </a:p>
          <a:p>
            <a:pPr marL="742950" lvl="1" indent="-285750">
              <a:spcBef>
                <a:spcPct val="20000"/>
              </a:spcBef>
              <a:buSzPct val="140000"/>
              <a:buFontTx/>
              <a:buChar char="•"/>
            </a:pPr>
            <a:r>
              <a:rPr lang="en-US" sz="1800" dirty="0">
                <a:solidFill>
                  <a:srgbClr val="006666"/>
                </a:solidFill>
                <a:latin typeface="+mn-lt"/>
                <a:cs typeface="Times New Roman" pitchFamily="18" charset="0"/>
              </a:rPr>
              <a:t>To create a user-defined package, perform the following steps: </a:t>
            </a:r>
          </a:p>
          <a:p>
            <a:pPr marL="1600200" lvl="3" indent="-228600">
              <a:spcBef>
                <a:spcPct val="20000"/>
              </a:spcBef>
              <a:buSzPct val="140000"/>
              <a:buFontTx/>
              <a:buChar char="•"/>
            </a:pPr>
            <a:r>
              <a:rPr lang="en-US" sz="1800" dirty="0">
                <a:solidFill>
                  <a:srgbClr val="006666"/>
                </a:solidFill>
                <a:latin typeface="+mn-lt"/>
                <a:cs typeface="Times New Roman" pitchFamily="18" charset="0"/>
              </a:rPr>
              <a:t>Create a source file containing the package definition </a:t>
            </a:r>
          </a:p>
          <a:p>
            <a:pPr marL="1600200" lvl="3" indent="-228600">
              <a:spcBef>
                <a:spcPct val="20000"/>
              </a:spcBef>
              <a:buSzPct val="140000"/>
              <a:buFontTx/>
              <a:buChar char="•"/>
            </a:pPr>
            <a:r>
              <a:rPr lang="en-US" sz="1800" dirty="0">
                <a:solidFill>
                  <a:srgbClr val="006666"/>
                </a:solidFill>
                <a:latin typeface="+mn-lt"/>
                <a:cs typeface="Times New Roman" pitchFamily="18" charset="0"/>
              </a:rPr>
              <a:t>Create a folder having the same name as package name and save the source file within the folder. </a:t>
            </a:r>
          </a:p>
          <a:p>
            <a:pPr marL="1600200" lvl="3" indent="-228600">
              <a:spcBef>
                <a:spcPct val="20000"/>
              </a:spcBef>
              <a:buSzPct val="140000"/>
              <a:buFontTx/>
              <a:buChar char="•"/>
            </a:pPr>
            <a:r>
              <a:rPr lang="en-US" sz="1800" dirty="0">
                <a:solidFill>
                  <a:srgbClr val="006666"/>
                </a:solidFill>
                <a:latin typeface="+mn-lt"/>
                <a:cs typeface="Times New Roman" pitchFamily="18" charset="0"/>
              </a:rPr>
              <a:t>Compile the source file. </a:t>
            </a:r>
          </a:p>
          <a:p>
            <a:pPr marL="742950" lvl="1" indent="-285750">
              <a:spcBef>
                <a:spcPct val="20000"/>
              </a:spcBef>
              <a:buSzPct val="140000"/>
              <a:buFontTx/>
              <a:buChar char="•"/>
            </a:pPr>
            <a:r>
              <a:rPr lang="en-US" sz="1800" dirty="0">
                <a:solidFill>
                  <a:srgbClr val="006666"/>
                </a:solidFill>
                <a:latin typeface="+mn-lt"/>
                <a:cs typeface="Times New Roman" pitchFamily="18" charset="0"/>
              </a:rPr>
              <a:t>Importing a user-defined package</a:t>
            </a:r>
          </a:p>
          <a:p>
            <a:pPr marL="1600200" lvl="3" indent="-228600">
              <a:spcBef>
                <a:spcPct val="20000"/>
              </a:spcBef>
              <a:buSzPct val="140000"/>
              <a:buFontTx/>
              <a:buChar char="•"/>
            </a:pPr>
            <a:r>
              <a:rPr lang="en-US" sz="1800" dirty="0">
                <a:solidFill>
                  <a:srgbClr val="006666"/>
                </a:solidFill>
                <a:latin typeface="+mn-lt"/>
                <a:cs typeface="Times New Roman" pitchFamily="18" charset="0"/>
              </a:rPr>
              <a:t>You can include a user-defined package using the import statement. </a:t>
            </a:r>
          </a:p>
          <a:p>
            <a:pPr marL="1600200" lvl="3" indent="-228600">
              <a:spcBef>
                <a:spcPct val="20000"/>
              </a:spcBef>
              <a:buSzPct val="140000"/>
              <a:buFontTx/>
              <a:buChar char="•"/>
            </a:pPr>
            <a:r>
              <a:rPr lang="en-US" sz="1800" dirty="0">
                <a:solidFill>
                  <a:srgbClr val="006666"/>
                </a:solidFill>
                <a:latin typeface="+mn-lt"/>
                <a:cs typeface="Times New Roman" pitchFamily="18" charset="0"/>
              </a:rPr>
              <a:t>The following syntax shows how to implement the user-defined package, </a:t>
            </a:r>
            <a:r>
              <a:rPr lang="en-US" sz="1800" dirty="0" err="1">
                <a:solidFill>
                  <a:srgbClr val="006666"/>
                </a:solidFill>
                <a:latin typeface="+mn-lt"/>
                <a:cs typeface="Times New Roman" pitchFamily="18" charset="0"/>
              </a:rPr>
              <a:t>empDetails</a:t>
            </a:r>
            <a:r>
              <a:rPr lang="en-US" sz="1800" dirty="0">
                <a:solidFill>
                  <a:srgbClr val="006666"/>
                </a:solidFill>
                <a:latin typeface="+mn-lt"/>
                <a:cs typeface="Times New Roman" pitchFamily="18" charset="0"/>
              </a:rPr>
              <a:t> from the app directory in a program:</a:t>
            </a:r>
          </a:p>
          <a:p>
            <a:pPr marL="1143000" lvl="2" indent="-228600">
              <a:spcBef>
                <a:spcPct val="20000"/>
              </a:spcBef>
              <a:buSzPct val="140000"/>
            </a:pPr>
            <a:r>
              <a:rPr lang="en-US" sz="1800" dirty="0">
                <a:solidFill>
                  <a:srgbClr val="006666"/>
                </a:solidFill>
                <a:latin typeface="+mn-lt"/>
                <a:cs typeface="Courier New" pitchFamily="49" charset="0"/>
              </a:rPr>
              <a:t>		import </a:t>
            </a:r>
            <a:r>
              <a:rPr lang="en-US" sz="1800" dirty="0" err="1">
                <a:solidFill>
                  <a:srgbClr val="006666"/>
                </a:solidFill>
                <a:latin typeface="+mn-lt"/>
                <a:cs typeface="Courier New" pitchFamily="49" charset="0"/>
              </a:rPr>
              <a:t>app.empDetails.Employee</a:t>
            </a:r>
            <a:r>
              <a:rPr lang="en-US" sz="1800" dirty="0">
                <a:solidFill>
                  <a:srgbClr val="006666"/>
                </a:solidFill>
                <a:latin typeface="+mn-lt"/>
                <a:cs typeface="Courier New" pitchFamily="49" charset="0"/>
              </a:rPr>
              <a:t>;</a:t>
            </a:r>
          </a:p>
          <a:p>
            <a:pPr marL="1143000" lvl="2" indent="-228600">
              <a:spcBef>
                <a:spcPct val="20000"/>
              </a:spcBef>
              <a:buSzPct val="140000"/>
            </a:pPr>
            <a:r>
              <a:rPr lang="en-US" sz="1800" dirty="0">
                <a:solidFill>
                  <a:srgbClr val="006666"/>
                </a:solidFill>
                <a:latin typeface="+mn-lt"/>
                <a:cs typeface="Courier New" pitchFamily="49" charset="0"/>
              </a:rPr>
              <a:t>		public class Director extends Employee</a:t>
            </a:r>
          </a:p>
          <a:p>
            <a:pPr marL="1143000" lvl="2" indent="-228600">
              <a:spcBef>
                <a:spcPct val="20000"/>
              </a:spcBef>
              <a:buSzPct val="140000"/>
            </a:pPr>
            <a:r>
              <a:rPr lang="en-US" sz="1800" dirty="0">
                <a:solidFill>
                  <a:srgbClr val="006666"/>
                </a:solidFill>
                <a:latin typeface="+mn-lt"/>
                <a:cs typeface="Courier New" pitchFamily="49" charset="0"/>
              </a:rPr>
              <a:t>		{</a:t>
            </a:r>
          </a:p>
          <a:p>
            <a:pPr marL="1143000" lvl="2" indent="-228600">
              <a:spcBef>
                <a:spcPct val="20000"/>
              </a:spcBef>
              <a:buSzPct val="140000"/>
            </a:pPr>
            <a:r>
              <a:rPr lang="en-US" sz="1800" dirty="0">
                <a:solidFill>
                  <a:srgbClr val="006666"/>
                </a:solidFill>
                <a:latin typeface="+mn-lt"/>
                <a:cs typeface="Courier New" pitchFamily="49" charset="0"/>
              </a:rPr>
              <a:t>			// Body of the class.</a:t>
            </a:r>
          </a:p>
          <a:p>
            <a:pPr marL="1143000" lvl="2" indent="-228600">
              <a:spcBef>
                <a:spcPct val="20000"/>
              </a:spcBef>
              <a:buSzPct val="140000"/>
            </a:pPr>
            <a:r>
              <a:rPr lang="en-US" sz="1800" dirty="0">
                <a:solidFill>
                  <a:srgbClr val="006666"/>
                </a:solidFill>
                <a:latin typeface="+mn-lt"/>
                <a:cs typeface="Courier New" pitchFamily="49" charset="0"/>
              </a:rPr>
              <a:t>		}</a:t>
            </a:r>
          </a:p>
          <a:p>
            <a:pPr marL="1143000" lvl="2" indent="-2286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143000" lvl="2" indent="-2286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143000" lvl="2" indent="-228600">
              <a:spcBef>
                <a:spcPct val="20000"/>
              </a:spcBef>
              <a:buSzPct val="140000"/>
            </a:pPr>
            <a:endParaRPr lang="en-US" sz="1400" dirty="0">
              <a:solidFill>
                <a:srgbClr val="006666"/>
              </a:solidFill>
              <a:latin typeface="Courier New" pitchFamily="49" charset="0"/>
              <a:cs typeface="Courier New" pitchFamily="49" charset="0"/>
            </a:endParaRPr>
          </a:p>
          <a:p>
            <a:pPr marL="1143000" lvl="2" indent="-228600">
              <a:spcBef>
                <a:spcPct val="20000"/>
              </a:spcBef>
              <a:buSzPct val="140000"/>
            </a:pPr>
            <a:r>
              <a:rPr lang="en-US" sz="1400" dirty="0">
                <a:solidFill>
                  <a:srgbClr val="006666"/>
                </a:solidFill>
                <a:latin typeface="Verdana" pitchFamily="34" charset="0"/>
                <a:cs typeface="Times New Roman" pitchFamily="18" charset="0"/>
              </a:rPr>
              <a:t> </a:t>
            </a:r>
          </a:p>
          <a:p>
            <a:pPr marL="742950" lvl="1" indent="-285750">
              <a:spcBef>
                <a:spcPct val="20000"/>
              </a:spcBef>
              <a:buSzPct val="140000"/>
            </a:pPr>
            <a:endParaRPr lang="en-US" sz="1400" dirty="0">
              <a:solidFill>
                <a:srgbClr val="006666"/>
              </a:solidFill>
              <a:latin typeface="Verdana" pitchFamily="34" charset="0"/>
              <a:cs typeface="Times New Roman" pitchFamily="18" charset="0"/>
            </a:endParaRPr>
          </a:p>
        </p:txBody>
      </p:sp>
    </p:spTree>
    <p:extLst>
      <p:ext uri="{BB962C8B-B14F-4D97-AF65-F5344CB8AC3E}">
        <p14:creationId xmlns:p14="http://schemas.microsoft.com/office/powerpoint/2010/main" val="247128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609600" y="990600"/>
            <a:ext cx="8077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0" hangingPunct="0"/>
            <a:r>
              <a:rPr lang="en-US" sz="3200" dirty="0">
                <a:latin typeface="Verdana" pitchFamily="34" charset="0"/>
              </a:rPr>
              <a:t>Exploring </a:t>
            </a:r>
            <a:r>
              <a:rPr lang="en-US" sz="3200" dirty="0" err="1">
                <a:latin typeface="Verdana" pitchFamily="34" charset="0"/>
              </a:rPr>
              <a:t>java.lang</a:t>
            </a:r>
            <a:r>
              <a:rPr lang="en-US" sz="3200" dirty="0">
                <a:latin typeface="Verdana" pitchFamily="34" charset="0"/>
              </a:rPr>
              <a:t> Package</a:t>
            </a:r>
            <a:endParaRPr lang="en-US" sz="1400" dirty="0">
              <a:solidFill>
                <a:srgbClr val="006666"/>
              </a:solidFill>
              <a:latin typeface="Verdana" pitchFamily="34" charset="0"/>
              <a:cs typeface="Times New Roman" pitchFamily="18" charset="0"/>
            </a:endParaRPr>
          </a:p>
          <a:p>
            <a:pPr marL="457200" indent="-457200" eaLnBrk="0" hangingPunct="0"/>
            <a:endParaRPr lang="en-US" sz="1400" dirty="0">
              <a:latin typeface="Verdana" pitchFamily="34" charset="0"/>
            </a:endParaRP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a:t>
            </a:r>
            <a:r>
              <a:rPr lang="en-US" sz="1400" dirty="0" err="1">
                <a:solidFill>
                  <a:srgbClr val="006666"/>
                </a:solidFill>
                <a:latin typeface="Verdana" pitchFamily="34" charset="0"/>
                <a:cs typeface="Times New Roman" pitchFamily="18" charset="0"/>
              </a:rPr>
              <a:t>java.lang</a:t>
            </a:r>
            <a:r>
              <a:rPr lang="en-US" sz="1400" dirty="0">
                <a:solidFill>
                  <a:srgbClr val="006666"/>
                </a:solidFill>
                <a:latin typeface="Verdana" pitchFamily="34" charset="0"/>
                <a:cs typeface="Times New Roman" pitchFamily="18" charset="0"/>
              </a:rPr>
              <a:t> package provides various classes and interfaces that are fundamental to Java programming. </a:t>
            </a: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a:t>
            </a:r>
            <a:r>
              <a:rPr lang="en-US" sz="1400" dirty="0" err="1">
                <a:solidFill>
                  <a:srgbClr val="006666"/>
                </a:solidFill>
                <a:latin typeface="Verdana" pitchFamily="34" charset="0"/>
                <a:cs typeface="Times New Roman" pitchFamily="18" charset="0"/>
              </a:rPr>
              <a:t>java.lang</a:t>
            </a:r>
            <a:r>
              <a:rPr lang="en-US" sz="1400" dirty="0">
                <a:solidFill>
                  <a:srgbClr val="006666"/>
                </a:solidFill>
                <a:latin typeface="Verdana" pitchFamily="34" charset="0"/>
                <a:cs typeface="Times New Roman" pitchFamily="18" charset="0"/>
              </a:rPr>
              <a:t> package contains various classes that represent primitive data types, such as </a:t>
            </a:r>
            <a:r>
              <a:rPr lang="en-US" sz="1400" dirty="0" err="1">
                <a:solidFill>
                  <a:srgbClr val="006666"/>
                </a:solidFill>
                <a:latin typeface="Courier New" pitchFamily="49" charset="0"/>
                <a:cs typeface="Times New Roman" pitchFamily="18" charset="0"/>
              </a:rPr>
              <a:t>int</a:t>
            </a:r>
            <a:r>
              <a:rPr lang="en-US" sz="1400" dirty="0">
                <a:solidFill>
                  <a:srgbClr val="006666"/>
                </a:solidFill>
                <a:latin typeface="Verdana" pitchFamily="34" charset="0"/>
                <a:cs typeface="Times New Roman" pitchFamily="18" charset="0"/>
              </a:rPr>
              <a:t>, </a:t>
            </a:r>
            <a:r>
              <a:rPr lang="en-US" sz="1400" dirty="0">
                <a:solidFill>
                  <a:srgbClr val="006666"/>
                </a:solidFill>
                <a:latin typeface="Courier New" pitchFamily="49" charset="0"/>
                <a:cs typeface="Times New Roman" pitchFamily="18" charset="0"/>
              </a:rPr>
              <a:t>char</a:t>
            </a:r>
            <a:r>
              <a:rPr lang="en-US" sz="1400" dirty="0">
                <a:solidFill>
                  <a:srgbClr val="006666"/>
                </a:solidFill>
                <a:latin typeface="Verdana" pitchFamily="34" charset="0"/>
                <a:cs typeface="Times New Roman" pitchFamily="18" charset="0"/>
              </a:rPr>
              <a:t>, </a:t>
            </a:r>
            <a:r>
              <a:rPr lang="en-US" sz="1400" dirty="0">
                <a:solidFill>
                  <a:srgbClr val="006666"/>
                </a:solidFill>
                <a:latin typeface="Courier New" pitchFamily="49" charset="0"/>
                <a:cs typeface="Times New Roman" pitchFamily="18" charset="0"/>
              </a:rPr>
              <a:t>long</a:t>
            </a:r>
            <a:r>
              <a:rPr lang="en-US" sz="1400" dirty="0">
                <a:solidFill>
                  <a:srgbClr val="006666"/>
                </a:solidFill>
                <a:latin typeface="Verdana" pitchFamily="34" charset="0"/>
                <a:cs typeface="Times New Roman" pitchFamily="18" charset="0"/>
              </a:rPr>
              <a:t>, and </a:t>
            </a:r>
            <a:r>
              <a:rPr lang="en-US" sz="1400" dirty="0">
                <a:solidFill>
                  <a:srgbClr val="006666"/>
                </a:solidFill>
                <a:latin typeface="Courier New" pitchFamily="49" charset="0"/>
                <a:cs typeface="Times New Roman" pitchFamily="18" charset="0"/>
              </a:rPr>
              <a:t>double</a:t>
            </a:r>
            <a:r>
              <a:rPr lang="en-US" sz="1400" dirty="0">
                <a:solidFill>
                  <a:srgbClr val="006666"/>
                </a:solidFill>
                <a:latin typeface="Verdana" pitchFamily="34" charset="0"/>
                <a:cs typeface="Times New Roman" pitchFamily="18" charset="0"/>
              </a:rPr>
              <a:t>.</a:t>
            </a: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Classes provided by the </a:t>
            </a:r>
            <a:r>
              <a:rPr lang="en-US" sz="1400" dirty="0" err="1">
                <a:solidFill>
                  <a:srgbClr val="006666"/>
                </a:solidFill>
                <a:latin typeface="Verdana" pitchFamily="34" charset="0"/>
                <a:cs typeface="Times New Roman" pitchFamily="18" charset="0"/>
              </a:rPr>
              <a:t>java.lang</a:t>
            </a:r>
            <a:r>
              <a:rPr lang="en-US" sz="1400" dirty="0">
                <a:solidFill>
                  <a:srgbClr val="006666"/>
                </a:solidFill>
                <a:latin typeface="Verdana" pitchFamily="34" charset="0"/>
                <a:cs typeface="Times New Roman" pitchFamily="18" charset="0"/>
              </a:rPr>
              <a:t> package: </a:t>
            </a:r>
          </a:p>
          <a:p>
            <a:pPr marL="1371600" lvl="2"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457200" indent="-457200">
              <a:spcBef>
                <a:spcPct val="20000"/>
              </a:spcBef>
            </a:pPr>
            <a:endParaRPr lang="en-US" sz="1400" dirty="0">
              <a:solidFill>
                <a:srgbClr val="006666"/>
              </a:solidFill>
              <a:latin typeface="Verdana" pitchFamily="34" charset="0"/>
              <a:cs typeface="Times New Roman" pitchFamily="18" charset="0"/>
            </a:endParaRPr>
          </a:p>
          <a:p>
            <a:pPr marL="2286000" lvl="4" indent="-457200">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457200" indent="-457200">
              <a:spcBef>
                <a:spcPct val="20000"/>
              </a:spcBef>
            </a:pPr>
            <a:endParaRPr lang="en-US" sz="1400" dirty="0">
              <a:latin typeface="Verdana" pitchFamily="34" charset="0"/>
              <a:cs typeface="Times New Roman" pitchFamily="18" charset="0"/>
            </a:endParaRPr>
          </a:p>
        </p:txBody>
      </p:sp>
      <p:grpSp>
        <p:nvGrpSpPr>
          <p:cNvPr id="409693" name="Group 93"/>
          <p:cNvGrpSpPr>
            <a:grpSpLocks/>
          </p:cNvGrpSpPr>
          <p:nvPr/>
        </p:nvGrpSpPr>
        <p:grpSpPr bwMode="auto">
          <a:xfrm>
            <a:off x="914400" y="3200401"/>
            <a:ext cx="7543800" cy="2895600"/>
            <a:chOff x="-3" y="-3"/>
            <a:chExt cx="3427" cy="1194"/>
          </a:xfrm>
        </p:grpSpPr>
        <p:grpSp>
          <p:nvGrpSpPr>
            <p:cNvPr id="409691" name="Group 91"/>
            <p:cNvGrpSpPr>
              <a:grpSpLocks/>
            </p:cNvGrpSpPr>
            <p:nvPr/>
          </p:nvGrpSpPr>
          <p:grpSpPr bwMode="auto">
            <a:xfrm>
              <a:off x="0" y="0"/>
              <a:ext cx="3421" cy="1188"/>
              <a:chOff x="0" y="0"/>
              <a:chExt cx="3421" cy="1188"/>
            </a:xfrm>
          </p:grpSpPr>
          <p:grpSp>
            <p:nvGrpSpPr>
              <p:cNvPr id="409682" name="Group 82"/>
              <p:cNvGrpSpPr>
                <a:grpSpLocks/>
              </p:cNvGrpSpPr>
              <p:nvPr/>
            </p:nvGrpSpPr>
            <p:grpSpPr bwMode="auto">
              <a:xfrm>
                <a:off x="0" y="0"/>
                <a:ext cx="1209" cy="384"/>
                <a:chOff x="0" y="0"/>
                <a:chExt cx="1209" cy="384"/>
              </a:xfrm>
            </p:grpSpPr>
            <p:sp>
              <p:nvSpPr>
                <p:cNvPr id="409681" name="Rectangle 81"/>
                <p:cNvSpPr>
                  <a:spLocks noChangeArrowheads="1"/>
                </p:cNvSpPr>
                <p:nvPr/>
              </p:nvSpPr>
              <p:spPr bwMode="auto">
                <a:xfrm>
                  <a:off x="0" y="0"/>
                  <a:ext cx="120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9680" name="Group 80"/>
                <p:cNvGrpSpPr>
                  <a:grpSpLocks/>
                </p:cNvGrpSpPr>
                <p:nvPr/>
              </p:nvGrpSpPr>
              <p:grpSpPr bwMode="auto">
                <a:xfrm>
                  <a:off x="0" y="0"/>
                  <a:ext cx="1209" cy="384"/>
                  <a:chOff x="0" y="0"/>
                  <a:chExt cx="1209" cy="384"/>
                </a:xfrm>
              </p:grpSpPr>
              <p:sp>
                <p:nvSpPr>
                  <p:cNvPr id="409675" name="Rectangle 75"/>
                  <p:cNvSpPr>
                    <a:spLocks noChangeArrowheads="1"/>
                  </p:cNvSpPr>
                  <p:nvPr/>
                </p:nvSpPr>
                <p:spPr bwMode="auto">
                  <a:xfrm>
                    <a:off x="43" y="0"/>
                    <a:ext cx="112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Class</a:t>
                    </a:r>
                  </a:p>
                  <a:p>
                    <a:pPr algn="ctr" eaLnBrk="0" hangingPunct="0"/>
                    <a:endParaRPr lang="en-US"/>
                  </a:p>
                </p:txBody>
              </p:sp>
              <p:sp>
                <p:nvSpPr>
                  <p:cNvPr id="409679" name="Rectangle 79"/>
                  <p:cNvSpPr>
                    <a:spLocks noChangeArrowheads="1"/>
                  </p:cNvSpPr>
                  <p:nvPr/>
                </p:nvSpPr>
                <p:spPr bwMode="auto">
                  <a:xfrm>
                    <a:off x="0" y="0"/>
                    <a:ext cx="12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9686" name="Group 86"/>
              <p:cNvGrpSpPr>
                <a:grpSpLocks/>
              </p:cNvGrpSpPr>
              <p:nvPr/>
            </p:nvGrpSpPr>
            <p:grpSpPr bwMode="auto">
              <a:xfrm>
                <a:off x="1209" y="0"/>
                <a:ext cx="2212" cy="384"/>
                <a:chOff x="1209" y="0"/>
                <a:chExt cx="2212" cy="384"/>
              </a:xfrm>
            </p:grpSpPr>
            <p:sp>
              <p:nvSpPr>
                <p:cNvPr id="409685" name="Rectangle 85"/>
                <p:cNvSpPr>
                  <a:spLocks noChangeArrowheads="1"/>
                </p:cNvSpPr>
                <p:nvPr/>
              </p:nvSpPr>
              <p:spPr bwMode="auto">
                <a:xfrm>
                  <a:off x="1209" y="0"/>
                  <a:ext cx="2212"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9684" name="Group 84"/>
                <p:cNvGrpSpPr>
                  <a:grpSpLocks/>
                </p:cNvGrpSpPr>
                <p:nvPr/>
              </p:nvGrpSpPr>
              <p:grpSpPr bwMode="auto">
                <a:xfrm>
                  <a:off x="1209" y="0"/>
                  <a:ext cx="2212" cy="384"/>
                  <a:chOff x="1209" y="0"/>
                  <a:chExt cx="2212" cy="384"/>
                </a:xfrm>
              </p:grpSpPr>
              <p:sp>
                <p:nvSpPr>
                  <p:cNvPr id="409676" name="Rectangle 76"/>
                  <p:cNvSpPr>
                    <a:spLocks noChangeArrowheads="1"/>
                  </p:cNvSpPr>
                  <p:nvPr/>
                </p:nvSpPr>
                <p:spPr bwMode="auto">
                  <a:xfrm>
                    <a:off x="1252" y="0"/>
                    <a:ext cx="212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a:p>
                </p:txBody>
              </p:sp>
              <p:sp>
                <p:nvSpPr>
                  <p:cNvPr id="409683" name="Rectangle 83"/>
                  <p:cNvSpPr>
                    <a:spLocks noChangeArrowheads="1"/>
                  </p:cNvSpPr>
                  <p:nvPr/>
                </p:nvSpPr>
                <p:spPr bwMode="auto">
                  <a:xfrm>
                    <a:off x="1209" y="0"/>
                    <a:ext cx="22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9688" name="Group 88"/>
              <p:cNvGrpSpPr>
                <a:grpSpLocks/>
              </p:cNvGrpSpPr>
              <p:nvPr/>
            </p:nvGrpSpPr>
            <p:grpSpPr bwMode="auto">
              <a:xfrm>
                <a:off x="0" y="384"/>
                <a:ext cx="1209" cy="804"/>
                <a:chOff x="0" y="384"/>
                <a:chExt cx="1209" cy="804"/>
              </a:xfrm>
            </p:grpSpPr>
            <p:sp>
              <p:nvSpPr>
                <p:cNvPr id="409677" name="Rectangle 77"/>
                <p:cNvSpPr>
                  <a:spLocks noChangeArrowheads="1"/>
                </p:cNvSpPr>
                <p:nvPr/>
              </p:nvSpPr>
              <p:spPr bwMode="auto">
                <a:xfrm>
                  <a:off x="43" y="384"/>
                  <a:ext cx="1123"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Object</a:t>
                  </a:r>
                </a:p>
                <a:p>
                  <a:pPr eaLnBrk="0" hangingPunct="0"/>
                  <a:endParaRPr lang="en-US" sz="1400">
                    <a:solidFill>
                      <a:srgbClr val="006666"/>
                    </a:solidFill>
                  </a:endParaRPr>
                </a:p>
              </p:txBody>
            </p:sp>
            <p:sp>
              <p:nvSpPr>
                <p:cNvPr id="409687" name="Rectangle 87"/>
                <p:cNvSpPr>
                  <a:spLocks noChangeArrowheads="1"/>
                </p:cNvSpPr>
                <p:nvPr/>
              </p:nvSpPr>
              <p:spPr bwMode="auto">
                <a:xfrm>
                  <a:off x="0" y="384"/>
                  <a:ext cx="120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690" name="Group 90"/>
              <p:cNvGrpSpPr>
                <a:grpSpLocks/>
              </p:cNvGrpSpPr>
              <p:nvPr/>
            </p:nvGrpSpPr>
            <p:grpSpPr bwMode="auto">
              <a:xfrm>
                <a:off x="1209" y="384"/>
                <a:ext cx="2212" cy="804"/>
                <a:chOff x="1209" y="384"/>
                <a:chExt cx="2212" cy="804"/>
              </a:xfrm>
            </p:grpSpPr>
            <p:sp>
              <p:nvSpPr>
                <p:cNvPr id="409678" name="Rectangle 78"/>
                <p:cNvSpPr>
                  <a:spLocks noChangeArrowheads="1"/>
                </p:cNvSpPr>
                <p:nvPr/>
              </p:nvSpPr>
              <p:spPr bwMode="auto">
                <a:xfrm>
                  <a:off x="1252" y="384"/>
                  <a:ext cx="212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All the classes in the java.lang package are subclasses of the Object class and inherit its methods. The </a:t>
                  </a:r>
                  <a:r>
                    <a:rPr lang="en-US" sz="1400">
                      <a:solidFill>
                        <a:srgbClr val="006666"/>
                      </a:solidFill>
                      <a:latin typeface="Courier New" pitchFamily="49" charset="0"/>
                      <a:cs typeface="Times New Roman" pitchFamily="18" charset="0"/>
                    </a:rPr>
                    <a:t>toString()</a:t>
                  </a:r>
                  <a:r>
                    <a:rPr lang="en-US" sz="1400">
                      <a:solidFill>
                        <a:srgbClr val="006666"/>
                      </a:solidFill>
                      <a:latin typeface="Verdana" pitchFamily="34" charset="0"/>
                      <a:cs typeface="Times New Roman" pitchFamily="18" charset="0"/>
                    </a:rPr>
                    <a:t> method creates a String representation of the value of an object of the Object class. This method is automatically called when you display an Object using the </a:t>
                  </a:r>
                  <a:r>
                    <a:rPr lang="en-US" sz="1400">
                      <a:solidFill>
                        <a:srgbClr val="006666"/>
                      </a:solidFill>
                      <a:latin typeface="Courier New" pitchFamily="49" charset="0"/>
                      <a:cs typeface="Times New Roman" pitchFamily="18" charset="0"/>
                    </a:rPr>
                    <a:t>println()</a:t>
                  </a:r>
                  <a:r>
                    <a:rPr lang="en-US" sz="1400">
                      <a:solidFill>
                        <a:srgbClr val="006666"/>
                      </a:solidFill>
                      <a:latin typeface="Verdana" pitchFamily="34" charset="0"/>
                      <a:cs typeface="Times New Roman" pitchFamily="18" charset="0"/>
                    </a:rPr>
                    <a:t> method.</a:t>
                  </a:r>
                </a:p>
                <a:p>
                  <a:pPr eaLnBrk="0" hangingPunct="0"/>
                  <a:endParaRPr lang="en-US" sz="1400">
                    <a:solidFill>
                      <a:srgbClr val="006666"/>
                    </a:solidFill>
                    <a:latin typeface="Verdana" pitchFamily="34" charset="0"/>
                  </a:endParaRPr>
                </a:p>
              </p:txBody>
            </p:sp>
            <p:sp>
              <p:nvSpPr>
                <p:cNvPr id="409689" name="Rectangle 89"/>
                <p:cNvSpPr>
                  <a:spLocks noChangeArrowheads="1"/>
                </p:cNvSpPr>
                <p:nvPr/>
              </p:nvSpPr>
              <p:spPr bwMode="auto">
                <a:xfrm>
                  <a:off x="1209" y="384"/>
                  <a:ext cx="221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9692" name="Rectangle 92"/>
            <p:cNvSpPr>
              <a:spLocks noChangeArrowheads="1"/>
            </p:cNvSpPr>
            <p:nvPr/>
          </p:nvSpPr>
          <p:spPr bwMode="auto">
            <a:xfrm>
              <a:off x="-3" y="-3"/>
              <a:ext cx="3427" cy="119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8154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rPr>
              <a:t>Exploring java.lang Package (Contd.)</a:t>
            </a:r>
          </a:p>
          <a:p>
            <a:pPr>
              <a:spcBef>
                <a:spcPct val="20000"/>
              </a:spcBef>
            </a:pPr>
            <a:endParaRPr lang="en-GB" sz="1400">
              <a:solidFill>
                <a:srgbClr val="006666"/>
              </a:solidFill>
              <a:latin typeface="Verdana" pitchFamily="34" charset="0"/>
              <a:cs typeface="Times New Roman" pitchFamily="18" charset="0"/>
            </a:endParaRPr>
          </a:p>
          <a:p>
            <a:pPr marL="971550" lvl="1" indent="-457200">
              <a:spcBef>
                <a:spcPct val="20000"/>
              </a:spcBef>
              <a:buSzPct val="140000"/>
            </a:pPr>
            <a:endParaRPr lang="en-US" sz="1400">
              <a:solidFill>
                <a:srgbClr val="006666"/>
              </a:solidFill>
              <a:latin typeface="Verdana" pitchFamily="34" charset="0"/>
              <a:cs typeface="Times New Roman" pitchFamily="18" charset="0"/>
            </a:endParaRPr>
          </a:p>
          <a:p>
            <a:pPr marL="2686050" lvl="4" indent="-457200">
              <a:spcBef>
                <a:spcPct val="20000"/>
              </a:spcBef>
              <a:buSzPct val="140000"/>
            </a:pPr>
            <a:endParaRPr lang="en-GB" sz="1400">
              <a:solidFill>
                <a:srgbClr val="006666"/>
              </a:solidFill>
              <a:latin typeface="Verdana" pitchFamily="34" charset="0"/>
              <a:cs typeface="Times New Roman" pitchFamily="18" charset="0"/>
            </a:endParaRPr>
          </a:p>
        </p:txBody>
      </p:sp>
      <p:grpSp>
        <p:nvGrpSpPr>
          <p:cNvPr id="24614" name="Group 38"/>
          <p:cNvGrpSpPr>
            <a:grpSpLocks/>
          </p:cNvGrpSpPr>
          <p:nvPr/>
        </p:nvGrpSpPr>
        <p:grpSpPr bwMode="auto">
          <a:xfrm>
            <a:off x="685800" y="2590800"/>
            <a:ext cx="7848600" cy="3629025"/>
            <a:chOff x="-3" y="-3"/>
            <a:chExt cx="3427" cy="2286"/>
          </a:xfrm>
        </p:grpSpPr>
        <p:grpSp>
          <p:nvGrpSpPr>
            <p:cNvPr id="24612" name="Group 36"/>
            <p:cNvGrpSpPr>
              <a:grpSpLocks/>
            </p:cNvGrpSpPr>
            <p:nvPr/>
          </p:nvGrpSpPr>
          <p:grpSpPr bwMode="auto">
            <a:xfrm>
              <a:off x="0" y="0"/>
              <a:ext cx="3421" cy="2280"/>
              <a:chOff x="0" y="0"/>
              <a:chExt cx="3421" cy="2280"/>
            </a:xfrm>
          </p:grpSpPr>
          <p:grpSp>
            <p:nvGrpSpPr>
              <p:cNvPr id="24595" name="Group 19"/>
              <p:cNvGrpSpPr>
                <a:grpSpLocks/>
              </p:cNvGrpSpPr>
              <p:nvPr/>
            </p:nvGrpSpPr>
            <p:grpSpPr bwMode="auto">
              <a:xfrm>
                <a:off x="0" y="0"/>
                <a:ext cx="1209" cy="384"/>
                <a:chOff x="0" y="0"/>
                <a:chExt cx="1209" cy="384"/>
              </a:xfrm>
            </p:grpSpPr>
            <p:sp>
              <p:nvSpPr>
                <p:cNvPr id="24594" name="Rectangle 18"/>
                <p:cNvSpPr>
                  <a:spLocks noChangeArrowheads="1"/>
                </p:cNvSpPr>
                <p:nvPr/>
              </p:nvSpPr>
              <p:spPr bwMode="auto">
                <a:xfrm>
                  <a:off x="0" y="0"/>
                  <a:ext cx="1209"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93" name="Group 17"/>
                <p:cNvGrpSpPr>
                  <a:grpSpLocks/>
                </p:cNvGrpSpPr>
                <p:nvPr/>
              </p:nvGrpSpPr>
              <p:grpSpPr bwMode="auto">
                <a:xfrm>
                  <a:off x="0" y="0"/>
                  <a:ext cx="1209" cy="384"/>
                  <a:chOff x="0" y="0"/>
                  <a:chExt cx="1209" cy="384"/>
                </a:xfrm>
              </p:grpSpPr>
              <p:sp>
                <p:nvSpPr>
                  <p:cNvPr id="24584" name="Rectangle 8"/>
                  <p:cNvSpPr>
                    <a:spLocks noChangeArrowheads="1"/>
                  </p:cNvSpPr>
                  <p:nvPr/>
                </p:nvSpPr>
                <p:spPr bwMode="auto">
                  <a:xfrm>
                    <a:off x="43" y="0"/>
                    <a:ext cx="112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Class</a:t>
                    </a:r>
                  </a:p>
                  <a:p>
                    <a:pPr algn="ctr" eaLnBrk="0" hangingPunct="0"/>
                    <a:endParaRPr lang="en-US" sz="1400">
                      <a:solidFill>
                        <a:srgbClr val="006666"/>
                      </a:solidFill>
                    </a:endParaRPr>
                  </a:p>
                </p:txBody>
              </p:sp>
              <p:sp>
                <p:nvSpPr>
                  <p:cNvPr id="24592" name="Rectangle 16"/>
                  <p:cNvSpPr>
                    <a:spLocks noChangeArrowheads="1"/>
                  </p:cNvSpPr>
                  <p:nvPr/>
                </p:nvSpPr>
                <p:spPr bwMode="auto">
                  <a:xfrm>
                    <a:off x="0" y="0"/>
                    <a:ext cx="12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4599" name="Group 23"/>
              <p:cNvGrpSpPr>
                <a:grpSpLocks/>
              </p:cNvGrpSpPr>
              <p:nvPr/>
            </p:nvGrpSpPr>
            <p:grpSpPr bwMode="auto">
              <a:xfrm>
                <a:off x="1209" y="0"/>
                <a:ext cx="2212" cy="384"/>
                <a:chOff x="1209" y="0"/>
                <a:chExt cx="2212" cy="384"/>
              </a:xfrm>
            </p:grpSpPr>
            <p:sp>
              <p:nvSpPr>
                <p:cNvPr id="24598" name="Rectangle 22"/>
                <p:cNvSpPr>
                  <a:spLocks noChangeArrowheads="1"/>
                </p:cNvSpPr>
                <p:nvPr/>
              </p:nvSpPr>
              <p:spPr bwMode="auto">
                <a:xfrm>
                  <a:off x="1209" y="0"/>
                  <a:ext cx="2212"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97" name="Group 21"/>
                <p:cNvGrpSpPr>
                  <a:grpSpLocks/>
                </p:cNvGrpSpPr>
                <p:nvPr/>
              </p:nvGrpSpPr>
              <p:grpSpPr bwMode="auto">
                <a:xfrm>
                  <a:off x="1209" y="0"/>
                  <a:ext cx="2212" cy="384"/>
                  <a:chOff x="1209" y="0"/>
                  <a:chExt cx="2212" cy="384"/>
                </a:xfrm>
              </p:grpSpPr>
              <p:sp>
                <p:nvSpPr>
                  <p:cNvPr id="24585" name="Rectangle 9"/>
                  <p:cNvSpPr>
                    <a:spLocks noChangeArrowheads="1"/>
                  </p:cNvSpPr>
                  <p:nvPr/>
                </p:nvSpPr>
                <p:spPr bwMode="auto">
                  <a:xfrm>
                    <a:off x="1252" y="0"/>
                    <a:ext cx="212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a:solidFill>
                        <a:srgbClr val="006666"/>
                      </a:solidFill>
                    </a:endParaRPr>
                  </a:p>
                </p:txBody>
              </p:sp>
              <p:sp>
                <p:nvSpPr>
                  <p:cNvPr id="24596" name="Rectangle 20"/>
                  <p:cNvSpPr>
                    <a:spLocks noChangeArrowheads="1"/>
                  </p:cNvSpPr>
                  <p:nvPr/>
                </p:nvSpPr>
                <p:spPr bwMode="auto">
                  <a:xfrm>
                    <a:off x="1209" y="0"/>
                    <a:ext cx="22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4601" name="Group 25"/>
              <p:cNvGrpSpPr>
                <a:grpSpLocks/>
              </p:cNvGrpSpPr>
              <p:nvPr/>
            </p:nvGrpSpPr>
            <p:grpSpPr bwMode="auto">
              <a:xfrm>
                <a:off x="0" y="384"/>
                <a:ext cx="1209" cy="546"/>
                <a:chOff x="0" y="384"/>
                <a:chExt cx="1209" cy="546"/>
              </a:xfrm>
            </p:grpSpPr>
            <p:sp>
              <p:nvSpPr>
                <p:cNvPr id="24586" name="Rectangle 10"/>
                <p:cNvSpPr>
                  <a:spLocks noChangeArrowheads="1"/>
                </p:cNvSpPr>
                <p:nvPr/>
              </p:nvSpPr>
              <p:spPr bwMode="auto">
                <a:xfrm>
                  <a:off x="43" y="384"/>
                  <a:ext cx="112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Class</a:t>
                  </a:r>
                </a:p>
                <a:p>
                  <a:pPr eaLnBrk="0" hangingPunct="0"/>
                  <a:endParaRPr lang="en-US" sz="1400">
                    <a:solidFill>
                      <a:srgbClr val="006666"/>
                    </a:solidFill>
                  </a:endParaRPr>
                </a:p>
              </p:txBody>
            </p:sp>
            <p:sp>
              <p:nvSpPr>
                <p:cNvPr id="24600" name="Rectangle 24"/>
                <p:cNvSpPr>
                  <a:spLocks noChangeArrowheads="1"/>
                </p:cNvSpPr>
                <p:nvPr/>
              </p:nvSpPr>
              <p:spPr bwMode="auto">
                <a:xfrm>
                  <a:off x="0" y="384"/>
                  <a:ext cx="1209"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03" name="Group 27"/>
              <p:cNvGrpSpPr>
                <a:grpSpLocks/>
              </p:cNvGrpSpPr>
              <p:nvPr/>
            </p:nvGrpSpPr>
            <p:grpSpPr bwMode="auto">
              <a:xfrm>
                <a:off x="1209" y="384"/>
                <a:ext cx="2212" cy="546"/>
                <a:chOff x="1209" y="384"/>
                <a:chExt cx="2212" cy="546"/>
              </a:xfrm>
            </p:grpSpPr>
            <p:sp>
              <p:nvSpPr>
                <p:cNvPr id="24587" name="Rectangle 11"/>
                <p:cNvSpPr>
                  <a:spLocks noChangeArrowheads="1"/>
                </p:cNvSpPr>
                <p:nvPr/>
              </p:nvSpPr>
              <p:spPr bwMode="auto">
                <a:xfrm>
                  <a:off x="1252" y="384"/>
                  <a:ext cx="2126"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Supports runtime processing of the class information of an object. The Class class also supports the </a:t>
                  </a:r>
                  <a:r>
                    <a:rPr lang="en-US" sz="1400">
                      <a:solidFill>
                        <a:srgbClr val="006666"/>
                      </a:solidFill>
                      <a:latin typeface="Courier New" pitchFamily="49" charset="0"/>
                      <a:cs typeface="Times New Roman" pitchFamily="18" charset="0"/>
                    </a:rPr>
                    <a:t>toString()</a:t>
                  </a:r>
                  <a:r>
                    <a:rPr lang="en-US" sz="1400">
                      <a:solidFill>
                        <a:srgbClr val="006666"/>
                      </a:solidFill>
                      <a:latin typeface="Verdana" pitchFamily="34" charset="0"/>
                      <a:cs typeface="Times New Roman" pitchFamily="18" charset="0"/>
                    </a:rPr>
                    <a:t> method.</a:t>
                  </a:r>
                </a:p>
                <a:p>
                  <a:pPr eaLnBrk="0" hangingPunct="0"/>
                  <a:endParaRPr lang="en-US" sz="1400">
                    <a:solidFill>
                      <a:srgbClr val="006666"/>
                    </a:solidFill>
                  </a:endParaRPr>
                </a:p>
              </p:txBody>
            </p:sp>
            <p:sp>
              <p:nvSpPr>
                <p:cNvPr id="24602" name="Rectangle 26"/>
                <p:cNvSpPr>
                  <a:spLocks noChangeArrowheads="1"/>
                </p:cNvSpPr>
                <p:nvPr/>
              </p:nvSpPr>
              <p:spPr bwMode="auto">
                <a:xfrm>
                  <a:off x="1209" y="384"/>
                  <a:ext cx="2212"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05" name="Group 29"/>
              <p:cNvGrpSpPr>
                <a:grpSpLocks/>
              </p:cNvGrpSpPr>
              <p:nvPr/>
            </p:nvGrpSpPr>
            <p:grpSpPr bwMode="auto">
              <a:xfrm>
                <a:off x="0" y="930"/>
                <a:ext cx="1209" cy="718"/>
                <a:chOff x="0" y="930"/>
                <a:chExt cx="1209" cy="718"/>
              </a:xfrm>
            </p:grpSpPr>
            <p:sp>
              <p:nvSpPr>
                <p:cNvPr id="24588" name="Rectangle 12"/>
                <p:cNvSpPr>
                  <a:spLocks noChangeArrowheads="1"/>
                </p:cNvSpPr>
                <p:nvPr/>
              </p:nvSpPr>
              <p:spPr bwMode="auto">
                <a:xfrm>
                  <a:off x="43" y="930"/>
                  <a:ext cx="1123"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System</a:t>
                  </a:r>
                </a:p>
                <a:p>
                  <a:pPr eaLnBrk="0" hangingPunct="0"/>
                  <a:endParaRPr lang="en-US" sz="1400">
                    <a:solidFill>
                      <a:srgbClr val="006666"/>
                    </a:solidFill>
                  </a:endParaRPr>
                </a:p>
              </p:txBody>
            </p:sp>
            <p:sp>
              <p:nvSpPr>
                <p:cNvPr id="24604" name="Rectangle 28"/>
                <p:cNvSpPr>
                  <a:spLocks noChangeArrowheads="1"/>
                </p:cNvSpPr>
                <p:nvPr/>
              </p:nvSpPr>
              <p:spPr bwMode="auto">
                <a:xfrm>
                  <a:off x="0" y="930"/>
                  <a:ext cx="1209"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07" name="Group 31"/>
              <p:cNvGrpSpPr>
                <a:grpSpLocks/>
              </p:cNvGrpSpPr>
              <p:nvPr/>
            </p:nvGrpSpPr>
            <p:grpSpPr bwMode="auto">
              <a:xfrm>
                <a:off x="1209" y="930"/>
                <a:ext cx="2212" cy="718"/>
                <a:chOff x="1209" y="930"/>
                <a:chExt cx="2212" cy="718"/>
              </a:xfrm>
            </p:grpSpPr>
            <p:sp>
              <p:nvSpPr>
                <p:cNvPr id="24589" name="Rectangle 13"/>
                <p:cNvSpPr>
                  <a:spLocks noChangeArrowheads="1"/>
                </p:cNvSpPr>
                <p:nvPr/>
              </p:nvSpPr>
              <p:spPr bwMode="auto">
                <a:xfrm>
                  <a:off x="1252" y="930"/>
                  <a:ext cx="2126"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a standard interface to input, output, and error devices, such as keyboard and Visual Display Unit (VDU). The System class has the variables, </a:t>
                  </a:r>
                  <a:r>
                    <a:rPr lang="en-US" sz="1400">
                      <a:solidFill>
                        <a:srgbClr val="006666"/>
                      </a:solidFill>
                      <a:latin typeface="Courier New" pitchFamily="49" charset="0"/>
                      <a:cs typeface="Times New Roman" pitchFamily="18" charset="0"/>
                    </a:rPr>
                    <a:t>in</a:t>
                  </a:r>
                  <a:r>
                    <a:rPr lang="en-US" sz="1400">
                      <a:solidFill>
                        <a:srgbClr val="006666"/>
                      </a:solidFill>
                      <a:latin typeface="Verdana" pitchFamily="34" charset="0"/>
                      <a:cs typeface="Times New Roman" pitchFamily="18" charset="0"/>
                    </a:rPr>
                    <a:t>, </a:t>
                  </a:r>
                  <a:r>
                    <a:rPr lang="en-US" sz="1400">
                      <a:solidFill>
                        <a:srgbClr val="006666"/>
                      </a:solidFill>
                      <a:latin typeface="Courier New" pitchFamily="49" charset="0"/>
                      <a:cs typeface="Times New Roman" pitchFamily="18" charset="0"/>
                    </a:rPr>
                    <a:t>out</a:t>
                  </a:r>
                  <a:r>
                    <a:rPr lang="en-US" sz="1400">
                      <a:solidFill>
                        <a:srgbClr val="006666"/>
                      </a:solidFill>
                      <a:latin typeface="Verdana" pitchFamily="34" charset="0"/>
                      <a:cs typeface="Times New Roman" pitchFamily="18" charset="0"/>
                    </a:rPr>
                    <a:t>, and </a:t>
                  </a:r>
                  <a:r>
                    <a:rPr lang="en-US" sz="1400">
                      <a:solidFill>
                        <a:srgbClr val="006666"/>
                      </a:solidFill>
                      <a:latin typeface="Courier New" pitchFamily="49" charset="0"/>
                      <a:cs typeface="Times New Roman" pitchFamily="18" charset="0"/>
                    </a:rPr>
                    <a:t>err</a:t>
                  </a:r>
                  <a:r>
                    <a:rPr lang="en-US" sz="1400">
                      <a:solidFill>
                        <a:srgbClr val="006666"/>
                      </a:solidFill>
                      <a:latin typeface="Verdana" pitchFamily="34" charset="0"/>
                      <a:cs typeface="Times New Roman" pitchFamily="18" charset="0"/>
                    </a:rPr>
                    <a:t> represent input, output, and error respectively.</a:t>
                  </a:r>
                </a:p>
                <a:p>
                  <a:pPr eaLnBrk="0" hangingPunct="0"/>
                  <a:endParaRPr lang="en-US" sz="1400">
                    <a:solidFill>
                      <a:srgbClr val="006666"/>
                    </a:solidFill>
                  </a:endParaRPr>
                </a:p>
              </p:txBody>
            </p:sp>
            <p:sp>
              <p:nvSpPr>
                <p:cNvPr id="24606" name="Rectangle 30"/>
                <p:cNvSpPr>
                  <a:spLocks noChangeArrowheads="1"/>
                </p:cNvSpPr>
                <p:nvPr/>
              </p:nvSpPr>
              <p:spPr bwMode="auto">
                <a:xfrm>
                  <a:off x="1209" y="930"/>
                  <a:ext cx="2212"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09" name="Group 33"/>
              <p:cNvGrpSpPr>
                <a:grpSpLocks/>
              </p:cNvGrpSpPr>
              <p:nvPr/>
            </p:nvGrpSpPr>
            <p:grpSpPr bwMode="auto">
              <a:xfrm>
                <a:off x="0" y="1648"/>
                <a:ext cx="1209" cy="632"/>
                <a:chOff x="0" y="1648"/>
                <a:chExt cx="1209" cy="632"/>
              </a:xfrm>
            </p:grpSpPr>
            <p:sp>
              <p:nvSpPr>
                <p:cNvPr id="24590" name="Rectangle 14"/>
                <p:cNvSpPr>
                  <a:spLocks noChangeArrowheads="1"/>
                </p:cNvSpPr>
                <p:nvPr/>
              </p:nvSpPr>
              <p:spPr bwMode="auto">
                <a:xfrm>
                  <a:off x="43" y="1648"/>
                  <a:ext cx="112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Wrapper</a:t>
                  </a:r>
                </a:p>
                <a:p>
                  <a:pPr eaLnBrk="0" hangingPunct="0"/>
                  <a:endParaRPr lang="en-US">
                    <a:solidFill>
                      <a:srgbClr val="006666"/>
                    </a:solidFill>
                  </a:endParaRPr>
                </a:p>
              </p:txBody>
            </p:sp>
            <p:sp>
              <p:nvSpPr>
                <p:cNvPr id="24608" name="Rectangle 32"/>
                <p:cNvSpPr>
                  <a:spLocks noChangeArrowheads="1"/>
                </p:cNvSpPr>
                <p:nvPr/>
              </p:nvSpPr>
              <p:spPr bwMode="auto">
                <a:xfrm>
                  <a:off x="0" y="1648"/>
                  <a:ext cx="1209"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1" name="Group 35"/>
              <p:cNvGrpSpPr>
                <a:grpSpLocks/>
              </p:cNvGrpSpPr>
              <p:nvPr/>
            </p:nvGrpSpPr>
            <p:grpSpPr bwMode="auto">
              <a:xfrm>
                <a:off x="1209" y="1648"/>
                <a:ext cx="2212" cy="632"/>
                <a:chOff x="1209" y="1648"/>
                <a:chExt cx="2212" cy="632"/>
              </a:xfrm>
            </p:grpSpPr>
            <p:sp>
              <p:nvSpPr>
                <p:cNvPr id="24591" name="Rectangle 15"/>
                <p:cNvSpPr>
                  <a:spLocks noChangeArrowheads="1"/>
                </p:cNvSpPr>
                <p:nvPr/>
              </p:nvSpPr>
              <p:spPr bwMode="auto">
                <a:xfrm>
                  <a:off x="1252" y="1648"/>
                  <a:ext cx="212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Represents the primitive data types, such as int, char, and double, as objects. In addition, the Wrapper class provides methods to convert strings to various data types.</a:t>
                  </a:r>
                </a:p>
                <a:p>
                  <a:pPr eaLnBrk="0" hangingPunct="0"/>
                  <a:endParaRPr lang="en-US" sz="1400">
                    <a:solidFill>
                      <a:srgbClr val="006666"/>
                    </a:solidFill>
                  </a:endParaRPr>
                </a:p>
              </p:txBody>
            </p:sp>
            <p:sp>
              <p:nvSpPr>
                <p:cNvPr id="24610" name="Rectangle 34"/>
                <p:cNvSpPr>
                  <a:spLocks noChangeArrowheads="1"/>
                </p:cNvSpPr>
                <p:nvPr/>
              </p:nvSpPr>
              <p:spPr bwMode="auto">
                <a:xfrm>
                  <a:off x="1209" y="1648"/>
                  <a:ext cx="2212"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4613" name="Rectangle 37"/>
            <p:cNvSpPr>
              <a:spLocks noChangeArrowheads="1"/>
            </p:cNvSpPr>
            <p:nvPr/>
          </p:nvSpPr>
          <p:spPr bwMode="auto">
            <a:xfrm>
              <a:off x="-3" y="-3"/>
              <a:ext cx="3427" cy="228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44096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Exploring java.lang Package </a:t>
            </a:r>
            <a:r>
              <a:rPr lang="en-US" sz="3200">
                <a:latin typeface="Verdana" pitchFamily="34" charset="0"/>
              </a:rPr>
              <a:t>(Contd.)</a:t>
            </a:r>
            <a:endParaRPr lang="en-US" sz="1400">
              <a:solidFill>
                <a:srgbClr val="006666"/>
              </a:solidFill>
              <a:latin typeface="Verdana" pitchFamily="34" charset="0"/>
              <a:cs typeface="Times New Roman" pitchFamily="18" charset="0"/>
            </a:endParaRPr>
          </a:p>
        </p:txBody>
      </p:sp>
      <p:grpSp>
        <p:nvGrpSpPr>
          <p:cNvPr id="327771" name="Group 91"/>
          <p:cNvGrpSpPr>
            <a:grpSpLocks/>
          </p:cNvGrpSpPr>
          <p:nvPr/>
        </p:nvGrpSpPr>
        <p:grpSpPr bwMode="auto">
          <a:xfrm>
            <a:off x="838200" y="2438400"/>
            <a:ext cx="7543800" cy="3124200"/>
            <a:chOff x="-3" y="-3"/>
            <a:chExt cx="3427" cy="1684"/>
          </a:xfrm>
        </p:grpSpPr>
        <p:grpSp>
          <p:nvGrpSpPr>
            <p:cNvPr id="327769" name="Group 89"/>
            <p:cNvGrpSpPr>
              <a:grpSpLocks/>
            </p:cNvGrpSpPr>
            <p:nvPr/>
          </p:nvGrpSpPr>
          <p:grpSpPr bwMode="auto">
            <a:xfrm>
              <a:off x="0" y="0"/>
              <a:ext cx="3421" cy="1678"/>
              <a:chOff x="0" y="0"/>
              <a:chExt cx="3421" cy="1678"/>
            </a:xfrm>
          </p:grpSpPr>
          <p:grpSp>
            <p:nvGrpSpPr>
              <p:cNvPr id="327752" name="Group 72"/>
              <p:cNvGrpSpPr>
                <a:grpSpLocks/>
              </p:cNvGrpSpPr>
              <p:nvPr/>
            </p:nvGrpSpPr>
            <p:grpSpPr bwMode="auto">
              <a:xfrm>
                <a:off x="0" y="0"/>
                <a:ext cx="1137" cy="384"/>
                <a:chOff x="0" y="0"/>
                <a:chExt cx="1137" cy="384"/>
              </a:xfrm>
            </p:grpSpPr>
            <p:sp>
              <p:nvSpPr>
                <p:cNvPr id="327751" name="Rectangle 71"/>
                <p:cNvSpPr>
                  <a:spLocks noChangeArrowheads="1"/>
                </p:cNvSpPr>
                <p:nvPr/>
              </p:nvSpPr>
              <p:spPr bwMode="auto">
                <a:xfrm>
                  <a:off x="0" y="0"/>
                  <a:ext cx="113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7750" name="Group 70"/>
                <p:cNvGrpSpPr>
                  <a:grpSpLocks/>
                </p:cNvGrpSpPr>
                <p:nvPr/>
              </p:nvGrpSpPr>
              <p:grpSpPr bwMode="auto">
                <a:xfrm>
                  <a:off x="0" y="0"/>
                  <a:ext cx="1137" cy="384"/>
                  <a:chOff x="0" y="0"/>
                  <a:chExt cx="1137" cy="384"/>
                </a:xfrm>
              </p:grpSpPr>
              <p:sp>
                <p:nvSpPr>
                  <p:cNvPr id="327741" name="Rectangle 61"/>
                  <p:cNvSpPr>
                    <a:spLocks noChangeArrowheads="1"/>
                  </p:cNvSpPr>
                  <p:nvPr/>
                </p:nvSpPr>
                <p:spPr bwMode="auto">
                  <a:xfrm>
                    <a:off x="43" y="0"/>
                    <a:ext cx="1051"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Class</a:t>
                    </a:r>
                  </a:p>
                  <a:p>
                    <a:pPr algn="ctr" eaLnBrk="0" hangingPunct="0"/>
                    <a:endParaRPr lang="en-US" sz="1400">
                      <a:solidFill>
                        <a:srgbClr val="006666"/>
                      </a:solidFill>
                    </a:endParaRPr>
                  </a:p>
                </p:txBody>
              </p:sp>
              <p:sp>
                <p:nvSpPr>
                  <p:cNvPr id="327749" name="Rectangle 69"/>
                  <p:cNvSpPr>
                    <a:spLocks noChangeArrowheads="1"/>
                  </p:cNvSpPr>
                  <p:nvPr/>
                </p:nvSpPr>
                <p:spPr bwMode="auto">
                  <a:xfrm>
                    <a:off x="0" y="0"/>
                    <a:ext cx="113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27756" name="Group 76"/>
              <p:cNvGrpSpPr>
                <a:grpSpLocks/>
              </p:cNvGrpSpPr>
              <p:nvPr/>
            </p:nvGrpSpPr>
            <p:grpSpPr bwMode="auto">
              <a:xfrm>
                <a:off x="1137" y="0"/>
                <a:ext cx="2284" cy="384"/>
                <a:chOff x="1137" y="0"/>
                <a:chExt cx="2284" cy="384"/>
              </a:xfrm>
            </p:grpSpPr>
            <p:sp>
              <p:nvSpPr>
                <p:cNvPr id="327755" name="Rectangle 75"/>
                <p:cNvSpPr>
                  <a:spLocks noChangeArrowheads="1"/>
                </p:cNvSpPr>
                <p:nvPr/>
              </p:nvSpPr>
              <p:spPr bwMode="auto">
                <a:xfrm>
                  <a:off x="1137" y="0"/>
                  <a:ext cx="228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7754" name="Group 74"/>
                <p:cNvGrpSpPr>
                  <a:grpSpLocks/>
                </p:cNvGrpSpPr>
                <p:nvPr/>
              </p:nvGrpSpPr>
              <p:grpSpPr bwMode="auto">
                <a:xfrm>
                  <a:off x="1137" y="0"/>
                  <a:ext cx="2284" cy="384"/>
                  <a:chOff x="1137" y="0"/>
                  <a:chExt cx="2284" cy="384"/>
                </a:xfrm>
              </p:grpSpPr>
              <p:sp>
                <p:nvSpPr>
                  <p:cNvPr id="327742" name="Rectangle 62"/>
                  <p:cNvSpPr>
                    <a:spLocks noChangeArrowheads="1"/>
                  </p:cNvSpPr>
                  <p:nvPr/>
                </p:nvSpPr>
                <p:spPr bwMode="auto">
                  <a:xfrm>
                    <a:off x="1180" y="0"/>
                    <a:ext cx="219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endParaRPr>
                  </a:p>
                </p:txBody>
              </p:sp>
              <p:sp>
                <p:nvSpPr>
                  <p:cNvPr id="327753" name="Rectangle 73"/>
                  <p:cNvSpPr>
                    <a:spLocks noChangeArrowheads="1"/>
                  </p:cNvSpPr>
                  <p:nvPr/>
                </p:nvSpPr>
                <p:spPr bwMode="auto">
                  <a:xfrm>
                    <a:off x="1137" y="0"/>
                    <a:ext cx="228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27758" name="Group 78"/>
              <p:cNvGrpSpPr>
                <a:grpSpLocks/>
              </p:cNvGrpSpPr>
              <p:nvPr/>
            </p:nvGrpSpPr>
            <p:grpSpPr bwMode="auto">
              <a:xfrm>
                <a:off x="0" y="384"/>
                <a:ext cx="1137" cy="460"/>
                <a:chOff x="0" y="384"/>
                <a:chExt cx="1137" cy="460"/>
              </a:xfrm>
            </p:grpSpPr>
            <p:sp>
              <p:nvSpPr>
                <p:cNvPr id="327743" name="Rectangle 63"/>
                <p:cNvSpPr>
                  <a:spLocks noChangeArrowheads="1"/>
                </p:cNvSpPr>
                <p:nvPr/>
              </p:nvSpPr>
              <p:spPr bwMode="auto">
                <a:xfrm>
                  <a:off x="43" y="384"/>
                  <a:ext cx="105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Integer</a:t>
                  </a:r>
                </a:p>
                <a:p>
                  <a:pPr eaLnBrk="0" hangingPunct="0"/>
                  <a:endParaRPr lang="en-US" sz="1400">
                    <a:solidFill>
                      <a:srgbClr val="006666"/>
                    </a:solidFill>
                  </a:endParaRPr>
                </a:p>
              </p:txBody>
            </p:sp>
            <p:sp>
              <p:nvSpPr>
                <p:cNvPr id="327757" name="Rectangle 77"/>
                <p:cNvSpPr>
                  <a:spLocks noChangeArrowheads="1"/>
                </p:cNvSpPr>
                <p:nvPr/>
              </p:nvSpPr>
              <p:spPr bwMode="auto">
                <a:xfrm>
                  <a:off x="0" y="384"/>
                  <a:ext cx="113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60" name="Group 80"/>
              <p:cNvGrpSpPr>
                <a:grpSpLocks/>
              </p:cNvGrpSpPr>
              <p:nvPr/>
            </p:nvGrpSpPr>
            <p:grpSpPr bwMode="auto">
              <a:xfrm>
                <a:off x="1137" y="384"/>
                <a:ext cx="2284" cy="460"/>
                <a:chOff x="1137" y="384"/>
                <a:chExt cx="2284" cy="460"/>
              </a:xfrm>
            </p:grpSpPr>
            <p:sp>
              <p:nvSpPr>
                <p:cNvPr id="327744" name="Rectangle 64"/>
                <p:cNvSpPr>
                  <a:spLocks noChangeArrowheads="1"/>
                </p:cNvSpPr>
                <p:nvPr/>
              </p:nvSpPr>
              <p:spPr bwMode="auto">
                <a:xfrm>
                  <a:off x="1180" y="384"/>
                  <a:ext cx="219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methods for converting an </a:t>
                  </a:r>
                  <a:r>
                    <a:rPr lang="en-US" sz="1400">
                      <a:solidFill>
                        <a:srgbClr val="006666"/>
                      </a:solidFill>
                      <a:latin typeface="Courier New" pitchFamily="49" charset="0"/>
                      <a:cs typeface="Times New Roman" pitchFamily="18" charset="0"/>
                    </a:rPr>
                    <a:t>int</a:t>
                  </a:r>
                  <a:r>
                    <a:rPr lang="en-US" sz="1400">
                      <a:solidFill>
                        <a:srgbClr val="006666"/>
                      </a:solidFill>
                      <a:latin typeface="Verdana" pitchFamily="34" charset="0"/>
                      <a:cs typeface="Times New Roman" pitchFamily="18" charset="0"/>
                    </a:rPr>
                    <a:t> object to a </a:t>
                  </a:r>
                  <a:r>
                    <a:rPr lang="en-US" sz="1400">
                      <a:solidFill>
                        <a:srgbClr val="006666"/>
                      </a:solidFill>
                      <a:latin typeface="Courier New" pitchFamily="49" charset="0"/>
                      <a:cs typeface="Times New Roman" pitchFamily="18" charset="0"/>
                    </a:rPr>
                    <a:t>String</a:t>
                  </a:r>
                  <a:r>
                    <a:rPr lang="en-US" sz="1400">
                      <a:solidFill>
                        <a:srgbClr val="006666"/>
                      </a:solidFill>
                      <a:latin typeface="Verdana" pitchFamily="34" charset="0"/>
                      <a:cs typeface="Times New Roman" pitchFamily="18" charset="0"/>
                    </a:rPr>
                    <a:t> object.</a:t>
                  </a:r>
                </a:p>
                <a:p>
                  <a:pPr eaLnBrk="0" hangingPunct="0"/>
                  <a:endParaRPr lang="en-US">
                    <a:solidFill>
                      <a:srgbClr val="006666"/>
                    </a:solidFill>
                  </a:endParaRPr>
                </a:p>
              </p:txBody>
            </p:sp>
            <p:sp>
              <p:nvSpPr>
                <p:cNvPr id="327759" name="Rectangle 79"/>
                <p:cNvSpPr>
                  <a:spLocks noChangeArrowheads="1"/>
                </p:cNvSpPr>
                <p:nvPr/>
              </p:nvSpPr>
              <p:spPr bwMode="auto">
                <a:xfrm>
                  <a:off x="1137" y="384"/>
                  <a:ext cx="228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62" name="Group 82"/>
              <p:cNvGrpSpPr>
                <a:grpSpLocks/>
              </p:cNvGrpSpPr>
              <p:nvPr/>
            </p:nvGrpSpPr>
            <p:grpSpPr bwMode="auto">
              <a:xfrm>
                <a:off x="0" y="844"/>
                <a:ext cx="1137" cy="460"/>
                <a:chOff x="0" y="844"/>
                <a:chExt cx="1137" cy="460"/>
              </a:xfrm>
            </p:grpSpPr>
            <p:sp>
              <p:nvSpPr>
                <p:cNvPr id="327745" name="Rectangle 65"/>
                <p:cNvSpPr>
                  <a:spLocks noChangeArrowheads="1"/>
                </p:cNvSpPr>
                <p:nvPr/>
              </p:nvSpPr>
              <p:spPr bwMode="auto">
                <a:xfrm>
                  <a:off x="43" y="844"/>
                  <a:ext cx="105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Math</a:t>
                  </a:r>
                </a:p>
                <a:p>
                  <a:pPr eaLnBrk="0" hangingPunct="0"/>
                  <a:endParaRPr lang="en-US">
                    <a:solidFill>
                      <a:srgbClr val="006666"/>
                    </a:solidFill>
                  </a:endParaRPr>
                </a:p>
              </p:txBody>
            </p:sp>
            <p:sp>
              <p:nvSpPr>
                <p:cNvPr id="327761" name="Rectangle 81"/>
                <p:cNvSpPr>
                  <a:spLocks noChangeArrowheads="1"/>
                </p:cNvSpPr>
                <p:nvPr/>
              </p:nvSpPr>
              <p:spPr bwMode="auto">
                <a:xfrm>
                  <a:off x="0" y="844"/>
                  <a:ext cx="113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64" name="Group 84"/>
              <p:cNvGrpSpPr>
                <a:grpSpLocks/>
              </p:cNvGrpSpPr>
              <p:nvPr/>
            </p:nvGrpSpPr>
            <p:grpSpPr bwMode="auto">
              <a:xfrm>
                <a:off x="1137" y="844"/>
                <a:ext cx="2284" cy="460"/>
                <a:chOff x="1137" y="844"/>
                <a:chExt cx="2284" cy="460"/>
              </a:xfrm>
            </p:grpSpPr>
            <p:sp>
              <p:nvSpPr>
                <p:cNvPr id="327746" name="Rectangle 66"/>
                <p:cNvSpPr>
                  <a:spLocks noChangeArrowheads="1"/>
                </p:cNvSpPr>
                <p:nvPr/>
              </p:nvSpPr>
              <p:spPr bwMode="auto">
                <a:xfrm>
                  <a:off x="1180" y="844"/>
                  <a:ext cx="219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Provides various numeric constants and methods for statistics, logarithms, exponents, and trigonometry.</a:t>
                  </a:r>
                </a:p>
                <a:p>
                  <a:pPr eaLnBrk="0" hangingPunct="0"/>
                  <a:endParaRPr lang="en-US" sz="1400">
                    <a:solidFill>
                      <a:srgbClr val="006666"/>
                    </a:solidFill>
                  </a:endParaRPr>
                </a:p>
              </p:txBody>
            </p:sp>
            <p:sp>
              <p:nvSpPr>
                <p:cNvPr id="327763" name="Rectangle 83"/>
                <p:cNvSpPr>
                  <a:spLocks noChangeArrowheads="1"/>
                </p:cNvSpPr>
                <p:nvPr/>
              </p:nvSpPr>
              <p:spPr bwMode="auto">
                <a:xfrm>
                  <a:off x="1137" y="844"/>
                  <a:ext cx="228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66" name="Group 86"/>
              <p:cNvGrpSpPr>
                <a:grpSpLocks/>
              </p:cNvGrpSpPr>
              <p:nvPr/>
            </p:nvGrpSpPr>
            <p:grpSpPr bwMode="auto">
              <a:xfrm>
                <a:off x="0" y="1304"/>
                <a:ext cx="1137" cy="374"/>
                <a:chOff x="0" y="1304"/>
                <a:chExt cx="1137" cy="374"/>
              </a:xfrm>
            </p:grpSpPr>
            <p:sp>
              <p:nvSpPr>
                <p:cNvPr id="327747" name="Rectangle 67"/>
                <p:cNvSpPr>
                  <a:spLocks noChangeArrowheads="1"/>
                </p:cNvSpPr>
                <p:nvPr/>
              </p:nvSpPr>
              <p:spPr bwMode="auto">
                <a:xfrm>
                  <a:off x="43" y="1304"/>
                  <a:ext cx="105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String</a:t>
                  </a:r>
                </a:p>
                <a:p>
                  <a:pPr eaLnBrk="0" hangingPunct="0"/>
                  <a:endParaRPr lang="en-US">
                    <a:solidFill>
                      <a:srgbClr val="006666"/>
                    </a:solidFill>
                  </a:endParaRPr>
                </a:p>
              </p:txBody>
            </p:sp>
            <p:sp>
              <p:nvSpPr>
                <p:cNvPr id="327765" name="Rectangle 85"/>
                <p:cNvSpPr>
                  <a:spLocks noChangeArrowheads="1"/>
                </p:cNvSpPr>
                <p:nvPr/>
              </p:nvSpPr>
              <p:spPr bwMode="auto">
                <a:xfrm>
                  <a:off x="0" y="1304"/>
                  <a:ext cx="113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68" name="Group 88"/>
              <p:cNvGrpSpPr>
                <a:grpSpLocks/>
              </p:cNvGrpSpPr>
              <p:nvPr/>
            </p:nvGrpSpPr>
            <p:grpSpPr bwMode="auto">
              <a:xfrm>
                <a:off x="1137" y="1304"/>
                <a:ext cx="2284" cy="374"/>
                <a:chOff x="1137" y="1304"/>
                <a:chExt cx="2284" cy="374"/>
              </a:xfrm>
            </p:grpSpPr>
            <p:sp>
              <p:nvSpPr>
                <p:cNvPr id="327748" name="Rectangle 68"/>
                <p:cNvSpPr>
                  <a:spLocks noChangeArrowheads="1"/>
                </p:cNvSpPr>
                <p:nvPr/>
              </p:nvSpPr>
              <p:spPr bwMode="auto">
                <a:xfrm>
                  <a:off x="1180" y="1304"/>
                  <a:ext cx="219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Supports operations on Strings and characters.</a:t>
                  </a:r>
                </a:p>
                <a:p>
                  <a:pPr eaLnBrk="0" hangingPunct="0"/>
                  <a:endParaRPr lang="en-US" sz="1400">
                    <a:solidFill>
                      <a:srgbClr val="006666"/>
                    </a:solidFill>
                  </a:endParaRPr>
                </a:p>
              </p:txBody>
            </p:sp>
            <p:sp>
              <p:nvSpPr>
                <p:cNvPr id="327767" name="Rectangle 87"/>
                <p:cNvSpPr>
                  <a:spLocks noChangeArrowheads="1"/>
                </p:cNvSpPr>
                <p:nvPr/>
              </p:nvSpPr>
              <p:spPr bwMode="auto">
                <a:xfrm>
                  <a:off x="1137" y="1304"/>
                  <a:ext cx="228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7770" name="Rectangle 90"/>
            <p:cNvSpPr>
              <a:spLocks noChangeArrowheads="1"/>
            </p:cNvSpPr>
            <p:nvPr/>
          </p:nvSpPr>
          <p:spPr bwMode="auto">
            <a:xfrm>
              <a:off x="-3" y="-3"/>
              <a:ext cx="3427" cy="168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80647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Exploring </a:t>
            </a:r>
            <a:r>
              <a:rPr lang="en-US" sz="3200" dirty="0" err="1">
                <a:latin typeface="Verdana" pitchFamily="34" charset="0"/>
                <a:cs typeface="Times New Roman" pitchFamily="18" charset="0"/>
              </a:rPr>
              <a:t>java.lang</a:t>
            </a:r>
            <a:r>
              <a:rPr lang="en-US" sz="3200" dirty="0">
                <a:latin typeface="Verdana" pitchFamily="34" charset="0"/>
                <a:cs typeface="Times New Roman" pitchFamily="18" charset="0"/>
              </a:rPr>
              <a:t> Package </a:t>
            </a:r>
            <a:r>
              <a:rPr lang="en-US" sz="3200" dirty="0">
                <a:latin typeface="Verdana" pitchFamily="34" charset="0"/>
              </a:rPr>
              <a:t>(Contd.)</a:t>
            </a: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2000" dirty="0">
                <a:solidFill>
                  <a:srgbClr val="006666"/>
                </a:solidFill>
                <a:latin typeface="+mn-lt"/>
                <a:cs typeface="Times New Roman" pitchFamily="18" charset="0"/>
              </a:rPr>
              <a:t>The Math Class	</a:t>
            </a:r>
          </a:p>
          <a:p>
            <a:pPr marL="1371600" lvl="2" indent="-457200">
              <a:spcBef>
                <a:spcPct val="20000"/>
              </a:spcBef>
              <a:buSzPct val="140000"/>
              <a:buFontTx/>
              <a:buChar char="•"/>
            </a:pPr>
            <a:r>
              <a:rPr lang="en-US" sz="2000" dirty="0">
                <a:solidFill>
                  <a:srgbClr val="006666"/>
                </a:solidFill>
                <a:latin typeface="+mn-lt"/>
                <a:cs typeface="Times New Roman" pitchFamily="18" charset="0"/>
              </a:rPr>
              <a:t>The </a:t>
            </a:r>
            <a:r>
              <a:rPr lang="en-US" sz="2000" dirty="0" err="1">
                <a:solidFill>
                  <a:srgbClr val="006666"/>
                </a:solidFill>
                <a:latin typeface="+mn-lt"/>
                <a:cs typeface="Times New Roman" pitchFamily="18" charset="0"/>
              </a:rPr>
              <a:t>java.lang.Math</a:t>
            </a:r>
            <a:r>
              <a:rPr lang="en-US" sz="2000" dirty="0">
                <a:solidFill>
                  <a:srgbClr val="006666"/>
                </a:solidFill>
                <a:latin typeface="+mn-lt"/>
                <a:cs typeface="Times New Roman" pitchFamily="18" charset="0"/>
              </a:rPr>
              <a:t> class provides various methods for performing numeric operations, such as calculating the square root of a number, absolute value of a number, maximum and minimum values, random, and trigonometric functions such as sin(), </a:t>
            </a:r>
            <a:r>
              <a:rPr lang="en-US" sz="2000" dirty="0" err="1">
                <a:solidFill>
                  <a:srgbClr val="006666"/>
                </a:solidFill>
                <a:latin typeface="+mn-lt"/>
                <a:cs typeface="Times New Roman" pitchFamily="18" charset="0"/>
              </a:rPr>
              <a:t>cos</a:t>
            </a:r>
            <a:r>
              <a:rPr lang="en-US" sz="2000" dirty="0">
                <a:solidFill>
                  <a:srgbClr val="006666"/>
                </a:solidFill>
                <a:latin typeface="+mn-lt"/>
                <a:cs typeface="Times New Roman" pitchFamily="18" charset="0"/>
              </a:rPr>
              <a:t>(), and tan(). </a:t>
            </a:r>
          </a:p>
          <a:p>
            <a:pPr marL="1371600" lvl="2" indent="-457200">
              <a:spcBef>
                <a:spcPct val="20000"/>
              </a:spcBef>
              <a:buSzPct val="140000"/>
            </a:pPr>
            <a:endParaRPr lang="en-US" sz="1400" dirty="0">
              <a:solidFill>
                <a:srgbClr val="006666"/>
              </a:solidFill>
              <a:latin typeface="Courier New" pitchFamily="49" charset="0"/>
              <a:cs typeface="Courier New" pitchFamily="49" charset="0"/>
            </a:endParaRPr>
          </a:p>
        </p:txBody>
      </p:sp>
    </p:spTree>
    <p:extLst>
      <p:ext uri="{BB962C8B-B14F-4D97-AF65-F5344CB8AC3E}">
        <p14:creationId xmlns:p14="http://schemas.microsoft.com/office/powerpoint/2010/main" val="3480424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Exploring java.lang Package </a:t>
            </a:r>
            <a:r>
              <a:rPr lang="en-US" sz="3200">
                <a:latin typeface="Verdana" pitchFamily="34" charset="0"/>
              </a:rPr>
              <a:t>(Contd.)</a:t>
            </a:r>
            <a:endParaRPr lang="en-US" sz="1400">
              <a:solidFill>
                <a:srgbClr val="006666"/>
              </a:solidFill>
              <a:latin typeface="Verdana" pitchFamily="34" charset="0"/>
              <a:cs typeface="Times New Roman" pitchFamily="18" charset="0"/>
            </a:endParaRPr>
          </a:p>
        </p:txBody>
      </p:sp>
      <p:grpSp>
        <p:nvGrpSpPr>
          <p:cNvPr id="411861" name="Group 213"/>
          <p:cNvGrpSpPr>
            <a:grpSpLocks/>
          </p:cNvGrpSpPr>
          <p:nvPr/>
        </p:nvGrpSpPr>
        <p:grpSpPr bwMode="auto">
          <a:xfrm>
            <a:off x="457200" y="2743200"/>
            <a:ext cx="8458200" cy="3352800"/>
            <a:chOff x="-3" y="-3"/>
            <a:chExt cx="3513" cy="2372"/>
          </a:xfrm>
        </p:grpSpPr>
        <p:grpSp>
          <p:nvGrpSpPr>
            <p:cNvPr id="411859" name="Group 211"/>
            <p:cNvGrpSpPr>
              <a:grpSpLocks/>
            </p:cNvGrpSpPr>
            <p:nvPr/>
          </p:nvGrpSpPr>
          <p:grpSpPr bwMode="auto">
            <a:xfrm>
              <a:off x="0" y="0"/>
              <a:ext cx="3507" cy="2366"/>
              <a:chOff x="0" y="0"/>
              <a:chExt cx="3507" cy="2366"/>
            </a:xfrm>
          </p:grpSpPr>
          <p:grpSp>
            <p:nvGrpSpPr>
              <p:cNvPr id="411832" name="Group 184"/>
              <p:cNvGrpSpPr>
                <a:grpSpLocks/>
              </p:cNvGrpSpPr>
              <p:nvPr/>
            </p:nvGrpSpPr>
            <p:grpSpPr bwMode="auto">
              <a:xfrm>
                <a:off x="0" y="0"/>
                <a:ext cx="563" cy="384"/>
                <a:chOff x="0" y="0"/>
                <a:chExt cx="563" cy="384"/>
              </a:xfrm>
            </p:grpSpPr>
            <p:sp>
              <p:nvSpPr>
                <p:cNvPr id="411831" name="Rectangle 183"/>
                <p:cNvSpPr>
                  <a:spLocks noChangeArrowheads="1"/>
                </p:cNvSpPr>
                <p:nvPr/>
              </p:nvSpPr>
              <p:spPr bwMode="auto">
                <a:xfrm>
                  <a:off x="0" y="0"/>
                  <a:ext cx="56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830" name="Group 182"/>
                <p:cNvGrpSpPr>
                  <a:grpSpLocks/>
                </p:cNvGrpSpPr>
                <p:nvPr/>
              </p:nvGrpSpPr>
              <p:grpSpPr bwMode="auto">
                <a:xfrm>
                  <a:off x="0" y="0"/>
                  <a:ext cx="563" cy="384"/>
                  <a:chOff x="0" y="0"/>
                  <a:chExt cx="563" cy="384"/>
                </a:xfrm>
              </p:grpSpPr>
              <p:sp>
                <p:nvSpPr>
                  <p:cNvPr id="411817" name="Rectangle 169"/>
                  <p:cNvSpPr>
                    <a:spLocks noChangeArrowheads="1"/>
                  </p:cNvSpPr>
                  <p:nvPr/>
                </p:nvSpPr>
                <p:spPr bwMode="auto">
                  <a:xfrm>
                    <a:off x="43" y="0"/>
                    <a:ext cx="47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Method</a:t>
                    </a:r>
                  </a:p>
                  <a:p>
                    <a:pPr algn="ctr" eaLnBrk="0" hangingPunct="0"/>
                    <a:endParaRPr lang="en-US" sz="1400">
                      <a:solidFill>
                        <a:srgbClr val="006666"/>
                      </a:solidFill>
                      <a:latin typeface="Verdana" pitchFamily="34" charset="0"/>
                    </a:endParaRPr>
                  </a:p>
                </p:txBody>
              </p:sp>
              <p:sp>
                <p:nvSpPr>
                  <p:cNvPr id="411829" name="Rectangle 181"/>
                  <p:cNvSpPr>
                    <a:spLocks noChangeArrowheads="1"/>
                  </p:cNvSpPr>
                  <p:nvPr/>
                </p:nvSpPr>
                <p:spPr bwMode="auto">
                  <a:xfrm>
                    <a:off x="0" y="0"/>
                    <a:ext cx="56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836" name="Group 188"/>
              <p:cNvGrpSpPr>
                <a:grpSpLocks/>
              </p:cNvGrpSpPr>
              <p:nvPr/>
            </p:nvGrpSpPr>
            <p:grpSpPr bwMode="auto">
              <a:xfrm>
                <a:off x="563" y="0"/>
                <a:ext cx="1764" cy="384"/>
                <a:chOff x="563" y="0"/>
                <a:chExt cx="1764" cy="384"/>
              </a:xfrm>
            </p:grpSpPr>
            <p:sp>
              <p:nvSpPr>
                <p:cNvPr id="411835" name="Rectangle 187"/>
                <p:cNvSpPr>
                  <a:spLocks noChangeArrowheads="1"/>
                </p:cNvSpPr>
                <p:nvPr/>
              </p:nvSpPr>
              <p:spPr bwMode="auto">
                <a:xfrm>
                  <a:off x="563" y="0"/>
                  <a:ext cx="176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834" name="Group 186"/>
                <p:cNvGrpSpPr>
                  <a:grpSpLocks/>
                </p:cNvGrpSpPr>
                <p:nvPr/>
              </p:nvGrpSpPr>
              <p:grpSpPr bwMode="auto">
                <a:xfrm>
                  <a:off x="563" y="0"/>
                  <a:ext cx="1764" cy="384"/>
                  <a:chOff x="563" y="0"/>
                  <a:chExt cx="1764" cy="384"/>
                </a:xfrm>
              </p:grpSpPr>
              <p:sp>
                <p:nvSpPr>
                  <p:cNvPr id="411818" name="Rectangle 170"/>
                  <p:cNvSpPr>
                    <a:spLocks noChangeArrowheads="1"/>
                  </p:cNvSpPr>
                  <p:nvPr/>
                </p:nvSpPr>
                <p:spPr bwMode="auto">
                  <a:xfrm>
                    <a:off x="606" y="0"/>
                    <a:ext cx="167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411833" name="Rectangle 185"/>
                  <p:cNvSpPr>
                    <a:spLocks noChangeArrowheads="1"/>
                  </p:cNvSpPr>
                  <p:nvPr/>
                </p:nvSpPr>
                <p:spPr bwMode="auto">
                  <a:xfrm>
                    <a:off x="563" y="0"/>
                    <a:ext cx="17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840" name="Group 192"/>
              <p:cNvGrpSpPr>
                <a:grpSpLocks/>
              </p:cNvGrpSpPr>
              <p:nvPr/>
            </p:nvGrpSpPr>
            <p:grpSpPr bwMode="auto">
              <a:xfrm>
                <a:off x="2327" y="0"/>
                <a:ext cx="1180" cy="384"/>
                <a:chOff x="2327" y="0"/>
                <a:chExt cx="1180" cy="384"/>
              </a:xfrm>
            </p:grpSpPr>
            <p:sp>
              <p:nvSpPr>
                <p:cNvPr id="411839" name="Rectangle 191"/>
                <p:cNvSpPr>
                  <a:spLocks noChangeArrowheads="1"/>
                </p:cNvSpPr>
                <p:nvPr/>
              </p:nvSpPr>
              <p:spPr bwMode="auto">
                <a:xfrm>
                  <a:off x="2327" y="0"/>
                  <a:ext cx="118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1838" name="Group 190"/>
                <p:cNvGrpSpPr>
                  <a:grpSpLocks/>
                </p:cNvGrpSpPr>
                <p:nvPr/>
              </p:nvGrpSpPr>
              <p:grpSpPr bwMode="auto">
                <a:xfrm>
                  <a:off x="2327" y="0"/>
                  <a:ext cx="1180" cy="384"/>
                  <a:chOff x="2327" y="0"/>
                  <a:chExt cx="1180" cy="384"/>
                </a:xfrm>
              </p:grpSpPr>
              <p:sp>
                <p:nvSpPr>
                  <p:cNvPr id="411819" name="Rectangle 171"/>
                  <p:cNvSpPr>
                    <a:spLocks noChangeArrowheads="1"/>
                  </p:cNvSpPr>
                  <p:nvPr/>
                </p:nvSpPr>
                <p:spPr bwMode="auto">
                  <a:xfrm>
                    <a:off x="2370" y="0"/>
                    <a:ext cx="109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Syntax</a:t>
                    </a:r>
                  </a:p>
                  <a:p>
                    <a:pPr algn="ctr" eaLnBrk="0" hangingPunct="0"/>
                    <a:endParaRPr lang="en-US" sz="1400">
                      <a:solidFill>
                        <a:srgbClr val="006666"/>
                      </a:solidFill>
                      <a:latin typeface="Verdana" pitchFamily="34" charset="0"/>
                    </a:endParaRPr>
                  </a:p>
                </p:txBody>
              </p:sp>
              <p:sp>
                <p:nvSpPr>
                  <p:cNvPr id="411837" name="Rectangle 189"/>
                  <p:cNvSpPr>
                    <a:spLocks noChangeArrowheads="1"/>
                  </p:cNvSpPr>
                  <p:nvPr/>
                </p:nvSpPr>
                <p:spPr bwMode="auto">
                  <a:xfrm>
                    <a:off x="2327" y="0"/>
                    <a:ext cx="11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1842" name="Group 194"/>
              <p:cNvGrpSpPr>
                <a:grpSpLocks/>
              </p:cNvGrpSpPr>
              <p:nvPr/>
            </p:nvGrpSpPr>
            <p:grpSpPr bwMode="auto">
              <a:xfrm>
                <a:off x="0" y="384"/>
                <a:ext cx="563" cy="890"/>
                <a:chOff x="0" y="384"/>
                <a:chExt cx="563" cy="890"/>
              </a:xfrm>
            </p:grpSpPr>
            <p:sp>
              <p:nvSpPr>
                <p:cNvPr id="411820" name="Rectangle 172"/>
                <p:cNvSpPr>
                  <a:spLocks noChangeArrowheads="1"/>
                </p:cNvSpPr>
                <p:nvPr/>
              </p:nvSpPr>
              <p:spPr bwMode="auto">
                <a:xfrm>
                  <a:off x="43" y="384"/>
                  <a:ext cx="4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abs()</a:t>
                  </a:r>
                </a:p>
                <a:p>
                  <a:pPr eaLnBrk="0" hangingPunct="0"/>
                  <a:endParaRPr lang="en-US" sz="1400">
                    <a:solidFill>
                      <a:srgbClr val="006666"/>
                    </a:solidFill>
                    <a:latin typeface="Verdana" pitchFamily="34" charset="0"/>
                  </a:endParaRPr>
                </a:p>
              </p:txBody>
            </p:sp>
            <p:sp>
              <p:nvSpPr>
                <p:cNvPr id="411841" name="Rectangle 193"/>
                <p:cNvSpPr>
                  <a:spLocks noChangeArrowheads="1"/>
                </p:cNvSpPr>
                <p:nvPr/>
              </p:nvSpPr>
              <p:spPr bwMode="auto">
                <a:xfrm>
                  <a:off x="0" y="384"/>
                  <a:ext cx="563"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44" name="Group 196"/>
              <p:cNvGrpSpPr>
                <a:grpSpLocks/>
              </p:cNvGrpSpPr>
              <p:nvPr/>
            </p:nvGrpSpPr>
            <p:grpSpPr bwMode="auto">
              <a:xfrm>
                <a:off x="563" y="384"/>
                <a:ext cx="1764" cy="890"/>
                <a:chOff x="563" y="384"/>
                <a:chExt cx="1764" cy="890"/>
              </a:xfrm>
            </p:grpSpPr>
            <p:sp>
              <p:nvSpPr>
                <p:cNvPr id="411821" name="Rectangle 173"/>
                <p:cNvSpPr>
                  <a:spLocks noChangeArrowheads="1"/>
                </p:cNvSpPr>
                <p:nvPr/>
              </p:nvSpPr>
              <p:spPr bwMode="auto">
                <a:xfrm>
                  <a:off x="606" y="384"/>
                  <a:ext cx="1678"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a parameter of data type, such as int, long, float, or double and returns the absolute value of that parameter.</a:t>
                  </a:r>
                </a:p>
                <a:p>
                  <a:pPr eaLnBrk="0" hangingPunct="0"/>
                  <a:r>
                    <a:rPr lang="en-US" sz="1400">
                      <a:solidFill>
                        <a:srgbClr val="006666"/>
                      </a:solidFill>
                      <a:latin typeface="Verdana" pitchFamily="34" charset="0"/>
                      <a:cs typeface="Times New Roman" pitchFamily="18" charset="0"/>
                    </a:rPr>
                    <a:t> </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1843" name="Rectangle 195"/>
                <p:cNvSpPr>
                  <a:spLocks noChangeArrowheads="1"/>
                </p:cNvSpPr>
                <p:nvPr/>
              </p:nvSpPr>
              <p:spPr bwMode="auto">
                <a:xfrm>
                  <a:off x="563" y="384"/>
                  <a:ext cx="1764"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46" name="Group 198"/>
              <p:cNvGrpSpPr>
                <a:grpSpLocks/>
              </p:cNvGrpSpPr>
              <p:nvPr/>
            </p:nvGrpSpPr>
            <p:grpSpPr bwMode="auto">
              <a:xfrm>
                <a:off x="2327" y="384"/>
                <a:ext cx="1180" cy="890"/>
                <a:chOff x="2327" y="384"/>
                <a:chExt cx="1180" cy="890"/>
              </a:xfrm>
            </p:grpSpPr>
            <p:sp>
              <p:nvSpPr>
                <p:cNvPr id="411822" name="Rectangle 174"/>
                <p:cNvSpPr>
                  <a:spLocks noChangeArrowheads="1"/>
                </p:cNvSpPr>
                <p:nvPr/>
              </p:nvSpPr>
              <p:spPr bwMode="auto">
                <a:xfrm>
                  <a:off x="2370" y="384"/>
                  <a:ext cx="1094"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abs(double x)</a:t>
                  </a:r>
                </a:p>
                <a:p>
                  <a:pPr eaLnBrk="0" hangingPunct="0"/>
                  <a:r>
                    <a:rPr lang="en-US" sz="1400">
                      <a:solidFill>
                        <a:srgbClr val="006666"/>
                      </a:solidFill>
                      <a:latin typeface="Courier New" pitchFamily="49" charset="0"/>
                      <a:cs typeface="Courier New" pitchFamily="49" charset="0"/>
                    </a:rPr>
                    <a:t>public static float abs(float x)</a:t>
                  </a:r>
                </a:p>
                <a:p>
                  <a:pPr eaLnBrk="0" hangingPunct="0"/>
                  <a:r>
                    <a:rPr lang="en-US" sz="1400">
                      <a:solidFill>
                        <a:srgbClr val="006666"/>
                      </a:solidFill>
                      <a:latin typeface="Courier New" pitchFamily="49" charset="0"/>
                      <a:cs typeface="Courier New" pitchFamily="49" charset="0"/>
                    </a:rPr>
                    <a:t>public static int abs(int x)</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1845" name="Rectangle 197"/>
                <p:cNvSpPr>
                  <a:spLocks noChangeArrowheads="1"/>
                </p:cNvSpPr>
                <p:nvPr/>
              </p:nvSpPr>
              <p:spPr bwMode="auto">
                <a:xfrm>
                  <a:off x="2327" y="384"/>
                  <a:ext cx="1180"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48" name="Group 200"/>
              <p:cNvGrpSpPr>
                <a:grpSpLocks/>
              </p:cNvGrpSpPr>
              <p:nvPr/>
            </p:nvGrpSpPr>
            <p:grpSpPr bwMode="auto">
              <a:xfrm>
                <a:off x="0" y="1274"/>
                <a:ext cx="563" cy="632"/>
                <a:chOff x="0" y="1274"/>
                <a:chExt cx="563" cy="632"/>
              </a:xfrm>
            </p:grpSpPr>
            <p:sp>
              <p:nvSpPr>
                <p:cNvPr id="411823" name="Rectangle 175"/>
                <p:cNvSpPr>
                  <a:spLocks noChangeArrowheads="1"/>
                </p:cNvSpPr>
                <p:nvPr/>
              </p:nvSpPr>
              <p:spPr bwMode="auto">
                <a:xfrm>
                  <a:off x="43" y="1274"/>
                  <a:ext cx="47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ceil()</a:t>
                  </a:r>
                </a:p>
                <a:p>
                  <a:pPr eaLnBrk="0" hangingPunct="0"/>
                  <a:endParaRPr lang="en-US" sz="1400">
                    <a:solidFill>
                      <a:srgbClr val="006666"/>
                    </a:solidFill>
                    <a:latin typeface="Verdana" pitchFamily="34" charset="0"/>
                  </a:endParaRPr>
                </a:p>
              </p:txBody>
            </p:sp>
            <p:sp>
              <p:nvSpPr>
                <p:cNvPr id="411847" name="Rectangle 199"/>
                <p:cNvSpPr>
                  <a:spLocks noChangeArrowheads="1"/>
                </p:cNvSpPr>
                <p:nvPr/>
              </p:nvSpPr>
              <p:spPr bwMode="auto">
                <a:xfrm>
                  <a:off x="0" y="1274"/>
                  <a:ext cx="56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50" name="Group 202"/>
              <p:cNvGrpSpPr>
                <a:grpSpLocks/>
              </p:cNvGrpSpPr>
              <p:nvPr/>
            </p:nvGrpSpPr>
            <p:grpSpPr bwMode="auto">
              <a:xfrm>
                <a:off x="563" y="1274"/>
                <a:ext cx="1764" cy="632"/>
                <a:chOff x="563" y="1274"/>
                <a:chExt cx="1764" cy="632"/>
              </a:xfrm>
            </p:grpSpPr>
            <p:sp>
              <p:nvSpPr>
                <p:cNvPr id="411824" name="Rectangle 176"/>
                <p:cNvSpPr>
                  <a:spLocks noChangeArrowheads="1"/>
                </p:cNvSpPr>
                <p:nvPr/>
              </p:nvSpPr>
              <p:spPr bwMode="auto">
                <a:xfrm>
                  <a:off x="606" y="1274"/>
                  <a:ext cx="167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the smallest double value of the next higher integer.</a:t>
                  </a:r>
                </a:p>
                <a:p>
                  <a:pPr eaLnBrk="0" hangingPunct="0"/>
                  <a:r>
                    <a:rPr lang="en-US" sz="1400">
                      <a:solidFill>
                        <a:srgbClr val="006666"/>
                      </a:solidFill>
                      <a:latin typeface="Verdana" pitchFamily="34" charset="0"/>
                      <a:cs typeface="Times New Roman" pitchFamily="18" charset="0"/>
                    </a:rPr>
                    <a:t> </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1849" name="Rectangle 201"/>
                <p:cNvSpPr>
                  <a:spLocks noChangeArrowheads="1"/>
                </p:cNvSpPr>
                <p:nvPr/>
              </p:nvSpPr>
              <p:spPr bwMode="auto">
                <a:xfrm>
                  <a:off x="563" y="1274"/>
                  <a:ext cx="176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52" name="Group 204"/>
              <p:cNvGrpSpPr>
                <a:grpSpLocks/>
              </p:cNvGrpSpPr>
              <p:nvPr/>
            </p:nvGrpSpPr>
            <p:grpSpPr bwMode="auto">
              <a:xfrm>
                <a:off x="2327" y="1274"/>
                <a:ext cx="1180" cy="632"/>
                <a:chOff x="2327" y="1274"/>
                <a:chExt cx="1180" cy="632"/>
              </a:xfrm>
            </p:grpSpPr>
            <p:sp>
              <p:nvSpPr>
                <p:cNvPr id="411825" name="Rectangle 177"/>
                <p:cNvSpPr>
                  <a:spLocks noChangeArrowheads="1"/>
                </p:cNvSpPr>
                <p:nvPr/>
              </p:nvSpPr>
              <p:spPr bwMode="auto">
                <a:xfrm>
                  <a:off x="2370" y="1274"/>
                  <a:ext cx="109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ceil(double x)</a:t>
                  </a:r>
                </a:p>
                <a:p>
                  <a:pPr eaLnBrk="0" hangingPunct="0"/>
                  <a:endParaRPr lang="en-US" sz="1400">
                    <a:solidFill>
                      <a:srgbClr val="006666"/>
                    </a:solidFill>
                    <a:latin typeface="Courier New" pitchFamily="49" charset="0"/>
                  </a:endParaRPr>
                </a:p>
              </p:txBody>
            </p:sp>
            <p:sp>
              <p:nvSpPr>
                <p:cNvPr id="411851" name="Rectangle 203"/>
                <p:cNvSpPr>
                  <a:spLocks noChangeArrowheads="1"/>
                </p:cNvSpPr>
                <p:nvPr/>
              </p:nvSpPr>
              <p:spPr bwMode="auto">
                <a:xfrm>
                  <a:off x="2327" y="1274"/>
                  <a:ext cx="118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54" name="Group 206"/>
              <p:cNvGrpSpPr>
                <a:grpSpLocks/>
              </p:cNvGrpSpPr>
              <p:nvPr/>
            </p:nvGrpSpPr>
            <p:grpSpPr bwMode="auto">
              <a:xfrm>
                <a:off x="0" y="1906"/>
                <a:ext cx="563" cy="460"/>
                <a:chOff x="0" y="1906"/>
                <a:chExt cx="563" cy="460"/>
              </a:xfrm>
            </p:grpSpPr>
            <p:sp>
              <p:nvSpPr>
                <p:cNvPr id="411826" name="Rectangle 178"/>
                <p:cNvSpPr>
                  <a:spLocks noChangeArrowheads="1"/>
                </p:cNvSpPr>
                <p:nvPr/>
              </p:nvSpPr>
              <p:spPr bwMode="auto">
                <a:xfrm>
                  <a:off x="43" y="1906"/>
                  <a:ext cx="47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floor()</a:t>
                  </a:r>
                </a:p>
                <a:p>
                  <a:pPr eaLnBrk="0" hangingPunct="0"/>
                  <a:endParaRPr lang="en-US" sz="1400">
                    <a:solidFill>
                      <a:srgbClr val="006666"/>
                    </a:solidFill>
                    <a:latin typeface="Verdana" pitchFamily="34" charset="0"/>
                  </a:endParaRPr>
                </a:p>
              </p:txBody>
            </p:sp>
            <p:sp>
              <p:nvSpPr>
                <p:cNvPr id="411853" name="Rectangle 205"/>
                <p:cNvSpPr>
                  <a:spLocks noChangeArrowheads="1"/>
                </p:cNvSpPr>
                <p:nvPr/>
              </p:nvSpPr>
              <p:spPr bwMode="auto">
                <a:xfrm>
                  <a:off x="0" y="1906"/>
                  <a:ext cx="56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56" name="Group 208"/>
              <p:cNvGrpSpPr>
                <a:grpSpLocks/>
              </p:cNvGrpSpPr>
              <p:nvPr/>
            </p:nvGrpSpPr>
            <p:grpSpPr bwMode="auto">
              <a:xfrm>
                <a:off x="563" y="1906"/>
                <a:ext cx="1764" cy="460"/>
                <a:chOff x="563" y="1906"/>
                <a:chExt cx="1764" cy="460"/>
              </a:xfrm>
            </p:grpSpPr>
            <p:sp>
              <p:nvSpPr>
                <p:cNvPr id="411827" name="Rectangle 179"/>
                <p:cNvSpPr>
                  <a:spLocks noChangeArrowheads="1"/>
                </p:cNvSpPr>
                <p:nvPr/>
              </p:nvSpPr>
              <p:spPr bwMode="auto">
                <a:xfrm>
                  <a:off x="606" y="1906"/>
                  <a:ext cx="167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the largest double value of the next smaller integer.</a:t>
                  </a:r>
                </a:p>
                <a:p>
                  <a:pPr eaLnBrk="0" hangingPunct="0"/>
                  <a:endParaRPr lang="en-US" sz="1400">
                    <a:solidFill>
                      <a:srgbClr val="006666"/>
                    </a:solidFill>
                    <a:latin typeface="Verdana" pitchFamily="34" charset="0"/>
                  </a:endParaRPr>
                </a:p>
              </p:txBody>
            </p:sp>
            <p:sp>
              <p:nvSpPr>
                <p:cNvPr id="411855" name="Rectangle 207"/>
                <p:cNvSpPr>
                  <a:spLocks noChangeArrowheads="1"/>
                </p:cNvSpPr>
                <p:nvPr/>
              </p:nvSpPr>
              <p:spPr bwMode="auto">
                <a:xfrm>
                  <a:off x="563" y="1906"/>
                  <a:ext cx="17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1858" name="Group 210"/>
              <p:cNvGrpSpPr>
                <a:grpSpLocks/>
              </p:cNvGrpSpPr>
              <p:nvPr/>
            </p:nvGrpSpPr>
            <p:grpSpPr bwMode="auto">
              <a:xfrm>
                <a:off x="2327" y="1906"/>
                <a:ext cx="1180" cy="460"/>
                <a:chOff x="2327" y="1906"/>
                <a:chExt cx="1180" cy="460"/>
              </a:xfrm>
            </p:grpSpPr>
            <p:sp>
              <p:nvSpPr>
                <p:cNvPr id="411828" name="Rectangle 180"/>
                <p:cNvSpPr>
                  <a:spLocks noChangeArrowheads="1"/>
                </p:cNvSpPr>
                <p:nvPr/>
              </p:nvSpPr>
              <p:spPr bwMode="auto">
                <a:xfrm>
                  <a:off x="2370" y="1906"/>
                  <a:ext cx="109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floor(double x)</a:t>
                  </a:r>
                </a:p>
                <a:p>
                  <a:pPr eaLnBrk="0" hangingPunct="0"/>
                  <a:endParaRPr lang="en-US" sz="1400">
                    <a:solidFill>
                      <a:srgbClr val="006666"/>
                    </a:solidFill>
                    <a:latin typeface="Courier New" pitchFamily="49" charset="0"/>
                  </a:endParaRPr>
                </a:p>
              </p:txBody>
            </p:sp>
            <p:sp>
              <p:nvSpPr>
                <p:cNvPr id="411857" name="Rectangle 209"/>
                <p:cNvSpPr>
                  <a:spLocks noChangeArrowheads="1"/>
                </p:cNvSpPr>
                <p:nvPr/>
              </p:nvSpPr>
              <p:spPr bwMode="auto">
                <a:xfrm>
                  <a:off x="2327" y="1906"/>
                  <a:ext cx="118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1860" name="Rectangle 212"/>
            <p:cNvSpPr>
              <a:spLocks noChangeArrowheads="1"/>
            </p:cNvSpPr>
            <p:nvPr/>
          </p:nvSpPr>
          <p:spPr bwMode="auto">
            <a:xfrm>
              <a:off x="-3" y="-3"/>
              <a:ext cx="3513" cy="237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2277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609600" y="1600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a:latin typeface="Verdana" pitchFamily="34" charset="0"/>
                <a:cs typeface="Times New Roman" charset="0"/>
              </a:rPr>
              <a:t>Inheritance in Java (Contd.)</a:t>
            </a:r>
            <a:endParaRPr lang="en-US" sz="1400">
              <a:solidFill>
                <a:srgbClr val="006666"/>
              </a:solidFill>
              <a:latin typeface="Verdana" pitchFamily="34" charset="0"/>
              <a:cs typeface="Times New Roman" charset="0"/>
            </a:endParaRPr>
          </a:p>
          <a:p>
            <a:pPr>
              <a:spcBef>
                <a:spcPct val="20000"/>
              </a:spcBef>
            </a:pPr>
            <a:endParaRPr lang="en-US" sz="1400">
              <a:solidFill>
                <a:srgbClr val="006666"/>
              </a:solidFill>
              <a:latin typeface="Verdana" pitchFamily="34" charset="0"/>
              <a:cs typeface="Times New Roman" charset="0"/>
            </a:endParaRPr>
          </a:p>
          <a:p>
            <a:pPr marL="742950" lvl="1" indent="-285750">
              <a:spcBef>
                <a:spcPct val="20000"/>
              </a:spcBef>
              <a:buSzPct val="140000"/>
              <a:buFontTx/>
              <a:buChar char="•"/>
            </a:pPr>
            <a:r>
              <a:rPr lang="en-US" sz="1400">
                <a:solidFill>
                  <a:srgbClr val="006666"/>
                </a:solidFill>
                <a:latin typeface="Verdana" pitchFamily="34" charset="0"/>
                <a:cs typeface="Times New Roman" charset="0"/>
              </a:rPr>
              <a:t>Implementing Different Types of Inheritance (Contd.)</a:t>
            </a:r>
          </a:p>
          <a:p>
            <a:pPr marL="1143000" lvl="2" indent="-228600">
              <a:spcBef>
                <a:spcPct val="20000"/>
              </a:spcBef>
              <a:buSzPct val="140000"/>
              <a:buFontTx/>
              <a:buChar char="•"/>
            </a:pPr>
            <a:r>
              <a:rPr lang="en-US" sz="1400">
                <a:solidFill>
                  <a:srgbClr val="006666"/>
                </a:solidFill>
                <a:latin typeface="Verdana" pitchFamily="34" charset="0"/>
                <a:cs typeface="Times New Roman" charset="0"/>
              </a:rPr>
              <a:t>Multilevel inheritance </a:t>
            </a:r>
          </a:p>
          <a:p>
            <a:pPr marL="1600200" lvl="3" indent="-228600">
              <a:spcBef>
                <a:spcPct val="20000"/>
              </a:spcBef>
              <a:buSzPct val="140000"/>
              <a:buFontTx/>
              <a:buChar char="•"/>
            </a:pPr>
            <a:r>
              <a:rPr lang="en-US" sz="1400">
                <a:solidFill>
                  <a:srgbClr val="006666"/>
                </a:solidFill>
                <a:latin typeface="Verdana" pitchFamily="34" charset="0"/>
                <a:cs typeface="Times New Roman" charset="0"/>
              </a:rPr>
              <a:t>The following syntax shows how to implement multilevel inheritance:</a:t>
            </a:r>
          </a:p>
          <a:p>
            <a:pPr marL="1600200" lvl="3" indent="-228600">
              <a:spcBef>
                <a:spcPct val="20000"/>
              </a:spcBef>
              <a:buSzPct val="140000"/>
            </a:pPr>
            <a:r>
              <a:rPr lang="en-US" sz="1400">
                <a:solidFill>
                  <a:srgbClr val="006666"/>
                </a:solidFill>
                <a:latin typeface="Verdana" pitchFamily="34" charset="0"/>
                <a:cs typeface="Times New Roman" charset="0"/>
              </a:rPr>
              <a:t>	</a:t>
            </a:r>
            <a:r>
              <a:rPr lang="en-US" sz="1400">
                <a:solidFill>
                  <a:srgbClr val="006666"/>
                </a:solidFill>
                <a:latin typeface="Courier New" pitchFamily="49" charset="0"/>
                <a:cs typeface="Courier New" pitchFamily="49" charset="0"/>
              </a:rPr>
              <a:t>class A</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Courier New" pitchFamily="49" charset="0"/>
                <a:cs typeface="Courier New" pitchFamily="49" charset="0"/>
              </a:rPr>
              <a:t>	class B extends A</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Courier New" pitchFamily="49" charset="0"/>
                <a:cs typeface="Courier New" pitchFamily="49" charset="0"/>
              </a:rPr>
              <a:t>	class C extends B</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Courier New" pitchFamily="49" charset="0"/>
                <a:cs typeface="Courier New" pitchFamily="49" charset="0"/>
              </a:rPr>
              <a:t>	}</a:t>
            </a:r>
          </a:p>
          <a:p>
            <a:pPr marL="1600200" lvl="3" indent="-228600">
              <a:spcBef>
                <a:spcPct val="20000"/>
              </a:spcBef>
              <a:buSzPct val="140000"/>
            </a:pPr>
            <a:r>
              <a:rPr lang="en-US" sz="1400">
                <a:solidFill>
                  <a:srgbClr val="006666"/>
                </a:solidFill>
                <a:latin typeface="Verdana" pitchFamily="34" charset="0"/>
                <a:cs typeface="Times New Roman" charset="0"/>
              </a:rPr>
              <a:t>   In the preceding syntax, class A is the superclass and class C is the subclass. The class B acts as a subclass for the class A and superclass for the class C.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609600" y="1143000"/>
            <a:ext cx="8305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endParaRPr lang="en-US" sz="3200">
              <a:latin typeface="Verdana" pitchFamily="34" charset="0"/>
              <a:cs typeface="Times New Roman" pitchFamily="18" charset="0"/>
            </a:endParaRPr>
          </a:p>
          <a:p>
            <a:pPr marL="457200" indent="-457200">
              <a:spcBef>
                <a:spcPct val="20000"/>
              </a:spcBef>
            </a:pPr>
            <a:r>
              <a:rPr lang="en-US" sz="3200">
                <a:latin typeface="Verdana" pitchFamily="34" charset="0"/>
                <a:cs typeface="Times New Roman" pitchFamily="18" charset="0"/>
              </a:rPr>
              <a:t>Exploring java.lang Package (Contd.)</a:t>
            </a:r>
            <a:endParaRPr lang="en-US" sz="3200">
              <a:latin typeface="Verdana" pitchFamily="34" charset="0"/>
            </a:endParaRPr>
          </a:p>
          <a:p>
            <a:pPr marL="457200" indent="-457200">
              <a:spcBef>
                <a:spcPct val="20000"/>
              </a:spcBef>
              <a:buSzPct val="140000"/>
            </a:pPr>
            <a:endParaRPr lang="en-US" sz="1400">
              <a:solidFill>
                <a:srgbClr val="006666"/>
              </a:solidFill>
              <a:latin typeface="Verdana" pitchFamily="34" charset="0"/>
              <a:cs typeface="Times New Roman" pitchFamily="18" charset="0"/>
            </a:endParaRPr>
          </a:p>
        </p:txBody>
      </p:sp>
      <p:grpSp>
        <p:nvGrpSpPr>
          <p:cNvPr id="413807" name="Group 111"/>
          <p:cNvGrpSpPr>
            <a:grpSpLocks/>
          </p:cNvGrpSpPr>
          <p:nvPr/>
        </p:nvGrpSpPr>
        <p:grpSpPr bwMode="auto">
          <a:xfrm>
            <a:off x="304800" y="2895600"/>
            <a:ext cx="8610600" cy="3200400"/>
            <a:chOff x="-3" y="-3"/>
            <a:chExt cx="3513" cy="2342"/>
          </a:xfrm>
        </p:grpSpPr>
        <p:grpSp>
          <p:nvGrpSpPr>
            <p:cNvPr id="413805" name="Group 109"/>
            <p:cNvGrpSpPr>
              <a:grpSpLocks/>
            </p:cNvGrpSpPr>
            <p:nvPr/>
          </p:nvGrpSpPr>
          <p:grpSpPr bwMode="auto">
            <a:xfrm>
              <a:off x="0" y="0"/>
              <a:ext cx="3507" cy="2336"/>
              <a:chOff x="0" y="0"/>
              <a:chExt cx="3507" cy="2336"/>
            </a:xfrm>
          </p:grpSpPr>
          <p:grpSp>
            <p:nvGrpSpPr>
              <p:cNvPr id="413784" name="Group 88"/>
              <p:cNvGrpSpPr>
                <a:grpSpLocks/>
              </p:cNvGrpSpPr>
              <p:nvPr/>
            </p:nvGrpSpPr>
            <p:grpSpPr bwMode="auto">
              <a:xfrm>
                <a:off x="0" y="0"/>
                <a:ext cx="563" cy="384"/>
                <a:chOff x="0" y="0"/>
                <a:chExt cx="563" cy="384"/>
              </a:xfrm>
            </p:grpSpPr>
            <p:sp>
              <p:nvSpPr>
                <p:cNvPr id="413783" name="Rectangle 87"/>
                <p:cNvSpPr>
                  <a:spLocks noChangeArrowheads="1"/>
                </p:cNvSpPr>
                <p:nvPr/>
              </p:nvSpPr>
              <p:spPr bwMode="auto">
                <a:xfrm>
                  <a:off x="0" y="0"/>
                  <a:ext cx="56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782" name="Group 86"/>
                <p:cNvGrpSpPr>
                  <a:grpSpLocks/>
                </p:cNvGrpSpPr>
                <p:nvPr/>
              </p:nvGrpSpPr>
              <p:grpSpPr bwMode="auto">
                <a:xfrm>
                  <a:off x="0" y="0"/>
                  <a:ext cx="563" cy="384"/>
                  <a:chOff x="0" y="0"/>
                  <a:chExt cx="563" cy="384"/>
                </a:xfrm>
              </p:grpSpPr>
              <p:sp>
                <p:nvSpPr>
                  <p:cNvPr id="413772" name="Rectangle 76"/>
                  <p:cNvSpPr>
                    <a:spLocks noChangeArrowheads="1"/>
                  </p:cNvSpPr>
                  <p:nvPr/>
                </p:nvSpPr>
                <p:spPr bwMode="auto">
                  <a:xfrm>
                    <a:off x="43" y="0"/>
                    <a:ext cx="47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Method</a:t>
                    </a:r>
                  </a:p>
                  <a:p>
                    <a:pPr algn="ctr" eaLnBrk="0" hangingPunct="0"/>
                    <a:endParaRPr lang="en-US" sz="1400">
                      <a:solidFill>
                        <a:srgbClr val="006666"/>
                      </a:solidFill>
                      <a:latin typeface="Verdana" pitchFamily="34" charset="0"/>
                    </a:endParaRPr>
                  </a:p>
                </p:txBody>
              </p:sp>
              <p:sp>
                <p:nvSpPr>
                  <p:cNvPr id="413781" name="Rectangle 85"/>
                  <p:cNvSpPr>
                    <a:spLocks noChangeArrowheads="1"/>
                  </p:cNvSpPr>
                  <p:nvPr/>
                </p:nvSpPr>
                <p:spPr bwMode="auto">
                  <a:xfrm>
                    <a:off x="0" y="0"/>
                    <a:ext cx="56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3788" name="Group 92"/>
              <p:cNvGrpSpPr>
                <a:grpSpLocks/>
              </p:cNvGrpSpPr>
              <p:nvPr/>
            </p:nvGrpSpPr>
            <p:grpSpPr bwMode="auto">
              <a:xfrm>
                <a:off x="563" y="0"/>
                <a:ext cx="1764" cy="384"/>
                <a:chOff x="563" y="0"/>
                <a:chExt cx="1764" cy="384"/>
              </a:xfrm>
            </p:grpSpPr>
            <p:sp>
              <p:nvSpPr>
                <p:cNvPr id="413787" name="Rectangle 91"/>
                <p:cNvSpPr>
                  <a:spLocks noChangeArrowheads="1"/>
                </p:cNvSpPr>
                <p:nvPr/>
              </p:nvSpPr>
              <p:spPr bwMode="auto">
                <a:xfrm>
                  <a:off x="563" y="0"/>
                  <a:ext cx="176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786" name="Group 90"/>
                <p:cNvGrpSpPr>
                  <a:grpSpLocks/>
                </p:cNvGrpSpPr>
                <p:nvPr/>
              </p:nvGrpSpPr>
              <p:grpSpPr bwMode="auto">
                <a:xfrm>
                  <a:off x="563" y="0"/>
                  <a:ext cx="1764" cy="384"/>
                  <a:chOff x="563" y="0"/>
                  <a:chExt cx="1764" cy="384"/>
                </a:xfrm>
              </p:grpSpPr>
              <p:sp>
                <p:nvSpPr>
                  <p:cNvPr id="413773" name="Rectangle 77"/>
                  <p:cNvSpPr>
                    <a:spLocks noChangeArrowheads="1"/>
                  </p:cNvSpPr>
                  <p:nvPr/>
                </p:nvSpPr>
                <p:spPr bwMode="auto">
                  <a:xfrm>
                    <a:off x="606" y="0"/>
                    <a:ext cx="167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413785" name="Rectangle 89"/>
                  <p:cNvSpPr>
                    <a:spLocks noChangeArrowheads="1"/>
                  </p:cNvSpPr>
                  <p:nvPr/>
                </p:nvSpPr>
                <p:spPr bwMode="auto">
                  <a:xfrm>
                    <a:off x="563" y="0"/>
                    <a:ext cx="17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3792" name="Group 96"/>
              <p:cNvGrpSpPr>
                <a:grpSpLocks/>
              </p:cNvGrpSpPr>
              <p:nvPr/>
            </p:nvGrpSpPr>
            <p:grpSpPr bwMode="auto">
              <a:xfrm>
                <a:off x="2327" y="0"/>
                <a:ext cx="1180" cy="384"/>
                <a:chOff x="2327" y="0"/>
                <a:chExt cx="1180" cy="384"/>
              </a:xfrm>
            </p:grpSpPr>
            <p:sp>
              <p:nvSpPr>
                <p:cNvPr id="413791" name="Rectangle 95"/>
                <p:cNvSpPr>
                  <a:spLocks noChangeArrowheads="1"/>
                </p:cNvSpPr>
                <p:nvPr/>
              </p:nvSpPr>
              <p:spPr bwMode="auto">
                <a:xfrm>
                  <a:off x="2327" y="0"/>
                  <a:ext cx="118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790" name="Group 94"/>
                <p:cNvGrpSpPr>
                  <a:grpSpLocks/>
                </p:cNvGrpSpPr>
                <p:nvPr/>
              </p:nvGrpSpPr>
              <p:grpSpPr bwMode="auto">
                <a:xfrm>
                  <a:off x="2327" y="0"/>
                  <a:ext cx="1180" cy="384"/>
                  <a:chOff x="2327" y="0"/>
                  <a:chExt cx="1180" cy="384"/>
                </a:xfrm>
              </p:grpSpPr>
              <p:sp>
                <p:nvSpPr>
                  <p:cNvPr id="413774" name="Rectangle 78"/>
                  <p:cNvSpPr>
                    <a:spLocks noChangeArrowheads="1"/>
                  </p:cNvSpPr>
                  <p:nvPr/>
                </p:nvSpPr>
                <p:spPr bwMode="auto">
                  <a:xfrm>
                    <a:off x="2370" y="0"/>
                    <a:ext cx="109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Syntax</a:t>
                    </a:r>
                  </a:p>
                  <a:p>
                    <a:pPr algn="ctr" eaLnBrk="0" hangingPunct="0"/>
                    <a:endParaRPr lang="en-US" sz="1400">
                      <a:solidFill>
                        <a:srgbClr val="006666"/>
                      </a:solidFill>
                      <a:latin typeface="Verdana" pitchFamily="34" charset="0"/>
                    </a:endParaRPr>
                  </a:p>
                </p:txBody>
              </p:sp>
              <p:sp>
                <p:nvSpPr>
                  <p:cNvPr id="413789" name="Rectangle 93"/>
                  <p:cNvSpPr>
                    <a:spLocks noChangeArrowheads="1"/>
                  </p:cNvSpPr>
                  <p:nvPr/>
                </p:nvSpPr>
                <p:spPr bwMode="auto">
                  <a:xfrm>
                    <a:off x="2327" y="0"/>
                    <a:ext cx="11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3794" name="Group 98"/>
              <p:cNvGrpSpPr>
                <a:grpSpLocks/>
              </p:cNvGrpSpPr>
              <p:nvPr/>
            </p:nvGrpSpPr>
            <p:grpSpPr bwMode="auto">
              <a:xfrm>
                <a:off x="0" y="384"/>
                <a:ext cx="563" cy="976"/>
                <a:chOff x="0" y="384"/>
                <a:chExt cx="563" cy="976"/>
              </a:xfrm>
            </p:grpSpPr>
            <p:sp>
              <p:nvSpPr>
                <p:cNvPr id="413775" name="Rectangle 79"/>
                <p:cNvSpPr>
                  <a:spLocks noChangeArrowheads="1"/>
                </p:cNvSpPr>
                <p:nvPr/>
              </p:nvSpPr>
              <p:spPr bwMode="auto">
                <a:xfrm>
                  <a:off x="43" y="384"/>
                  <a:ext cx="477"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max()</a:t>
                  </a:r>
                </a:p>
                <a:p>
                  <a:pPr eaLnBrk="0" hangingPunct="0"/>
                  <a:endParaRPr lang="en-US" sz="1400">
                    <a:solidFill>
                      <a:srgbClr val="006666"/>
                    </a:solidFill>
                    <a:latin typeface="Verdana" pitchFamily="34" charset="0"/>
                  </a:endParaRPr>
                </a:p>
              </p:txBody>
            </p:sp>
            <p:sp>
              <p:nvSpPr>
                <p:cNvPr id="413793" name="Rectangle 97"/>
                <p:cNvSpPr>
                  <a:spLocks noChangeArrowheads="1"/>
                </p:cNvSpPr>
                <p:nvPr/>
              </p:nvSpPr>
              <p:spPr bwMode="auto">
                <a:xfrm>
                  <a:off x="0" y="384"/>
                  <a:ext cx="563"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3796" name="Group 100"/>
              <p:cNvGrpSpPr>
                <a:grpSpLocks/>
              </p:cNvGrpSpPr>
              <p:nvPr/>
            </p:nvGrpSpPr>
            <p:grpSpPr bwMode="auto">
              <a:xfrm>
                <a:off x="563" y="384"/>
                <a:ext cx="1764" cy="976"/>
                <a:chOff x="563" y="384"/>
                <a:chExt cx="1764" cy="976"/>
              </a:xfrm>
            </p:grpSpPr>
            <p:sp>
              <p:nvSpPr>
                <p:cNvPr id="413776" name="Rectangle 80"/>
                <p:cNvSpPr>
                  <a:spLocks noChangeArrowheads="1"/>
                </p:cNvSpPr>
                <p:nvPr/>
              </p:nvSpPr>
              <p:spPr bwMode="auto">
                <a:xfrm>
                  <a:off x="606" y="384"/>
                  <a:ext cx="1678"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two arguments and returns the larger of the two values of the arguments. The two arguments should be of same data type such as float, double, int, or long.</a:t>
                  </a:r>
                </a:p>
                <a:p>
                  <a:pPr eaLnBrk="0" hangingPunct="0"/>
                  <a:r>
                    <a:rPr lang="en-US" sz="1400">
                      <a:solidFill>
                        <a:srgbClr val="006666"/>
                      </a:solidFill>
                      <a:latin typeface="Verdana" pitchFamily="34" charset="0"/>
                      <a:cs typeface="Times New Roman" pitchFamily="18" charset="0"/>
                    </a:rPr>
                    <a:t> </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3795" name="Rectangle 99"/>
                <p:cNvSpPr>
                  <a:spLocks noChangeArrowheads="1"/>
                </p:cNvSpPr>
                <p:nvPr/>
              </p:nvSpPr>
              <p:spPr bwMode="auto">
                <a:xfrm>
                  <a:off x="563" y="384"/>
                  <a:ext cx="1764"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3798" name="Group 102"/>
              <p:cNvGrpSpPr>
                <a:grpSpLocks/>
              </p:cNvGrpSpPr>
              <p:nvPr/>
            </p:nvGrpSpPr>
            <p:grpSpPr bwMode="auto">
              <a:xfrm>
                <a:off x="2327" y="384"/>
                <a:ext cx="1180" cy="976"/>
                <a:chOff x="2327" y="384"/>
                <a:chExt cx="1180" cy="976"/>
              </a:xfrm>
            </p:grpSpPr>
            <p:sp>
              <p:nvSpPr>
                <p:cNvPr id="413777" name="Rectangle 81"/>
                <p:cNvSpPr>
                  <a:spLocks noChangeArrowheads="1"/>
                </p:cNvSpPr>
                <p:nvPr/>
              </p:nvSpPr>
              <p:spPr bwMode="auto">
                <a:xfrm>
                  <a:off x="2370" y="384"/>
                  <a:ext cx="109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float max(float x, float y)</a:t>
                  </a:r>
                </a:p>
                <a:p>
                  <a:pPr eaLnBrk="0" hangingPunct="0"/>
                  <a:r>
                    <a:rPr lang="en-US" sz="1400">
                      <a:solidFill>
                        <a:srgbClr val="006666"/>
                      </a:solidFill>
                      <a:latin typeface="Courier New" pitchFamily="49" charset="0"/>
                      <a:cs typeface="Courier New" pitchFamily="49" charset="0"/>
                    </a:rPr>
                    <a:t>public static double max(double x, double y)</a:t>
                  </a:r>
                </a:p>
                <a:p>
                  <a:pPr eaLnBrk="0" hangingPunct="0"/>
                  <a:r>
                    <a:rPr lang="en-US" sz="1400">
                      <a:solidFill>
                        <a:srgbClr val="006666"/>
                      </a:solidFill>
                      <a:latin typeface="Courier New" pitchFamily="49" charset="0"/>
                      <a:cs typeface="Courier New" pitchFamily="49" charset="0"/>
                    </a:rPr>
                    <a:t>public static int max(int x, int y)</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3797" name="Rectangle 101"/>
                <p:cNvSpPr>
                  <a:spLocks noChangeArrowheads="1"/>
                </p:cNvSpPr>
                <p:nvPr/>
              </p:nvSpPr>
              <p:spPr bwMode="auto">
                <a:xfrm>
                  <a:off x="2327" y="384"/>
                  <a:ext cx="1180"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3800" name="Group 104"/>
              <p:cNvGrpSpPr>
                <a:grpSpLocks/>
              </p:cNvGrpSpPr>
              <p:nvPr/>
            </p:nvGrpSpPr>
            <p:grpSpPr bwMode="auto">
              <a:xfrm>
                <a:off x="0" y="1360"/>
                <a:ext cx="563" cy="976"/>
                <a:chOff x="0" y="1360"/>
                <a:chExt cx="563" cy="976"/>
              </a:xfrm>
            </p:grpSpPr>
            <p:sp>
              <p:nvSpPr>
                <p:cNvPr id="413778" name="Rectangle 82"/>
                <p:cNvSpPr>
                  <a:spLocks noChangeArrowheads="1"/>
                </p:cNvSpPr>
                <p:nvPr/>
              </p:nvSpPr>
              <p:spPr bwMode="auto">
                <a:xfrm>
                  <a:off x="43" y="1360"/>
                  <a:ext cx="477"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min()</a:t>
                  </a:r>
                </a:p>
                <a:p>
                  <a:pPr eaLnBrk="0" hangingPunct="0"/>
                  <a:endParaRPr lang="en-US" sz="1400">
                    <a:solidFill>
                      <a:srgbClr val="006666"/>
                    </a:solidFill>
                    <a:latin typeface="Verdana" pitchFamily="34" charset="0"/>
                  </a:endParaRPr>
                </a:p>
              </p:txBody>
            </p:sp>
            <p:sp>
              <p:nvSpPr>
                <p:cNvPr id="413799" name="Rectangle 103"/>
                <p:cNvSpPr>
                  <a:spLocks noChangeArrowheads="1"/>
                </p:cNvSpPr>
                <p:nvPr/>
              </p:nvSpPr>
              <p:spPr bwMode="auto">
                <a:xfrm>
                  <a:off x="0" y="1360"/>
                  <a:ext cx="563"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3802" name="Group 106"/>
              <p:cNvGrpSpPr>
                <a:grpSpLocks/>
              </p:cNvGrpSpPr>
              <p:nvPr/>
            </p:nvGrpSpPr>
            <p:grpSpPr bwMode="auto">
              <a:xfrm>
                <a:off x="563" y="1360"/>
                <a:ext cx="1764" cy="976"/>
                <a:chOff x="563" y="1360"/>
                <a:chExt cx="1764" cy="976"/>
              </a:xfrm>
            </p:grpSpPr>
            <p:sp>
              <p:nvSpPr>
                <p:cNvPr id="413779" name="Rectangle 83"/>
                <p:cNvSpPr>
                  <a:spLocks noChangeArrowheads="1"/>
                </p:cNvSpPr>
                <p:nvPr/>
              </p:nvSpPr>
              <p:spPr bwMode="auto">
                <a:xfrm>
                  <a:off x="606" y="1360"/>
                  <a:ext cx="1678"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two parameters and returns the smaller of the two values of the arguments. The two parameters should be of same data type such as float, double, int, or long.</a:t>
                  </a:r>
                </a:p>
                <a:p>
                  <a:pPr eaLnBrk="0" hangingPunct="0"/>
                  <a:r>
                    <a:rPr lang="en-US" sz="1400">
                      <a:solidFill>
                        <a:srgbClr val="006666"/>
                      </a:solidFill>
                      <a:latin typeface="Verdana" pitchFamily="34" charset="0"/>
                      <a:cs typeface="Times New Roman" pitchFamily="18" charset="0"/>
                    </a:rPr>
                    <a:t> </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3801" name="Rectangle 105"/>
                <p:cNvSpPr>
                  <a:spLocks noChangeArrowheads="1"/>
                </p:cNvSpPr>
                <p:nvPr/>
              </p:nvSpPr>
              <p:spPr bwMode="auto">
                <a:xfrm>
                  <a:off x="563" y="1360"/>
                  <a:ext cx="1764"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3804" name="Group 108"/>
              <p:cNvGrpSpPr>
                <a:grpSpLocks/>
              </p:cNvGrpSpPr>
              <p:nvPr/>
            </p:nvGrpSpPr>
            <p:grpSpPr bwMode="auto">
              <a:xfrm>
                <a:off x="2327" y="1360"/>
                <a:ext cx="1180" cy="976"/>
                <a:chOff x="2327" y="1360"/>
                <a:chExt cx="1180" cy="976"/>
              </a:xfrm>
            </p:grpSpPr>
            <p:sp>
              <p:nvSpPr>
                <p:cNvPr id="413780" name="Rectangle 84"/>
                <p:cNvSpPr>
                  <a:spLocks noChangeArrowheads="1"/>
                </p:cNvSpPr>
                <p:nvPr/>
              </p:nvSpPr>
              <p:spPr bwMode="auto">
                <a:xfrm>
                  <a:off x="2370" y="1360"/>
                  <a:ext cx="109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float min(float x, float y)</a:t>
                  </a:r>
                </a:p>
                <a:p>
                  <a:pPr eaLnBrk="0" hangingPunct="0"/>
                  <a:r>
                    <a:rPr lang="en-US" sz="1400">
                      <a:solidFill>
                        <a:srgbClr val="006666"/>
                      </a:solidFill>
                      <a:latin typeface="Courier New" pitchFamily="49" charset="0"/>
                      <a:cs typeface="Courier New" pitchFamily="49" charset="0"/>
                    </a:rPr>
                    <a:t>public static double min(double x, double y)</a:t>
                  </a:r>
                </a:p>
                <a:p>
                  <a:pPr eaLnBrk="0" hangingPunct="0"/>
                  <a:r>
                    <a:rPr lang="en-US" sz="1400">
                      <a:solidFill>
                        <a:srgbClr val="006666"/>
                      </a:solidFill>
                      <a:latin typeface="Courier New" pitchFamily="49" charset="0"/>
                      <a:cs typeface="Courier New" pitchFamily="49" charset="0"/>
                    </a:rPr>
                    <a:t>public static int min(int x, int y)</a:t>
                  </a:r>
                </a:p>
                <a:p>
                  <a:pPr eaLnBrk="0" hangingPunct="0"/>
                  <a:r>
                    <a:rPr lang="en-US" sz="1400">
                      <a:solidFill>
                        <a:srgbClr val="006666"/>
                      </a:solidFill>
                      <a:latin typeface="Verdana" pitchFamily="34" charset="0"/>
                      <a:cs typeface="Courier New" pitchFamily="49" charset="0"/>
                    </a:rPr>
                    <a:t> </a:t>
                  </a:r>
                </a:p>
                <a:p>
                  <a:pPr eaLnBrk="0" hangingPunct="0"/>
                  <a:endParaRPr lang="en-US" sz="1400">
                    <a:solidFill>
                      <a:srgbClr val="006666"/>
                    </a:solidFill>
                    <a:latin typeface="Verdana" pitchFamily="34" charset="0"/>
                  </a:endParaRPr>
                </a:p>
              </p:txBody>
            </p:sp>
            <p:sp>
              <p:nvSpPr>
                <p:cNvPr id="413803" name="Rectangle 107"/>
                <p:cNvSpPr>
                  <a:spLocks noChangeArrowheads="1"/>
                </p:cNvSpPr>
                <p:nvPr/>
              </p:nvSpPr>
              <p:spPr bwMode="auto">
                <a:xfrm>
                  <a:off x="2327" y="1360"/>
                  <a:ext cx="1180"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3806" name="Rectangle 110"/>
            <p:cNvSpPr>
              <a:spLocks noChangeArrowheads="1"/>
            </p:cNvSpPr>
            <p:nvPr/>
          </p:nvSpPr>
          <p:spPr bwMode="auto">
            <a:xfrm>
              <a:off x="-3" y="-3"/>
              <a:ext cx="3513" cy="23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0963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609600" y="15240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a:latin typeface="Verdana" pitchFamily="34" charset="0"/>
                <a:cs typeface="Times New Roman" pitchFamily="18" charset="0"/>
              </a:rPr>
              <a:t>Exploring java.lang Package </a:t>
            </a:r>
            <a:r>
              <a:rPr lang="en-US" sz="3200">
                <a:latin typeface="Verdana" pitchFamily="34" charset="0"/>
              </a:rPr>
              <a:t>(Contd.)</a:t>
            </a:r>
          </a:p>
          <a:p>
            <a:pPr marL="457200" indent="-457200">
              <a:spcBef>
                <a:spcPct val="20000"/>
              </a:spcBef>
              <a:buSzPct val="140000"/>
            </a:pPr>
            <a:endParaRPr lang="en-US" sz="1400">
              <a:solidFill>
                <a:srgbClr val="006666"/>
              </a:solidFill>
              <a:latin typeface="Verdana" pitchFamily="34" charset="0"/>
              <a:cs typeface="Times New Roman" pitchFamily="18" charset="0"/>
            </a:endParaRPr>
          </a:p>
        </p:txBody>
      </p:sp>
      <p:grpSp>
        <p:nvGrpSpPr>
          <p:cNvPr id="415900" name="Group 156"/>
          <p:cNvGrpSpPr>
            <a:grpSpLocks/>
          </p:cNvGrpSpPr>
          <p:nvPr/>
        </p:nvGrpSpPr>
        <p:grpSpPr bwMode="auto">
          <a:xfrm>
            <a:off x="457200" y="2514600"/>
            <a:ext cx="8305800" cy="3657600"/>
            <a:chOff x="-3" y="-3"/>
            <a:chExt cx="3513" cy="2200"/>
          </a:xfrm>
        </p:grpSpPr>
        <p:grpSp>
          <p:nvGrpSpPr>
            <p:cNvPr id="415898" name="Group 154"/>
            <p:cNvGrpSpPr>
              <a:grpSpLocks/>
            </p:cNvGrpSpPr>
            <p:nvPr/>
          </p:nvGrpSpPr>
          <p:grpSpPr bwMode="auto">
            <a:xfrm>
              <a:off x="0" y="0"/>
              <a:ext cx="3507" cy="2194"/>
              <a:chOff x="0" y="0"/>
              <a:chExt cx="3507" cy="2194"/>
            </a:xfrm>
          </p:grpSpPr>
          <p:grpSp>
            <p:nvGrpSpPr>
              <p:cNvPr id="415871" name="Group 127"/>
              <p:cNvGrpSpPr>
                <a:grpSpLocks/>
              </p:cNvGrpSpPr>
              <p:nvPr/>
            </p:nvGrpSpPr>
            <p:grpSpPr bwMode="auto">
              <a:xfrm>
                <a:off x="0" y="0"/>
                <a:ext cx="563" cy="384"/>
                <a:chOff x="0" y="0"/>
                <a:chExt cx="563" cy="384"/>
              </a:xfrm>
            </p:grpSpPr>
            <p:sp>
              <p:nvSpPr>
                <p:cNvPr id="415870" name="Rectangle 126"/>
                <p:cNvSpPr>
                  <a:spLocks noChangeArrowheads="1"/>
                </p:cNvSpPr>
                <p:nvPr/>
              </p:nvSpPr>
              <p:spPr bwMode="auto">
                <a:xfrm>
                  <a:off x="0" y="0"/>
                  <a:ext cx="56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5869" name="Group 125"/>
                <p:cNvGrpSpPr>
                  <a:grpSpLocks/>
                </p:cNvGrpSpPr>
                <p:nvPr/>
              </p:nvGrpSpPr>
              <p:grpSpPr bwMode="auto">
                <a:xfrm>
                  <a:off x="0" y="0"/>
                  <a:ext cx="563" cy="384"/>
                  <a:chOff x="0" y="0"/>
                  <a:chExt cx="563" cy="384"/>
                </a:xfrm>
              </p:grpSpPr>
              <p:sp>
                <p:nvSpPr>
                  <p:cNvPr id="415856" name="Rectangle 112"/>
                  <p:cNvSpPr>
                    <a:spLocks noChangeArrowheads="1"/>
                  </p:cNvSpPr>
                  <p:nvPr/>
                </p:nvSpPr>
                <p:spPr bwMode="auto">
                  <a:xfrm>
                    <a:off x="43" y="0"/>
                    <a:ext cx="47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Method</a:t>
                    </a:r>
                  </a:p>
                  <a:p>
                    <a:pPr algn="ctr" eaLnBrk="0" hangingPunct="0"/>
                    <a:endParaRPr lang="en-US" sz="1400">
                      <a:solidFill>
                        <a:srgbClr val="006666"/>
                      </a:solidFill>
                      <a:latin typeface="Verdana" pitchFamily="34" charset="0"/>
                    </a:endParaRPr>
                  </a:p>
                </p:txBody>
              </p:sp>
              <p:sp>
                <p:nvSpPr>
                  <p:cNvPr id="415868" name="Rectangle 124"/>
                  <p:cNvSpPr>
                    <a:spLocks noChangeArrowheads="1"/>
                  </p:cNvSpPr>
                  <p:nvPr/>
                </p:nvSpPr>
                <p:spPr bwMode="auto">
                  <a:xfrm>
                    <a:off x="0" y="0"/>
                    <a:ext cx="56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5875" name="Group 131"/>
              <p:cNvGrpSpPr>
                <a:grpSpLocks/>
              </p:cNvGrpSpPr>
              <p:nvPr/>
            </p:nvGrpSpPr>
            <p:grpSpPr bwMode="auto">
              <a:xfrm>
                <a:off x="563" y="0"/>
                <a:ext cx="1764" cy="384"/>
                <a:chOff x="563" y="0"/>
                <a:chExt cx="1764" cy="384"/>
              </a:xfrm>
            </p:grpSpPr>
            <p:sp>
              <p:nvSpPr>
                <p:cNvPr id="415874" name="Rectangle 130"/>
                <p:cNvSpPr>
                  <a:spLocks noChangeArrowheads="1"/>
                </p:cNvSpPr>
                <p:nvPr/>
              </p:nvSpPr>
              <p:spPr bwMode="auto">
                <a:xfrm>
                  <a:off x="563" y="0"/>
                  <a:ext cx="176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5873" name="Group 129"/>
                <p:cNvGrpSpPr>
                  <a:grpSpLocks/>
                </p:cNvGrpSpPr>
                <p:nvPr/>
              </p:nvGrpSpPr>
              <p:grpSpPr bwMode="auto">
                <a:xfrm>
                  <a:off x="563" y="0"/>
                  <a:ext cx="1764" cy="384"/>
                  <a:chOff x="563" y="0"/>
                  <a:chExt cx="1764" cy="384"/>
                </a:xfrm>
              </p:grpSpPr>
              <p:sp>
                <p:nvSpPr>
                  <p:cNvPr id="415857" name="Rectangle 113"/>
                  <p:cNvSpPr>
                    <a:spLocks noChangeArrowheads="1"/>
                  </p:cNvSpPr>
                  <p:nvPr/>
                </p:nvSpPr>
                <p:spPr bwMode="auto">
                  <a:xfrm>
                    <a:off x="606" y="0"/>
                    <a:ext cx="167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415872" name="Rectangle 128"/>
                  <p:cNvSpPr>
                    <a:spLocks noChangeArrowheads="1"/>
                  </p:cNvSpPr>
                  <p:nvPr/>
                </p:nvSpPr>
                <p:spPr bwMode="auto">
                  <a:xfrm>
                    <a:off x="563" y="0"/>
                    <a:ext cx="17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5879" name="Group 135"/>
              <p:cNvGrpSpPr>
                <a:grpSpLocks/>
              </p:cNvGrpSpPr>
              <p:nvPr/>
            </p:nvGrpSpPr>
            <p:grpSpPr bwMode="auto">
              <a:xfrm>
                <a:off x="2327" y="0"/>
                <a:ext cx="1180" cy="384"/>
                <a:chOff x="2327" y="0"/>
                <a:chExt cx="1180" cy="384"/>
              </a:xfrm>
            </p:grpSpPr>
            <p:sp>
              <p:nvSpPr>
                <p:cNvPr id="415878" name="Rectangle 134"/>
                <p:cNvSpPr>
                  <a:spLocks noChangeArrowheads="1"/>
                </p:cNvSpPr>
                <p:nvPr/>
              </p:nvSpPr>
              <p:spPr bwMode="auto">
                <a:xfrm>
                  <a:off x="2327" y="0"/>
                  <a:ext cx="118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5877" name="Group 133"/>
                <p:cNvGrpSpPr>
                  <a:grpSpLocks/>
                </p:cNvGrpSpPr>
                <p:nvPr/>
              </p:nvGrpSpPr>
              <p:grpSpPr bwMode="auto">
                <a:xfrm>
                  <a:off x="2327" y="0"/>
                  <a:ext cx="1180" cy="384"/>
                  <a:chOff x="2327" y="0"/>
                  <a:chExt cx="1180" cy="384"/>
                </a:xfrm>
              </p:grpSpPr>
              <p:sp>
                <p:nvSpPr>
                  <p:cNvPr id="415858" name="Rectangle 114"/>
                  <p:cNvSpPr>
                    <a:spLocks noChangeArrowheads="1"/>
                  </p:cNvSpPr>
                  <p:nvPr/>
                </p:nvSpPr>
                <p:spPr bwMode="auto">
                  <a:xfrm>
                    <a:off x="2370" y="0"/>
                    <a:ext cx="109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Syntax</a:t>
                    </a:r>
                  </a:p>
                  <a:p>
                    <a:pPr algn="ctr" eaLnBrk="0" hangingPunct="0"/>
                    <a:endParaRPr lang="en-US" sz="1400">
                      <a:solidFill>
                        <a:srgbClr val="006666"/>
                      </a:solidFill>
                      <a:latin typeface="Verdana" pitchFamily="34" charset="0"/>
                    </a:endParaRPr>
                  </a:p>
                </p:txBody>
              </p:sp>
              <p:sp>
                <p:nvSpPr>
                  <p:cNvPr id="415876" name="Rectangle 132"/>
                  <p:cNvSpPr>
                    <a:spLocks noChangeArrowheads="1"/>
                  </p:cNvSpPr>
                  <p:nvPr/>
                </p:nvSpPr>
                <p:spPr bwMode="auto">
                  <a:xfrm>
                    <a:off x="2327" y="0"/>
                    <a:ext cx="11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5881" name="Group 137"/>
              <p:cNvGrpSpPr>
                <a:grpSpLocks/>
              </p:cNvGrpSpPr>
              <p:nvPr/>
            </p:nvGrpSpPr>
            <p:grpSpPr bwMode="auto">
              <a:xfrm>
                <a:off x="0" y="384"/>
                <a:ext cx="563" cy="632"/>
                <a:chOff x="0" y="384"/>
                <a:chExt cx="563" cy="632"/>
              </a:xfrm>
            </p:grpSpPr>
            <p:sp>
              <p:nvSpPr>
                <p:cNvPr id="415859" name="Rectangle 115"/>
                <p:cNvSpPr>
                  <a:spLocks noChangeArrowheads="1"/>
                </p:cNvSpPr>
                <p:nvPr/>
              </p:nvSpPr>
              <p:spPr bwMode="auto">
                <a:xfrm>
                  <a:off x="43" y="384"/>
                  <a:ext cx="47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random()</a:t>
                  </a:r>
                </a:p>
                <a:p>
                  <a:pPr eaLnBrk="0" hangingPunct="0"/>
                  <a:endParaRPr lang="en-US" sz="1400">
                    <a:solidFill>
                      <a:srgbClr val="006666"/>
                    </a:solidFill>
                    <a:latin typeface="Verdana" pitchFamily="34" charset="0"/>
                  </a:endParaRPr>
                </a:p>
              </p:txBody>
            </p:sp>
            <p:sp>
              <p:nvSpPr>
                <p:cNvPr id="415880" name="Rectangle 136"/>
                <p:cNvSpPr>
                  <a:spLocks noChangeArrowheads="1"/>
                </p:cNvSpPr>
                <p:nvPr/>
              </p:nvSpPr>
              <p:spPr bwMode="auto">
                <a:xfrm>
                  <a:off x="0" y="384"/>
                  <a:ext cx="56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83" name="Group 139"/>
              <p:cNvGrpSpPr>
                <a:grpSpLocks/>
              </p:cNvGrpSpPr>
              <p:nvPr/>
            </p:nvGrpSpPr>
            <p:grpSpPr bwMode="auto">
              <a:xfrm>
                <a:off x="563" y="384"/>
                <a:ext cx="1764" cy="632"/>
                <a:chOff x="563" y="384"/>
                <a:chExt cx="1764" cy="632"/>
              </a:xfrm>
            </p:grpSpPr>
            <p:sp>
              <p:nvSpPr>
                <p:cNvPr id="415860" name="Rectangle 116"/>
                <p:cNvSpPr>
                  <a:spLocks noChangeArrowheads="1"/>
                </p:cNvSpPr>
                <p:nvPr/>
              </p:nvSpPr>
              <p:spPr bwMode="auto">
                <a:xfrm>
                  <a:off x="606" y="384"/>
                  <a:ext cx="167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no argument and returns a positive, double, value randomly generated, greater than or equal to 0.0 and less than 1.0.</a:t>
                  </a:r>
                </a:p>
                <a:p>
                  <a:pPr eaLnBrk="0" hangingPunct="0"/>
                  <a:endParaRPr lang="en-US" sz="1400">
                    <a:solidFill>
                      <a:srgbClr val="006666"/>
                    </a:solidFill>
                    <a:latin typeface="Verdana" pitchFamily="34" charset="0"/>
                  </a:endParaRPr>
                </a:p>
              </p:txBody>
            </p:sp>
            <p:sp>
              <p:nvSpPr>
                <p:cNvPr id="415882" name="Rectangle 138"/>
                <p:cNvSpPr>
                  <a:spLocks noChangeArrowheads="1"/>
                </p:cNvSpPr>
                <p:nvPr/>
              </p:nvSpPr>
              <p:spPr bwMode="auto">
                <a:xfrm>
                  <a:off x="563" y="384"/>
                  <a:ext cx="176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85" name="Group 141"/>
              <p:cNvGrpSpPr>
                <a:grpSpLocks/>
              </p:cNvGrpSpPr>
              <p:nvPr/>
            </p:nvGrpSpPr>
            <p:grpSpPr bwMode="auto">
              <a:xfrm>
                <a:off x="2327" y="384"/>
                <a:ext cx="1180" cy="632"/>
                <a:chOff x="2327" y="384"/>
                <a:chExt cx="1180" cy="632"/>
              </a:xfrm>
            </p:grpSpPr>
            <p:sp>
              <p:nvSpPr>
                <p:cNvPr id="415861" name="Rectangle 117"/>
                <p:cNvSpPr>
                  <a:spLocks noChangeArrowheads="1"/>
                </p:cNvSpPr>
                <p:nvPr/>
              </p:nvSpPr>
              <p:spPr bwMode="auto">
                <a:xfrm>
                  <a:off x="2370" y="384"/>
                  <a:ext cx="109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random()</a:t>
                  </a:r>
                </a:p>
                <a:p>
                  <a:pPr eaLnBrk="0" hangingPunct="0"/>
                  <a:endParaRPr lang="en-US" sz="1400">
                    <a:solidFill>
                      <a:srgbClr val="006666"/>
                    </a:solidFill>
                    <a:latin typeface="Courier New" pitchFamily="49" charset="0"/>
                  </a:endParaRPr>
                </a:p>
              </p:txBody>
            </p:sp>
            <p:sp>
              <p:nvSpPr>
                <p:cNvPr id="415884" name="Rectangle 140"/>
                <p:cNvSpPr>
                  <a:spLocks noChangeArrowheads="1"/>
                </p:cNvSpPr>
                <p:nvPr/>
              </p:nvSpPr>
              <p:spPr bwMode="auto">
                <a:xfrm>
                  <a:off x="2327" y="384"/>
                  <a:ext cx="118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87" name="Group 143"/>
              <p:cNvGrpSpPr>
                <a:grpSpLocks/>
              </p:cNvGrpSpPr>
              <p:nvPr/>
            </p:nvGrpSpPr>
            <p:grpSpPr bwMode="auto">
              <a:xfrm>
                <a:off x="0" y="1016"/>
                <a:ext cx="563" cy="632"/>
                <a:chOff x="0" y="1016"/>
                <a:chExt cx="563" cy="632"/>
              </a:xfrm>
            </p:grpSpPr>
            <p:sp>
              <p:nvSpPr>
                <p:cNvPr id="415862" name="Rectangle 118"/>
                <p:cNvSpPr>
                  <a:spLocks noChangeArrowheads="1"/>
                </p:cNvSpPr>
                <p:nvPr/>
              </p:nvSpPr>
              <p:spPr bwMode="auto">
                <a:xfrm>
                  <a:off x="43" y="1016"/>
                  <a:ext cx="47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round()</a:t>
                  </a:r>
                </a:p>
                <a:p>
                  <a:pPr eaLnBrk="0" hangingPunct="0"/>
                  <a:endParaRPr lang="en-US" sz="1400">
                    <a:solidFill>
                      <a:srgbClr val="006666"/>
                    </a:solidFill>
                    <a:latin typeface="Verdana" pitchFamily="34" charset="0"/>
                  </a:endParaRPr>
                </a:p>
              </p:txBody>
            </p:sp>
            <p:sp>
              <p:nvSpPr>
                <p:cNvPr id="415886" name="Rectangle 142"/>
                <p:cNvSpPr>
                  <a:spLocks noChangeArrowheads="1"/>
                </p:cNvSpPr>
                <p:nvPr/>
              </p:nvSpPr>
              <p:spPr bwMode="auto">
                <a:xfrm>
                  <a:off x="0" y="1016"/>
                  <a:ext cx="56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89" name="Group 145"/>
              <p:cNvGrpSpPr>
                <a:grpSpLocks/>
              </p:cNvGrpSpPr>
              <p:nvPr/>
            </p:nvGrpSpPr>
            <p:grpSpPr bwMode="auto">
              <a:xfrm>
                <a:off x="563" y="1016"/>
                <a:ext cx="1764" cy="632"/>
                <a:chOff x="563" y="1016"/>
                <a:chExt cx="1764" cy="632"/>
              </a:xfrm>
            </p:grpSpPr>
            <p:sp>
              <p:nvSpPr>
                <p:cNvPr id="415863" name="Rectangle 119"/>
                <p:cNvSpPr>
                  <a:spLocks noChangeArrowheads="1"/>
                </p:cNvSpPr>
                <p:nvPr/>
              </p:nvSpPr>
              <p:spPr bwMode="auto">
                <a:xfrm>
                  <a:off x="606" y="1016"/>
                  <a:ext cx="167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400">
                      <a:solidFill>
                        <a:srgbClr val="006666"/>
                      </a:solidFill>
                      <a:latin typeface="Verdana" pitchFamily="34" charset="0"/>
                      <a:cs typeface="Times New Roman" pitchFamily="18" charset="0"/>
                    </a:rPr>
                    <a:t>Accepts one parameter of the double or float data type and returns the integer value closest to the parameter.</a:t>
                  </a:r>
                </a:p>
              </p:txBody>
            </p:sp>
            <p:sp>
              <p:nvSpPr>
                <p:cNvPr id="415888" name="Rectangle 144"/>
                <p:cNvSpPr>
                  <a:spLocks noChangeArrowheads="1"/>
                </p:cNvSpPr>
                <p:nvPr/>
              </p:nvSpPr>
              <p:spPr bwMode="auto">
                <a:xfrm>
                  <a:off x="563" y="1016"/>
                  <a:ext cx="1764"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91" name="Group 147"/>
              <p:cNvGrpSpPr>
                <a:grpSpLocks/>
              </p:cNvGrpSpPr>
              <p:nvPr/>
            </p:nvGrpSpPr>
            <p:grpSpPr bwMode="auto">
              <a:xfrm>
                <a:off x="2327" y="1016"/>
                <a:ext cx="1180" cy="632"/>
                <a:chOff x="2327" y="1016"/>
                <a:chExt cx="1180" cy="632"/>
              </a:xfrm>
            </p:grpSpPr>
            <p:sp>
              <p:nvSpPr>
                <p:cNvPr id="415864" name="Rectangle 120"/>
                <p:cNvSpPr>
                  <a:spLocks noChangeArrowheads="1"/>
                </p:cNvSpPr>
                <p:nvPr/>
              </p:nvSpPr>
              <p:spPr bwMode="auto">
                <a:xfrm>
                  <a:off x="2370" y="1016"/>
                  <a:ext cx="109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long                                      round(double x)</a:t>
                  </a:r>
                </a:p>
                <a:p>
                  <a:pPr eaLnBrk="0" hangingPunct="0"/>
                  <a:endParaRPr lang="en-US" sz="1000">
                    <a:solidFill>
                      <a:srgbClr val="006666"/>
                    </a:solidFill>
                    <a:latin typeface="Courier New" pitchFamily="49" charset="0"/>
                    <a:cs typeface="Courier New" pitchFamily="49" charset="0"/>
                  </a:endParaRPr>
                </a:p>
                <a:p>
                  <a:pPr eaLnBrk="0" hangingPunct="0"/>
                  <a:r>
                    <a:rPr lang="en-US" sz="1400">
                      <a:solidFill>
                        <a:srgbClr val="006666"/>
                      </a:solidFill>
                      <a:latin typeface="Courier New" pitchFamily="49" charset="0"/>
                      <a:cs typeface="Courier New" pitchFamily="49" charset="0"/>
                    </a:rPr>
                    <a:t>public static int round(float x)</a:t>
                  </a:r>
                </a:p>
                <a:p>
                  <a:pPr eaLnBrk="0" hangingPunct="0"/>
                  <a:endParaRPr lang="en-US" sz="1400">
                    <a:solidFill>
                      <a:srgbClr val="006666"/>
                    </a:solidFill>
                    <a:latin typeface="Verdana" pitchFamily="34" charset="0"/>
                  </a:endParaRPr>
                </a:p>
              </p:txBody>
            </p:sp>
            <p:sp>
              <p:nvSpPr>
                <p:cNvPr id="415890" name="Rectangle 146"/>
                <p:cNvSpPr>
                  <a:spLocks noChangeArrowheads="1"/>
                </p:cNvSpPr>
                <p:nvPr/>
              </p:nvSpPr>
              <p:spPr bwMode="auto">
                <a:xfrm>
                  <a:off x="2327" y="1016"/>
                  <a:ext cx="118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93" name="Group 149"/>
              <p:cNvGrpSpPr>
                <a:grpSpLocks/>
              </p:cNvGrpSpPr>
              <p:nvPr/>
            </p:nvGrpSpPr>
            <p:grpSpPr bwMode="auto">
              <a:xfrm>
                <a:off x="0" y="1648"/>
                <a:ext cx="563" cy="546"/>
                <a:chOff x="0" y="1648"/>
                <a:chExt cx="563" cy="546"/>
              </a:xfrm>
            </p:grpSpPr>
            <p:sp>
              <p:nvSpPr>
                <p:cNvPr id="415865" name="Rectangle 121"/>
                <p:cNvSpPr>
                  <a:spLocks noChangeArrowheads="1"/>
                </p:cNvSpPr>
                <p:nvPr/>
              </p:nvSpPr>
              <p:spPr bwMode="auto">
                <a:xfrm>
                  <a:off x="43" y="1648"/>
                  <a:ext cx="47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sin()</a:t>
                  </a:r>
                </a:p>
                <a:p>
                  <a:pPr eaLnBrk="0" hangingPunct="0"/>
                  <a:endParaRPr lang="en-US" sz="1400">
                    <a:solidFill>
                      <a:srgbClr val="006666"/>
                    </a:solidFill>
                    <a:latin typeface="Verdana" pitchFamily="34" charset="0"/>
                  </a:endParaRPr>
                </a:p>
              </p:txBody>
            </p:sp>
            <p:sp>
              <p:nvSpPr>
                <p:cNvPr id="415892" name="Rectangle 148"/>
                <p:cNvSpPr>
                  <a:spLocks noChangeArrowheads="1"/>
                </p:cNvSpPr>
                <p:nvPr/>
              </p:nvSpPr>
              <p:spPr bwMode="auto">
                <a:xfrm>
                  <a:off x="0" y="1648"/>
                  <a:ext cx="56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95" name="Group 151"/>
              <p:cNvGrpSpPr>
                <a:grpSpLocks/>
              </p:cNvGrpSpPr>
              <p:nvPr/>
            </p:nvGrpSpPr>
            <p:grpSpPr bwMode="auto">
              <a:xfrm>
                <a:off x="563" y="1648"/>
                <a:ext cx="1764" cy="546"/>
                <a:chOff x="563" y="1648"/>
                <a:chExt cx="1764" cy="546"/>
              </a:xfrm>
            </p:grpSpPr>
            <p:sp>
              <p:nvSpPr>
                <p:cNvPr id="415866" name="Rectangle 122"/>
                <p:cNvSpPr>
                  <a:spLocks noChangeArrowheads="1"/>
                </p:cNvSpPr>
                <p:nvPr/>
              </p:nvSpPr>
              <p:spPr bwMode="auto">
                <a:xfrm>
                  <a:off x="606" y="1648"/>
                  <a:ext cx="1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an angle in radian as parameter and returns the trigonometric sine of the angle.</a:t>
                  </a:r>
                  <a:endParaRPr lang="en-US" sz="1400">
                    <a:solidFill>
                      <a:srgbClr val="006666"/>
                    </a:solidFill>
                    <a:latin typeface="Verdana" pitchFamily="34" charset="0"/>
                  </a:endParaRPr>
                </a:p>
              </p:txBody>
            </p:sp>
            <p:sp>
              <p:nvSpPr>
                <p:cNvPr id="415894" name="Rectangle 150"/>
                <p:cNvSpPr>
                  <a:spLocks noChangeArrowheads="1"/>
                </p:cNvSpPr>
                <p:nvPr/>
              </p:nvSpPr>
              <p:spPr bwMode="auto">
                <a:xfrm>
                  <a:off x="563" y="1648"/>
                  <a:ext cx="17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5897" name="Group 153"/>
              <p:cNvGrpSpPr>
                <a:grpSpLocks/>
              </p:cNvGrpSpPr>
              <p:nvPr/>
            </p:nvGrpSpPr>
            <p:grpSpPr bwMode="auto">
              <a:xfrm>
                <a:off x="2327" y="1648"/>
                <a:ext cx="1180" cy="546"/>
                <a:chOff x="2327" y="1648"/>
                <a:chExt cx="1180" cy="546"/>
              </a:xfrm>
            </p:grpSpPr>
            <p:sp>
              <p:nvSpPr>
                <p:cNvPr id="415867" name="Rectangle 123"/>
                <p:cNvSpPr>
                  <a:spLocks noChangeArrowheads="1"/>
                </p:cNvSpPr>
                <p:nvPr/>
              </p:nvSpPr>
              <p:spPr bwMode="auto">
                <a:xfrm>
                  <a:off x="2370" y="1648"/>
                  <a:ext cx="109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sin(double x)</a:t>
                  </a:r>
                </a:p>
                <a:p>
                  <a:pPr eaLnBrk="0" hangingPunct="0"/>
                  <a:endParaRPr lang="en-US" sz="1400">
                    <a:solidFill>
                      <a:srgbClr val="006666"/>
                    </a:solidFill>
                    <a:latin typeface="Courier New" pitchFamily="49" charset="0"/>
                  </a:endParaRPr>
                </a:p>
              </p:txBody>
            </p:sp>
            <p:sp>
              <p:nvSpPr>
                <p:cNvPr id="415896" name="Rectangle 152"/>
                <p:cNvSpPr>
                  <a:spLocks noChangeArrowheads="1"/>
                </p:cNvSpPr>
                <p:nvPr/>
              </p:nvSpPr>
              <p:spPr bwMode="auto">
                <a:xfrm>
                  <a:off x="2327" y="1648"/>
                  <a:ext cx="118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5899" name="Rectangle 155"/>
            <p:cNvSpPr>
              <a:spLocks noChangeArrowheads="1"/>
            </p:cNvSpPr>
            <p:nvPr/>
          </p:nvSpPr>
          <p:spPr bwMode="auto">
            <a:xfrm>
              <a:off x="-3" y="-3"/>
              <a:ext cx="3513" cy="220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25344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609600" y="685800"/>
            <a:ext cx="8305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Exploring </a:t>
            </a:r>
            <a:r>
              <a:rPr lang="en-US" sz="3200" dirty="0" err="1">
                <a:latin typeface="Verdana" pitchFamily="34" charset="0"/>
                <a:cs typeface="Times New Roman" pitchFamily="18" charset="0"/>
              </a:rPr>
              <a:t>java.lang</a:t>
            </a:r>
            <a:r>
              <a:rPr lang="en-US" sz="3200" dirty="0">
                <a:latin typeface="Verdana" pitchFamily="34" charset="0"/>
                <a:cs typeface="Times New Roman" pitchFamily="18" charset="0"/>
              </a:rPr>
              <a:t> Package </a:t>
            </a:r>
            <a:r>
              <a:rPr lang="en-US" sz="3200" dirty="0">
                <a:latin typeface="Verdana" pitchFamily="34" charset="0"/>
              </a:rPr>
              <a:t>(Contd.)</a:t>
            </a:r>
          </a:p>
          <a:p>
            <a:pPr marL="457200" indent="-457200">
              <a:spcBef>
                <a:spcPct val="20000"/>
              </a:spcBef>
              <a:buSzPct val="140000"/>
            </a:pPr>
            <a:endParaRPr lang="en-US" sz="1400" dirty="0">
              <a:solidFill>
                <a:srgbClr val="006666"/>
              </a:solidFill>
              <a:latin typeface="Verdana" pitchFamily="34" charset="0"/>
              <a:cs typeface="Times New Roman" pitchFamily="18" charset="0"/>
            </a:endParaRPr>
          </a:p>
          <a:p>
            <a:pPr marL="1828800" lvl="3" indent="-457200">
              <a:spcBef>
                <a:spcPct val="20000"/>
              </a:spcBef>
              <a:buSzPct val="140000"/>
            </a:pPr>
            <a:r>
              <a:rPr lang="en-US" sz="1400" dirty="0">
                <a:solidFill>
                  <a:srgbClr val="006666"/>
                </a:solidFill>
                <a:latin typeface="Verdana" pitchFamily="34" charset="0"/>
                <a:cs typeface="Times New Roman" pitchFamily="18" charset="0"/>
              </a:rPr>
              <a:t> </a:t>
            </a:r>
          </a:p>
        </p:txBody>
      </p:sp>
      <p:grpSp>
        <p:nvGrpSpPr>
          <p:cNvPr id="417897" name="Group 105"/>
          <p:cNvGrpSpPr>
            <a:grpSpLocks/>
          </p:cNvGrpSpPr>
          <p:nvPr/>
        </p:nvGrpSpPr>
        <p:grpSpPr bwMode="auto">
          <a:xfrm>
            <a:off x="787572" y="1981200"/>
            <a:ext cx="7670627" cy="3219450"/>
            <a:chOff x="-3" y="-3"/>
            <a:chExt cx="3513" cy="2028"/>
          </a:xfrm>
        </p:grpSpPr>
        <p:grpSp>
          <p:nvGrpSpPr>
            <p:cNvPr id="417895" name="Group 103"/>
            <p:cNvGrpSpPr>
              <a:grpSpLocks/>
            </p:cNvGrpSpPr>
            <p:nvPr/>
          </p:nvGrpSpPr>
          <p:grpSpPr bwMode="auto">
            <a:xfrm>
              <a:off x="0" y="0"/>
              <a:ext cx="3507" cy="2022"/>
              <a:chOff x="0" y="0"/>
              <a:chExt cx="3507" cy="2022"/>
            </a:xfrm>
          </p:grpSpPr>
          <p:grpSp>
            <p:nvGrpSpPr>
              <p:cNvPr id="417868" name="Group 76"/>
              <p:cNvGrpSpPr>
                <a:grpSpLocks/>
              </p:cNvGrpSpPr>
              <p:nvPr/>
            </p:nvGrpSpPr>
            <p:grpSpPr bwMode="auto">
              <a:xfrm>
                <a:off x="0" y="0"/>
                <a:ext cx="563" cy="384"/>
                <a:chOff x="0" y="0"/>
                <a:chExt cx="563" cy="384"/>
              </a:xfrm>
            </p:grpSpPr>
            <p:sp>
              <p:nvSpPr>
                <p:cNvPr id="417867" name="Rectangle 75"/>
                <p:cNvSpPr>
                  <a:spLocks noChangeArrowheads="1"/>
                </p:cNvSpPr>
                <p:nvPr/>
              </p:nvSpPr>
              <p:spPr bwMode="auto">
                <a:xfrm>
                  <a:off x="0" y="0"/>
                  <a:ext cx="56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7866" name="Group 74"/>
                <p:cNvGrpSpPr>
                  <a:grpSpLocks/>
                </p:cNvGrpSpPr>
                <p:nvPr/>
              </p:nvGrpSpPr>
              <p:grpSpPr bwMode="auto">
                <a:xfrm>
                  <a:off x="0" y="0"/>
                  <a:ext cx="563" cy="384"/>
                  <a:chOff x="0" y="0"/>
                  <a:chExt cx="563" cy="384"/>
                </a:xfrm>
              </p:grpSpPr>
              <p:sp>
                <p:nvSpPr>
                  <p:cNvPr id="417853" name="Rectangle 61"/>
                  <p:cNvSpPr>
                    <a:spLocks noChangeArrowheads="1"/>
                  </p:cNvSpPr>
                  <p:nvPr/>
                </p:nvSpPr>
                <p:spPr bwMode="auto">
                  <a:xfrm>
                    <a:off x="43" y="0"/>
                    <a:ext cx="47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Method</a:t>
                    </a:r>
                  </a:p>
                  <a:p>
                    <a:pPr algn="ctr" eaLnBrk="0" hangingPunct="0"/>
                    <a:endParaRPr lang="en-US" sz="1400">
                      <a:solidFill>
                        <a:srgbClr val="006666"/>
                      </a:solidFill>
                      <a:latin typeface="Verdana" pitchFamily="34" charset="0"/>
                    </a:endParaRPr>
                  </a:p>
                </p:txBody>
              </p:sp>
              <p:sp>
                <p:nvSpPr>
                  <p:cNvPr id="417865" name="Rectangle 73"/>
                  <p:cNvSpPr>
                    <a:spLocks noChangeArrowheads="1"/>
                  </p:cNvSpPr>
                  <p:nvPr/>
                </p:nvSpPr>
                <p:spPr bwMode="auto">
                  <a:xfrm>
                    <a:off x="0" y="0"/>
                    <a:ext cx="56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7872" name="Group 80"/>
              <p:cNvGrpSpPr>
                <a:grpSpLocks/>
              </p:cNvGrpSpPr>
              <p:nvPr/>
            </p:nvGrpSpPr>
            <p:grpSpPr bwMode="auto">
              <a:xfrm>
                <a:off x="563" y="0"/>
                <a:ext cx="1764" cy="384"/>
                <a:chOff x="563" y="0"/>
                <a:chExt cx="1764" cy="384"/>
              </a:xfrm>
            </p:grpSpPr>
            <p:sp>
              <p:nvSpPr>
                <p:cNvPr id="417871" name="Rectangle 79"/>
                <p:cNvSpPr>
                  <a:spLocks noChangeArrowheads="1"/>
                </p:cNvSpPr>
                <p:nvPr/>
              </p:nvSpPr>
              <p:spPr bwMode="auto">
                <a:xfrm>
                  <a:off x="563" y="0"/>
                  <a:ext cx="176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7870" name="Group 78"/>
                <p:cNvGrpSpPr>
                  <a:grpSpLocks/>
                </p:cNvGrpSpPr>
                <p:nvPr/>
              </p:nvGrpSpPr>
              <p:grpSpPr bwMode="auto">
                <a:xfrm>
                  <a:off x="563" y="0"/>
                  <a:ext cx="1764" cy="384"/>
                  <a:chOff x="563" y="0"/>
                  <a:chExt cx="1764" cy="384"/>
                </a:xfrm>
              </p:grpSpPr>
              <p:sp>
                <p:nvSpPr>
                  <p:cNvPr id="417854" name="Rectangle 62"/>
                  <p:cNvSpPr>
                    <a:spLocks noChangeArrowheads="1"/>
                  </p:cNvSpPr>
                  <p:nvPr/>
                </p:nvSpPr>
                <p:spPr bwMode="auto">
                  <a:xfrm>
                    <a:off x="606" y="0"/>
                    <a:ext cx="167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Description</a:t>
                    </a:r>
                  </a:p>
                  <a:p>
                    <a:pPr algn="ctr" eaLnBrk="0" hangingPunct="0"/>
                    <a:endParaRPr lang="en-US" sz="1400">
                      <a:solidFill>
                        <a:srgbClr val="006666"/>
                      </a:solidFill>
                      <a:latin typeface="Verdana" pitchFamily="34" charset="0"/>
                    </a:endParaRPr>
                  </a:p>
                </p:txBody>
              </p:sp>
              <p:sp>
                <p:nvSpPr>
                  <p:cNvPr id="417869" name="Rectangle 77"/>
                  <p:cNvSpPr>
                    <a:spLocks noChangeArrowheads="1"/>
                  </p:cNvSpPr>
                  <p:nvPr/>
                </p:nvSpPr>
                <p:spPr bwMode="auto">
                  <a:xfrm>
                    <a:off x="563" y="0"/>
                    <a:ext cx="17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7876" name="Group 84"/>
              <p:cNvGrpSpPr>
                <a:grpSpLocks/>
              </p:cNvGrpSpPr>
              <p:nvPr/>
            </p:nvGrpSpPr>
            <p:grpSpPr bwMode="auto">
              <a:xfrm>
                <a:off x="2327" y="0"/>
                <a:ext cx="1180" cy="384"/>
                <a:chOff x="2327" y="0"/>
                <a:chExt cx="1180" cy="384"/>
              </a:xfrm>
            </p:grpSpPr>
            <p:sp>
              <p:nvSpPr>
                <p:cNvPr id="417875" name="Rectangle 83"/>
                <p:cNvSpPr>
                  <a:spLocks noChangeArrowheads="1"/>
                </p:cNvSpPr>
                <p:nvPr/>
              </p:nvSpPr>
              <p:spPr bwMode="auto">
                <a:xfrm>
                  <a:off x="2327" y="0"/>
                  <a:ext cx="118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7874" name="Group 82"/>
                <p:cNvGrpSpPr>
                  <a:grpSpLocks/>
                </p:cNvGrpSpPr>
                <p:nvPr/>
              </p:nvGrpSpPr>
              <p:grpSpPr bwMode="auto">
                <a:xfrm>
                  <a:off x="2327" y="0"/>
                  <a:ext cx="1180" cy="384"/>
                  <a:chOff x="2327" y="0"/>
                  <a:chExt cx="1180" cy="384"/>
                </a:xfrm>
              </p:grpSpPr>
              <p:sp>
                <p:nvSpPr>
                  <p:cNvPr id="417855" name="Rectangle 63"/>
                  <p:cNvSpPr>
                    <a:spLocks noChangeArrowheads="1"/>
                  </p:cNvSpPr>
                  <p:nvPr/>
                </p:nvSpPr>
                <p:spPr bwMode="auto">
                  <a:xfrm>
                    <a:off x="2370" y="0"/>
                    <a:ext cx="1094"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Syntax</a:t>
                    </a:r>
                  </a:p>
                  <a:p>
                    <a:pPr algn="ctr" eaLnBrk="0" hangingPunct="0"/>
                    <a:endParaRPr lang="en-US" sz="1400">
                      <a:solidFill>
                        <a:srgbClr val="006666"/>
                      </a:solidFill>
                      <a:latin typeface="Verdana" pitchFamily="34" charset="0"/>
                    </a:endParaRPr>
                  </a:p>
                </p:txBody>
              </p:sp>
              <p:sp>
                <p:nvSpPr>
                  <p:cNvPr id="417873" name="Rectangle 81"/>
                  <p:cNvSpPr>
                    <a:spLocks noChangeArrowheads="1"/>
                  </p:cNvSpPr>
                  <p:nvPr/>
                </p:nvSpPr>
                <p:spPr bwMode="auto">
                  <a:xfrm>
                    <a:off x="2327" y="0"/>
                    <a:ext cx="11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17878" name="Group 86"/>
              <p:cNvGrpSpPr>
                <a:grpSpLocks/>
              </p:cNvGrpSpPr>
              <p:nvPr/>
            </p:nvGrpSpPr>
            <p:grpSpPr bwMode="auto">
              <a:xfrm>
                <a:off x="0" y="384"/>
                <a:ext cx="563" cy="546"/>
                <a:chOff x="0" y="384"/>
                <a:chExt cx="563" cy="546"/>
              </a:xfrm>
            </p:grpSpPr>
            <p:sp>
              <p:nvSpPr>
                <p:cNvPr id="417856" name="Rectangle 64"/>
                <p:cNvSpPr>
                  <a:spLocks noChangeArrowheads="1"/>
                </p:cNvSpPr>
                <p:nvPr/>
              </p:nvSpPr>
              <p:spPr bwMode="auto">
                <a:xfrm>
                  <a:off x="43" y="384"/>
                  <a:ext cx="47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cos()</a:t>
                  </a:r>
                </a:p>
                <a:p>
                  <a:pPr eaLnBrk="0" hangingPunct="0"/>
                  <a:endParaRPr lang="en-US" sz="1400">
                    <a:solidFill>
                      <a:srgbClr val="006666"/>
                    </a:solidFill>
                    <a:latin typeface="Verdana" pitchFamily="34" charset="0"/>
                  </a:endParaRPr>
                </a:p>
              </p:txBody>
            </p:sp>
            <p:sp>
              <p:nvSpPr>
                <p:cNvPr id="417877" name="Rectangle 85"/>
                <p:cNvSpPr>
                  <a:spLocks noChangeArrowheads="1"/>
                </p:cNvSpPr>
                <p:nvPr/>
              </p:nvSpPr>
              <p:spPr bwMode="auto">
                <a:xfrm>
                  <a:off x="0" y="384"/>
                  <a:ext cx="56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80" name="Group 88"/>
              <p:cNvGrpSpPr>
                <a:grpSpLocks/>
              </p:cNvGrpSpPr>
              <p:nvPr/>
            </p:nvGrpSpPr>
            <p:grpSpPr bwMode="auto">
              <a:xfrm>
                <a:off x="563" y="384"/>
                <a:ext cx="1764" cy="546"/>
                <a:chOff x="563" y="384"/>
                <a:chExt cx="1764" cy="546"/>
              </a:xfrm>
            </p:grpSpPr>
            <p:sp>
              <p:nvSpPr>
                <p:cNvPr id="417857" name="Rectangle 65"/>
                <p:cNvSpPr>
                  <a:spLocks noChangeArrowheads="1"/>
                </p:cNvSpPr>
                <p:nvPr/>
              </p:nvSpPr>
              <p:spPr bwMode="auto">
                <a:xfrm>
                  <a:off x="606" y="384"/>
                  <a:ext cx="1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an angle in radian as parameter and returns the trigonometric cosine of the angle.</a:t>
                  </a:r>
                </a:p>
                <a:p>
                  <a:pPr eaLnBrk="0" hangingPunct="0"/>
                  <a:endParaRPr lang="en-US" sz="1400">
                    <a:solidFill>
                      <a:srgbClr val="006666"/>
                    </a:solidFill>
                    <a:latin typeface="Verdana" pitchFamily="34" charset="0"/>
                  </a:endParaRPr>
                </a:p>
              </p:txBody>
            </p:sp>
            <p:sp>
              <p:nvSpPr>
                <p:cNvPr id="417879" name="Rectangle 87"/>
                <p:cNvSpPr>
                  <a:spLocks noChangeArrowheads="1"/>
                </p:cNvSpPr>
                <p:nvPr/>
              </p:nvSpPr>
              <p:spPr bwMode="auto">
                <a:xfrm>
                  <a:off x="563" y="384"/>
                  <a:ext cx="17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82" name="Group 90"/>
              <p:cNvGrpSpPr>
                <a:grpSpLocks/>
              </p:cNvGrpSpPr>
              <p:nvPr/>
            </p:nvGrpSpPr>
            <p:grpSpPr bwMode="auto">
              <a:xfrm>
                <a:off x="2327" y="384"/>
                <a:ext cx="1180" cy="546"/>
                <a:chOff x="2327" y="384"/>
                <a:chExt cx="1180" cy="546"/>
              </a:xfrm>
            </p:grpSpPr>
            <p:sp>
              <p:nvSpPr>
                <p:cNvPr id="417858" name="Rectangle 66"/>
                <p:cNvSpPr>
                  <a:spLocks noChangeArrowheads="1"/>
                </p:cNvSpPr>
                <p:nvPr/>
              </p:nvSpPr>
              <p:spPr bwMode="auto">
                <a:xfrm>
                  <a:off x="2370" y="384"/>
                  <a:ext cx="109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cos(double x)</a:t>
                  </a:r>
                </a:p>
                <a:p>
                  <a:pPr eaLnBrk="0" hangingPunct="0"/>
                  <a:endParaRPr lang="en-US" sz="1400">
                    <a:solidFill>
                      <a:srgbClr val="006666"/>
                    </a:solidFill>
                    <a:latin typeface="Verdana" pitchFamily="34" charset="0"/>
                  </a:endParaRPr>
                </a:p>
              </p:txBody>
            </p:sp>
            <p:sp>
              <p:nvSpPr>
                <p:cNvPr id="417881" name="Rectangle 89"/>
                <p:cNvSpPr>
                  <a:spLocks noChangeArrowheads="1"/>
                </p:cNvSpPr>
                <p:nvPr/>
              </p:nvSpPr>
              <p:spPr bwMode="auto">
                <a:xfrm>
                  <a:off x="2327" y="384"/>
                  <a:ext cx="118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84" name="Group 92"/>
              <p:cNvGrpSpPr>
                <a:grpSpLocks/>
              </p:cNvGrpSpPr>
              <p:nvPr/>
            </p:nvGrpSpPr>
            <p:grpSpPr bwMode="auto">
              <a:xfrm>
                <a:off x="0" y="930"/>
                <a:ext cx="563" cy="546"/>
                <a:chOff x="0" y="930"/>
                <a:chExt cx="563" cy="546"/>
              </a:xfrm>
            </p:grpSpPr>
            <p:sp>
              <p:nvSpPr>
                <p:cNvPr id="417859" name="Rectangle 67"/>
                <p:cNvSpPr>
                  <a:spLocks noChangeArrowheads="1"/>
                </p:cNvSpPr>
                <p:nvPr/>
              </p:nvSpPr>
              <p:spPr bwMode="auto">
                <a:xfrm>
                  <a:off x="43" y="930"/>
                  <a:ext cx="47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tan()</a:t>
                  </a:r>
                </a:p>
                <a:p>
                  <a:pPr eaLnBrk="0" hangingPunct="0"/>
                  <a:endParaRPr lang="en-US" sz="1400">
                    <a:solidFill>
                      <a:srgbClr val="006666"/>
                    </a:solidFill>
                    <a:latin typeface="Verdana" pitchFamily="34" charset="0"/>
                  </a:endParaRPr>
                </a:p>
              </p:txBody>
            </p:sp>
            <p:sp>
              <p:nvSpPr>
                <p:cNvPr id="417883" name="Rectangle 91"/>
                <p:cNvSpPr>
                  <a:spLocks noChangeArrowheads="1"/>
                </p:cNvSpPr>
                <p:nvPr/>
              </p:nvSpPr>
              <p:spPr bwMode="auto">
                <a:xfrm>
                  <a:off x="0" y="930"/>
                  <a:ext cx="56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86" name="Group 94"/>
              <p:cNvGrpSpPr>
                <a:grpSpLocks/>
              </p:cNvGrpSpPr>
              <p:nvPr/>
            </p:nvGrpSpPr>
            <p:grpSpPr bwMode="auto">
              <a:xfrm>
                <a:off x="563" y="930"/>
                <a:ext cx="1764" cy="546"/>
                <a:chOff x="563" y="930"/>
                <a:chExt cx="1764" cy="546"/>
              </a:xfrm>
            </p:grpSpPr>
            <p:sp>
              <p:nvSpPr>
                <p:cNvPr id="417860" name="Rectangle 68"/>
                <p:cNvSpPr>
                  <a:spLocks noChangeArrowheads="1"/>
                </p:cNvSpPr>
                <p:nvPr/>
              </p:nvSpPr>
              <p:spPr bwMode="auto">
                <a:xfrm>
                  <a:off x="606" y="930"/>
                  <a:ext cx="1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an angle in radian as parameter and returns the trigonometric tangent of the angle.</a:t>
                  </a:r>
                </a:p>
                <a:p>
                  <a:pPr eaLnBrk="0" hangingPunct="0"/>
                  <a:endParaRPr lang="en-US" sz="1400">
                    <a:solidFill>
                      <a:srgbClr val="006666"/>
                    </a:solidFill>
                    <a:latin typeface="Verdana" pitchFamily="34" charset="0"/>
                  </a:endParaRPr>
                </a:p>
              </p:txBody>
            </p:sp>
            <p:sp>
              <p:nvSpPr>
                <p:cNvPr id="417885" name="Rectangle 93"/>
                <p:cNvSpPr>
                  <a:spLocks noChangeArrowheads="1"/>
                </p:cNvSpPr>
                <p:nvPr/>
              </p:nvSpPr>
              <p:spPr bwMode="auto">
                <a:xfrm>
                  <a:off x="563" y="930"/>
                  <a:ext cx="17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88" name="Group 96"/>
              <p:cNvGrpSpPr>
                <a:grpSpLocks/>
              </p:cNvGrpSpPr>
              <p:nvPr/>
            </p:nvGrpSpPr>
            <p:grpSpPr bwMode="auto">
              <a:xfrm>
                <a:off x="2327" y="930"/>
                <a:ext cx="1180" cy="546"/>
                <a:chOff x="2327" y="930"/>
                <a:chExt cx="1180" cy="546"/>
              </a:xfrm>
            </p:grpSpPr>
            <p:sp>
              <p:nvSpPr>
                <p:cNvPr id="417861" name="Rectangle 69"/>
                <p:cNvSpPr>
                  <a:spLocks noChangeArrowheads="1"/>
                </p:cNvSpPr>
                <p:nvPr/>
              </p:nvSpPr>
              <p:spPr bwMode="auto">
                <a:xfrm>
                  <a:off x="2370" y="930"/>
                  <a:ext cx="109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tan(double x</a:t>
                  </a:r>
                  <a:r>
                    <a:rPr lang="en-US" sz="1400">
                      <a:solidFill>
                        <a:srgbClr val="006666"/>
                      </a:solidFill>
                      <a:latin typeface="Verdana" pitchFamily="34" charset="0"/>
                      <a:cs typeface="Courier New" pitchFamily="49" charset="0"/>
                    </a:rPr>
                    <a:t>)</a:t>
                  </a:r>
                </a:p>
                <a:p>
                  <a:pPr eaLnBrk="0" hangingPunct="0"/>
                  <a:endParaRPr lang="en-US" sz="1400">
                    <a:solidFill>
                      <a:srgbClr val="006666"/>
                    </a:solidFill>
                    <a:latin typeface="Verdana" pitchFamily="34" charset="0"/>
                  </a:endParaRPr>
                </a:p>
              </p:txBody>
            </p:sp>
            <p:sp>
              <p:nvSpPr>
                <p:cNvPr id="417887" name="Rectangle 95"/>
                <p:cNvSpPr>
                  <a:spLocks noChangeArrowheads="1"/>
                </p:cNvSpPr>
                <p:nvPr/>
              </p:nvSpPr>
              <p:spPr bwMode="auto">
                <a:xfrm>
                  <a:off x="2327" y="930"/>
                  <a:ext cx="118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90" name="Group 98"/>
              <p:cNvGrpSpPr>
                <a:grpSpLocks/>
              </p:cNvGrpSpPr>
              <p:nvPr/>
            </p:nvGrpSpPr>
            <p:grpSpPr bwMode="auto">
              <a:xfrm>
                <a:off x="0" y="1476"/>
                <a:ext cx="563" cy="546"/>
                <a:chOff x="0" y="1476"/>
                <a:chExt cx="563" cy="546"/>
              </a:xfrm>
            </p:grpSpPr>
            <p:sp>
              <p:nvSpPr>
                <p:cNvPr id="417862" name="Rectangle 70"/>
                <p:cNvSpPr>
                  <a:spLocks noChangeArrowheads="1"/>
                </p:cNvSpPr>
                <p:nvPr/>
              </p:nvSpPr>
              <p:spPr bwMode="auto">
                <a:xfrm>
                  <a:off x="43" y="1476"/>
                  <a:ext cx="47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sqrt() </a:t>
                  </a:r>
                </a:p>
                <a:p>
                  <a:pPr eaLnBrk="0" hangingPunct="0"/>
                  <a:endParaRPr lang="en-US" sz="1400">
                    <a:solidFill>
                      <a:srgbClr val="006666"/>
                    </a:solidFill>
                    <a:latin typeface="Verdana" pitchFamily="34" charset="0"/>
                  </a:endParaRPr>
                </a:p>
              </p:txBody>
            </p:sp>
            <p:sp>
              <p:nvSpPr>
                <p:cNvPr id="417889" name="Rectangle 97"/>
                <p:cNvSpPr>
                  <a:spLocks noChangeArrowheads="1"/>
                </p:cNvSpPr>
                <p:nvPr/>
              </p:nvSpPr>
              <p:spPr bwMode="auto">
                <a:xfrm>
                  <a:off x="0" y="1476"/>
                  <a:ext cx="56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92" name="Group 100"/>
              <p:cNvGrpSpPr>
                <a:grpSpLocks/>
              </p:cNvGrpSpPr>
              <p:nvPr/>
            </p:nvGrpSpPr>
            <p:grpSpPr bwMode="auto">
              <a:xfrm>
                <a:off x="563" y="1476"/>
                <a:ext cx="1764" cy="546"/>
                <a:chOff x="563" y="1476"/>
                <a:chExt cx="1764" cy="546"/>
              </a:xfrm>
            </p:grpSpPr>
            <p:sp>
              <p:nvSpPr>
                <p:cNvPr id="417863" name="Rectangle 71"/>
                <p:cNvSpPr>
                  <a:spLocks noChangeArrowheads="1"/>
                </p:cNvSpPr>
                <p:nvPr/>
              </p:nvSpPr>
              <p:spPr bwMode="auto">
                <a:xfrm>
                  <a:off x="606" y="1476"/>
                  <a:ext cx="16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Accepts one parameter of data type double and returns the positive square root of that parameter.</a:t>
                  </a:r>
                </a:p>
                <a:p>
                  <a:pPr eaLnBrk="0" hangingPunct="0"/>
                  <a:endParaRPr lang="en-US" sz="1400">
                    <a:solidFill>
                      <a:srgbClr val="006666"/>
                    </a:solidFill>
                    <a:latin typeface="Verdana" pitchFamily="34" charset="0"/>
                  </a:endParaRPr>
                </a:p>
              </p:txBody>
            </p:sp>
            <p:sp>
              <p:nvSpPr>
                <p:cNvPr id="417891" name="Rectangle 99"/>
                <p:cNvSpPr>
                  <a:spLocks noChangeArrowheads="1"/>
                </p:cNvSpPr>
                <p:nvPr/>
              </p:nvSpPr>
              <p:spPr bwMode="auto">
                <a:xfrm>
                  <a:off x="563" y="1476"/>
                  <a:ext cx="1764"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7894" name="Group 102"/>
              <p:cNvGrpSpPr>
                <a:grpSpLocks/>
              </p:cNvGrpSpPr>
              <p:nvPr/>
            </p:nvGrpSpPr>
            <p:grpSpPr bwMode="auto">
              <a:xfrm>
                <a:off x="2327" y="1476"/>
                <a:ext cx="1180" cy="546"/>
                <a:chOff x="2327" y="1476"/>
                <a:chExt cx="1180" cy="546"/>
              </a:xfrm>
            </p:grpSpPr>
            <p:sp>
              <p:nvSpPr>
                <p:cNvPr id="417864" name="Rectangle 72"/>
                <p:cNvSpPr>
                  <a:spLocks noChangeArrowheads="1"/>
                </p:cNvSpPr>
                <p:nvPr/>
              </p:nvSpPr>
              <p:spPr bwMode="auto">
                <a:xfrm>
                  <a:off x="2370" y="1476"/>
                  <a:ext cx="109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static double sqrt(double x)</a:t>
                  </a:r>
                </a:p>
                <a:p>
                  <a:pPr eaLnBrk="0" hangingPunct="0"/>
                  <a:endParaRPr lang="en-US" sz="1400">
                    <a:solidFill>
                      <a:srgbClr val="006666"/>
                    </a:solidFill>
                    <a:latin typeface="Courier New" pitchFamily="49" charset="0"/>
                  </a:endParaRPr>
                </a:p>
              </p:txBody>
            </p:sp>
            <p:sp>
              <p:nvSpPr>
                <p:cNvPr id="417893" name="Rectangle 101"/>
                <p:cNvSpPr>
                  <a:spLocks noChangeArrowheads="1"/>
                </p:cNvSpPr>
                <p:nvPr/>
              </p:nvSpPr>
              <p:spPr bwMode="auto">
                <a:xfrm>
                  <a:off x="2327" y="1476"/>
                  <a:ext cx="1180"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7896" name="Rectangle 104"/>
            <p:cNvSpPr>
              <a:spLocks noChangeArrowheads="1"/>
            </p:cNvSpPr>
            <p:nvPr/>
          </p:nvSpPr>
          <p:spPr bwMode="auto">
            <a:xfrm>
              <a:off x="-3" y="-3"/>
              <a:ext cx="3513" cy="202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03284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pitchFamily="18" charset="0"/>
              </a:rPr>
              <a:t>Exploring </a:t>
            </a:r>
            <a:r>
              <a:rPr lang="en-US" sz="3200" dirty="0" err="1">
                <a:latin typeface="Verdana" pitchFamily="34" charset="0"/>
                <a:cs typeface="Times New Roman" pitchFamily="18" charset="0"/>
              </a:rPr>
              <a:t>java.lang</a:t>
            </a:r>
            <a:r>
              <a:rPr lang="en-US" sz="3200" dirty="0">
                <a:latin typeface="Verdana" pitchFamily="34" charset="0"/>
                <a:cs typeface="Times New Roman" pitchFamily="18" charset="0"/>
              </a:rPr>
              <a:t> Package </a:t>
            </a:r>
            <a:r>
              <a:rPr lang="en-US" sz="3200" dirty="0">
                <a:latin typeface="Verdana" pitchFamily="34" charset="0"/>
              </a:rPr>
              <a:t>(Contd.)</a:t>
            </a:r>
          </a:p>
          <a:p>
            <a:pPr marL="457200" indent="-457200">
              <a:spcBef>
                <a:spcPct val="20000"/>
              </a:spcBef>
            </a:pPr>
            <a:endParaRPr lang="en-US" sz="1400" dirty="0">
              <a:solidFill>
                <a:srgbClr val="006666"/>
              </a:solidFill>
              <a:latin typeface="Verdana" pitchFamily="34" charset="0"/>
              <a:cs typeface="Times New Roman" pitchFamily="18" charset="0"/>
            </a:endParaRPr>
          </a:p>
          <a:p>
            <a:pPr marL="914400" lvl="1" indent="-457200">
              <a:spcBef>
                <a:spcPct val="20000"/>
              </a:spcBef>
              <a:buSzPct val="140000"/>
              <a:buFontTx/>
              <a:buChar char="•"/>
            </a:pPr>
            <a:r>
              <a:rPr lang="en-US" sz="1400" dirty="0">
                <a:solidFill>
                  <a:srgbClr val="006666"/>
                </a:solidFill>
                <a:latin typeface="Verdana" pitchFamily="34" charset="0"/>
                <a:cs typeface="Times New Roman" pitchFamily="18" charset="0"/>
              </a:rPr>
              <a:t>The String Class</a:t>
            </a:r>
          </a:p>
          <a:p>
            <a:pPr marL="1371600" lvl="2" indent="-457200">
              <a:spcBef>
                <a:spcPct val="20000"/>
              </a:spcBef>
              <a:buSzPct val="140000"/>
              <a:buFontTx/>
              <a:buChar char="•"/>
            </a:pPr>
            <a:r>
              <a:rPr lang="en-US" sz="1400" dirty="0">
                <a:solidFill>
                  <a:srgbClr val="006666"/>
                </a:solidFill>
                <a:latin typeface="Verdana" pitchFamily="34" charset="0"/>
                <a:cs typeface="Times New Roman" pitchFamily="18" charset="0"/>
              </a:rPr>
              <a:t>Methods of the String class:</a:t>
            </a:r>
          </a:p>
          <a:p>
            <a:pPr marL="1371600" lvl="2" indent="-457200">
              <a:spcBef>
                <a:spcPct val="20000"/>
              </a:spcBef>
              <a:buSzPct val="140000"/>
            </a:pPr>
            <a:endParaRPr lang="en-US" sz="1400" dirty="0">
              <a:solidFill>
                <a:srgbClr val="006666"/>
              </a:solidFill>
              <a:latin typeface="Verdana" pitchFamily="34" charset="0"/>
              <a:cs typeface="Times New Roman" pitchFamily="18" charset="0"/>
            </a:endParaRPr>
          </a:p>
          <a:p>
            <a:pPr marL="1371600" lvl="2" indent="-457200">
              <a:spcBef>
                <a:spcPct val="20000"/>
              </a:spcBef>
              <a:buSzPct val="140000"/>
            </a:pPr>
            <a:r>
              <a:rPr lang="en-US" sz="1400" dirty="0">
                <a:solidFill>
                  <a:srgbClr val="006666"/>
                </a:solidFill>
                <a:latin typeface="Courier New" pitchFamily="49" charset="0"/>
                <a:cs typeface="Courier New" pitchFamily="49" charset="0"/>
              </a:rPr>
              <a:t> </a:t>
            </a:r>
          </a:p>
        </p:txBody>
      </p:sp>
      <p:grpSp>
        <p:nvGrpSpPr>
          <p:cNvPr id="212226" name="Group 258"/>
          <p:cNvGrpSpPr>
            <a:grpSpLocks/>
          </p:cNvGrpSpPr>
          <p:nvPr/>
        </p:nvGrpSpPr>
        <p:grpSpPr bwMode="auto">
          <a:xfrm>
            <a:off x="838200" y="2514600"/>
            <a:ext cx="7772400" cy="3124200"/>
            <a:chOff x="-3" y="-3"/>
            <a:chExt cx="3513" cy="2028"/>
          </a:xfrm>
        </p:grpSpPr>
        <p:grpSp>
          <p:nvGrpSpPr>
            <p:cNvPr id="212224" name="Group 256"/>
            <p:cNvGrpSpPr>
              <a:grpSpLocks/>
            </p:cNvGrpSpPr>
            <p:nvPr/>
          </p:nvGrpSpPr>
          <p:grpSpPr bwMode="auto">
            <a:xfrm>
              <a:off x="0" y="0"/>
              <a:ext cx="3507" cy="2022"/>
              <a:chOff x="0" y="0"/>
              <a:chExt cx="3507" cy="2022"/>
            </a:xfrm>
          </p:grpSpPr>
          <p:grpSp>
            <p:nvGrpSpPr>
              <p:cNvPr id="212197" name="Group 229"/>
              <p:cNvGrpSpPr>
                <a:grpSpLocks/>
              </p:cNvGrpSpPr>
              <p:nvPr/>
            </p:nvGrpSpPr>
            <p:grpSpPr bwMode="auto">
              <a:xfrm>
                <a:off x="0" y="0"/>
                <a:ext cx="633" cy="384"/>
                <a:chOff x="0" y="0"/>
                <a:chExt cx="633" cy="384"/>
              </a:xfrm>
            </p:grpSpPr>
            <p:sp>
              <p:nvSpPr>
                <p:cNvPr id="212196" name="Rectangle 228"/>
                <p:cNvSpPr>
                  <a:spLocks noChangeArrowheads="1"/>
                </p:cNvSpPr>
                <p:nvPr/>
              </p:nvSpPr>
              <p:spPr bwMode="auto">
                <a:xfrm>
                  <a:off x="0" y="0"/>
                  <a:ext cx="633"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2195" name="Group 227"/>
                <p:cNvGrpSpPr>
                  <a:grpSpLocks/>
                </p:cNvGrpSpPr>
                <p:nvPr/>
              </p:nvGrpSpPr>
              <p:grpSpPr bwMode="auto">
                <a:xfrm>
                  <a:off x="0" y="0"/>
                  <a:ext cx="633" cy="384"/>
                  <a:chOff x="0" y="0"/>
                  <a:chExt cx="633" cy="384"/>
                </a:xfrm>
              </p:grpSpPr>
              <p:sp>
                <p:nvSpPr>
                  <p:cNvPr id="212182" name="Rectangle 214"/>
                  <p:cNvSpPr>
                    <a:spLocks noChangeArrowheads="1"/>
                  </p:cNvSpPr>
                  <p:nvPr/>
                </p:nvSpPr>
                <p:spPr bwMode="auto">
                  <a:xfrm>
                    <a:off x="43" y="0"/>
                    <a:ext cx="547"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b="1" i="1">
                        <a:solidFill>
                          <a:srgbClr val="006666"/>
                        </a:solidFill>
                        <a:latin typeface="Verdana" pitchFamily="34" charset="0"/>
                        <a:cs typeface="Times New Roman" pitchFamily="18" charset="0"/>
                      </a:rPr>
                      <a:t>Method</a:t>
                    </a:r>
                  </a:p>
                  <a:p>
                    <a:pPr algn="ctr" eaLnBrk="0" hangingPunct="0"/>
                    <a:endParaRPr lang="en-US" sz="1400">
                      <a:solidFill>
                        <a:srgbClr val="006666"/>
                      </a:solidFill>
                    </a:endParaRPr>
                  </a:p>
                </p:txBody>
              </p:sp>
              <p:sp>
                <p:nvSpPr>
                  <p:cNvPr id="212194" name="Rectangle 226"/>
                  <p:cNvSpPr>
                    <a:spLocks noChangeArrowheads="1"/>
                  </p:cNvSpPr>
                  <p:nvPr/>
                </p:nvSpPr>
                <p:spPr bwMode="auto">
                  <a:xfrm>
                    <a:off x="0" y="0"/>
                    <a:ext cx="63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12201" name="Group 233"/>
              <p:cNvGrpSpPr>
                <a:grpSpLocks/>
              </p:cNvGrpSpPr>
              <p:nvPr/>
            </p:nvGrpSpPr>
            <p:grpSpPr bwMode="auto">
              <a:xfrm>
                <a:off x="633" y="0"/>
                <a:ext cx="1358" cy="384"/>
                <a:chOff x="633" y="0"/>
                <a:chExt cx="1358" cy="384"/>
              </a:xfrm>
            </p:grpSpPr>
            <p:sp>
              <p:nvSpPr>
                <p:cNvPr id="212200" name="Rectangle 232"/>
                <p:cNvSpPr>
                  <a:spLocks noChangeArrowheads="1"/>
                </p:cNvSpPr>
                <p:nvPr/>
              </p:nvSpPr>
              <p:spPr bwMode="auto">
                <a:xfrm>
                  <a:off x="633" y="0"/>
                  <a:ext cx="1358"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2199" name="Group 231"/>
                <p:cNvGrpSpPr>
                  <a:grpSpLocks/>
                </p:cNvGrpSpPr>
                <p:nvPr/>
              </p:nvGrpSpPr>
              <p:grpSpPr bwMode="auto">
                <a:xfrm>
                  <a:off x="633" y="0"/>
                  <a:ext cx="1358" cy="384"/>
                  <a:chOff x="633" y="0"/>
                  <a:chExt cx="1358" cy="384"/>
                </a:xfrm>
              </p:grpSpPr>
              <p:sp>
                <p:nvSpPr>
                  <p:cNvPr id="212183" name="Rectangle 215"/>
                  <p:cNvSpPr>
                    <a:spLocks noChangeArrowheads="1"/>
                  </p:cNvSpPr>
                  <p:nvPr/>
                </p:nvSpPr>
                <p:spPr bwMode="auto">
                  <a:xfrm>
                    <a:off x="676" y="0"/>
                    <a:ext cx="1272"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000" b="1" i="1">
                        <a:solidFill>
                          <a:srgbClr val="006666"/>
                        </a:solidFill>
                        <a:latin typeface="Verdana" pitchFamily="34" charset="0"/>
                        <a:cs typeface="Times New Roman" pitchFamily="18" charset="0"/>
                      </a:rPr>
                      <a:t>Description</a:t>
                    </a:r>
                  </a:p>
                  <a:p>
                    <a:pPr algn="ctr" eaLnBrk="0" hangingPunct="0"/>
                    <a:endParaRPr lang="en-US">
                      <a:solidFill>
                        <a:srgbClr val="006666"/>
                      </a:solidFill>
                    </a:endParaRPr>
                  </a:p>
                </p:txBody>
              </p:sp>
              <p:sp>
                <p:nvSpPr>
                  <p:cNvPr id="212198" name="Rectangle 230"/>
                  <p:cNvSpPr>
                    <a:spLocks noChangeArrowheads="1"/>
                  </p:cNvSpPr>
                  <p:nvPr/>
                </p:nvSpPr>
                <p:spPr bwMode="auto">
                  <a:xfrm>
                    <a:off x="633" y="0"/>
                    <a:ext cx="13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12205" name="Group 237"/>
              <p:cNvGrpSpPr>
                <a:grpSpLocks/>
              </p:cNvGrpSpPr>
              <p:nvPr/>
            </p:nvGrpSpPr>
            <p:grpSpPr bwMode="auto">
              <a:xfrm>
                <a:off x="1991" y="0"/>
                <a:ext cx="1516" cy="384"/>
                <a:chOff x="1991" y="0"/>
                <a:chExt cx="1516" cy="384"/>
              </a:xfrm>
            </p:grpSpPr>
            <p:sp>
              <p:nvSpPr>
                <p:cNvPr id="212204" name="Rectangle 236"/>
                <p:cNvSpPr>
                  <a:spLocks noChangeArrowheads="1"/>
                </p:cNvSpPr>
                <p:nvPr/>
              </p:nvSpPr>
              <p:spPr bwMode="auto">
                <a:xfrm>
                  <a:off x="1991" y="0"/>
                  <a:ext cx="1516"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2203" name="Group 235"/>
                <p:cNvGrpSpPr>
                  <a:grpSpLocks/>
                </p:cNvGrpSpPr>
                <p:nvPr/>
              </p:nvGrpSpPr>
              <p:grpSpPr bwMode="auto">
                <a:xfrm>
                  <a:off x="1991" y="0"/>
                  <a:ext cx="1516" cy="384"/>
                  <a:chOff x="1991" y="0"/>
                  <a:chExt cx="1516" cy="384"/>
                </a:xfrm>
              </p:grpSpPr>
              <p:sp>
                <p:nvSpPr>
                  <p:cNvPr id="212184" name="Rectangle 216"/>
                  <p:cNvSpPr>
                    <a:spLocks noChangeArrowheads="1"/>
                  </p:cNvSpPr>
                  <p:nvPr/>
                </p:nvSpPr>
                <p:spPr bwMode="auto">
                  <a:xfrm>
                    <a:off x="2034" y="0"/>
                    <a:ext cx="1430" cy="384"/>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000" b="1" i="1">
                        <a:solidFill>
                          <a:srgbClr val="006666"/>
                        </a:solidFill>
                        <a:latin typeface="Verdana" pitchFamily="34" charset="0"/>
                        <a:cs typeface="Times New Roman" pitchFamily="18" charset="0"/>
                      </a:rPr>
                      <a:t>Syntax</a:t>
                    </a:r>
                  </a:p>
                  <a:p>
                    <a:pPr algn="ctr" eaLnBrk="0" hangingPunct="0"/>
                    <a:endParaRPr lang="en-US">
                      <a:solidFill>
                        <a:srgbClr val="006666"/>
                      </a:solidFill>
                    </a:endParaRPr>
                  </a:p>
                </p:txBody>
              </p:sp>
              <p:sp>
                <p:nvSpPr>
                  <p:cNvPr id="212202" name="Rectangle 234"/>
                  <p:cNvSpPr>
                    <a:spLocks noChangeArrowheads="1"/>
                  </p:cNvSpPr>
                  <p:nvPr/>
                </p:nvSpPr>
                <p:spPr bwMode="auto">
                  <a:xfrm>
                    <a:off x="1991" y="0"/>
                    <a:ext cx="151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12207" name="Group 239"/>
              <p:cNvGrpSpPr>
                <a:grpSpLocks/>
              </p:cNvGrpSpPr>
              <p:nvPr/>
            </p:nvGrpSpPr>
            <p:grpSpPr bwMode="auto">
              <a:xfrm>
                <a:off x="0" y="384"/>
                <a:ext cx="633" cy="460"/>
                <a:chOff x="0" y="384"/>
                <a:chExt cx="633" cy="460"/>
              </a:xfrm>
            </p:grpSpPr>
            <p:sp>
              <p:nvSpPr>
                <p:cNvPr id="212185" name="Rectangle 217"/>
                <p:cNvSpPr>
                  <a:spLocks noChangeArrowheads="1"/>
                </p:cNvSpPr>
                <p:nvPr/>
              </p:nvSpPr>
              <p:spPr bwMode="auto">
                <a:xfrm>
                  <a:off x="43" y="384"/>
                  <a:ext cx="5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Times New Roman" pitchFamily="18" charset="0"/>
                    </a:rPr>
                    <a:t>length()</a:t>
                  </a:r>
                </a:p>
                <a:p>
                  <a:pPr eaLnBrk="0" hangingPunct="0"/>
                  <a:endParaRPr lang="en-US" sz="1400">
                    <a:solidFill>
                      <a:srgbClr val="006666"/>
                    </a:solidFill>
                  </a:endParaRPr>
                </a:p>
              </p:txBody>
            </p:sp>
            <p:sp>
              <p:nvSpPr>
                <p:cNvPr id="212206" name="Rectangle 238"/>
                <p:cNvSpPr>
                  <a:spLocks noChangeArrowheads="1"/>
                </p:cNvSpPr>
                <p:nvPr/>
              </p:nvSpPr>
              <p:spPr bwMode="auto">
                <a:xfrm>
                  <a:off x="0" y="384"/>
                  <a:ext cx="63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09" name="Group 241"/>
              <p:cNvGrpSpPr>
                <a:grpSpLocks/>
              </p:cNvGrpSpPr>
              <p:nvPr/>
            </p:nvGrpSpPr>
            <p:grpSpPr bwMode="auto">
              <a:xfrm>
                <a:off x="633" y="384"/>
                <a:ext cx="1358" cy="460"/>
                <a:chOff x="633" y="384"/>
                <a:chExt cx="1358" cy="460"/>
              </a:xfrm>
            </p:grpSpPr>
            <p:sp>
              <p:nvSpPr>
                <p:cNvPr id="212186" name="Rectangle 218"/>
                <p:cNvSpPr>
                  <a:spLocks noChangeArrowheads="1"/>
                </p:cNvSpPr>
                <p:nvPr/>
              </p:nvSpPr>
              <p:spPr bwMode="auto">
                <a:xfrm>
                  <a:off x="676" y="384"/>
                  <a:ext cx="127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the length of a String object.</a:t>
                  </a:r>
                </a:p>
                <a:p>
                  <a:pPr eaLnBrk="0" hangingPunct="0"/>
                  <a:endParaRPr lang="en-US">
                    <a:solidFill>
                      <a:srgbClr val="006666"/>
                    </a:solidFill>
                  </a:endParaRPr>
                </a:p>
              </p:txBody>
            </p:sp>
            <p:sp>
              <p:nvSpPr>
                <p:cNvPr id="212208" name="Rectangle 240"/>
                <p:cNvSpPr>
                  <a:spLocks noChangeArrowheads="1"/>
                </p:cNvSpPr>
                <p:nvPr/>
              </p:nvSpPr>
              <p:spPr bwMode="auto">
                <a:xfrm>
                  <a:off x="633" y="384"/>
                  <a:ext cx="135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11" name="Group 243"/>
              <p:cNvGrpSpPr>
                <a:grpSpLocks/>
              </p:cNvGrpSpPr>
              <p:nvPr/>
            </p:nvGrpSpPr>
            <p:grpSpPr bwMode="auto">
              <a:xfrm>
                <a:off x="1991" y="384"/>
                <a:ext cx="1516" cy="460"/>
                <a:chOff x="1991" y="384"/>
                <a:chExt cx="1516" cy="460"/>
              </a:xfrm>
            </p:grpSpPr>
            <p:sp>
              <p:nvSpPr>
                <p:cNvPr id="212187" name="Rectangle 219"/>
                <p:cNvSpPr>
                  <a:spLocks noChangeArrowheads="1"/>
                </p:cNvSpPr>
                <p:nvPr/>
              </p:nvSpPr>
              <p:spPr bwMode="auto">
                <a:xfrm>
                  <a:off x="2034" y="384"/>
                  <a:ext cx="143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int length()</a:t>
                  </a:r>
                </a:p>
                <a:p>
                  <a:pPr eaLnBrk="0" hangingPunct="0"/>
                  <a:endParaRPr lang="en-US" sz="1400">
                    <a:solidFill>
                      <a:srgbClr val="006666"/>
                    </a:solidFill>
                  </a:endParaRPr>
                </a:p>
              </p:txBody>
            </p:sp>
            <p:sp>
              <p:nvSpPr>
                <p:cNvPr id="212210" name="Rectangle 242"/>
                <p:cNvSpPr>
                  <a:spLocks noChangeArrowheads="1"/>
                </p:cNvSpPr>
                <p:nvPr/>
              </p:nvSpPr>
              <p:spPr bwMode="auto">
                <a:xfrm>
                  <a:off x="1991" y="384"/>
                  <a:ext cx="151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13" name="Group 245"/>
              <p:cNvGrpSpPr>
                <a:grpSpLocks/>
              </p:cNvGrpSpPr>
              <p:nvPr/>
            </p:nvGrpSpPr>
            <p:grpSpPr bwMode="auto">
              <a:xfrm>
                <a:off x="0" y="844"/>
                <a:ext cx="633" cy="632"/>
                <a:chOff x="0" y="844"/>
                <a:chExt cx="633" cy="632"/>
              </a:xfrm>
            </p:grpSpPr>
            <p:sp>
              <p:nvSpPr>
                <p:cNvPr id="212188" name="Rectangle 220"/>
                <p:cNvSpPr>
                  <a:spLocks noChangeArrowheads="1"/>
                </p:cNvSpPr>
                <p:nvPr/>
              </p:nvSpPr>
              <p:spPr bwMode="auto">
                <a:xfrm>
                  <a:off x="43" y="844"/>
                  <a:ext cx="54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Times New Roman" pitchFamily="18" charset="0"/>
                    </a:rPr>
                    <a:t>charAt()</a:t>
                  </a:r>
                </a:p>
                <a:p>
                  <a:pPr eaLnBrk="0" hangingPunct="0"/>
                  <a:endParaRPr lang="en-US" sz="1400">
                    <a:solidFill>
                      <a:srgbClr val="006666"/>
                    </a:solidFill>
                    <a:latin typeface="Courier New" pitchFamily="49" charset="0"/>
                    <a:cs typeface="Times New Roman" pitchFamily="18" charset="0"/>
                  </a:endParaRPr>
                </a:p>
              </p:txBody>
            </p:sp>
            <p:sp>
              <p:nvSpPr>
                <p:cNvPr id="212212" name="Rectangle 244"/>
                <p:cNvSpPr>
                  <a:spLocks noChangeArrowheads="1"/>
                </p:cNvSpPr>
                <p:nvPr/>
              </p:nvSpPr>
              <p:spPr bwMode="auto">
                <a:xfrm>
                  <a:off x="0" y="844"/>
                  <a:ext cx="633"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15" name="Group 247"/>
              <p:cNvGrpSpPr>
                <a:grpSpLocks/>
              </p:cNvGrpSpPr>
              <p:nvPr/>
            </p:nvGrpSpPr>
            <p:grpSpPr bwMode="auto">
              <a:xfrm>
                <a:off x="633" y="844"/>
                <a:ext cx="1358" cy="632"/>
                <a:chOff x="633" y="844"/>
                <a:chExt cx="1358" cy="632"/>
              </a:xfrm>
            </p:grpSpPr>
            <p:sp>
              <p:nvSpPr>
                <p:cNvPr id="212189" name="Rectangle 221"/>
                <p:cNvSpPr>
                  <a:spLocks noChangeArrowheads="1"/>
                </p:cNvSpPr>
                <p:nvPr/>
              </p:nvSpPr>
              <p:spPr bwMode="auto">
                <a:xfrm>
                  <a:off x="676" y="844"/>
                  <a:ext cx="127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Returns the character at the specified index, which ranges from 0 to the second last element.</a:t>
                  </a:r>
                </a:p>
                <a:p>
                  <a:endParaRPr lang="en-US" sz="1400">
                    <a:solidFill>
                      <a:srgbClr val="006666"/>
                    </a:solidFill>
                    <a:latin typeface="Verdana" pitchFamily="34" charset="0"/>
                    <a:cs typeface="Times New Roman" pitchFamily="18" charset="0"/>
                  </a:endParaRPr>
                </a:p>
                <a:p>
                  <a:pPr eaLnBrk="0" hangingPunct="0"/>
                  <a:endParaRPr lang="en-US">
                    <a:solidFill>
                      <a:srgbClr val="006666"/>
                    </a:solidFill>
                  </a:endParaRPr>
                </a:p>
              </p:txBody>
            </p:sp>
            <p:sp>
              <p:nvSpPr>
                <p:cNvPr id="212214" name="Rectangle 246"/>
                <p:cNvSpPr>
                  <a:spLocks noChangeArrowheads="1"/>
                </p:cNvSpPr>
                <p:nvPr/>
              </p:nvSpPr>
              <p:spPr bwMode="auto">
                <a:xfrm>
                  <a:off x="633" y="844"/>
                  <a:ext cx="1358"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17" name="Group 249"/>
              <p:cNvGrpSpPr>
                <a:grpSpLocks/>
              </p:cNvGrpSpPr>
              <p:nvPr/>
            </p:nvGrpSpPr>
            <p:grpSpPr bwMode="auto">
              <a:xfrm>
                <a:off x="1991" y="844"/>
                <a:ext cx="1516" cy="632"/>
                <a:chOff x="1991" y="844"/>
                <a:chExt cx="1516" cy="632"/>
              </a:xfrm>
            </p:grpSpPr>
            <p:sp>
              <p:nvSpPr>
                <p:cNvPr id="212190" name="Rectangle 222"/>
                <p:cNvSpPr>
                  <a:spLocks noChangeArrowheads="1"/>
                </p:cNvSpPr>
                <p:nvPr/>
              </p:nvSpPr>
              <p:spPr bwMode="auto">
                <a:xfrm>
                  <a:off x="2034" y="844"/>
                  <a:ext cx="14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char charAt(int index)</a:t>
                  </a:r>
                </a:p>
                <a:p>
                  <a:pPr eaLnBrk="0" hangingPunct="0"/>
                  <a:endParaRPr lang="en-US" sz="1400">
                    <a:solidFill>
                      <a:srgbClr val="006666"/>
                    </a:solidFill>
                  </a:endParaRPr>
                </a:p>
              </p:txBody>
            </p:sp>
            <p:sp>
              <p:nvSpPr>
                <p:cNvPr id="212216" name="Rectangle 248"/>
                <p:cNvSpPr>
                  <a:spLocks noChangeArrowheads="1"/>
                </p:cNvSpPr>
                <p:nvPr/>
              </p:nvSpPr>
              <p:spPr bwMode="auto">
                <a:xfrm>
                  <a:off x="1991" y="844"/>
                  <a:ext cx="151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19" name="Group 251"/>
              <p:cNvGrpSpPr>
                <a:grpSpLocks/>
              </p:cNvGrpSpPr>
              <p:nvPr/>
            </p:nvGrpSpPr>
            <p:grpSpPr bwMode="auto">
              <a:xfrm>
                <a:off x="0" y="1476"/>
                <a:ext cx="633" cy="546"/>
                <a:chOff x="0" y="1476"/>
                <a:chExt cx="633" cy="546"/>
              </a:xfrm>
            </p:grpSpPr>
            <p:sp>
              <p:nvSpPr>
                <p:cNvPr id="212191" name="Rectangle 223"/>
                <p:cNvSpPr>
                  <a:spLocks noChangeArrowheads="1"/>
                </p:cNvSpPr>
                <p:nvPr/>
              </p:nvSpPr>
              <p:spPr bwMode="auto">
                <a:xfrm>
                  <a:off x="43" y="1476"/>
                  <a:ext cx="547"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Times New Roman" pitchFamily="18" charset="0"/>
                    </a:rPr>
                    <a:t>getChars</a:t>
                  </a:r>
                  <a:r>
                    <a:rPr lang="en-US" sz="1400">
                      <a:solidFill>
                        <a:srgbClr val="006666"/>
                      </a:solidFill>
                      <a:latin typeface="Verdana" pitchFamily="34" charset="0"/>
                      <a:cs typeface="Times New Roman" pitchFamily="18" charset="0"/>
                    </a:rPr>
                    <a:t>()</a:t>
                  </a:r>
                </a:p>
                <a:p>
                  <a:pPr eaLnBrk="0" hangingPunct="0"/>
                  <a:endParaRPr lang="en-US">
                    <a:solidFill>
                      <a:srgbClr val="006666"/>
                    </a:solidFill>
                  </a:endParaRPr>
                </a:p>
              </p:txBody>
            </p:sp>
            <p:sp>
              <p:nvSpPr>
                <p:cNvPr id="212218" name="Rectangle 250"/>
                <p:cNvSpPr>
                  <a:spLocks noChangeArrowheads="1"/>
                </p:cNvSpPr>
                <p:nvPr/>
              </p:nvSpPr>
              <p:spPr bwMode="auto">
                <a:xfrm>
                  <a:off x="0" y="1476"/>
                  <a:ext cx="633"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21" name="Group 253"/>
              <p:cNvGrpSpPr>
                <a:grpSpLocks/>
              </p:cNvGrpSpPr>
              <p:nvPr/>
            </p:nvGrpSpPr>
            <p:grpSpPr bwMode="auto">
              <a:xfrm>
                <a:off x="633" y="1476"/>
                <a:ext cx="1358" cy="546"/>
                <a:chOff x="633" y="1476"/>
                <a:chExt cx="1358" cy="546"/>
              </a:xfrm>
            </p:grpSpPr>
            <p:sp>
              <p:nvSpPr>
                <p:cNvPr id="212192" name="Rectangle 224"/>
                <p:cNvSpPr>
                  <a:spLocks noChangeArrowheads="1"/>
                </p:cNvSpPr>
                <p:nvPr/>
              </p:nvSpPr>
              <p:spPr bwMode="auto">
                <a:xfrm>
                  <a:off x="676" y="1476"/>
                  <a:ext cx="127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Verdana" pitchFamily="34" charset="0"/>
                      <a:cs typeface="Times New Roman" pitchFamily="18" charset="0"/>
                    </a:rPr>
                    <a:t>Copies characters from a source String object into the destination character array.</a:t>
                  </a:r>
                  <a:r>
                    <a:rPr lang="en-US" sz="900">
                      <a:solidFill>
                        <a:srgbClr val="006666"/>
                      </a:solidFill>
                      <a:latin typeface="Verdana" pitchFamily="34" charset="0"/>
                      <a:cs typeface="Times New Roman" pitchFamily="18" charset="0"/>
                    </a:rPr>
                    <a:t> </a:t>
                  </a:r>
                </a:p>
                <a:p>
                  <a:pPr eaLnBrk="0" hangingPunct="0"/>
                  <a:endParaRPr lang="en-US">
                    <a:solidFill>
                      <a:srgbClr val="006666"/>
                    </a:solidFill>
                  </a:endParaRPr>
                </a:p>
              </p:txBody>
            </p:sp>
            <p:sp>
              <p:nvSpPr>
                <p:cNvPr id="212220" name="Rectangle 252"/>
                <p:cNvSpPr>
                  <a:spLocks noChangeArrowheads="1"/>
                </p:cNvSpPr>
                <p:nvPr/>
              </p:nvSpPr>
              <p:spPr bwMode="auto">
                <a:xfrm>
                  <a:off x="633" y="1476"/>
                  <a:ext cx="1358"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2223" name="Group 255"/>
              <p:cNvGrpSpPr>
                <a:grpSpLocks/>
              </p:cNvGrpSpPr>
              <p:nvPr/>
            </p:nvGrpSpPr>
            <p:grpSpPr bwMode="auto">
              <a:xfrm>
                <a:off x="1991" y="1476"/>
                <a:ext cx="1516" cy="546"/>
                <a:chOff x="1991" y="1476"/>
                <a:chExt cx="1516" cy="546"/>
              </a:xfrm>
            </p:grpSpPr>
            <p:sp>
              <p:nvSpPr>
                <p:cNvPr id="212193" name="Rectangle 225"/>
                <p:cNvSpPr>
                  <a:spLocks noChangeArrowheads="1"/>
                </p:cNvSpPr>
                <p:nvPr/>
              </p:nvSpPr>
              <p:spPr bwMode="auto">
                <a:xfrm>
                  <a:off x="2034" y="1476"/>
                  <a:ext cx="143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solidFill>
                        <a:srgbClr val="006666"/>
                      </a:solidFill>
                      <a:latin typeface="Courier New" pitchFamily="49" charset="0"/>
                      <a:cs typeface="Courier New" pitchFamily="49" charset="0"/>
                    </a:rPr>
                    <a:t>public void getChars(int srcBegin, int srcEnd, char[] dstn, int dstnBegin)</a:t>
                  </a:r>
                </a:p>
                <a:p>
                  <a:pPr eaLnBrk="0" hangingPunct="0"/>
                  <a:endParaRPr lang="en-US" sz="1400">
                    <a:solidFill>
                      <a:srgbClr val="006666"/>
                    </a:solidFill>
                    <a:latin typeface="Courier New" pitchFamily="49" charset="0"/>
                  </a:endParaRPr>
                </a:p>
              </p:txBody>
            </p:sp>
            <p:sp>
              <p:nvSpPr>
                <p:cNvPr id="212222" name="Rectangle 254"/>
                <p:cNvSpPr>
                  <a:spLocks noChangeArrowheads="1"/>
                </p:cNvSpPr>
                <p:nvPr/>
              </p:nvSpPr>
              <p:spPr bwMode="auto">
                <a:xfrm>
                  <a:off x="1991" y="1476"/>
                  <a:ext cx="1516" cy="5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12225" name="Rectangle 257"/>
            <p:cNvSpPr>
              <a:spLocks noChangeArrowheads="1"/>
            </p:cNvSpPr>
            <p:nvPr/>
          </p:nvSpPr>
          <p:spPr bwMode="auto">
            <a:xfrm>
              <a:off x="-3" y="-3"/>
              <a:ext cx="3513" cy="202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229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09600" y="11430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pPr>
            <a:r>
              <a:rPr lang="en-US" sz="3200" dirty="0">
                <a:latin typeface="Verdana" pitchFamily="34" charset="0"/>
                <a:cs typeface="Times New Roman" charset="0"/>
              </a:rPr>
              <a:t>Implementing Method Overriding</a:t>
            </a:r>
            <a:endParaRPr lang="en-US" sz="3200" dirty="0">
              <a:latin typeface="Verdana" pitchFamily="34" charset="0"/>
            </a:endParaRPr>
          </a:p>
          <a:p>
            <a:pPr marL="457200" indent="-457200">
              <a:spcBef>
                <a:spcPct val="20000"/>
              </a:spcBef>
            </a:pPr>
            <a:endParaRPr lang="en-GB" sz="1400" dirty="0">
              <a:solidFill>
                <a:srgbClr val="006666"/>
              </a:solidFill>
              <a:latin typeface="Verdana" pitchFamily="34" charset="0"/>
              <a:cs typeface="Times New Roman" charset="0"/>
            </a:endParaRPr>
          </a:p>
          <a:p>
            <a:pPr marL="914400" lvl="1" indent="-457200">
              <a:spcBef>
                <a:spcPct val="20000"/>
              </a:spcBef>
              <a:buSzPct val="140000"/>
              <a:buFontTx/>
              <a:buChar char="•"/>
            </a:pPr>
            <a:r>
              <a:rPr lang="en-US" dirty="0">
                <a:solidFill>
                  <a:srgbClr val="006666"/>
                </a:solidFill>
                <a:latin typeface="Times New Roman" pitchFamily="18" charset="0"/>
                <a:cs typeface="Times New Roman" pitchFamily="18" charset="0"/>
              </a:rPr>
              <a:t>Method overriding </a:t>
            </a:r>
          </a:p>
          <a:p>
            <a:pPr marL="1371600" lvl="2" indent="-457200">
              <a:spcBef>
                <a:spcPct val="20000"/>
              </a:spcBef>
              <a:buSzPct val="140000"/>
              <a:buFontTx/>
              <a:buChar char="•"/>
            </a:pPr>
            <a:r>
              <a:rPr lang="en-US" dirty="0">
                <a:solidFill>
                  <a:srgbClr val="006666"/>
                </a:solidFill>
                <a:latin typeface="Times New Roman" pitchFamily="18" charset="0"/>
                <a:cs typeface="Times New Roman" pitchFamily="18" charset="0"/>
              </a:rPr>
              <a:t>Method overriding is defined as creating a method in the subclass that has the same return type and signature as a method defined in the superclass.</a:t>
            </a:r>
          </a:p>
          <a:p>
            <a:pPr marL="1371600" lvl="2" indent="-457200">
              <a:spcBef>
                <a:spcPct val="20000"/>
              </a:spcBef>
              <a:buSzPct val="140000"/>
              <a:buFontTx/>
              <a:buChar char="•"/>
            </a:pPr>
            <a:r>
              <a:rPr lang="en-US" dirty="0">
                <a:solidFill>
                  <a:srgbClr val="006666"/>
                </a:solidFill>
                <a:latin typeface="Times New Roman" pitchFamily="18" charset="0"/>
                <a:cs typeface="Times New Roman" pitchFamily="18" charset="0"/>
              </a:rPr>
              <a:t>Signature of a method includes the name, number, sequence, and type of arguments of a method. </a:t>
            </a:r>
          </a:p>
          <a:p>
            <a:pPr marL="1371600" lvl="2" indent="-457200">
              <a:spcBef>
                <a:spcPct val="20000"/>
              </a:spcBef>
              <a:buSzPct val="140000"/>
              <a:buFontTx/>
              <a:buChar char="•"/>
            </a:pPr>
            <a:r>
              <a:rPr lang="en-US" dirty="0">
                <a:solidFill>
                  <a:srgbClr val="006666"/>
                </a:solidFill>
                <a:latin typeface="Times New Roman" pitchFamily="18" charset="0"/>
                <a:cs typeface="Times New Roman" pitchFamily="18" charset="0"/>
              </a:rPr>
              <a:t>The created method of the subclass hides the method defined in the superclass.  </a:t>
            </a:r>
          </a:p>
          <a:p>
            <a:pPr marL="1371600" lvl="2" indent="-457200">
              <a:spcBef>
                <a:spcPct val="20000"/>
              </a:spcBef>
              <a:buSzPct val="140000"/>
              <a:buFontTx/>
              <a:buChar char="•"/>
            </a:pPr>
            <a:endParaRPr lang="en-US" sz="1400" dirty="0">
              <a:solidFill>
                <a:srgbClr val="006666"/>
              </a:solidFill>
              <a:latin typeface="Verdana" pitchFamily="34" charset="0"/>
              <a:cs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6096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Verdana" pitchFamily="34" charset="0"/>
                <a:cs typeface="Times New Roman" charset="0"/>
              </a:rPr>
              <a:t>Implementing Method Overriding</a:t>
            </a:r>
          </a:p>
          <a:p>
            <a:pPr>
              <a:spcBef>
                <a:spcPct val="20000"/>
              </a:spcBef>
            </a:pPr>
            <a:r>
              <a:rPr lang="en-US" sz="3200" dirty="0">
                <a:latin typeface="Verdana" pitchFamily="34" charset="0"/>
              </a:rPr>
              <a:t>(Contd.)</a:t>
            </a:r>
          </a:p>
          <a:p>
            <a:pPr marL="971550" lvl="1" indent="-457200">
              <a:spcBef>
                <a:spcPct val="20000"/>
              </a:spcBef>
              <a:buSzPct val="140000"/>
              <a:buFontTx/>
              <a:buChar char="•"/>
            </a:pPr>
            <a:endParaRPr lang="en-US" sz="1400" dirty="0">
              <a:solidFill>
                <a:srgbClr val="006666"/>
              </a:solidFill>
              <a:latin typeface="Verdana" pitchFamily="34" charset="0"/>
              <a:cs typeface="Times New Roman" charset="0"/>
            </a:endParaRPr>
          </a:p>
          <a:p>
            <a:pPr marL="971550" lvl="1" indent="-457200">
              <a:spcBef>
                <a:spcPct val="20000"/>
              </a:spcBef>
              <a:buSzPct val="140000"/>
              <a:buFontTx/>
              <a:buChar char="•"/>
            </a:pPr>
            <a:r>
              <a:rPr lang="en-US" dirty="0">
                <a:solidFill>
                  <a:srgbClr val="006666"/>
                </a:solidFill>
                <a:latin typeface="Times New Roman" pitchFamily="18" charset="0"/>
                <a:cs typeface="Times New Roman" pitchFamily="18" charset="0"/>
              </a:rPr>
              <a:t>Method overriding (Contd.)</a:t>
            </a:r>
          </a:p>
          <a:p>
            <a:pPr marL="1543050" lvl="2" indent="-457200">
              <a:spcBef>
                <a:spcPct val="20000"/>
              </a:spcBef>
              <a:buSzPct val="140000"/>
              <a:buFontTx/>
              <a:buChar char="•"/>
            </a:pPr>
            <a:r>
              <a:rPr lang="en-US" dirty="0">
                <a:solidFill>
                  <a:srgbClr val="006666"/>
                </a:solidFill>
                <a:latin typeface="Times New Roman" pitchFamily="18" charset="0"/>
                <a:cs typeface="Times New Roman" pitchFamily="18" charset="0"/>
              </a:rPr>
              <a:t>Method overriding enables you to create objects that respond to the same method as defined in the superclass.</a:t>
            </a:r>
          </a:p>
          <a:p>
            <a:pPr marL="1543050" lvl="2" indent="-457200">
              <a:spcBef>
                <a:spcPct val="20000"/>
              </a:spcBef>
              <a:buSzPct val="140000"/>
              <a:buFontTx/>
              <a:buChar char="•"/>
            </a:pPr>
            <a:r>
              <a:rPr lang="en-US" dirty="0">
                <a:solidFill>
                  <a:srgbClr val="006666"/>
                </a:solidFill>
                <a:latin typeface="Times New Roman" pitchFamily="18" charset="0"/>
                <a:cs typeface="Times New Roman" pitchFamily="18" charset="0"/>
              </a:rPr>
              <a:t>A subclass must override the abstract methods of a superclass. </a:t>
            </a:r>
          </a:p>
          <a:p>
            <a:pPr marL="1543050" lvl="2" indent="-457200">
              <a:spcBef>
                <a:spcPct val="20000"/>
              </a:spcBef>
              <a:buSzPct val="140000"/>
              <a:buFontTx/>
              <a:buChar char="•"/>
            </a:pPr>
            <a:r>
              <a:rPr lang="en-US" dirty="0">
                <a:solidFill>
                  <a:srgbClr val="006666"/>
                </a:solidFill>
                <a:latin typeface="Times New Roman" pitchFamily="18" charset="0"/>
                <a:cs typeface="Times New Roman" pitchFamily="18" charset="0"/>
              </a:rPr>
              <a:t>You cannot override the static and final methods of a superclass.</a:t>
            </a:r>
          </a:p>
          <a:p>
            <a:pPr marL="1543050" lvl="2" indent="-457200">
              <a:spcBef>
                <a:spcPct val="20000"/>
              </a:spcBef>
              <a:buSzPct val="140000"/>
              <a:buFontTx/>
              <a:buChar char="•"/>
            </a:pPr>
            <a:endParaRPr lang="en-US" dirty="0">
              <a:solidFill>
                <a:srgbClr val="006666"/>
              </a:solidFill>
              <a:latin typeface="Times New Roman" pitchFamily="18" charset="0"/>
              <a:cs typeface="Times New Roman" pitchFamily="18" charset="0"/>
            </a:endParaRPr>
          </a:p>
          <a:p>
            <a:pPr>
              <a:spcBef>
                <a:spcPct val="20000"/>
              </a:spcBef>
            </a:pPr>
            <a:endParaRPr lang="en-GB" dirty="0">
              <a:solidFill>
                <a:srgbClr val="006666"/>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Template>
  <TotalTime>1196</TotalTime>
  <Words>3806</Words>
  <Application>Microsoft Office PowerPoint</Application>
  <PresentationFormat>On-screen Show (4:3)</PresentationFormat>
  <Paragraphs>826</Paragraphs>
  <Slides>73</Slides>
  <Notes>62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we need Exception? Suppose you have coded a program to access the server. Things worked fine while you were developing the code.  </vt:lpstr>
      <vt:lpstr>During the actual production run, the server is down. When your program tried to access it, an exception is raised.  </vt:lpstr>
      <vt:lpstr>How to Handle Exception? Exception is beyond developer's control. But blaming your code failure on environmental issues is not a solution. You need a Robust Programming, which takes care of exceptional situations. Such code is known as Exception Handler. In our case exception handling would be, when the server is down, connect to the backup server.</vt:lpstr>
      <vt:lpstr>PowerPoint Presentation</vt:lpstr>
      <vt:lpstr>PowerPoint Presentation</vt:lpstr>
      <vt:lpstr>PowerPoint Presentation</vt:lpstr>
      <vt:lpstr>PowerPoint Presentation</vt:lpstr>
      <vt:lpstr>PowerPoint Presentation</vt:lpstr>
      <vt:lpstr>Example of Checked Exceptions:  public static void main(String[] args) {     FileReader file = new FileReader("somefile.txt"); }  In above case, you will get compile time error with message – Unhandled exception type FileNotFoundException.</vt:lpstr>
      <vt:lpstr>Example of Unchecked Exceptions:  class Main  {  public static void main(String args[]) {   int x = 0;   int y = 10;   int z = y/x;  System.out.println(z); }  }   Exception in thread "main" java.lang.ArithmeticException: / by zero     at Main.main(Main.java:5)   </vt:lpstr>
      <vt:lpstr>PowerPoint Presentation</vt:lpstr>
      <vt:lpstr>PowerPoint Presentation</vt:lpstr>
      <vt:lpstr>PowerPoint Presentation</vt:lpstr>
      <vt:lpstr>//Example of Unreachable code: class Excep {  public static void main(String[] args)  {   try   {    int arr[]={1,2};    arr[2]=3/0;   }   catch(Exception e)    //This block handles all Exception   {    System.out.println("Generic exception");   }   catch(ArrayIndexOutOfBoundsException e)    //This block is unreachable   {    System.out.println("array index out of bound exception");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 with Resource Statement </vt:lpstr>
      <vt:lpstr>Syntax</vt:lpstr>
      <vt:lpstr>Example without using try with Resource Statement </vt:lpstr>
      <vt:lpstr>Example using try with Resource Statement </vt:lpstr>
      <vt:lpstr>PowerPoint Presentation</vt:lpstr>
      <vt:lpstr>PowerPoint Presentation</vt:lpstr>
      <vt:lpstr>PowerPoint Presentation</vt:lpstr>
      <vt:lpstr>PowerPoint Presentation</vt:lpstr>
      <vt:lpstr>Using packages while coding offers a lot of advantages like: 1)Re-usability: The classes contained in the packages of another program can be easily reused 2)Name Conflicts: Packages help us to uniquely identify a class, for example, we can have company.sales.Employee and company.marketing.Employee classes 3)Controlled Access: Offers access protection such as protected classes, default classes and private class 5)Data Encapsulation: They provide a way to hide classes, preventing other programs from accessing classes that are meant for internal use only 6)Maintainance: With packages, you can organize your project better and easily locate related classes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Pankaj</cp:lastModifiedBy>
  <cp:revision>120</cp:revision>
  <dcterms:created xsi:type="dcterms:W3CDTF">2019-07-12T10:25:37Z</dcterms:created>
  <dcterms:modified xsi:type="dcterms:W3CDTF">2019-07-24T07:18:58Z</dcterms:modified>
</cp:coreProperties>
</file>