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5"/>
  </p:notesMasterIdLst>
  <p:handoutMasterIdLst>
    <p:handoutMasterId r:id="rId76"/>
  </p:handoutMasterIdLst>
  <p:sldIdLst>
    <p:sldId id="439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  <p:sldId id="511" r:id="rId63"/>
    <p:sldId id="512" r:id="rId64"/>
    <p:sldId id="513" r:id="rId65"/>
    <p:sldId id="514" r:id="rId66"/>
    <p:sldId id="515" r:id="rId67"/>
    <p:sldId id="516" r:id="rId68"/>
    <p:sldId id="517" r:id="rId69"/>
    <p:sldId id="518" r:id="rId70"/>
    <p:sldId id="519" r:id="rId71"/>
    <p:sldId id="520" r:id="rId72"/>
    <p:sldId id="522" r:id="rId73"/>
    <p:sldId id="523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0FCC-59EB-4EDD-93DF-FEECB627C674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26193-080D-4EEF-816A-8598E837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6F745-0C66-4A5E-8592-E2A3D4F8A211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8A19-1B71-4138-B2D6-97B6A1C84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5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BF1A-5A11-4D49-9EC6-0B92A0212B86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A059-31CB-4799-9D33-D290D6989A35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203-F4DC-4003-A5D8-8A786F58BF4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05664" y="31873"/>
            <a:ext cx="838199" cy="647699"/>
          </a:xfrm>
        </p:spPr>
        <p:txBody>
          <a:bodyPr/>
          <a:lstStyle/>
          <a:p>
            <a:fld id="{090303D6-5398-4960-9A72-9E5D46D72F20}" type="datetime2">
              <a:rPr lang="en-US" smtClean="0"/>
              <a:t>Thursday, August 22,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4C8F3-74AF-4249-A76E-DD08E6A214A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Image result for cdac logo">
            <a:extLst>
              <a:ext uri="{FF2B5EF4-FFF2-40B4-BE49-F238E27FC236}">
                <a16:creationId xmlns:a16="http://schemas.microsoft.com/office/drawing/2014/main" id="{77B35959-806E-47F1-BA54-A319AB9262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9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12FE-ECD8-40D1-9699-3A9AC4A599DA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Image result for cdac logo">
            <a:extLst>
              <a:ext uri="{FF2B5EF4-FFF2-40B4-BE49-F238E27FC236}">
                <a16:creationId xmlns:a16="http://schemas.microsoft.com/office/drawing/2014/main" id="{B0E20B62-AD80-4CD6-BE4C-C22E8781D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2AB-1D74-49AE-A039-B17F704012F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Image result for cdac logo">
            <a:extLst>
              <a:ext uri="{FF2B5EF4-FFF2-40B4-BE49-F238E27FC236}">
                <a16:creationId xmlns:a16="http://schemas.microsoft.com/office/drawing/2014/main" id="{B7B38866-9591-4CDB-98B7-B164CDCC9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798" y="7738"/>
            <a:ext cx="967973" cy="5759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3F14AE-B3CD-47CB-B7DA-60FB3B19CFC8}" type="datetime2">
              <a:rPr lang="en-US" smtClean="0"/>
              <a:t>Thursday, August 22,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6BAD-568B-455F-BFCB-DD8158464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8" r:id="rId5"/>
    <p:sldLayoutId id="2147483709" r:id="rId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 OF DO WHILE..LOOP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Example 1 : Never executes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Dim A as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A=10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While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A&gt;10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    A=A-1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Example 2 : Executes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Dim P as Byte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P=10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While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P&gt;5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P=P-2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72AA117-F9BF-487A-964C-E47DF52E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D1B8C-D664-418A-BE66-BA1B9B92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52E-B4F2-4682-99AD-55BB4E6574E7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C03A8-09DC-4F26-84F0-3C952692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FOR EACH…NEXT</a:t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Syntax:-</a:t>
            </a:r>
          </a:p>
          <a:p>
            <a:pPr>
              <a:buNone/>
            </a:pPr>
            <a:r>
              <a:rPr lang="en-US" b="1" dirty="0"/>
              <a:t>For Each </a:t>
            </a:r>
            <a:r>
              <a:rPr lang="en-US" dirty="0"/>
              <a:t>Element [As Data Type] </a:t>
            </a:r>
            <a:r>
              <a:rPr lang="en-US" b="1" dirty="0"/>
              <a:t>In</a:t>
            </a:r>
            <a:r>
              <a:rPr lang="en-US" dirty="0"/>
              <a:t> Group</a:t>
            </a:r>
          </a:p>
          <a:p>
            <a:pPr>
              <a:buNone/>
            </a:pPr>
            <a:r>
              <a:rPr lang="en-US" dirty="0"/>
              <a:t>	‘one or more statements</a:t>
            </a:r>
          </a:p>
          <a:p>
            <a:pPr>
              <a:buNone/>
            </a:pPr>
            <a:r>
              <a:rPr lang="en-US" b="1" dirty="0"/>
              <a:t>Next</a:t>
            </a:r>
            <a:r>
              <a:rPr lang="en-US" dirty="0"/>
              <a:t> [Element]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Example:-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Dim </a:t>
            </a:r>
            <a:r>
              <a:rPr lang="en-US" b="1" dirty="0" err="1">
                <a:latin typeface="Courier New" pitchFamily="49" charset="0"/>
              </a:rPr>
              <a:t>strEmployees</a:t>
            </a:r>
            <a:r>
              <a:rPr lang="en-US" b="1" dirty="0">
                <a:latin typeface="Courier New" pitchFamily="49" charset="0"/>
              </a:rPr>
              <a:t> As String() = {"Jim", "Sally", _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		"Henry", “Tom", </a:t>
            </a:r>
            <a:r>
              <a:rPr lang="en-US" b="1">
                <a:latin typeface="Courier New" pitchFamily="49" charset="0"/>
              </a:rPr>
              <a:t>“Jack"}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Dim </a:t>
            </a:r>
            <a:r>
              <a:rPr lang="en-US" b="1" dirty="0" err="1">
                <a:latin typeface="Courier New" pitchFamily="49" charset="0"/>
              </a:rPr>
              <a:t>strName</a:t>
            </a:r>
            <a:r>
              <a:rPr lang="en-US" b="1" dirty="0">
                <a:latin typeface="Courier New" pitchFamily="49" charset="0"/>
              </a:rPr>
              <a:t> As String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For Each </a:t>
            </a:r>
            <a:r>
              <a:rPr lang="en-US" b="1" dirty="0" err="1">
                <a:latin typeface="Courier New" pitchFamily="49" charset="0"/>
              </a:rPr>
              <a:t>strName</a:t>
            </a:r>
            <a:r>
              <a:rPr lang="en-US" b="1" dirty="0">
                <a:latin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</a:rPr>
              <a:t>strEmployees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MessageBox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strName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Next </a:t>
            </a:r>
            <a:r>
              <a:rPr lang="en-US" b="1" dirty="0" err="1">
                <a:latin typeface="Courier New" pitchFamily="49" charset="0"/>
              </a:rPr>
              <a:t>strName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F667844-DA26-45B2-BABE-D035BD5E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E56F-8DF6-4AAD-8D85-4D467D2A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B53-8E84-4F5B-88BC-5E85FDBE16F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C446-589E-4739-AF01-1910BCB5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WITH...END WITH </a:t>
            </a:r>
            <a:br>
              <a:rPr lang="en-US" b="1" dirty="0">
                <a:solidFill>
                  <a:schemeClr val="accent4">
                    <a:lumMod val="1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algn="just"/>
            <a:r>
              <a:rPr lang="en-US" dirty="0"/>
              <a:t>It executes a series of statements making repeated reference to a single object or structure. 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We can use a With...End With structure to specify the object once for all of the statements. </a:t>
            </a:r>
          </a:p>
          <a:p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F045434-4895-4BF7-99EE-62BFDEFA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A451-C83B-4F8C-A30B-2FD1573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9F4-5131-43C0-B2DC-9D11BA57D0B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EDB5-B4BE-4D50-B9CC-6E44EABD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Syntax:-</a:t>
            </a:r>
          </a:p>
          <a:p>
            <a:pPr>
              <a:buNone/>
            </a:pPr>
            <a:r>
              <a:rPr lang="en-US" b="1" dirty="0"/>
              <a:t>With </a:t>
            </a:r>
            <a:r>
              <a:rPr lang="en-US" dirty="0"/>
              <a:t>&lt;object name&gt;</a:t>
            </a:r>
          </a:p>
          <a:p>
            <a:pPr>
              <a:buNone/>
            </a:pPr>
            <a:r>
              <a:rPr lang="en-US" b="1" dirty="0"/>
              <a:t>           </a:t>
            </a:r>
            <a:r>
              <a:rPr lang="en-US" dirty="0"/>
              <a:t>.&lt;property-name&gt;=&lt;value&gt;</a:t>
            </a:r>
          </a:p>
          <a:p>
            <a:pPr>
              <a:buNone/>
            </a:pPr>
            <a:r>
              <a:rPr lang="en-US" b="1" dirty="0"/>
              <a:t>			..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/>
              <a:t>.&lt;property-name&gt;=&lt;value&gt;</a:t>
            </a:r>
          </a:p>
          <a:p>
            <a:pPr>
              <a:buNone/>
            </a:pPr>
            <a:r>
              <a:rPr lang="en-US" b="1" dirty="0"/>
              <a:t>End With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Example:-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dirty="0" err="1"/>
              <a:t>testObject</a:t>
            </a:r>
            <a:endParaRPr lang="en-US" dirty="0"/>
          </a:p>
          <a:p>
            <a:pPr>
              <a:buNone/>
            </a:pPr>
            <a:r>
              <a:rPr lang="en-US" dirty="0"/>
              <a:t>            .Height = 100</a:t>
            </a:r>
          </a:p>
          <a:p>
            <a:pPr>
              <a:buNone/>
            </a:pPr>
            <a:r>
              <a:rPr lang="en-US" dirty="0"/>
              <a:t>            .Text = "Hello World"</a:t>
            </a:r>
          </a:p>
          <a:p>
            <a:pPr>
              <a:buNone/>
            </a:pPr>
            <a:r>
              <a:rPr lang="en-US" dirty="0"/>
              <a:t>		 .</a:t>
            </a:r>
            <a:r>
              <a:rPr lang="en-US" dirty="0" err="1"/>
              <a:t>ForeColor</a:t>
            </a:r>
            <a:r>
              <a:rPr lang="en-US" dirty="0"/>
              <a:t> = </a:t>
            </a:r>
            <a:r>
              <a:rPr lang="en-US" dirty="0" err="1"/>
              <a:t>System.Drawing.Color.Green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End With</a:t>
            </a:r>
            <a:r>
              <a:rPr lang="en-US" dirty="0"/>
              <a:t>      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B6BA289C-D9C9-482A-AF80-3F07C53F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F4B37-F745-4E1E-AD83-2F616C20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68BA-E16E-4748-837A-74FC1A27F61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2D1-4C32-423B-9CF6-E000A46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INPUTBOX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2514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Displays a prompt in a dialog box, waits for the user to input value in textbox and button click, and then returns a value containing the contents of the text box.</a:t>
            </a:r>
          </a:p>
          <a:p>
            <a:pPr algn="just"/>
            <a:r>
              <a:rPr lang="en-US" dirty="0"/>
              <a:t>Following is an expanded </a:t>
            </a:r>
            <a:r>
              <a:rPr lang="en-US" dirty="0" err="1"/>
              <a:t>InputBox</a:t>
            </a:r>
            <a:r>
              <a:rPr lang="en-US" dirty="0"/>
              <a:t>:-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052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FCE0EEC6-169D-42F3-A8E5-C678E65E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CC50-C22F-4257-9FF3-65433265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23DB-7880-4E9B-9735-5F6D54561192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98BE-3082-46F1-AA61-FCE2F03B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Syntax :</a:t>
            </a: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b="1" dirty="0"/>
              <a:t>variable-Name=  </a:t>
            </a:r>
            <a:r>
              <a:rPr lang="en-US" b="1" dirty="0" err="1"/>
              <a:t>InputBox</a:t>
            </a:r>
            <a:r>
              <a:rPr lang="en-US" b="1" dirty="0"/>
              <a:t>(prompt[,title][,default][,</a:t>
            </a:r>
            <a:r>
              <a:rPr lang="en-US" b="1" dirty="0" err="1"/>
              <a:t>XPos</a:t>
            </a:r>
            <a:r>
              <a:rPr lang="en-US" b="1" dirty="0"/>
              <a:t>][,</a:t>
            </a:r>
            <a:r>
              <a:rPr lang="en-US" b="1" dirty="0" err="1"/>
              <a:t>YPos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Prompt </a:t>
            </a:r>
            <a:r>
              <a:rPr lang="en-US" dirty="0"/>
              <a:t>- String expression displayed as the message in the dialog box. If prompt consists of more than one line, you can separate the lines using the </a:t>
            </a:r>
            <a:r>
              <a:rPr lang="en-US" dirty="0" err="1"/>
              <a:t>vbCrLf</a:t>
            </a:r>
            <a:r>
              <a:rPr lang="en-US" dirty="0"/>
              <a:t> constant</a:t>
            </a:r>
          </a:p>
          <a:p>
            <a:pPr algn="just"/>
            <a:r>
              <a:rPr lang="en-US" b="1" dirty="0"/>
              <a:t>Title </a:t>
            </a:r>
            <a:r>
              <a:rPr lang="en-US" dirty="0"/>
              <a:t>- String expression displayed in the title bar of the dialog box. If you omit the title, the application name is displayed in the title bar</a:t>
            </a:r>
          </a:p>
          <a:p>
            <a:pPr algn="just"/>
            <a:r>
              <a:rPr lang="en-US" b="1" dirty="0"/>
              <a:t>default-text</a:t>
            </a:r>
            <a:r>
              <a:rPr lang="en-US" dirty="0"/>
              <a:t> - The default text that appears in the input field where users can use it as his intended input or he may change to the message he wish to key in. </a:t>
            </a:r>
          </a:p>
          <a:p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41D677D-4F49-446D-A224-AF9DAE21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3AD47-8924-45C6-993C-2685D21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EBEF-8EA7-46EA-B240-981C5562D58A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1A16F-E6A1-47B3-9DA7-A0688C1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6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Xpos</a:t>
            </a:r>
            <a:r>
              <a:rPr lang="en-US" dirty="0"/>
              <a:t>- Optional. Numeric expression that specifies, in </a:t>
            </a:r>
            <a:r>
              <a:rPr lang="en-US" dirty="0" err="1"/>
              <a:t>twips</a:t>
            </a:r>
            <a:r>
              <a:rPr lang="en-US" dirty="0"/>
              <a:t>, the distance of the left edge of the dialog box from the left edge of the screen. If you omit </a:t>
            </a:r>
            <a:r>
              <a:rPr lang="en-US" i="1" dirty="0" err="1"/>
              <a:t>XPos</a:t>
            </a:r>
            <a:r>
              <a:rPr lang="en-US" dirty="0"/>
              <a:t>, the dialog box is centered horizontally.</a:t>
            </a:r>
          </a:p>
          <a:p>
            <a:pPr algn="just"/>
            <a:r>
              <a:rPr lang="en-US" b="1" i="1" dirty="0" err="1"/>
              <a:t>Ypos</a:t>
            </a:r>
            <a:r>
              <a:rPr lang="en-US" i="1" dirty="0"/>
              <a:t>- </a:t>
            </a:r>
            <a:r>
              <a:rPr lang="en-US" dirty="0" err="1"/>
              <a:t>Optional</a:t>
            </a:r>
            <a:r>
              <a:rPr lang="en-US" i="1" dirty="0" err="1"/>
              <a:t>.</a:t>
            </a:r>
            <a:r>
              <a:rPr lang="en-US" dirty="0" err="1"/>
              <a:t>Numeric</a:t>
            </a:r>
            <a:r>
              <a:rPr lang="en-US" dirty="0"/>
              <a:t> expression that specifies, in </a:t>
            </a:r>
            <a:r>
              <a:rPr lang="en-US" dirty="0" err="1"/>
              <a:t>twips</a:t>
            </a:r>
            <a:r>
              <a:rPr lang="en-US" dirty="0"/>
              <a:t>, the distance of the upper edge of the dialog box from the top of the screen. If you omit </a:t>
            </a:r>
            <a:r>
              <a:rPr lang="en-US" i="1" dirty="0" err="1"/>
              <a:t>YPos</a:t>
            </a:r>
            <a:r>
              <a:rPr lang="en-US" dirty="0"/>
              <a:t>, the dialog box is positioned vertically approximately one-third of the way down the screen.</a:t>
            </a:r>
          </a:p>
          <a:p>
            <a:pPr algn="just"/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AA334670-160E-4D5A-B7FB-D1C234CD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250A-B23C-4B6F-8BC2-6A03CA41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A253-F27F-45F2-BE3B-FAB1907BE46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D4CC-5497-4E96-B914-7A8DAE4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1219200"/>
          </a:xfrm>
        </p:spPr>
        <p:txBody>
          <a:bodyPr/>
          <a:lstStyle/>
          <a:p>
            <a:r>
              <a:rPr lang="en-US" b="1" dirty="0" err="1"/>
              <a:t>InputBox</a:t>
            </a:r>
            <a:r>
              <a:rPr lang="en-US" dirty="0"/>
              <a:t>("Enter the Name", "Input Box Example", "Your Name")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2705100"/>
            <a:ext cx="6400799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08A4FB4E-6393-4FB3-89AA-15DE61EE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6FEC-123E-471B-BEE4-2FCC92EA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6417-5649-488E-9B9D-2783AA57D12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C2B7-9743-468F-A0E3-C5F29F82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MSGBOX &amp; MESSAGEBOX.SHOW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8229600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Displays a message in a dialog box and wait for the user to click a button, and returns an integer indicating which button the user clicked.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762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C13E4CBF-82FB-427E-B137-AE175185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E780-1226-41FE-8DF7-AD3DCB35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480-36E4-4FD7-85E9-F1A3EF88243A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8585-3547-43CA-B6E6-664FEF1F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248400"/>
          </a:xfrm>
        </p:spPr>
        <p:txBody>
          <a:bodyPr/>
          <a:lstStyle/>
          <a:p>
            <a:pPr algn="just"/>
            <a:r>
              <a:rPr lang="en-US" dirty="0"/>
              <a:t>The message box function you have used so far is the old message box function. It is the one left over form VB6:</a:t>
            </a:r>
          </a:p>
          <a:p>
            <a:pPr algn="just">
              <a:buNone/>
            </a:pPr>
            <a:r>
              <a:rPr lang="en-US" b="1" dirty="0"/>
              <a:t>		</a:t>
            </a:r>
            <a:r>
              <a:rPr lang="en-US" b="1" dirty="0" err="1"/>
              <a:t>MsgBox</a:t>
            </a:r>
            <a:r>
              <a:rPr lang="en-US" b="1" dirty="0"/>
              <a:t>("</a:t>
            </a:r>
            <a:r>
              <a:rPr lang="en-US" dirty="0"/>
              <a:t>Your Message Here</a:t>
            </a:r>
            <a:r>
              <a:rPr lang="en-US" b="1" dirty="0"/>
              <a:t>")</a:t>
            </a:r>
            <a:endParaRPr lang="en-US" dirty="0"/>
          </a:p>
          <a:p>
            <a:pPr algn="just"/>
            <a:r>
              <a:rPr lang="en-US" dirty="0"/>
              <a:t>The new VB.NET message box function is very similar, but the way you use it is slightly different. It's this:</a:t>
            </a:r>
          </a:p>
          <a:p>
            <a:pPr algn="just">
              <a:buNone/>
            </a:pPr>
            <a:r>
              <a:rPr lang="en-US" b="1" dirty="0"/>
              <a:t>	MessageBox.Show("</a:t>
            </a:r>
            <a:r>
              <a:rPr lang="en-US" dirty="0"/>
              <a:t>Your Message Here</a:t>
            </a:r>
            <a:r>
              <a:rPr lang="en-US" b="1" dirty="0"/>
              <a:t>")</a:t>
            </a:r>
            <a:endParaRPr lang="en-US" dirty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434B2B3C-52BA-4584-894B-1101F7CA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831E1-30AA-4352-9ABB-36A90680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8158-04B6-491C-9961-580BA64EEA2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D0562-8759-4E29-B990-70168115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Syntax :</a:t>
            </a:r>
            <a:endParaRPr lang="en-US" dirty="0"/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sz="2600" b="1" dirty="0"/>
              <a:t>MessageBox.Show ( </a:t>
            </a:r>
            <a:r>
              <a:rPr lang="en-US" sz="2600" dirty="0"/>
              <a:t>Prompt [,icons + buttons ] [,title ] </a:t>
            </a:r>
            <a:r>
              <a:rPr lang="en-US" sz="2600" b="1" dirty="0"/>
              <a:t>)</a:t>
            </a:r>
            <a:endParaRPr lang="en-US" sz="2600" dirty="0"/>
          </a:p>
          <a:p>
            <a:pPr algn="just"/>
            <a:r>
              <a:rPr lang="en-US" b="1" dirty="0"/>
              <a:t>Prompt : </a:t>
            </a:r>
            <a:r>
              <a:rPr lang="en-US" dirty="0"/>
              <a:t>String expressions displayed as the message in the dialog box. If prompt consist of more than one line, you can separate the lines using the </a:t>
            </a:r>
            <a:r>
              <a:rPr lang="en-US" b="1" dirty="0" err="1"/>
              <a:t>vbrCrLf</a:t>
            </a:r>
            <a:r>
              <a:rPr lang="en-US" b="1" dirty="0"/>
              <a:t> </a:t>
            </a:r>
            <a:r>
              <a:rPr lang="en-US" dirty="0"/>
              <a:t>constant.</a:t>
            </a:r>
          </a:p>
          <a:p>
            <a:pPr algn="just"/>
            <a:r>
              <a:rPr lang="en-US" b="1" dirty="0"/>
              <a:t>Icons + Buttons : </a:t>
            </a:r>
            <a:r>
              <a:rPr lang="en-US" dirty="0"/>
              <a:t>specifying the type of buttons and icon to display.</a:t>
            </a:r>
          </a:p>
          <a:p>
            <a:endParaRPr lang="en-US" dirty="0"/>
          </a:p>
        </p:txBody>
      </p:sp>
      <p:pic>
        <p:nvPicPr>
          <p:cNvPr id="5" name="Picture 4" descr="Button options for your message 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953000"/>
            <a:ext cx="312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 a symbol to your message boxe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1" y="4876800"/>
            <a:ext cx="1819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Image result for cdac logo">
            <a:extLst>
              <a:ext uri="{FF2B5EF4-FFF2-40B4-BE49-F238E27FC236}">
                <a16:creationId xmlns:a16="http://schemas.microsoft.com/office/drawing/2014/main" id="{C2C340BC-8EDF-42D3-B7C4-4DEDFC47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5C3EA-E3EF-45C9-9D54-129FF4DC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5E52-BB4C-4F03-BA75-2EE70A8BFAA8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C839-3968-457E-A38D-642001BB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DO..LOOP WHILE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4582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Loop While is an exit controlled loop as the condition is placed at exit point.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body of the loop is going to be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executed at least once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whether the condition evaluates to true or false. Loop is executed as long as the result of the condition remains true.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Syntax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One or more VB Statements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While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&lt;condition or Boolean Expression&gt;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1E1F4B8-7EE2-426C-A2BC-4E90D03E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72B2-1FF7-4F6B-A882-B0CCB5FC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D0EA-B573-4F62-B82F-AE75808671E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F3530-CB9B-45EC-9D84-B5C5702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791200"/>
          </a:xfrm>
        </p:spPr>
        <p:txBody>
          <a:bodyPr/>
          <a:lstStyle/>
          <a:p>
            <a:pPr algn="just"/>
            <a:r>
              <a:rPr lang="en-US" b="1" dirty="0"/>
              <a:t>Title :</a:t>
            </a:r>
            <a:r>
              <a:rPr lang="en-US" b="1" i="1" dirty="0"/>
              <a:t> </a:t>
            </a:r>
            <a:r>
              <a:rPr lang="en-US" dirty="0"/>
              <a:t>String expression displayed in the title bar of the dialog box. If you omit title, the application name is placed in the title bar.</a:t>
            </a:r>
          </a:p>
          <a:p>
            <a:pPr algn="just"/>
            <a:r>
              <a:rPr lang="en-US" dirty="0"/>
              <a:t>In a real </a:t>
            </a:r>
            <a:r>
              <a:rPr lang="en-US" dirty="0" err="1"/>
              <a:t>programme</a:t>
            </a:r>
            <a:r>
              <a:rPr lang="en-US" dirty="0"/>
              <a:t>, you should use the new MessageBox.Show( ) function, rather than the </a:t>
            </a:r>
            <a:r>
              <a:rPr lang="en-US" dirty="0" err="1"/>
              <a:t>MsgBox</a:t>
            </a:r>
            <a:r>
              <a:rPr lang="en-US" dirty="0"/>
              <a:t>() we used (and will again because it saves on typing and space!)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66B49C01-5195-4D06-BF69-CE3110E9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E04D-2788-4768-9687-2CF37B8B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A0D-DC93-4B57-B031-7D78B4D72BB5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DD3DB-4EC8-4221-88ED-C82EB3EB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400800"/>
          </a:xfrm>
        </p:spPr>
        <p:txBody>
          <a:bodyPr/>
          <a:lstStyle/>
          <a:p>
            <a:r>
              <a:rPr lang="en-US" dirty="0"/>
              <a:t>Example 1:-</a:t>
            </a:r>
          </a:p>
          <a:p>
            <a:pPr>
              <a:buNone/>
            </a:pPr>
            <a:r>
              <a:rPr lang="en-US" sz="2800" dirty="0"/>
              <a:t>MessageBox.Show("Do you want to add this name to the list box?", </a:t>
            </a:r>
            <a:r>
              <a:rPr lang="en-US" sz="2800" dirty="0" err="1"/>
              <a:t>MessageBoxButtons.YesNo,MessageBoxIcons.Error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"Add Confirm")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Example 2:-</a:t>
            </a:r>
          </a:p>
          <a:p>
            <a:pPr>
              <a:buNone/>
            </a:pPr>
            <a:r>
              <a:rPr lang="en-US" dirty="0"/>
              <a:t>MessageBox.Show("Selected name was deleted", </a:t>
            </a:r>
            <a:r>
              <a:rPr lang="en-US" dirty="0" err="1"/>
              <a:t>MessageBoxIcon.Information</a:t>
            </a:r>
            <a:r>
              <a:rPr lang="en-US" dirty="0"/>
              <a:t> , "Delete Confirm“)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81200"/>
            <a:ext cx="502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800600"/>
            <a:ext cx="487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8A582D46-E6A1-4D82-95D7-27918AFE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E6159-2EF5-4C75-ABE0-023D7F1D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B69-036D-4C9D-B862-1344F85D15F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6073F-0DFA-4C0D-A011-8AAA7058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334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Image result for cdac logo">
            <a:extLst>
              <a:ext uri="{FF2B5EF4-FFF2-40B4-BE49-F238E27FC236}">
                <a16:creationId xmlns:a16="http://schemas.microsoft.com/office/drawing/2014/main" id="{5BE697BE-D21E-4CDA-B655-58BC61D5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327C1-6224-4829-95E3-0198F02A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5360-D543-4C26-84E4-FF12C3C94B2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D571-4F8B-4D97-A7F4-84EB56F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5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SIMILARITY BETWEEN VB &amp; VB.NET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Both languages support the creation of windows form application with the help of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Graphical User Interface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Both languages support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event driven programming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Both are provided with the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IntelliSense feature</a:t>
            </a:r>
            <a:r>
              <a:rPr lang="en-US" sz="3200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B3E45860-A13E-4223-A0C0-7E68011F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50843-8E4A-4475-9252-AD476536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A9B9-0CB5-4B38-B284-C14E1811E817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0D9A-AE76-4BFC-B0F5-A15631AD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DIFFERENCE BETWEEN VB AND VB.NET 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F9A4AD-A5AB-4FD2-9B66-04E229934D3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767312"/>
          <a:ext cx="8686800" cy="58275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23619">
                  <a:extLst>
                    <a:ext uri="{9D8B030D-6E8A-4147-A177-3AD203B41FA5}">
                      <a16:colId xmlns:a16="http://schemas.microsoft.com/office/drawing/2014/main" val="252944972"/>
                    </a:ext>
                  </a:extLst>
                </a:gridCol>
                <a:gridCol w="4063181">
                  <a:extLst>
                    <a:ext uri="{9D8B030D-6E8A-4147-A177-3AD203B41FA5}">
                      <a16:colId xmlns:a16="http://schemas.microsoft.com/office/drawing/2014/main" val="519316924"/>
                    </a:ext>
                  </a:extLst>
                </a:gridCol>
              </a:tblGrid>
              <a:tr h="470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VB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VB.NET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665907"/>
                  </a:ext>
                </a:extLst>
              </a:tr>
              <a:tr h="940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It supports </a:t>
                      </a:r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Unstructured exception handling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It supports Structured as well as Unstructured exception handling.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771533"/>
                  </a:ext>
                </a:extLst>
              </a:tr>
              <a:tr h="141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VB is object based. It doesn't support Inheritance and polymorphism. It supports interfaces in an awkward way.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VB.Net is object oriented. It supports Inheritance and polymorphism. It fully supports interface-based programming.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692319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 doesn’t support multithreading.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VB.Net supports multithreading.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30486"/>
                  </a:ext>
                </a:extLst>
              </a:tr>
              <a:tr h="940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Components created in VB6 (COM) need to make and update registry entries.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VB.NET does not require any registry entry making the deployment easier.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000083"/>
                  </a:ext>
                </a:extLst>
              </a:tr>
            </a:tbl>
          </a:graphicData>
        </a:graphic>
      </p:graphicFrame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D55028DC-F26F-4A77-962D-225C5A44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F7DB6-E1BF-4534-BF07-6B0F9E18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9681-D62A-4304-800A-FEC9779B204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3A20-EAAB-4CD8-A16D-03F748F3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DIFFERENCE BETWEEN VB AND VB.NET 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F9A4AD-A5AB-4FD2-9B66-04E229934D3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009140"/>
          <a:ext cx="8686800" cy="57588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23619">
                  <a:extLst>
                    <a:ext uri="{9D8B030D-6E8A-4147-A177-3AD203B41FA5}">
                      <a16:colId xmlns:a16="http://schemas.microsoft.com/office/drawing/2014/main" val="252944972"/>
                    </a:ext>
                  </a:extLst>
                </a:gridCol>
                <a:gridCol w="4063181">
                  <a:extLst>
                    <a:ext uri="{9D8B030D-6E8A-4147-A177-3AD203B41FA5}">
                      <a16:colId xmlns:a16="http://schemas.microsoft.com/office/drawing/2014/main" val="519316924"/>
                    </a:ext>
                  </a:extLst>
                </a:gridCol>
              </a:tblGrid>
              <a:tr h="446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VB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VB.NET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665907"/>
                  </a:ext>
                </a:extLst>
              </a:tr>
              <a:tr h="4463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 is interpreted language.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VB.Net</a:t>
                      </a:r>
                      <a:r>
                        <a:rPr lang="en-US" sz="2400" dirty="0">
                          <a:effectLst/>
                        </a:rPr>
                        <a:t> is compiled language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117549"/>
                  </a:ext>
                </a:extLst>
              </a:tr>
              <a:tr h="1394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 is an Unmanaged Language. It is not supported by the feature of CLR.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VB.Net is a Managed Language. It has a support of CLR feature.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236289"/>
                  </a:ext>
                </a:extLst>
              </a:tr>
              <a:tr h="3103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Dim x, y as Integer.</a:t>
                      </a:r>
                      <a:endParaRPr lang="en-IN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VB will consider x as Variant and y as Integer.</a:t>
                      </a:r>
                      <a:endParaRPr lang="en-IN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By default, the variable is variant. VB was not a type-safe language.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Dim x, y as Integer.</a:t>
                      </a:r>
                      <a:endParaRPr lang="en-IN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VB.Net</a:t>
                      </a:r>
                      <a:r>
                        <a:rPr lang="en-US" sz="2400" dirty="0">
                          <a:effectLst/>
                        </a:rPr>
                        <a:t> will declare x and y both as Integer</a:t>
                      </a:r>
                      <a:endParaRPr lang="en-IN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By default, the variable is object. VB.NET is a type safe language.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936435"/>
                  </a:ext>
                </a:extLst>
              </a:tr>
            </a:tbl>
          </a:graphicData>
        </a:graphic>
      </p:graphicFrame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1C4129E-D4A3-4392-AE4C-D8BB0A52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B8A1-BFA7-4FB4-9EB7-7A24C1E7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F08A-8B79-41D5-B09B-D2E3EC969C1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AE3B1-692D-4A17-A6D8-B8F86B6B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9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DIFFERENCE BETWEEN VB AND VB.NET 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F9A4AD-A5AB-4FD2-9B66-04E229934D3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876808"/>
          <a:ext cx="8686800" cy="70097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23619">
                  <a:extLst>
                    <a:ext uri="{9D8B030D-6E8A-4147-A177-3AD203B41FA5}">
                      <a16:colId xmlns:a16="http://schemas.microsoft.com/office/drawing/2014/main" val="252944972"/>
                    </a:ext>
                  </a:extLst>
                </a:gridCol>
                <a:gridCol w="4063181">
                  <a:extLst>
                    <a:ext uri="{9D8B030D-6E8A-4147-A177-3AD203B41FA5}">
                      <a16:colId xmlns:a16="http://schemas.microsoft.com/office/drawing/2014/main" val="519316924"/>
                    </a:ext>
                  </a:extLst>
                </a:gridCol>
              </a:tblGrid>
              <a:tr h="227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VB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VB.NET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665907"/>
                  </a:ext>
                </a:extLst>
              </a:tr>
              <a:tr h="227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>
                          <a:effectLst/>
                        </a:rPr>
                        <a:t>ByRef is default.</a:t>
                      </a:r>
                      <a:endParaRPr lang="en-IN" sz="2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 err="1">
                          <a:effectLst/>
                        </a:rPr>
                        <a:t>ByVal</a:t>
                      </a:r>
                      <a:r>
                        <a:rPr lang="en-US" sz="2600" dirty="0">
                          <a:effectLst/>
                        </a:rPr>
                        <a:t> is the default.</a:t>
                      </a:r>
                      <a:endParaRPr lang="en-IN" sz="2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258118"/>
                  </a:ext>
                </a:extLst>
              </a:tr>
              <a:tr h="227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>
                          <a:effectLst/>
                        </a:rPr>
                        <a:t>It does not support feature of Garbage Collection.</a:t>
                      </a:r>
                      <a:endParaRPr lang="en-IN" sz="2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</a:rPr>
                        <a:t>It supports feature of Garbage Collection.</a:t>
                      </a:r>
                      <a:endParaRPr lang="en-IN" sz="2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0165"/>
                  </a:ext>
                </a:extLst>
              </a:tr>
              <a:tr h="227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</a:rPr>
                        <a:t>It supports </a:t>
                      </a:r>
                      <a:r>
                        <a:rPr lang="en-US" sz="2600" dirty="0" err="1">
                          <a:effectLst/>
                        </a:rPr>
                        <a:t>recordset</a:t>
                      </a:r>
                      <a:r>
                        <a:rPr lang="en-US" sz="2600" dirty="0">
                          <a:effectLst/>
                        </a:rPr>
                        <a:t> and ADO for database connectivity.</a:t>
                      </a:r>
                      <a:endParaRPr lang="en-IN" sz="2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</a:rPr>
                        <a:t>It supports ADO.NET for database connectivity.</a:t>
                      </a:r>
                      <a:endParaRPr lang="en-IN" sz="2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06307"/>
                  </a:ext>
                </a:extLst>
              </a:tr>
              <a:tr h="910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</a:rPr>
                        <a:t>VB was only considered good for desktop windows application.</a:t>
                      </a:r>
                      <a:endParaRPr lang="en-IN" sz="2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</a:rPr>
                        <a:t>In VB.NET you can also develop web applications, distributed applications, create .NET windows and web controls and components, write windows and web services.</a:t>
                      </a:r>
                      <a:endParaRPr lang="en-IN" sz="2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39595"/>
                  </a:ext>
                </a:extLst>
              </a:tr>
            </a:tbl>
          </a:graphicData>
        </a:graphic>
      </p:graphicFrame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F76FDE7-FC34-4CB8-9755-9FF98DB2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F1C66-BD90-4426-94B5-40348103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71DF-4FB6-4812-8448-A0FD1E445EE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E04C1-17AA-44D5-81C7-97E8F99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sz="3600" b="1" dirty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3820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/>
              <a:t>An enumeration is a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list of integer values</a:t>
            </a:r>
            <a:r>
              <a:rPr lang="en-US" sz="3000" b="1" dirty="0"/>
              <a:t>,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each one mapped to a name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we can say that </a:t>
            </a:r>
            <a:r>
              <a:rPr lang="en-US" sz="3000" dirty="0"/>
              <a:t>it consist of a set of a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named constant </a:t>
            </a:r>
            <a:r>
              <a:rPr lang="en-US" sz="3000" dirty="0"/>
              <a:t>called as Enumeration List.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Every enumeration has an underlying type which can be any integral type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Sbyte,Byte,Short,Ushort,Integer,UInteger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Long,ULong,Byte,Char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endParaRPr lang="en-US" sz="3000" dirty="0"/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Default data type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sz="3000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2F780F7-850C-4A0D-AA50-B97DEC99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8A401-5C60-4CD3-A670-C9211D2B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8495-C4FF-4F41-9EE9-F98A2DF526C0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081F-0135-4675-B312-5BA5EC61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62000"/>
            <a:ext cx="8382000" cy="5791200"/>
          </a:xfrm>
        </p:spPr>
        <p:txBody>
          <a:bodyPr>
            <a:noAutofit/>
          </a:bodyPr>
          <a:lstStyle/>
          <a:p>
            <a:r>
              <a:rPr lang="en-US" sz="2800" b="1" dirty="0"/>
              <a:t>Syntax: </a:t>
            </a:r>
            <a:r>
              <a:rPr lang="en-US" sz="2800" b="1" dirty="0" err="1"/>
              <a:t>Enum</a:t>
            </a:r>
            <a:r>
              <a:rPr lang="en-US" sz="2800" dirty="0"/>
              <a:t> &lt;enumeration-name&gt; [As] [Integral Data type] enumeration-list </a:t>
            </a:r>
            <a:r>
              <a:rPr lang="en-US" sz="2800" b="1" dirty="0"/>
              <a:t>End </a:t>
            </a:r>
            <a:r>
              <a:rPr lang="en-US" sz="2800" b="1" dirty="0" err="1"/>
              <a:t>Enum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Example</a:t>
            </a:r>
            <a:r>
              <a:rPr lang="en-US" sz="2800" dirty="0"/>
              <a:t> </a:t>
            </a:r>
            <a:r>
              <a:rPr lang="en-US" sz="2800" b="1" dirty="0" err="1"/>
              <a:t>Enum</a:t>
            </a:r>
            <a:r>
              <a:rPr lang="en-US" sz="2800" dirty="0"/>
              <a:t> Days</a:t>
            </a:r>
          </a:p>
          <a:p>
            <a:pPr lvl="6">
              <a:buNone/>
            </a:pPr>
            <a:r>
              <a:rPr lang="en-US" sz="2800" dirty="0"/>
              <a:t>Sunday</a:t>
            </a:r>
          </a:p>
          <a:p>
            <a:pPr lvl="6">
              <a:buNone/>
            </a:pPr>
            <a:r>
              <a:rPr lang="en-US" sz="2800" dirty="0"/>
              <a:t>Monday</a:t>
            </a:r>
          </a:p>
          <a:p>
            <a:pPr lvl="6">
              <a:buNone/>
            </a:pPr>
            <a:r>
              <a:rPr lang="en-US" sz="2800" dirty="0"/>
              <a:t>Tuesday</a:t>
            </a:r>
          </a:p>
          <a:p>
            <a:pPr lvl="6">
              <a:buNone/>
            </a:pPr>
            <a:r>
              <a:rPr lang="en-US" sz="2800" dirty="0"/>
              <a:t>Wednesday</a:t>
            </a:r>
          </a:p>
          <a:p>
            <a:pPr lvl="6">
              <a:buNone/>
            </a:pPr>
            <a:r>
              <a:rPr lang="en-US" sz="2800" dirty="0"/>
              <a:t>Thursday</a:t>
            </a:r>
          </a:p>
          <a:p>
            <a:pPr lvl="6">
              <a:buNone/>
            </a:pPr>
            <a:r>
              <a:rPr lang="en-US" sz="2800" dirty="0"/>
              <a:t>Friday</a:t>
            </a:r>
          </a:p>
          <a:p>
            <a:pPr lvl="6">
              <a:buNone/>
            </a:pPr>
            <a:r>
              <a:rPr lang="en-US" sz="2800" dirty="0"/>
              <a:t>Saturday</a:t>
            </a:r>
          </a:p>
          <a:p>
            <a:pPr>
              <a:buNone/>
            </a:pPr>
            <a:r>
              <a:rPr lang="en-US" sz="2800" b="1" dirty="0"/>
              <a:t>   End </a:t>
            </a:r>
            <a:r>
              <a:rPr lang="en-US" sz="2800" b="1" dirty="0" err="1"/>
              <a:t>Enum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 err="1"/>
              <a:t>MessageBox.show</a:t>
            </a:r>
            <a:r>
              <a:rPr lang="en-US" sz="2800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Days.Tuesday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) ‘</a:t>
            </a:r>
            <a:r>
              <a:rPr lang="en-US" sz="2800" b="1" dirty="0"/>
              <a:t>Output: 2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4176F114-CAAF-450C-A446-753C53F6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4EB6-BDCD-49E6-AB1D-2126AFB5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1A6D-D43B-44FD-AB7A-08287D3EF4C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2720-070D-43E4-8062-01441A28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62000"/>
            <a:ext cx="8382000" cy="5867400"/>
          </a:xfrm>
        </p:spPr>
        <p:txBody>
          <a:bodyPr>
            <a:noAutofit/>
          </a:bodyPr>
          <a:lstStyle/>
          <a:p>
            <a:pPr lvl="0" algn="just"/>
            <a:r>
              <a:rPr lang="en-US" sz="2800" dirty="0"/>
              <a:t>Visual Basic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initializes the first member </a:t>
            </a:r>
            <a:r>
              <a:rPr lang="en-US" sz="2800" dirty="0"/>
              <a:t>with value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0 </a:t>
            </a:r>
            <a:r>
              <a:rPr lang="en-US" sz="2800" dirty="0"/>
              <a:t>if no value is given to it followed by 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(n+1) progression.</a:t>
            </a:r>
          </a:p>
          <a:p>
            <a:pPr lvl="0" algn="just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just"/>
            <a:r>
              <a:rPr lang="en-US" sz="2800" dirty="0"/>
              <a:t> Enumerations do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not necessarily need to follow a sequential ordering</a:t>
            </a:r>
            <a:r>
              <a:rPr lang="en-US" sz="2800" dirty="0"/>
              <a:t>. </a:t>
            </a:r>
          </a:p>
          <a:p>
            <a:pPr lvl="0" algn="just"/>
            <a:endParaRPr lang="en-US" sz="2800" dirty="0"/>
          </a:p>
          <a:p>
            <a:pPr lvl="0" algn="just"/>
            <a:r>
              <a:rPr lang="en-US" sz="2800" dirty="0"/>
              <a:t>For Example:-</a:t>
            </a:r>
          </a:p>
          <a:p>
            <a:pPr marL="0" indent="0" algn="just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Enum</a:t>
            </a:r>
            <a:r>
              <a:rPr lang="en-US" sz="2800" dirty="0"/>
              <a:t> </a:t>
            </a:r>
            <a:r>
              <a:rPr lang="en-US" sz="2800" dirty="0" err="1"/>
              <a:t>BoilingPoints</a:t>
            </a:r>
            <a:r>
              <a:rPr lang="en-US" sz="2800" dirty="0"/>
              <a:t> As Byte</a:t>
            </a:r>
          </a:p>
          <a:p>
            <a:pPr lvl="2" algn="just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		Fahrenheit = 212</a:t>
            </a:r>
          </a:p>
          <a:p>
            <a:pPr lvl="2" algn="just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Celcius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= 100</a:t>
            </a:r>
          </a:p>
          <a:p>
            <a:pPr algn="just">
              <a:buNone/>
            </a:pPr>
            <a:r>
              <a:rPr lang="en-US" sz="2800" b="1" dirty="0"/>
              <a:t>		End </a:t>
            </a:r>
            <a:r>
              <a:rPr lang="en-US" sz="2800" b="1" dirty="0" err="1"/>
              <a:t>Enum</a:t>
            </a:r>
            <a:endParaRPr lang="en-US" sz="2800" b="1" dirty="0"/>
          </a:p>
          <a:p>
            <a:pPr algn="just">
              <a:buNone/>
            </a:pPr>
            <a:endParaRPr lang="en-US" sz="2800" b="1" dirty="0"/>
          </a:p>
          <a:p>
            <a:pPr algn="just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US" sz="2800" dirty="0"/>
              <a:t> of enumeration can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6651DCA-56EC-4DBC-8FAE-27F6FA31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34921-B025-4C32-B451-549B6761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1C38-6DDE-4A75-94AA-6FF0A1FBC1B5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68C0-93F4-4110-B16B-2993EFE7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 1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num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(“Enter a number”)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sum = sum + 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While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num &lt; &gt; 0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Here the statements inside the loop will be executed once no matter what the comparison test evaluates to.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79EC5C7-C473-47CD-9FEC-04D73C73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FEA4E-5CF4-4225-B0E7-3BEA818F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D47C-E693-445F-B732-7BED32248966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6642B-3301-45B8-A388-937FA8F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3058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An array is a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collection of same-type data</a:t>
            </a:r>
            <a:r>
              <a:rPr lang="en-US" sz="2800" dirty="0"/>
              <a:t> that are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stored contiguously</a:t>
            </a:r>
            <a:r>
              <a:rPr lang="en-US" sz="2800" b="1" dirty="0"/>
              <a:t> </a:t>
            </a:r>
            <a:r>
              <a:rPr lang="en-US" sz="2800" dirty="0"/>
              <a:t>and  are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accessible by an index</a:t>
            </a:r>
            <a:r>
              <a:rPr lang="en-US" sz="2800" dirty="0"/>
              <a:t> or subscript.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Arrays in Visual Basic .NET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inherit from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Array class</a:t>
            </a:r>
            <a:r>
              <a:rPr lang="en-US" sz="2800" dirty="0"/>
              <a:t> in the </a:t>
            </a:r>
            <a:r>
              <a:rPr lang="en-US" sz="2800" b="1" dirty="0"/>
              <a:t>System namespace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Index of the first element is 0</a:t>
            </a:r>
            <a:r>
              <a:rPr lang="en-US" sz="2800" dirty="0"/>
              <a:t> and they are numbered sequentially.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An array can have any dimension (one dimension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linear arrays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800" dirty="0"/>
              <a:t> or more than one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multidimensional arrays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85A1F555-AA08-4B25-A548-C562C293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14DD-7D85-4D6A-B8E7-156E5C7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803-DA7F-427D-9A80-9D4E4DB8A9F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6178-455C-4CF7-8F15-9CC2E37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48868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 ONE-DIMENSIONAL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717280" cy="5257800"/>
          </a:xfrm>
        </p:spPr>
        <p:txBody>
          <a:bodyPr>
            <a:normAutofit fontScale="92500" lnSpcReduction="20000"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200" dirty="0"/>
              <a:t>Declaring an array specifying the number of elements</a:t>
            </a:r>
            <a:endParaRPr lang="en-US" sz="3200" u="sng" dirty="0"/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sz="3200" i="1" dirty="0"/>
              <a:t>	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Dim | Access-Modifier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arrayname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highestSubscript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) As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datatype</a:t>
            </a:r>
          </a:p>
          <a:p>
            <a:pPr marL="402336" lvl="1" indent="0">
              <a:spcBef>
                <a:spcPct val="50000"/>
              </a:spcBef>
              <a:buNone/>
            </a:pPr>
            <a:endParaRPr lang="en-US" sz="3200" dirty="0"/>
          </a:p>
          <a:p>
            <a:pPr marL="859536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Dim students(5) As String</a:t>
            </a:r>
            <a:r>
              <a:rPr lang="en-US" sz="3200" dirty="0"/>
              <a:t>  ‘Array of 6 elements of string type</a:t>
            </a:r>
          </a:p>
          <a:p>
            <a:pPr marL="859536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859536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Private cities() As String = {“Delhi”, “Lucknow”, “Mumbai”}</a:t>
            </a:r>
            <a:endParaRPr lang="en-US" sz="32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3FF3BDE-A25B-4BB4-8F72-843E21DCD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907B-875C-400F-ADAD-40C75A4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17F-5996-4EB9-9FBD-C8861AE26F4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A1A3-49F0-48AF-93AD-A16716B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5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THE FOLLOWING CODE DEMONSTRATES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	Dim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sport(5)</a:t>
            </a:r>
            <a:r>
              <a:rPr lang="en-US" sz="2800" dirty="0"/>
              <a:t> As String     'declaring an array </a:t>
            </a:r>
          </a:p>
          <a:p>
            <a:pPr>
              <a:buNone/>
            </a:pP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sport(0)</a:t>
            </a:r>
            <a:r>
              <a:rPr lang="en-US" sz="2800" dirty="0"/>
              <a:t> = "Soccer“     'storing values in the array </a:t>
            </a: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sport(1)</a:t>
            </a:r>
            <a:r>
              <a:rPr lang="en-US" sz="2800" dirty="0"/>
              <a:t> = "Cricket"</a:t>
            </a: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sport(2)</a:t>
            </a:r>
            <a:r>
              <a:rPr lang="en-US" sz="2800" dirty="0"/>
              <a:t> = "Rugby"</a:t>
            </a: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sport(3)</a:t>
            </a:r>
            <a:r>
              <a:rPr lang="en-US" sz="2800" dirty="0"/>
              <a:t> = "Aussie Rules"</a:t>
            </a: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sport(4)</a:t>
            </a:r>
            <a:r>
              <a:rPr lang="en-US" sz="2800" dirty="0"/>
              <a:t> = "</a:t>
            </a:r>
            <a:r>
              <a:rPr lang="en-US" sz="2800" dirty="0" err="1"/>
              <a:t>BasketBall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sport(5)</a:t>
            </a:r>
            <a:r>
              <a:rPr lang="en-US" sz="2800" dirty="0"/>
              <a:t> = "Hockey“</a:t>
            </a:r>
            <a:br>
              <a:rPr lang="en-US" sz="2800" dirty="0"/>
            </a:b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MsgBox</a:t>
            </a:r>
            <a:r>
              <a:rPr lang="en-US" sz="2800" dirty="0"/>
              <a:t>("Name of the Sport in the third location" _</a:t>
            </a:r>
          </a:p>
          <a:p>
            <a:pPr>
              <a:buNone/>
            </a:pPr>
            <a:r>
              <a:rPr lang="en-US" sz="2800" dirty="0"/>
              <a:t>	&amp; " " &amp;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sport(2)</a:t>
            </a:r>
            <a:r>
              <a:rPr lang="en-US" sz="2800" dirty="0"/>
              <a:t>) ‘printing the specific value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8D669444-A0A2-4034-B5BE-7962788E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A82A-4D66-4E1E-ADF0-E1CB64D3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231E-5966-4BD7-99A6-FCF51637B2D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E9A6-9171-4038-A3AF-537FB2B2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/>
              <a:t>ARRAYS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257800"/>
          </a:xfrm>
        </p:spPr>
        <p:txBody>
          <a:bodyPr>
            <a:noAutofit/>
          </a:bodyPr>
          <a:lstStyle/>
          <a:p>
            <a:pPr eaLnBrk="0" hangingPunct="0">
              <a:buNone/>
              <a:tabLst>
                <a:tab pos="457200" algn="l"/>
              </a:tabLst>
            </a:pPr>
            <a:r>
              <a:rPr lang="en-US" sz="2800" b="1" dirty="0">
                <a:latin typeface="Courier New" pitchFamily="49" charset="0"/>
              </a:rPr>
              <a:t>Dim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a(9)</a:t>
            </a:r>
            <a:r>
              <a:rPr lang="en-US" sz="2800" b="1" dirty="0">
                <a:latin typeface="Courier New" pitchFamily="49" charset="0"/>
              </a:rPr>
              <a:t> as Integers</a:t>
            </a:r>
          </a:p>
          <a:p>
            <a:pPr eaLnBrk="0" hangingPunct="0">
              <a:buNone/>
              <a:tabLst>
                <a:tab pos="457200" algn="l"/>
              </a:tabLst>
            </a:pPr>
            <a:r>
              <a:rPr lang="en-US" sz="2800" b="1" dirty="0">
                <a:latin typeface="Courier New" pitchFamily="49" charset="0"/>
              </a:rPr>
              <a:t>Dim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Count</a:t>
            </a:r>
            <a:r>
              <a:rPr lang="en-US" sz="2800" b="1" dirty="0">
                <a:latin typeface="Courier New" pitchFamily="49" charset="0"/>
              </a:rPr>
              <a:t> As Integer</a:t>
            </a:r>
          </a:p>
          <a:p>
            <a:pPr eaLnBrk="0" hangingPunct="0">
              <a:buNone/>
              <a:tabLst>
                <a:tab pos="457200" algn="l"/>
              </a:tabLst>
            </a:pPr>
            <a:endParaRPr lang="en-US" sz="2800" b="1" dirty="0">
              <a:latin typeface="Courier New" pitchFamily="49" charset="0"/>
            </a:endParaRPr>
          </a:p>
          <a:p>
            <a:pPr eaLnBrk="0" hangingPunct="0">
              <a:buNone/>
              <a:tabLst>
                <a:tab pos="457200" algn="l"/>
              </a:tabLst>
            </a:pPr>
            <a:r>
              <a:rPr lang="en-US" sz="2800" b="1" dirty="0">
                <a:latin typeface="Courier New" pitchFamily="49" charset="0"/>
              </a:rPr>
              <a:t>For Count = 0 To 9</a:t>
            </a:r>
          </a:p>
          <a:p>
            <a:pPr eaLnBrk="0" hangingPunct="0">
              <a:buNone/>
              <a:tabLst>
                <a:tab pos="457200" algn="l"/>
              </a:tabLst>
            </a:pPr>
            <a:r>
              <a:rPr lang="en-US" sz="2800" b="1" dirty="0">
                <a:latin typeface="Courier New" pitchFamily="49" charset="0"/>
              </a:rPr>
              <a:t> 		</a:t>
            </a:r>
            <a:r>
              <a:rPr lang="en-US" sz="2800" dirty="0">
                <a:latin typeface="Courier New" pitchFamily="49" charset="0"/>
              </a:rPr>
              <a:t>a(Count)=</a:t>
            </a:r>
            <a:r>
              <a:rPr lang="en-US" sz="2800" dirty="0" err="1">
                <a:latin typeface="Courier New" pitchFamily="49" charset="0"/>
              </a:rPr>
              <a:t>InputBox</a:t>
            </a:r>
            <a:r>
              <a:rPr lang="en-US" sz="2800" dirty="0">
                <a:latin typeface="Courier New" pitchFamily="49" charset="0"/>
              </a:rPr>
              <a:t>("Enter number")</a:t>
            </a:r>
          </a:p>
          <a:p>
            <a:pPr eaLnBrk="0" hangingPunct="0">
              <a:buNone/>
              <a:tabLst>
                <a:tab pos="457200" algn="l"/>
              </a:tabLst>
            </a:pPr>
            <a:r>
              <a:rPr lang="en-US" sz="2800" b="1" dirty="0">
                <a:latin typeface="Courier New" pitchFamily="49" charset="0"/>
              </a:rPr>
              <a:t>Next</a:t>
            </a:r>
          </a:p>
          <a:p>
            <a:pPr eaLnBrk="0" hangingPunct="0">
              <a:buNone/>
              <a:tabLst>
                <a:tab pos="457200" algn="l"/>
              </a:tabLst>
            </a:pPr>
            <a:endParaRPr lang="en-US" sz="2800" b="1" dirty="0">
              <a:latin typeface="Courier New" pitchFamily="49" charset="0"/>
            </a:endParaRPr>
          </a:p>
          <a:p>
            <a:pPr eaLnBrk="0" hangingPunct="0">
              <a:buNone/>
            </a:pPr>
            <a:r>
              <a:rPr lang="en-US" sz="2800" b="1" dirty="0">
                <a:latin typeface="Courier New" pitchFamily="49" charset="0"/>
              </a:rPr>
              <a:t>For Count = 0 to 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a.Length</a:t>
            </a:r>
            <a:r>
              <a:rPr lang="en-US" sz="2800" b="1" dirty="0">
                <a:latin typeface="Courier New" pitchFamily="49" charset="0"/>
              </a:rPr>
              <a:t> – 1)</a:t>
            </a:r>
          </a:p>
          <a:p>
            <a:pPr eaLnBrk="0" hangingPunct="0"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MsgBox</a:t>
            </a:r>
            <a:r>
              <a:rPr lang="en-US" sz="2800" dirty="0">
                <a:latin typeface="Courier New" pitchFamily="49" charset="0"/>
              </a:rPr>
              <a:t>(a(Count))</a:t>
            </a:r>
          </a:p>
          <a:p>
            <a:pPr eaLnBrk="0" hangingPunct="0">
              <a:buNone/>
            </a:pPr>
            <a:r>
              <a:rPr lang="en-US" sz="2800" b="1" dirty="0">
                <a:latin typeface="Courier New" pitchFamily="49" charset="0"/>
              </a:rPr>
              <a:t>Next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6F2B6D53-30C3-4A33-BD89-03185B04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A16A1-981C-4BA1-9964-2979C9B4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4BFD-7A73-4956-9FB1-CF2EECAD50A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40E0-531F-46BA-AA10-D46EFF40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DYNAMICALLY RESIZING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ReDim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[Preserve]</a:t>
            </a:r>
            <a:r>
              <a:rPr lang="en-US" dirty="0"/>
              <a:t> </a:t>
            </a:r>
            <a:r>
              <a:rPr lang="en-US" dirty="0" err="1"/>
              <a:t>Arrayname</a:t>
            </a:r>
            <a:r>
              <a:rPr lang="en-US" dirty="0"/>
              <a:t>(</a:t>
            </a:r>
            <a:r>
              <a:rPr lang="en-US" dirty="0" err="1"/>
              <a:t>UpperSubscript</a:t>
            </a:r>
            <a:r>
              <a:rPr lang="en-US" dirty="0"/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/>
              <a:t>Example:-</a:t>
            </a:r>
          </a:p>
          <a:p>
            <a:pPr>
              <a:buNone/>
            </a:pPr>
            <a:r>
              <a:rPr lang="en-US" dirty="0"/>
              <a:t>		Dim Test(10) as Integer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ReDim</a:t>
            </a:r>
            <a:r>
              <a:rPr lang="en-US" dirty="0"/>
              <a:t> Test(25) as Integer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ReDim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Preserve</a:t>
            </a:r>
            <a:r>
              <a:rPr lang="en-US" dirty="0"/>
              <a:t> Test(25) as Integer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89827AF6-24AA-41DB-A577-BBBC16AF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528F8-0CC6-4917-B7A5-0C57A1AB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FE3E-5F05-41E0-801F-962C2E0F4D7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5934-9046-4989-8879-EAED6C88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8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MULTIDIMENSIONAL ARRAYS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</a:t>
            </a:r>
            <a:r>
              <a:rPr lang="en-US" sz="4400" b="1" dirty="0"/>
              <a:t>RECTANGULAR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One-dimensional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array</a:t>
            </a:r>
            <a:endParaRPr lang="en-US" b="1" dirty="0"/>
          </a:p>
          <a:p>
            <a:pPr>
              <a:buNone/>
            </a:pPr>
            <a:r>
              <a:rPr lang="en-US" dirty="0"/>
              <a:t>Dim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a(3)</a:t>
            </a:r>
            <a:r>
              <a:rPr lang="en-US" dirty="0"/>
              <a:t> As Integer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Two-dimensional array</a:t>
            </a:r>
            <a:endParaRPr lang="en-US" dirty="0"/>
          </a:p>
          <a:p>
            <a:pPr>
              <a:buNone/>
            </a:pPr>
            <a:r>
              <a:rPr lang="en-US" dirty="0"/>
              <a:t>Dim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a(3,4)</a:t>
            </a:r>
            <a:r>
              <a:rPr lang="en-US" dirty="0"/>
              <a:t> As Integer</a:t>
            </a:r>
          </a:p>
          <a:p>
            <a:pPr lvl="0">
              <a:buNone/>
            </a:pPr>
            <a:r>
              <a:rPr lang="en-US" dirty="0"/>
              <a:t>Dim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a(,)</a:t>
            </a:r>
            <a:r>
              <a:rPr lang="en-US" dirty="0"/>
              <a:t> As Integer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{{75, 90}, {9, 25}, {23, 56}, {6, 12}}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VB.Net</a:t>
            </a:r>
            <a:r>
              <a:rPr lang="en-US" dirty="0"/>
              <a:t> allows arrays of up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32</a:t>
            </a:r>
            <a:r>
              <a:rPr lang="en-US" dirty="0"/>
              <a:t>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74A03-4758-44EF-81F4-27D347E92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21225"/>
          <a:stretch/>
        </p:blipFill>
        <p:spPr bwMode="auto">
          <a:xfrm>
            <a:off x="5410201" y="2133600"/>
            <a:ext cx="3959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2F1A5-F9F9-4111-9848-8BDF95C83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054474"/>
            <a:ext cx="510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Image result for cdac logo">
            <a:extLst>
              <a:ext uri="{FF2B5EF4-FFF2-40B4-BE49-F238E27FC236}">
                <a16:creationId xmlns:a16="http://schemas.microsoft.com/office/drawing/2014/main" id="{28F38687-94BF-4F5F-9E28-91046DD3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AA28A-0427-4FDE-B28B-C1EB9B1B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6157-CF41-47D3-B2FA-EDF1FCC5F6A6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FCA3ED-173F-4547-BE26-4A250F9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6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628888" cy="1020762"/>
          </a:xfrm>
        </p:spPr>
        <p:txBody>
          <a:bodyPr>
            <a:noAutofit/>
          </a:bodyPr>
          <a:lstStyle/>
          <a:p>
            <a:r>
              <a:rPr lang="en-US" sz="3600" b="1" dirty="0"/>
              <a:t>MULTIDIMENSIONAL ARRAYS</a:t>
            </a:r>
            <a:r>
              <a:rPr lang="en-US" sz="3600" dirty="0"/>
              <a:t> -</a:t>
            </a:r>
            <a:r>
              <a:rPr lang="en-US" sz="3600" b="1" dirty="0"/>
              <a:t>JAGGED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184" y="1600200"/>
            <a:ext cx="8582505" cy="4114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 Dim colors(1)() as String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'declaring an array of 2 arrays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colors(0)=New String(){"</a:t>
            </a:r>
            <a:r>
              <a:rPr lang="en-US" sz="2800" dirty="0" err="1"/>
              <a:t>Red","blue","Green</a:t>
            </a:r>
            <a:r>
              <a:rPr lang="en-US" sz="2800" dirty="0"/>
              <a:t>"}</a:t>
            </a:r>
          </a:p>
          <a:p>
            <a:pPr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'initializing the first array to 3 members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colors(1)=New String(){"Yellow"}</a:t>
            </a:r>
          </a:p>
          <a:p>
            <a:pPr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'initializing the second array to 1 members</a:t>
            </a:r>
          </a:p>
        </p:txBody>
      </p:sp>
      <p:pic>
        <p:nvPicPr>
          <p:cNvPr id="4" name="Picture 3" descr="jagged_array"/>
          <p:cNvPicPr/>
          <p:nvPr/>
        </p:nvPicPr>
        <p:blipFill rotWithShape="1">
          <a:blip r:embed="rId2"/>
          <a:srcRect t="25448" r="51163" b="51612"/>
          <a:stretch/>
        </p:blipFill>
        <p:spPr bwMode="auto">
          <a:xfrm>
            <a:off x="6934200" y="54864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D3C00B26-75CD-4B37-ACAF-C959AC8F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DE6CDA-C7FC-4097-9469-BA483FBB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91CE-B58E-453C-BC6C-8CA732547A7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5F9E-1298-4F0C-AF71-8DA5AB05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76488" cy="792162"/>
          </a:xfrm>
        </p:spPr>
        <p:txBody>
          <a:bodyPr/>
          <a:lstStyle/>
          <a:p>
            <a:r>
              <a:rPr lang="en-US" b="1" dirty="0"/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476488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 err="1"/>
              <a:t>ArrayList</a:t>
            </a:r>
            <a:r>
              <a:rPr lang="en-US" dirty="0"/>
              <a:t>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dynamic array</a:t>
            </a:r>
            <a:r>
              <a:rPr lang="en-US" dirty="0"/>
              <a:t> i.e.;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run time we can increase or decrease it size</a:t>
            </a:r>
            <a:r>
              <a:rPr lang="en-US" dirty="0"/>
              <a:t>.</a:t>
            </a:r>
            <a:endParaRPr lang="en-US" b="1" dirty="0"/>
          </a:p>
          <a:p>
            <a:pPr algn="just"/>
            <a:r>
              <a:rPr lang="en-US" b="1" dirty="0" err="1"/>
              <a:t>ArrayList</a:t>
            </a:r>
            <a:r>
              <a:rPr lang="en-US" dirty="0"/>
              <a:t> is one of the most flexible data structure from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Collections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ArrayList</a:t>
            </a:r>
            <a:r>
              <a:rPr lang="en-US" dirty="0"/>
              <a:t> contains a list of values and very easily we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, insert , delete , view</a:t>
            </a:r>
            <a:r>
              <a:rPr lang="en-US" dirty="0"/>
              <a:t> etc. </a:t>
            </a:r>
          </a:p>
          <a:p>
            <a:pPr algn="just"/>
            <a:r>
              <a:rPr lang="en-US" dirty="0"/>
              <a:t>&lt;</a:t>
            </a:r>
            <a:r>
              <a:rPr lang="en-US" dirty="0" err="1"/>
              <a:t>Dim|Access-Modifier</a:t>
            </a:r>
            <a:r>
              <a:rPr lang="en-US" dirty="0"/>
              <a:t>&gt; &lt;</a:t>
            </a:r>
            <a:r>
              <a:rPr lang="en-US" dirty="0" err="1"/>
              <a:t>ArrayList</a:t>
            </a:r>
            <a:r>
              <a:rPr lang="en-US" dirty="0"/>
              <a:t>-Name&gt; As New </a:t>
            </a:r>
            <a:r>
              <a:rPr lang="en-US" dirty="0" err="1"/>
              <a:t>ArrayList</a:t>
            </a:r>
            <a:endParaRPr lang="en-US" dirty="0"/>
          </a:p>
          <a:p>
            <a:pPr algn="just"/>
            <a:r>
              <a:rPr lang="en-US" b="1" dirty="0"/>
              <a:t>Example;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CAF6008-A7B9-4430-9563-9D89620F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8D282-65E1-4F2C-9CF8-8DFB04C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D48A-1B11-4EEB-A9BA-16740B2349F6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6256-ACFB-4513-BB44-BDB15F33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533400"/>
            <a:ext cx="8628888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IMPORTANT FUNCTION IN ARRAYLIST</a:t>
            </a:r>
          </a:p>
          <a:p>
            <a:pPr algn="ctr">
              <a:buNone/>
            </a:pPr>
            <a:endParaRPr lang="en-US" dirty="0"/>
          </a:p>
          <a:p>
            <a:pPr lvl="0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US" b="1" dirty="0"/>
              <a:t> : </a:t>
            </a:r>
            <a:r>
              <a:rPr lang="en-US" dirty="0"/>
              <a:t>Add an Item in an Array List</a:t>
            </a:r>
          </a:p>
          <a:p>
            <a:pPr lvl="0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b="1" dirty="0"/>
              <a:t> : </a:t>
            </a:r>
            <a:r>
              <a:rPr lang="en-US" dirty="0"/>
              <a:t>Insert an Item in a specified position in an Array List</a:t>
            </a:r>
          </a:p>
          <a:p>
            <a:pPr lvl="0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Remove</a:t>
            </a:r>
            <a:r>
              <a:rPr lang="en-US" b="1" dirty="0"/>
              <a:t> : </a:t>
            </a:r>
            <a:r>
              <a:rPr lang="en-US" dirty="0"/>
              <a:t>Remove an Item from </a:t>
            </a:r>
            <a:r>
              <a:rPr lang="en-US" dirty="0" err="1"/>
              <a:t>ArrayList</a:t>
            </a:r>
            <a:endParaRPr lang="en-US" dirty="0"/>
          </a:p>
          <a:p>
            <a:pPr lvl="0" algn="just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RemoveAt</a:t>
            </a:r>
            <a:r>
              <a:rPr lang="en-US" b="1" dirty="0"/>
              <a:t>:  </a:t>
            </a:r>
            <a:r>
              <a:rPr lang="en-US" dirty="0"/>
              <a:t>remove an item from a specified position</a:t>
            </a:r>
          </a:p>
          <a:p>
            <a:pPr lvl="0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US" b="1" dirty="0"/>
              <a:t> : </a:t>
            </a:r>
            <a:r>
              <a:rPr lang="en-US" dirty="0"/>
              <a:t>Sort Items in an Array List </a:t>
            </a:r>
          </a:p>
          <a:p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5ACA80B-45FB-4FC3-BAB8-87F62E33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8BEE-DD26-44D6-AF86-2CD8390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38B4-7B0F-431E-A97A-10ED8ED95D50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4E5D-B765-41AF-9384-CDEE5504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8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8552688" cy="6096000"/>
          </a:xfrm>
        </p:spPr>
        <p:txBody>
          <a:bodyPr>
            <a:normAutofit lnSpcReduction="10000"/>
          </a:bodyPr>
          <a:lstStyle/>
          <a:p>
            <a:r>
              <a:rPr lang="en-US" sz="2800" b="1" i="1" dirty="0"/>
              <a:t>To add the item in </a:t>
            </a:r>
            <a:r>
              <a:rPr lang="en-US" sz="2800" b="1" i="1" dirty="0" err="1"/>
              <a:t>ArrayList</a:t>
            </a:r>
            <a:r>
              <a:rPr lang="en-US" sz="2800" i="1" dirty="0"/>
              <a:t>: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myList.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(“red")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/>
              <a:t>To Insert Items in an </a:t>
            </a:r>
            <a:r>
              <a:rPr lang="en-US" sz="2800" b="1" dirty="0" err="1"/>
              <a:t>ArrayList</a:t>
            </a:r>
            <a:r>
              <a:rPr lang="en-US" sz="2800" b="1" dirty="0"/>
              <a:t>: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mylist.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(3, “blue")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b="1" dirty="0"/>
              <a:t>To remove an item from </a:t>
            </a:r>
            <a:r>
              <a:rPr lang="en-US" sz="2800" b="1" dirty="0" err="1"/>
              <a:t>arrayList</a:t>
            </a:r>
            <a:r>
              <a:rPr lang="en-US" sz="2800" b="1" dirty="0"/>
              <a:t>: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myList.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Remove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(“red")</a:t>
            </a:r>
          </a:p>
          <a:p>
            <a:pPr algn="just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b="1" dirty="0"/>
              <a:t>To remove an item in a specified position from an </a:t>
            </a:r>
            <a:r>
              <a:rPr lang="en-US" sz="2800" b="1" dirty="0" err="1"/>
              <a:t>ArrayList</a:t>
            </a:r>
            <a:r>
              <a:rPr lang="en-US" sz="2800" b="1" dirty="0"/>
              <a:t>: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myList.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RemoveAt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(3)</a:t>
            </a:r>
          </a:p>
          <a:p>
            <a:pPr algn="just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800" b="1" dirty="0"/>
              <a:t>o sort </a:t>
            </a:r>
            <a:r>
              <a:rPr lang="en-US" sz="2800" b="1" dirty="0" err="1"/>
              <a:t>ArrayList</a:t>
            </a:r>
            <a:r>
              <a:rPr lang="en-US" sz="2800" b="1" dirty="0"/>
              <a:t>: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.Sort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2DD509E-4393-4181-814A-62513AA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0B579-07F0-40D2-9268-F971B340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21C7-3942-4668-BBE1-C8D6B3259E9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7DBC2-FA7B-4EF7-BF54-30D38191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DO..UNTIL LOOP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Do Until loop is an entry controlled loop in which the condition is placed at the entry point.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This loop executes the statements specified in the body of the loop till the condition evaluates to false.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loop may not be executed at all the if the condition is initially true.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Syntax :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Until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&lt;condition or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expression&gt;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‘ One or more VB Statements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1907E12-6847-49FA-9E98-BD5BA6C4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DFA7A-2189-4390-9D6B-72430FBC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3223-51F2-4420-A8C6-C0C6052772B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E7D9F-8CC2-4754-B225-AA14A215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336280" cy="579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100" b="1" dirty="0"/>
              <a:t>ARRAY PROPERTIES</a:t>
            </a:r>
            <a:endParaRPr lang="en-US" sz="5100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Length- </a:t>
            </a:r>
            <a:r>
              <a:rPr lang="en-US" dirty="0"/>
              <a:t>Return the length(total number of element) of a one-dimensional array in integer.</a:t>
            </a:r>
          </a:p>
          <a:p>
            <a:pPr>
              <a:buNone/>
            </a:pPr>
            <a:r>
              <a:rPr lang="en-US" dirty="0"/>
              <a:t> 	</a:t>
            </a:r>
            <a:r>
              <a:rPr lang="en-US" b="1" dirty="0"/>
              <a:t>Syntax: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Arrayname.Length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en-US" b="1" dirty="0"/>
              <a:t>Rank- </a:t>
            </a:r>
            <a:r>
              <a:rPr lang="en-US" dirty="0"/>
              <a:t>Return number of dimension of array.</a:t>
            </a:r>
          </a:p>
          <a:p>
            <a:pPr>
              <a:buNone/>
            </a:pPr>
            <a:r>
              <a:rPr lang="en-US" dirty="0"/>
              <a:t> 	</a:t>
            </a:r>
            <a:r>
              <a:rPr lang="en-US" b="1" dirty="0"/>
              <a:t>Syntax: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Arrayname.Rank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4AC88D3C-F9B9-454E-947B-0F77CDDD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71ED9-B456-4B1A-8D0F-9AEC493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1F0-7AF6-4434-90BC-302D69A1E941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88F4C-7671-4C6F-8CA6-7DA1546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1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PROCEDURES AND ITS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76488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 types </a:t>
            </a:r>
            <a:r>
              <a:rPr lang="en-US" dirty="0"/>
              <a:t>of Procedures in .NET :-</a:t>
            </a:r>
          </a:p>
          <a:p>
            <a:pPr algn="just">
              <a:buNone/>
            </a:pPr>
            <a:endParaRPr lang="en-US" dirty="0"/>
          </a:p>
          <a:p>
            <a:pPr marL="596646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Sub Procedures</a:t>
            </a:r>
            <a:r>
              <a:rPr lang="en-US" b="1" dirty="0"/>
              <a:t>:-</a:t>
            </a:r>
            <a:r>
              <a:rPr lang="en-US" dirty="0"/>
              <a:t> Perform actions but don't return a value to calling code.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Function Procedures</a:t>
            </a:r>
            <a:r>
              <a:rPr lang="en-US" b="1" dirty="0"/>
              <a:t>:- </a:t>
            </a:r>
            <a:r>
              <a:rPr lang="en-US" dirty="0"/>
              <a:t>Return a value to the calling code.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Property Procedures</a:t>
            </a:r>
            <a:r>
              <a:rPr lang="en-US" b="1" dirty="0"/>
              <a:t>:- </a:t>
            </a:r>
            <a:r>
              <a:rPr lang="en-US" dirty="0"/>
              <a:t>Return and assign values of properties on object.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E6B6C108-2419-4452-AB04-C3CA010B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8B01-2CA1-487A-99F2-E1DB5C2E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C53-590F-4117-AA37-3257BFC823F7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7888-18BE-4A96-B401-DB03EFFB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5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SUB PROCEDURES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990600"/>
            <a:ext cx="8552688" cy="5562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sub procedure is a series of statements enclosed by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Sub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sub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statements.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sub procedure performs a task and then returns control to the calling code, but it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doesn't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return a value</a:t>
            </a:r>
            <a:r>
              <a:rPr lang="en-US" sz="2800" b="1" dirty="0"/>
              <a:t> </a:t>
            </a:r>
            <a:r>
              <a:rPr lang="en-US" sz="2800" dirty="0"/>
              <a:t>to the calling code.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endParaRPr lang="en-US" sz="2800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C119DC72-74D3-4119-8A56-21CD6734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4F19A-D069-44A9-82AA-B07ADF49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FCD8-9B1C-4994-9A4A-77A94A97694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FEC5-37B4-4730-B9D6-2DE194F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9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SUB PROCEDURES- CALLING SUB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990600"/>
            <a:ext cx="8552688" cy="5334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000" b="1" u="sng" dirty="0"/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Sub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ShowMessage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("Press Enter to continue...“)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End Sub</a:t>
            </a:r>
          </a:p>
          <a:p>
            <a:pPr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Public Form1_Load()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ShowMessage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End Sub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B829164D-8C7B-4FBF-B6B0-9B42CDFB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E87A-5209-448B-B8D7-E548E037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CBE4-89DF-458E-B007-0E7A6392F3D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8C38-C374-4133-976E-F809772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SUB PROCEDURES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990600"/>
            <a:ext cx="8552688" cy="5562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can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en-US" sz="2800" dirty="0"/>
              <a:t> a sub procedure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module, classes and structures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By default it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CF3992E9-DEBD-49C2-A346-84350668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744EC-8E50-444D-9586-256809EC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E945-2FFF-443F-ABAE-5CF039EEE43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4791-563B-4134-B2E9-78F87609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2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SUB PROCEDURES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914400"/>
            <a:ext cx="8552688" cy="5562600"/>
          </a:xfrm>
        </p:spPr>
        <p:txBody>
          <a:bodyPr>
            <a:noAutofit/>
          </a:bodyPr>
          <a:lstStyle/>
          <a:p>
            <a:r>
              <a:rPr lang="en-US" sz="2800" b="1" dirty="0"/>
              <a:t>Syntax</a:t>
            </a:r>
          </a:p>
          <a:p>
            <a:pPr>
              <a:buNone/>
            </a:pPr>
            <a:r>
              <a:rPr lang="en-US" sz="2800" dirty="0"/>
              <a:t>[{ Overloads | Overrides | Overridable | </a:t>
            </a:r>
          </a:p>
          <a:p>
            <a:pPr>
              <a:buNone/>
            </a:pPr>
            <a:r>
              <a:rPr lang="en-US" sz="2800" dirty="0" err="1"/>
              <a:t>NotOverridable</a:t>
            </a:r>
            <a:r>
              <a:rPr lang="en-US" sz="2800" dirty="0"/>
              <a:t> | </a:t>
            </a:r>
            <a:r>
              <a:rPr lang="en-US" sz="2800" dirty="0" err="1"/>
              <a:t>MustOverride</a:t>
            </a:r>
            <a:r>
              <a:rPr lang="en-US" sz="2800" dirty="0"/>
              <a:t> | Shared }]</a:t>
            </a:r>
          </a:p>
          <a:p>
            <a:pPr>
              <a:buNone/>
            </a:pPr>
            <a:r>
              <a:rPr lang="en-US" sz="2800" dirty="0"/>
              <a:t>[{ Public | Protected | Friend | Protected Friend | Private }] </a:t>
            </a:r>
          </a:p>
          <a:p>
            <a:pPr>
              <a:buNone/>
            </a:pPr>
            <a:r>
              <a:rPr lang="en-US" sz="2800" b="1" dirty="0"/>
              <a:t>Sub</a:t>
            </a:r>
            <a:r>
              <a:rPr lang="en-US" sz="2800" dirty="0"/>
              <a:t> </a:t>
            </a:r>
            <a:r>
              <a:rPr lang="en-US" sz="2800" i="1" dirty="0"/>
              <a:t>name</a:t>
            </a:r>
            <a:r>
              <a:rPr lang="en-US" sz="2800" dirty="0"/>
              <a:t> [(</a:t>
            </a:r>
            <a:r>
              <a:rPr lang="en-US" sz="2800" i="1" dirty="0" err="1"/>
              <a:t>arglist</a:t>
            </a:r>
            <a:r>
              <a:rPr lang="en-US" sz="2800" dirty="0"/>
              <a:t>)]</a:t>
            </a:r>
          </a:p>
          <a:p>
            <a:pPr>
              <a:buNone/>
            </a:pPr>
            <a:r>
              <a:rPr lang="en-US" sz="2800" dirty="0"/>
              <a:t>[ Implements </a:t>
            </a:r>
            <a:r>
              <a:rPr lang="en-US" sz="2800" i="1" dirty="0" err="1"/>
              <a:t>interface.definedname</a:t>
            </a:r>
            <a:r>
              <a:rPr lang="en-US" sz="2800" dirty="0"/>
              <a:t> ]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i="1" dirty="0"/>
              <a:t>statements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 [ Exit Sub ]</a:t>
            </a:r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i="1" dirty="0"/>
              <a:t>statements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b="1" dirty="0"/>
              <a:t>End Sub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F421DA93-90E4-43AC-A520-D98D0A4A9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FAA13-4914-4BDB-811E-935386E1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D957-324B-40A9-923F-D90B2D0A944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D42C-E0DD-4186-A7E2-215C17B5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SUB PROCEDURES- TYPES OF ARGUMENTS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990600"/>
            <a:ext cx="8552688" cy="5562600"/>
          </a:xfrm>
        </p:spPr>
        <p:txBody>
          <a:bodyPr>
            <a:noAutofit/>
          </a:bodyPr>
          <a:lstStyle/>
          <a:p>
            <a:pPr lvl="0" algn="just"/>
            <a:r>
              <a:rPr lang="en-US" b="1" dirty="0" err="1"/>
              <a:t>ByVal</a:t>
            </a:r>
            <a:r>
              <a:rPr lang="en-US" dirty="0"/>
              <a:t>—Specifies passing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dirty="0"/>
              <a:t>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ByVal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is the default</a:t>
            </a:r>
            <a:r>
              <a:rPr lang="en-US" dirty="0"/>
              <a:t> in Visual </a:t>
            </a:r>
            <a:r>
              <a:rPr lang="en-US" dirty="0" err="1"/>
              <a:t>Basic.Net</a:t>
            </a:r>
            <a:r>
              <a:rPr lang="en-US" dirty="0"/>
              <a:t>. Here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copy of the data will be passed </a:t>
            </a:r>
            <a:r>
              <a:rPr lang="en-US" dirty="0"/>
              <a:t>to the procedure.</a:t>
            </a:r>
          </a:p>
          <a:p>
            <a:pPr lvl="0" algn="just"/>
            <a:endParaRPr lang="en-US" dirty="0"/>
          </a:p>
          <a:p>
            <a:pPr lvl="0" algn="just"/>
            <a:r>
              <a:rPr lang="en-US" b="1" dirty="0" err="1"/>
              <a:t>ByRef</a:t>
            </a:r>
            <a:r>
              <a:rPr lang="en-US" dirty="0"/>
              <a:t>—Specifies passing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dirty="0"/>
              <a:t>, which means the procedure code can modify the value of the original variable in the calling code because here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of the data in memory will be passed to the procedure</a:t>
            </a:r>
            <a:r>
              <a:rPr lang="en-US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FF7935F-FC40-4788-8B10-85040B4E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FC52-57EB-4DF0-B7F6-B2D5EF0B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C6C6-7EA5-464F-9F10-84E083624AA0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E8EB-D08C-4719-878E-20AC592C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0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SUB PROCEDURES- TYPES OF ARGUMENTS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990600"/>
            <a:ext cx="8552688" cy="556260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Optional</a:t>
            </a:r>
            <a:r>
              <a:rPr lang="en-US" dirty="0"/>
              <a:t>—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Specifies that this argument is not required when the procedure is called. </a:t>
            </a:r>
            <a:r>
              <a:rPr lang="en-US" dirty="0"/>
              <a:t>If you use this keyword, all following arguments in </a:t>
            </a:r>
            <a:r>
              <a:rPr lang="en-US" i="1" dirty="0" err="1"/>
              <a:t>arglist</a:t>
            </a:r>
            <a:r>
              <a:rPr lang="en-US" dirty="0"/>
              <a:t> must also be optional and be declared using the Optional keyword.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Every optional argument declaration must supply a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defaultvalue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lvl="0" algn="just"/>
            <a:r>
              <a:rPr lang="en-US" b="1" dirty="0" err="1"/>
              <a:t>ParamArray</a:t>
            </a:r>
            <a:r>
              <a:rPr lang="en-US" b="1" dirty="0"/>
              <a:t>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allows you to pass an arbitrary number of arguments to the procedure</a:t>
            </a:r>
            <a:r>
              <a:rPr lang="en-US" dirty="0"/>
              <a:t>. </a:t>
            </a:r>
            <a:r>
              <a:rPr lang="en-US" dirty="0" err="1"/>
              <a:t>ParamArray</a:t>
            </a:r>
            <a:r>
              <a:rPr lang="en-US" dirty="0"/>
              <a:t> arguments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always passed by value</a:t>
            </a:r>
            <a:r>
              <a:rPr lang="en-US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3421C29A-F59A-49A5-BD15-83E95FA6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F217C-89A0-4CFF-A256-3CEFAC3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8235-9E53-47BD-B3EA-0B084F3259E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097F-DAFD-43A5-A179-802C5210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39784"/>
          </a:xfrm>
        </p:spPr>
        <p:txBody>
          <a:bodyPr/>
          <a:lstStyle/>
          <a:p>
            <a:r>
              <a:rPr lang="en-US" b="1" dirty="0"/>
              <a:t>OPTIONAL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2984"/>
            <a:ext cx="82296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/>
              <a:t>	Sub </a:t>
            </a:r>
            <a:r>
              <a:rPr lang="en-IN" sz="2800" dirty="0" err="1"/>
              <a:t>MyMethod</a:t>
            </a:r>
            <a:r>
              <a:rPr lang="en-IN" sz="2800" dirty="0"/>
              <a:t>(</a:t>
            </a:r>
            <a:r>
              <a:rPr lang="en-IN" sz="2800" dirty="0" err="1"/>
              <a:t>ByVal</a:t>
            </a:r>
            <a:r>
              <a:rPr lang="en-IN" sz="2800" dirty="0"/>
              <a:t> Param1 As String, Optional </a:t>
            </a:r>
            <a:r>
              <a:rPr lang="en-IN" sz="2800" dirty="0" err="1"/>
              <a:t>ByVal</a:t>
            </a:r>
            <a:r>
              <a:rPr lang="en-IN" sz="2800" dirty="0"/>
              <a:t> </a:t>
            </a:r>
            <a:r>
              <a:rPr lang="en-IN" sz="2800" dirty="0" err="1"/>
              <a:t>FlagArgument</a:t>
            </a:r>
            <a:r>
              <a:rPr lang="en-IN" sz="2800" dirty="0"/>
              <a:t> As Boolean = True) </a:t>
            </a:r>
          </a:p>
          <a:p>
            <a:pPr>
              <a:buNone/>
            </a:pPr>
            <a:r>
              <a:rPr lang="en-IN" sz="2800" dirty="0"/>
              <a:t>	If </a:t>
            </a:r>
            <a:r>
              <a:rPr lang="en-IN" sz="2800" dirty="0" err="1"/>
              <a:t>FlagArgument</a:t>
            </a:r>
            <a:r>
              <a:rPr lang="en-IN" sz="2800" dirty="0"/>
              <a:t> Then 'Do something special </a:t>
            </a:r>
            <a:r>
              <a:rPr lang="en-IN" sz="2800" dirty="0" err="1"/>
              <a:t>Console.WriteLine</a:t>
            </a:r>
            <a:r>
              <a:rPr lang="en-IN" sz="2800" dirty="0"/>
              <a:t>(Param1) </a:t>
            </a:r>
          </a:p>
          <a:p>
            <a:pPr>
              <a:buNone/>
            </a:pPr>
            <a:r>
              <a:rPr lang="en-IN" sz="2800" dirty="0"/>
              <a:t>	End If </a:t>
            </a:r>
          </a:p>
          <a:p>
            <a:pPr>
              <a:buNone/>
            </a:pPr>
            <a:r>
              <a:rPr lang="en-IN" sz="2800" dirty="0"/>
              <a:t>	End Sub</a:t>
            </a:r>
          </a:p>
          <a:p>
            <a:pPr>
              <a:buNone/>
            </a:pPr>
            <a:endParaRPr lang="en-IN" sz="2800" dirty="0"/>
          </a:p>
          <a:p>
            <a:pPr lvl="1">
              <a:buNone/>
            </a:pPr>
            <a:r>
              <a:rPr lang="en-IN" dirty="0"/>
              <a:t>Sub main()</a:t>
            </a:r>
          </a:p>
          <a:p>
            <a:pPr lvl="1">
              <a:buNone/>
            </a:pPr>
            <a:r>
              <a:rPr lang="en-IN" dirty="0" err="1"/>
              <a:t>MyMethod</a:t>
            </a:r>
            <a:r>
              <a:rPr lang="en-IN" dirty="0"/>
              <a:t>("test1")</a:t>
            </a:r>
          </a:p>
          <a:p>
            <a:pPr lvl="1">
              <a:buNone/>
            </a:pPr>
            <a:r>
              <a:rPr lang="en-IN" dirty="0" err="1"/>
              <a:t>MyMethod</a:t>
            </a:r>
            <a:r>
              <a:rPr lang="en-IN" dirty="0"/>
              <a:t>("test2", False)</a:t>
            </a:r>
          </a:p>
          <a:p>
            <a:pPr lvl="1">
              <a:buNone/>
            </a:pPr>
            <a:r>
              <a:rPr lang="en-IN" dirty="0"/>
              <a:t>End Sub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9EE37D7-A10F-4088-B98C-F63FCAF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D6C2-3BC5-44CB-9817-D1C6E070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BDE-F34A-4E81-B52E-F55D148FE9F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7B9C-29DB-4CD6-8899-CF078A7E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6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39784"/>
          </a:xfrm>
        </p:spPr>
        <p:txBody>
          <a:bodyPr/>
          <a:lstStyle/>
          <a:p>
            <a:r>
              <a:rPr lang="en-IN" b="1" dirty="0"/>
              <a:t>PARAMARRAY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1071546"/>
            <a:ext cx="82296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/>
              <a:t>	Module </a:t>
            </a:r>
            <a:r>
              <a:rPr lang="en-IN" sz="2800" dirty="0" err="1"/>
              <a:t>ParamArrayTest</a:t>
            </a:r>
            <a:r>
              <a:rPr lang="en-IN" sz="2800" dirty="0"/>
              <a:t> </a:t>
            </a:r>
          </a:p>
          <a:p>
            <a:pPr>
              <a:buNone/>
            </a:pPr>
            <a:r>
              <a:rPr lang="en-IN" sz="2800" dirty="0"/>
              <a:t>	Sub </a:t>
            </a:r>
            <a:r>
              <a:rPr lang="en-IN" sz="2800" dirty="0" err="1"/>
              <a:t>ShowThings</a:t>
            </a:r>
            <a:r>
              <a:rPr lang="en-IN" sz="2800" dirty="0"/>
              <a:t>(</a:t>
            </a:r>
            <a:r>
              <a:rPr lang="en-IN" sz="2800" dirty="0" err="1"/>
              <a:t>ParamArray</a:t>
            </a:r>
            <a:r>
              <a:rPr lang="en-IN" sz="2800" dirty="0"/>
              <a:t> </a:t>
            </a:r>
            <a:r>
              <a:rPr lang="en-IN" sz="2800" dirty="0" err="1"/>
              <a:t>MyThings</a:t>
            </a:r>
            <a:r>
              <a:rPr lang="en-IN" sz="2800" dirty="0"/>
              <a:t>() As Integer) 	For Each thing As Integer In </a:t>
            </a:r>
            <a:r>
              <a:rPr lang="en-IN" sz="2800" dirty="0" err="1"/>
              <a:t>MyThings</a:t>
            </a:r>
            <a:r>
              <a:rPr lang="en-IN" sz="2800" dirty="0"/>
              <a:t> 			</a:t>
            </a:r>
            <a:r>
              <a:rPr lang="en-IN" sz="2800" dirty="0" err="1"/>
              <a:t>console.writeline</a:t>
            </a:r>
            <a:r>
              <a:rPr lang="en-IN" sz="2800" dirty="0"/>
              <a:t>(thing) </a:t>
            </a:r>
          </a:p>
          <a:p>
            <a:pPr>
              <a:buNone/>
            </a:pPr>
            <a:r>
              <a:rPr lang="en-IN" sz="2800" dirty="0"/>
              <a:t>		Next </a:t>
            </a:r>
          </a:p>
          <a:p>
            <a:pPr>
              <a:buNone/>
            </a:pPr>
            <a:r>
              <a:rPr lang="en-IN" sz="2800" dirty="0"/>
              <a:t>	End Sub </a:t>
            </a:r>
          </a:p>
          <a:p>
            <a:pPr>
              <a:buNone/>
            </a:pPr>
            <a:r>
              <a:rPr lang="en-IN" sz="2800" dirty="0"/>
              <a:t>	Sub Test() </a:t>
            </a:r>
          </a:p>
          <a:p>
            <a:pPr>
              <a:buNone/>
            </a:pPr>
            <a:r>
              <a:rPr lang="en-IN" sz="2800" dirty="0"/>
              <a:t>		</a:t>
            </a:r>
            <a:r>
              <a:rPr lang="en-IN" sz="2800" dirty="0" err="1"/>
              <a:t>ShowThings</a:t>
            </a:r>
            <a:r>
              <a:rPr lang="en-IN" sz="2800" dirty="0"/>
              <a:t>(3, 4, 5) </a:t>
            </a:r>
          </a:p>
          <a:p>
            <a:pPr>
              <a:buNone/>
            </a:pPr>
            <a:r>
              <a:rPr lang="en-IN" sz="2800" dirty="0"/>
              <a:t>		</a:t>
            </a:r>
            <a:r>
              <a:rPr lang="en-IN" sz="2800" dirty="0" err="1"/>
              <a:t>ShowThings</a:t>
            </a:r>
            <a:r>
              <a:rPr lang="en-IN" sz="2800" dirty="0"/>
              <a:t>() </a:t>
            </a:r>
          </a:p>
          <a:p>
            <a:pPr>
              <a:buNone/>
            </a:pPr>
            <a:r>
              <a:rPr lang="en-IN" sz="2800" dirty="0"/>
              <a:t>	End Sub </a:t>
            </a:r>
          </a:p>
          <a:p>
            <a:pPr>
              <a:buNone/>
            </a:pPr>
            <a:r>
              <a:rPr lang="en-IN" sz="2800" dirty="0"/>
              <a:t>End Module</a:t>
            </a:r>
            <a:endParaRPr lang="en-IN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8544012-BFE4-43CC-9531-C47E1968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6DF-F860-4352-9FCB-195C746C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2243-C923-494B-BF84-7EC97CA11517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5CE9-711F-4DA8-A91D-88C90541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 OF DO UNTIL..LOOP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Until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   //statement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A917E0D3-8553-44E2-BA03-F5A17941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39667-B5AC-4CC9-87B2-85999168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BC98-0253-49A3-B63F-A05200A3C74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58F03-1447-4E22-85AD-C0F89099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0"/>
            <a:ext cx="80010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A Function procedure is a series of statements enclosed by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Function and End Function statements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Function performs a task and then returns control to the calling code. When it returns control, it also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 a value </a:t>
            </a:r>
            <a:r>
              <a:rPr lang="en-US" dirty="0"/>
              <a:t>to the calling code.</a:t>
            </a:r>
          </a:p>
          <a:p>
            <a:pPr algn="just"/>
            <a:r>
              <a:rPr lang="en-US" dirty="0"/>
              <a:t>We can define a Function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module, classes and structures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By default it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dirty="0"/>
              <a:t>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5300716-0FCD-445E-ABD8-AF44191D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ED45-E376-462F-BEC4-03192F4B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F61E-53B8-4EF3-9466-CA7A154496D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1873-AB80-4BC1-8382-D53FCF90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1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FUNCTION-SYNTAX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0"/>
            <a:ext cx="8001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[{ Overloads | Overrides | Overridable | </a:t>
            </a:r>
          </a:p>
          <a:p>
            <a:pPr>
              <a:buNone/>
            </a:pPr>
            <a:r>
              <a:rPr lang="en-US" dirty="0" err="1"/>
              <a:t>NotOverridable</a:t>
            </a:r>
            <a:r>
              <a:rPr lang="en-US" dirty="0"/>
              <a:t> | </a:t>
            </a:r>
            <a:r>
              <a:rPr lang="en-US" dirty="0" err="1"/>
              <a:t>MustOverride</a:t>
            </a:r>
            <a:r>
              <a:rPr lang="en-US" dirty="0"/>
              <a:t> | Shared }]</a:t>
            </a:r>
          </a:p>
          <a:p>
            <a:pPr>
              <a:buNone/>
            </a:pPr>
            <a:r>
              <a:rPr lang="en-US" dirty="0"/>
              <a:t>[{ Public | Protected | Friend | Protected Friend | </a:t>
            </a:r>
          </a:p>
          <a:p>
            <a:pPr>
              <a:buNone/>
            </a:pPr>
            <a:r>
              <a:rPr lang="en-US" dirty="0"/>
              <a:t>Private }]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i="1" dirty="0"/>
              <a:t>name</a:t>
            </a:r>
            <a:r>
              <a:rPr lang="en-US" dirty="0"/>
              <a:t>[(</a:t>
            </a:r>
            <a:r>
              <a:rPr lang="en-US" i="1" dirty="0" err="1"/>
              <a:t>arglist</a:t>
            </a:r>
            <a:r>
              <a:rPr lang="en-US" dirty="0"/>
              <a:t>)] [ As </a:t>
            </a:r>
            <a:r>
              <a:rPr lang="en-US" i="1" dirty="0"/>
              <a:t>type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	[ Implements </a:t>
            </a:r>
            <a:r>
              <a:rPr lang="en-US" i="1" dirty="0" err="1"/>
              <a:t>interface.definedname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	 </a:t>
            </a:r>
            <a:r>
              <a:rPr lang="en-US" i="1" dirty="0"/>
              <a:t>statements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[ Exit Function ]</a:t>
            </a:r>
          </a:p>
          <a:p>
            <a:pPr>
              <a:buNone/>
            </a:pPr>
            <a:r>
              <a:rPr lang="en-US" dirty="0"/>
              <a:t>  	</a:t>
            </a:r>
            <a:r>
              <a:rPr lang="en-US" i="1" dirty="0"/>
              <a:t>statements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End Function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DCEB79D-FDE5-4907-8F3E-F74F11ED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2B8C-E256-409C-9D99-B10B4C8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2BE0-7D48-4EF2-B284-B9B63A9AB63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10D6-0D29-4CEB-AF6A-F0E781E4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CALLING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Function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ByVal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x1 as Integer,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ByVal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y1 as Integer) As Integer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// Implementation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 Function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Form1_Load()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		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Add()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End Sub 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E6F8B733-A75E-4FFC-9A28-A475DD3D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7252-1974-4A14-BA52-B0F7DA67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FA1-FEE3-4D68-8186-0373A485005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1D57-9C91-4537-95F1-9796CEF1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2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8670"/>
            <a:ext cx="8229600" cy="55721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800" dirty="0"/>
              <a:t>	Function </a:t>
            </a:r>
            <a:r>
              <a:rPr lang="en-IN" sz="2800" dirty="0" err="1"/>
              <a:t>FindMax</a:t>
            </a:r>
            <a:r>
              <a:rPr lang="en-IN" sz="2800" dirty="0"/>
              <a:t>(</a:t>
            </a:r>
            <a:r>
              <a:rPr lang="en-IN" sz="2800" dirty="0" err="1"/>
              <a:t>ByVal</a:t>
            </a:r>
            <a:r>
              <a:rPr lang="en-IN" sz="2800" dirty="0"/>
              <a:t> num1 As Integer, </a:t>
            </a:r>
            <a:r>
              <a:rPr lang="en-IN" sz="2800" dirty="0" err="1"/>
              <a:t>ByVal</a:t>
            </a:r>
            <a:r>
              <a:rPr lang="en-IN" sz="2800" dirty="0"/>
              <a:t> num2 As Integer) As Integer </a:t>
            </a:r>
          </a:p>
          <a:p>
            <a:pPr lvl="1">
              <a:buNone/>
            </a:pPr>
            <a:r>
              <a:rPr lang="en-IN" dirty="0"/>
              <a:t>	Dim result As Integer </a:t>
            </a:r>
          </a:p>
          <a:p>
            <a:pPr lvl="1">
              <a:buNone/>
            </a:pPr>
            <a:r>
              <a:rPr lang="en-IN" dirty="0"/>
              <a:t>	If (num1 &gt; num2) Then </a:t>
            </a:r>
          </a:p>
          <a:p>
            <a:pPr lvl="1">
              <a:buNone/>
            </a:pPr>
            <a:r>
              <a:rPr lang="en-IN" dirty="0"/>
              <a:t>		result = num1 </a:t>
            </a:r>
          </a:p>
          <a:p>
            <a:pPr lvl="1">
              <a:buNone/>
            </a:pPr>
            <a:r>
              <a:rPr lang="en-IN" dirty="0"/>
              <a:t>	Else </a:t>
            </a:r>
          </a:p>
          <a:p>
            <a:pPr lvl="1">
              <a:buNone/>
            </a:pPr>
            <a:r>
              <a:rPr lang="en-IN" dirty="0"/>
              <a:t>		result = num2 </a:t>
            </a:r>
          </a:p>
          <a:p>
            <a:pPr lvl="1">
              <a:buNone/>
            </a:pPr>
            <a:r>
              <a:rPr lang="en-IN" dirty="0"/>
              <a:t>	End If 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err="1"/>
              <a:t>FindMax</a:t>
            </a:r>
            <a:r>
              <a:rPr lang="en-IN" dirty="0"/>
              <a:t> = result </a:t>
            </a:r>
          </a:p>
          <a:p>
            <a:pPr lvl="1">
              <a:buNone/>
            </a:pPr>
            <a:r>
              <a:rPr lang="en-IN" dirty="0"/>
              <a:t>End Function</a:t>
            </a:r>
          </a:p>
          <a:p>
            <a:pPr lvl="1">
              <a:buNone/>
            </a:pPr>
            <a:r>
              <a:rPr lang="en-IN" dirty="0"/>
              <a:t>Sub Main() </a:t>
            </a:r>
          </a:p>
          <a:p>
            <a:pPr lvl="2">
              <a:buNone/>
            </a:pPr>
            <a:r>
              <a:rPr lang="en-IN" sz="2900" dirty="0"/>
              <a:t>Dim a As Integer = 100, b As Integer = 200, res As Integer </a:t>
            </a:r>
          </a:p>
          <a:p>
            <a:pPr lvl="2">
              <a:buNone/>
            </a:pPr>
            <a:r>
              <a:rPr lang="en-IN" sz="2900" dirty="0"/>
              <a:t>res = </a:t>
            </a:r>
            <a:r>
              <a:rPr lang="en-IN" sz="2900" dirty="0" err="1"/>
              <a:t>FindMax</a:t>
            </a:r>
            <a:r>
              <a:rPr lang="en-IN" sz="2900" dirty="0"/>
              <a:t>(a, b) </a:t>
            </a:r>
          </a:p>
          <a:p>
            <a:pPr lvl="2">
              <a:buNone/>
            </a:pPr>
            <a:r>
              <a:rPr lang="en-IN" sz="2900" dirty="0" err="1"/>
              <a:t>Console.WriteLine</a:t>
            </a:r>
            <a:r>
              <a:rPr lang="en-IN" sz="2900" dirty="0"/>
              <a:t>("Max value is : {0}", res) </a:t>
            </a:r>
          </a:p>
          <a:p>
            <a:pPr lvl="2">
              <a:buNone/>
            </a:pPr>
            <a:r>
              <a:rPr lang="en-IN" sz="2900" dirty="0" err="1"/>
              <a:t>Console.ReadLine</a:t>
            </a:r>
            <a:r>
              <a:rPr lang="en-IN" sz="2900" dirty="0"/>
              <a:t>() </a:t>
            </a:r>
          </a:p>
          <a:p>
            <a:pPr lvl="1">
              <a:buNone/>
            </a:pPr>
            <a:r>
              <a:rPr lang="en-IN" dirty="0"/>
              <a:t>End Sub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CC80619D-032E-4CDC-81FC-82098658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0633-7C78-4FFD-B695-CB1DDA36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0969-69B2-40F1-A128-D584771F19F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C627-A83A-460F-9342-F8B95728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2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8670"/>
            <a:ext cx="8229600" cy="55721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/>
              <a:t>	</a:t>
            </a:r>
            <a:r>
              <a:rPr lang="en-IN" sz="2400" dirty="0"/>
              <a:t>Function factorial(</a:t>
            </a:r>
            <a:r>
              <a:rPr lang="en-IN" sz="2400" dirty="0" err="1"/>
              <a:t>ByVal</a:t>
            </a:r>
            <a:r>
              <a:rPr lang="en-IN" sz="2400" dirty="0"/>
              <a:t> num As Integer) As Integer </a:t>
            </a:r>
          </a:p>
          <a:p>
            <a:pPr>
              <a:buNone/>
            </a:pPr>
            <a:r>
              <a:rPr lang="en-IN" sz="2400" dirty="0"/>
              <a:t>		Dim result As Integer </a:t>
            </a:r>
          </a:p>
          <a:p>
            <a:pPr>
              <a:buNone/>
            </a:pPr>
            <a:r>
              <a:rPr lang="en-IN" sz="2400" dirty="0"/>
              <a:t>		If (num = 1) Then </a:t>
            </a:r>
          </a:p>
          <a:p>
            <a:pPr>
              <a:buNone/>
            </a:pPr>
            <a:r>
              <a:rPr lang="en-IN" sz="2400" dirty="0"/>
              <a:t>			Return 1 </a:t>
            </a:r>
          </a:p>
          <a:p>
            <a:pPr>
              <a:buNone/>
            </a:pPr>
            <a:r>
              <a:rPr lang="en-IN" sz="2400" dirty="0"/>
              <a:t>		Else </a:t>
            </a:r>
          </a:p>
          <a:p>
            <a:pPr>
              <a:buNone/>
            </a:pPr>
            <a:r>
              <a:rPr lang="en-IN" sz="2400" dirty="0"/>
              <a:t>			result = factorial(num - 1) * num </a:t>
            </a:r>
          </a:p>
          <a:p>
            <a:pPr>
              <a:buNone/>
            </a:pPr>
            <a:r>
              <a:rPr lang="en-IN" sz="2400" dirty="0"/>
              <a:t>		Return result </a:t>
            </a:r>
          </a:p>
          <a:p>
            <a:pPr>
              <a:buNone/>
            </a:pPr>
            <a:r>
              <a:rPr lang="en-IN" sz="2400" dirty="0"/>
              <a:t>		End If </a:t>
            </a:r>
          </a:p>
          <a:p>
            <a:pPr>
              <a:buNone/>
            </a:pPr>
            <a:r>
              <a:rPr lang="en-IN" sz="2400" dirty="0"/>
              <a:t>	End Function </a:t>
            </a:r>
          </a:p>
          <a:p>
            <a:pPr>
              <a:buNone/>
            </a:pPr>
            <a:r>
              <a:rPr lang="en-IN" sz="2400" dirty="0"/>
              <a:t>	Sub Main() 'calling the factorial method 	</a:t>
            </a:r>
            <a:r>
              <a:rPr lang="en-IN" sz="2400" dirty="0" err="1"/>
              <a:t>Console.WriteLine</a:t>
            </a:r>
            <a:r>
              <a:rPr lang="en-IN" sz="2400" dirty="0"/>
              <a:t>("Factorial of 6 is : {0}", factorial(6)) 	</a:t>
            </a:r>
            <a:r>
              <a:rPr lang="en-IN" sz="2400" dirty="0" err="1"/>
              <a:t>Console.ReadLine</a:t>
            </a:r>
            <a:r>
              <a:rPr lang="en-IN" sz="2400" dirty="0"/>
              <a:t>() </a:t>
            </a:r>
          </a:p>
          <a:p>
            <a:pPr>
              <a:buNone/>
            </a:pPr>
            <a:r>
              <a:rPr lang="en-IN" sz="2400" dirty="0"/>
              <a:t>	End Sub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F09D6458-3981-4905-965A-5A574E2C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3EE17-4C4E-42C6-969E-B03F6914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A08D-5CC6-485E-BAF5-C981CA49D18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0F3E-E252-45CC-BCBE-56915027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1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8670"/>
            <a:ext cx="8229600" cy="57150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800" dirty="0"/>
              <a:t>	Function </a:t>
            </a:r>
            <a:r>
              <a:rPr lang="en-IN" sz="2800" dirty="0" err="1"/>
              <a:t>AddElements</a:t>
            </a:r>
            <a:r>
              <a:rPr lang="en-IN" sz="2800" dirty="0"/>
              <a:t>(</a:t>
            </a:r>
            <a:r>
              <a:rPr lang="en-IN" sz="2800" dirty="0" err="1"/>
              <a:t>ParamArray</a:t>
            </a:r>
            <a:r>
              <a:rPr lang="en-IN" sz="2800" dirty="0"/>
              <a:t> </a:t>
            </a:r>
            <a:r>
              <a:rPr lang="en-IN" sz="2800" dirty="0" err="1"/>
              <a:t>arr</a:t>
            </a:r>
            <a:r>
              <a:rPr lang="en-IN" sz="2800" dirty="0"/>
              <a:t> As Integer()) As Integer </a:t>
            </a:r>
          </a:p>
          <a:p>
            <a:pPr>
              <a:buNone/>
            </a:pPr>
            <a:r>
              <a:rPr lang="en-IN" sz="2800" dirty="0"/>
              <a:t>	Dim sum As Integer = 0 </a:t>
            </a:r>
          </a:p>
          <a:p>
            <a:pPr>
              <a:buNone/>
            </a:pPr>
            <a:r>
              <a:rPr lang="en-IN" sz="2800" dirty="0"/>
              <a:t>	Dim </a:t>
            </a:r>
            <a:r>
              <a:rPr lang="en-IN" sz="2800" dirty="0" err="1"/>
              <a:t>i</a:t>
            </a:r>
            <a:r>
              <a:rPr lang="en-IN" sz="2800" dirty="0"/>
              <a:t> As Integer = 0 </a:t>
            </a:r>
          </a:p>
          <a:p>
            <a:pPr>
              <a:buNone/>
            </a:pPr>
            <a:r>
              <a:rPr lang="en-IN" sz="2800" dirty="0"/>
              <a:t>	For Each </a:t>
            </a:r>
            <a:r>
              <a:rPr lang="en-IN" sz="2800" dirty="0" err="1"/>
              <a:t>i</a:t>
            </a:r>
            <a:r>
              <a:rPr lang="en-IN" sz="2800" dirty="0"/>
              <a:t> In </a:t>
            </a:r>
            <a:r>
              <a:rPr lang="en-IN" sz="2800" dirty="0" err="1"/>
              <a:t>arr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		sum += </a:t>
            </a:r>
            <a:r>
              <a:rPr lang="en-IN" sz="2800" dirty="0" err="1"/>
              <a:t>i</a:t>
            </a:r>
            <a:r>
              <a:rPr lang="en-IN" sz="2800" dirty="0"/>
              <a:t> </a:t>
            </a:r>
          </a:p>
          <a:p>
            <a:pPr>
              <a:buNone/>
            </a:pPr>
            <a:r>
              <a:rPr lang="en-IN" sz="2800" dirty="0"/>
              <a:t>	Next</a:t>
            </a:r>
          </a:p>
          <a:p>
            <a:pPr>
              <a:buNone/>
            </a:pPr>
            <a:r>
              <a:rPr lang="en-IN" sz="2800" dirty="0"/>
              <a:t>	Return sum </a:t>
            </a:r>
          </a:p>
          <a:p>
            <a:pPr>
              <a:buNone/>
            </a:pPr>
            <a:r>
              <a:rPr lang="en-IN" sz="2800" dirty="0"/>
              <a:t>	End Function </a:t>
            </a:r>
          </a:p>
          <a:p>
            <a:pPr>
              <a:buNone/>
            </a:pPr>
            <a:r>
              <a:rPr lang="en-IN" sz="2800" dirty="0"/>
              <a:t>	</a:t>
            </a:r>
          </a:p>
          <a:p>
            <a:pPr>
              <a:buNone/>
            </a:pPr>
            <a:r>
              <a:rPr lang="en-IN" sz="2800" dirty="0"/>
              <a:t>	Sub Main() </a:t>
            </a:r>
          </a:p>
          <a:p>
            <a:pPr>
              <a:buNone/>
            </a:pPr>
            <a:r>
              <a:rPr lang="en-IN" sz="2800" dirty="0"/>
              <a:t>	Dim sum As Integer </a:t>
            </a:r>
          </a:p>
          <a:p>
            <a:pPr>
              <a:buNone/>
            </a:pPr>
            <a:r>
              <a:rPr lang="en-IN" sz="2800" dirty="0"/>
              <a:t>	sum = </a:t>
            </a:r>
            <a:r>
              <a:rPr lang="en-IN" sz="2800" dirty="0" err="1"/>
              <a:t>AddElements</a:t>
            </a:r>
            <a:r>
              <a:rPr lang="en-IN" sz="2800" dirty="0"/>
              <a:t>(512, 720, 250, 567, 889) </a:t>
            </a:r>
            <a:r>
              <a:rPr lang="en-IN" sz="2800" dirty="0" err="1"/>
              <a:t>Console.WriteLine</a:t>
            </a:r>
            <a:r>
              <a:rPr lang="en-IN" sz="2800" dirty="0"/>
              <a:t>("The sum is: {0}", sum) </a:t>
            </a:r>
            <a:r>
              <a:rPr lang="en-IN" sz="2800" dirty="0" err="1"/>
              <a:t>Console.ReadLine</a:t>
            </a:r>
            <a:r>
              <a:rPr lang="en-IN" sz="2800" dirty="0"/>
              <a:t>()</a:t>
            </a:r>
          </a:p>
          <a:p>
            <a:pPr>
              <a:buNone/>
            </a:pPr>
            <a:r>
              <a:rPr lang="en-IN" sz="2800" dirty="0"/>
              <a:t>	 End Sub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E190A314-D262-4FE8-AD0E-75FD9C86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8CD5-A25F-4286-8F5D-C10F2973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2DFF-9CD4-4ED0-BD5C-8B75F826827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61AB-814D-4B9B-8D0C-2739FAEE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0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05800" cy="4800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  <a:r>
              <a:rPr lang="en-US" dirty="0"/>
              <a:t> happens 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compile time</a:t>
            </a:r>
            <a:r>
              <a:rPr lang="en-US" dirty="0"/>
              <a:t>. 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n-US" dirty="0"/>
              <a:t> happens 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 time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lvl="0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Two-types </a:t>
            </a:r>
            <a:r>
              <a:rPr lang="en-US" dirty="0"/>
              <a:t>of exceptional handling are:-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Unstructured</a:t>
            </a:r>
            <a:r>
              <a:rPr lang="en-US" dirty="0"/>
              <a:t> Exception Handling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Structured</a:t>
            </a:r>
            <a:r>
              <a:rPr lang="en-US" dirty="0"/>
              <a:t> Exception Handling</a:t>
            </a:r>
          </a:p>
          <a:p>
            <a:pPr algn="just"/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6CF4F542-771C-4242-8E98-5C37F6B4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3C40-A812-4A23-B723-32ED9F9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356D-CE5A-4CB3-8B0C-53F67A72BAB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524B-CCE4-4A60-9AF9-68CF3FC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5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UNSTRUCTURED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Unstructured exceptional handling uses 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 Error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………</a:t>
            </a:r>
            <a:r>
              <a:rPr lang="en-US" dirty="0"/>
              <a:t>” statement for handling the execution.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/>
              <a:t>Syntax:</a:t>
            </a:r>
            <a:endParaRPr lang="en-US" dirty="0"/>
          </a:p>
          <a:p>
            <a:pPr algn="just">
              <a:buNone/>
            </a:pPr>
            <a:r>
              <a:rPr lang="en-US" b="1" dirty="0"/>
              <a:t>	On Error {</a:t>
            </a:r>
            <a:r>
              <a:rPr lang="en-US" b="1" dirty="0" err="1"/>
              <a:t>GoTo</a:t>
            </a:r>
            <a:r>
              <a:rPr lang="en-US" b="1" dirty="0"/>
              <a:t> [line|0|-1]} Resume [Next| label]}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D84D641-C52E-4ED4-8073-699E7940E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68E1-085A-4114-AC90-D43EBD9C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3490-B020-4F45-B69D-AD3157653181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E237-CC30-4E10-92FA-CB59B1AE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9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UNSTRUCTURED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line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algn="just"/>
            <a:r>
              <a:rPr lang="en-US" dirty="0"/>
              <a:t>Calls the error-handling code that starts at the line specified at </a:t>
            </a:r>
            <a:r>
              <a:rPr lang="en-US" i="1" dirty="0"/>
              <a:t>line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 Here, </a:t>
            </a:r>
            <a:r>
              <a:rPr lang="en-US" i="1" dirty="0"/>
              <a:t>line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line label </a:t>
            </a:r>
            <a:r>
              <a:rPr lang="en-US" dirty="0"/>
              <a:t>or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line number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 a runtime error occurs</a:t>
            </a:r>
            <a:r>
              <a:rPr lang="en-US" dirty="0"/>
              <a:t>, program execution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goes to the given location</a:t>
            </a:r>
            <a:r>
              <a:rPr lang="en-US" dirty="0"/>
              <a:t>.</a:t>
            </a:r>
          </a:p>
          <a:p>
            <a:pPr algn="just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0 </a:t>
            </a:r>
          </a:p>
          <a:p>
            <a:pPr lvl="1" algn="just"/>
            <a:r>
              <a:rPr lang="en-US" dirty="0"/>
              <a:t>Turning off exceptional handling</a:t>
            </a:r>
          </a:p>
          <a:p>
            <a:pPr algn="just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-1 </a:t>
            </a:r>
          </a:p>
          <a:p>
            <a:pPr lvl="1" algn="just"/>
            <a:r>
              <a:rPr lang="en-US" dirty="0"/>
              <a:t>Same as </a:t>
            </a:r>
            <a:r>
              <a:rPr lang="en-US" dirty="0" err="1"/>
              <a:t>GoTo</a:t>
            </a:r>
            <a:r>
              <a:rPr lang="en-US" dirty="0"/>
              <a:t> 0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441FB681-5F3F-45E3-AC29-9BDBD046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7374-C2BB-43D9-ABF0-4F036CB3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A651-CBEF-45F0-A78A-44C1FAC837E8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E272-A55C-4520-B30D-ADBF2D69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UNSTRUCTURED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Resume {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Next|label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algn="just"/>
            <a:r>
              <a:rPr lang="en-US" dirty="0"/>
              <a:t>Resume Next Specifies that when a run-time error occurs,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control goes to the statement immediately following the statement where the error occurred, and execution continues from that point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 Resume &lt;label&gt; causes code execution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resume at a line label</a:t>
            </a:r>
            <a:r>
              <a:rPr lang="en-US" dirty="0"/>
              <a:t>. This allows you to skip a section of code if an error occurs.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724A8F2-60D5-4370-96F1-09BC386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B2AE-ABB1-4078-8AF4-0E1382D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DEC-ADDC-4FE2-BD90-B76152A7A72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57D4-C59F-49D9-8CB3-39417A73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DO..LOOP UNTIL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4582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Loop Until is an exit controlled loop as the condition is placed at exit point.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body of the loop is going to be executed at least once whether the condition evaluates to true or false.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Loop is executed as long as the result of the condition remains false.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Syntax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One or more VB Statements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Until &lt;condition or Boolean Expression&gt;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0D83E88-4448-41F1-B2ED-621B7C82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F20-AEEE-42A5-8869-D7C3A8A3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F2C7-E55A-4594-82E5-4A74A80A887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B7B93-D9E0-46CA-8C24-681B6EC3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UNSTRUCTURED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600" b="1" dirty="0"/>
              <a:t>How to use the On Error </a:t>
            </a:r>
            <a:r>
              <a:rPr lang="en-US" sz="3600" b="1" dirty="0" err="1"/>
              <a:t>GoTo</a:t>
            </a:r>
            <a:r>
              <a:rPr lang="en-US" sz="3600" b="1" dirty="0"/>
              <a:t> statement</a:t>
            </a:r>
          </a:p>
          <a:p>
            <a:pPr algn="just">
              <a:buNone/>
            </a:pPr>
            <a:endParaRPr lang="en-US" b="1" dirty="0"/>
          </a:p>
          <a:p>
            <a:pPr>
              <a:buNone/>
            </a:pPr>
            <a:r>
              <a:rPr lang="en-US" sz="3500" dirty="0"/>
              <a:t>Public Class Form1</a:t>
            </a:r>
          </a:p>
          <a:p>
            <a:pPr>
              <a:buNone/>
            </a:pPr>
            <a:r>
              <a:rPr lang="en-US" sz="3500" dirty="0"/>
              <a:t>   Sub procedure-Name([Argument])</a:t>
            </a:r>
          </a:p>
          <a:p>
            <a:pPr>
              <a:buNone/>
            </a:pPr>
            <a:r>
              <a:rPr lang="en-US" sz="3500" dirty="0"/>
              <a:t>      	</a:t>
            </a:r>
            <a:r>
              <a:rPr lang="en-US" sz="3500" b="1" dirty="0"/>
              <a:t>On Error </a:t>
            </a:r>
            <a:r>
              <a:rPr lang="en-US" sz="3500" b="1" dirty="0" err="1"/>
              <a:t>GoTo</a:t>
            </a:r>
            <a:r>
              <a:rPr lang="en-US" sz="3500" b="1" dirty="0"/>
              <a:t> </a:t>
            </a:r>
            <a:r>
              <a:rPr lang="en-US" sz="3500" dirty="0"/>
              <a:t>Handler</a:t>
            </a:r>
          </a:p>
          <a:p>
            <a:pPr>
              <a:buNone/>
            </a:pPr>
            <a:r>
              <a:rPr lang="en-US" sz="3500" dirty="0"/>
              <a:t>      		 //statements</a:t>
            </a:r>
          </a:p>
          <a:p>
            <a:pPr>
              <a:buNone/>
            </a:pPr>
            <a:r>
              <a:rPr lang="en-US" sz="3500" dirty="0"/>
              <a:t>      	</a:t>
            </a:r>
            <a:r>
              <a:rPr lang="en-US" sz="3500" b="1" dirty="0"/>
              <a:t>Handler</a:t>
            </a:r>
            <a:r>
              <a:rPr lang="en-US" sz="3500" dirty="0"/>
              <a:t>:</a:t>
            </a:r>
          </a:p>
          <a:p>
            <a:pPr>
              <a:buNone/>
            </a:pPr>
            <a:r>
              <a:rPr lang="en-US" sz="3500" dirty="0"/>
              <a:t>       		//</a:t>
            </a:r>
            <a:r>
              <a:rPr lang="en-US" sz="3500" dirty="0" err="1"/>
              <a:t>statments</a:t>
            </a:r>
            <a:endParaRPr lang="en-US" sz="3500" dirty="0"/>
          </a:p>
          <a:p>
            <a:pPr>
              <a:buNone/>
            </a:pPr>
            <a:r>
              <a:rPr lang="en-US" sz="3500" dirty="0"/>
              <a:t>  End Sub</a:t>
            </a:r>
          </a:p>
          <a:p>
            <a:pPr>
              <a:buNone/>
            </a:pPr>
            <a:r>
              <a:rPr lang="en-US" sz="3500" dirty="0"/>
              <a:t> End Module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42234478-A48A-4C6D-AA93-7F0ED83B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E626-29C3-4190-9DC6-EB285A8B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F64-DA92-4DCA-829A-58883C30A4E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DFB7-0602-4AF2-B650-FD04132C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7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98438"/>
            <a:ext cx="85648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620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On Error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Handler</a:t>
            </a:r>
          </a:p>
          <a:p>
            <a:pPr lvl="1">
              <a:buNone/>
            </a:pPr>
            <a:r>
              <a:rPr lang="en-US" sz="3300" dirty="0"/>
              <a:t>    Dim a As Integer </a:t>
            </a:r>
          </a:p>
          <a:p>
            <a:pPr lvl="1">
              <a:buNone/>
            </a:pPr>
            <a:r>
              <a:rPr lang="en-US" sz="3300" dirty="0"/>
              <a:t>    a = </a:t>
            </a:r>
            <a:r>
              <a:rPr lang="en-US" sz="3300" dirty="0" err="1"/>
              <a:t>InputBox</a:t>
            </a:r>
            <a:r>
              <a:rPr lang="en-US" sz="3300" dirty="0"/>
              <a:t>("Enter 1st Number")</a:t>
            </a:r>
          </a:p>
          <a:p>
            <a:pPr lvl="1">
              <a:buNone/>
            </a:pPr>
            <a:r>
              <a:rPr lang="en-US" sz="3300" dirty="0"/>
              <a:t>    Dim b As Integer = 128</a:t>
            </a:r>
          </a:p>
          <a:p>
            <a:pPr lvl="1">
              <a:buNone/>
            </a:pPr>
            <a:r>
              <a:rPr lang="en-US" sz="3300" dirty="0"/>
              <a:t>    Dim Result As Integer</a:t>
            </a:r>
          </a:p>
          <a:p>
            <a:pPr lvl="1">
              <a:buNone/>
            </a:pPr>
            <a:r>
              <a:rPr lang="en-US" sz="3300" dirty="0"/>
              <a:t>    Result = b / a</a:t>
            </a:r>
          </a:p>
          <a:p>
            <a:pPr lvl="1">
              <a:buNone/>
            </a:pPr>
            <a:r>
              <a:rPr lang="en-US" sz="3300" dirty="0"/>
              <a:t>   	</a:t>
            </a:r>
            <a:r>
              <a:rPr lang="en-US" sz="3300" dirty="0" err="1"/>
              <a:t>console.writeline</a:t>
            </a:r>
            <a:r>
              <a:rPr lang="en-US" sz="3300" dirty="0"/>
              <a:t>("Result is " &amp; Result)</a:t>
            </a:r>
          </a:p>
          <a:p>
            <a:pPr lvl="1">
              <a:buNone/>
            </a:pPr>
            <a:r>
              <a:rPr lang="en-US" sz="3300" dirty="0"/>
              <a:t> 	</a:t>
            </a:r>
            <a:r>
              <a:rPr lang="en-US" sz="3300" dirty="0" err="1"/>
              <a:t>console.readline</a:t>
            </a:r>
            <a:r>
              <a:rPr lang="en-US" sz="3300" dirty="0"/>
              <a:t>()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Handler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sz="3300" dirty="0" err="1"/>
              <a:t>console.writeline</a:t>
            </a:r>
            <a:r>
              <a:rPr lang="en-US" sz="3300" dirty="0"/>
              <a:t>("An overflow error occurred.")</a:t>
            </a:r>
          </a:p>
          <a:p>
            <a:pPr lvl="1">
              <a:buNone/>
            </a:pPr>
            <a:r>
              <a:rPr lang="en-US" sz="3300" dirty="0"/>
              <a:t> 	</a:t>
            </a:r>
            <a:r>
              <a:rPr lang="en-US" sz="3300" dirty="0" err="1"/>
              <a:t>console.readline</a:t>
            </a:r>
            <a:r>
              <a:rPr lang="en-US" sz="3300" dirty="0"/>
              <a:t>()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ED40911-27F8-4C2E-B7D5-803300D2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5318F-FD34-45F6-A747-B43CDAF9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8E5C-3BF7-4C28-ADD6-9D11FA2519B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1D15-8FB6-48E1-93AE-BABF2051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5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56488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85794"/>
            <a:ext cx="8229600" cy="57674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On Error </a:t>
            </a:r>
            <a:r>
              <a:rPr lang="en-US" sz="2400" b="1" dirty="0" err="1"/>
              <a:t>GoTo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Handler</a:t>
            </a:r>
          </a:p>
          <a:p>
            <a:pPr lvl="1">
              <a:buNone/>
            </a:pPr>
            <a:r>
              <a:rPr lang="en-US" sz="2400" dirty="0"/>
              <a:t>    Dim a As Integer </a:t>
            </a:r>
          </a:p>
          <a:p>
            <a:pPr lvl="1">
              <a:buNone/>
            </a:pPr>
            <a:r>
              <a:rPr lang="en-US" sz="2400" dirty="0"/>
              <a:t>    a = </a:t>
            </a:r>
            <a:r>
              <a:rPr lang="en-US" sz="2400" dirty="0" err="1"/>
              <a:t>InputBox</a:t>
            </a:r>
            <a:r>
              <a:rPr lang="en-US" sz="2400" dirty="0"/>
              <a:t>("Enter 1st Number")</a:t>
            </a:r>
          </a:p>
          <a:p>
            <a:pPr lvl="1">
              <a:buNone/>
            </a:pPr>
            <a:r>
              <a:rPr lang="en-US" sz="2400" dirty="0"/>
              <a:t>    Dim b As Integer = 128</a:t>
            </a:r>
          </a:p>
          <a:p>
            <a:pPr lvl="1">
              <a:buNone/>
            </a:pPr>
            <a:r>
              <a:rPr lang="en-US" sz="2400" dirty="0"/>
              <a:t>    Dim Result As Integer</a:t>
            </a:r>
          </a:p>
          <a:p>
            <a:pPr lvl="1">
              <a:buNone/>
            </a:pPr>
            <a:r>
              <a:rPr lang="en-US" sz="2400" dirty="0"/>
              <a:t>    Result = b / a</a:t>
            </a:r>
          </a:p>
          <a:p>
            <a:pPr lvl="1">
              <a:buNone/>
            </a:pPr>
            <a:r>
              <a:rPr lang="en-US" sz="2400" dirty="0"/>
              <a:t>   	</a:t>
            </a:r>
            <a:r>
              <a:rPr lang="en-US" sz="2400" dirty="0" err="1"/>
              <a:t>console.writeline</a:t>
            </a:r>
            <a:r>
              <a:rPr lang="en-US" sz="2400" dirty="0"/>
              <a:t>("Result is " &amp; Result)</a:t>
            </a:r>
          </a:p>
          <a:p>
            <a:pPr lvl="1">
              <a:buNone/>
            </a:pPr>
            <a:r>
              <a:rPr lang="en-US" sz="2400" dirty="0"/>
              <a:t> 	</a:t>
            </a:r>
            <a:r>
              <a:rPr lang="en-US" sz="2400" dirty="0" err="1"/>
              <a:t>console.readline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Handler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MsgBox</a:t>
            </a:r>
            <a:r>
              <a:rPr lang="en-US" sz="2400" dirty="0"/>
              <a:t>("Error Description: " &amp; </a:t>
            </a:r>
            <a:r>
              <a:rPr lang="en-US" sz="2400" dirty="0" err="1"/>
              <a:t>Err.Description</a:t>
            </a:r>
            <a:r>
              <a:rPr lang="en-US" sz="2400" dirty="0"/>
              <a:t> )</a:t>
            </a:r>
          </a:p>
          <a:p>
            <a:pPr>
              <a:buNone/>
            </a:pPr>
            <a:r>
              <a:rPr lang="fr-FR" sz="2400" dirty="0"/>
              <a:t>   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3333"/>
          <a:stretch/>
        </p:blipFill>
        <p:spPr bwMode="auto">
          <a:xfrm>
            <a:off x="2095472" y="5357826"/>
            <a:ext cx="6629400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AB3BA396-55E2-48AC-A1E0-F61E6E6A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3E18E1-4B22-4806-AF79-1DEC1106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2C2-9054-4AFF-B636-FA4D4CA754F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CC5B-A743-4835-AE15-A26B3253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56488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	On Error Resume Next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dirty="0"/>
              <a:t>    Dim a As Integer </a:t>
            </a:r>
          </a:p>
          <a:p>
            <a:pPr lvl="1">
              <a:buNone/>
            </a:pPr>
            <a:r>
              <a:rPr lang="en-US" dirty="0"/>
              <a:t>    a = </a:t>
            </a:r>
            <a:r>
              <a:rPr lang="en-US" dirty="0" err="1"/>
              <a:t>InputBox</a:t>
            </a:r>
            <a:r>
              <a:rPr lang="en-US" dirty="0"/>
              <a:t>("Enter 1st Number")</a:t>
            </a:r>
          </a:p>
          <a:p>
            <a:pPr lvl="1">
              <a:buNone/>
            </a:pPr>
            <a:r>
              <a:rPr lang="en-US" dirty="0"/>
              <a:t>    Dim b As Integer = 128</a:t>
            </a:r>
          </a:p>
          <a:p>
            <a:pPr lvl="1">
              <a:buNone/>
            </a:pPr>
            <a:r>
              <a:rPr lang="en-US" dirty="0"/>
              <a:t>    Dim Result As Integer</a:t>
            </a:r>
          </a:p>
          <a:p>
            <a:pPr lvl="1">
              <a:buNone/>
            </a:pPr>
            <a:r>
              <a:rPr lang="en-US" dirty="0"/>
              <a:t>    Result = b / a</a:t>
            </a:r>
          </a:p>
          <a:p>
            <a:pPr lvl="1">
              <a:buNone/>
            </a:pPr>
            <a:r>
              <a:rPr lang="en-US" dirty="0"/>
              <a:t>   	</a:t>
            </a:r>
            <a:r>
              <a:rPr lang="en-US" dirty="0" err="1"/>
              <a:t>console.writeline</a:t>
            </a:r>
            <a:r>
              <a:rPr lang="en-US" dirty="0"/>
              <a:t>("Result is " &amp; Result)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 err="1"/>
              <a:t>console.readline</a:t>
            </a:r>
            <a:r>
              <a:rPr lang="en-US" dirty="0"/>
              <a:t>()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B593EE77-203F-4946-BDA6-11830E4B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28513-43B3-4C7D-BE3B-28A15DE9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4BC0-7810-4767-AECF-DC91FC0A32A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5C03-4053-4FCF-B2F5-2307D1EC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21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05088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STRUCTURED EXCEPTION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476488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Visual Basic .NET, structured exception handling centers on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Try/Catch statement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In this statement, you put sensitive,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exception-prone code in a Try block</a:t>
            </a:r>
            <a:r>
              <a:rPr lang="en-US" dirty="0"/>
              <a:t>, and if an exception occurs, the code 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Try block will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the exception implicitly</a:t>
            </a:r>
            <a:r>
              <a:rPr lang="en-US" dirty="0"/>
              <a:t> (actually an exception object), which will then be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caught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by a following Catch block</a:t>
            </a:r>
            <a:r>
              <a:rPr lang="en-US" dirty="0"/>
              <a:t>. The code in the Catch block handles the exception.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30CDAB7-8B10-4C81-9841-1EF14CEE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6A224-6A78-4815-A35D-77AE3D5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896B-0784-44D5-803F-3CA6CA253BA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C3D5-A7E7-49F9-BB08-35D1A446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2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05088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STRUCTURED EXCEPTION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476488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dirty="0"/>
              <a:t> 	 [ </a:t>
            </a:r>
            <a:r>
              <a:rPr lang="en-US" i="1" dirty="0" err="1"/>
              <a:t>tryStatements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Catch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exception1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[ As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type1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] ] [ When &lt;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expression1&gt;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dirty="0"/>
              <a:t>   // </a:t>
            </a:r>
            <a:r>
              <a:rPr lang="en-US" i="1" dirty="0"/>
              <a:t>catchStatements1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[Exit Try]</a:t>
            </a:r>
          </a:p>
          <a:p>
            <a:pPr>
              <a:buNone/>
            </a:pPr>
            <a:r>
              <a:rPr lang="en-US" dirty="0"/>
              <a:t>  [Catch [ </a:t>
            </a:r>
            <a:r>
              <a:rPr lang="en-US" i="1" dirty="0"/>
              <a:t>exception2</a:t>
            </a:r>
            <a:r>
              <a:rPr lang="en-US" dirty="0"/>
              <a:t> [ As </a:t>
            </a:r>
            <a:r>
              <a:rPr lang="en-US" i="1" dirty="0"/>
              <a:t>type2</a:t>
            </a:r>
            <a:r>
              <a:rPr lang="en-US" dirty="0"/>
              <a:t> ] ] [When &lt;</a:t>
            </a:r>
            <a:r>
              <a:rPr lang="en-US" i="1" dirty="0"/>
              <a:t>expression2&gt;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  // </a:t>
            </a:r>
            <a:r>
              <a:rPr lang="en-US" i="1" dirty="0"/>
              <a:t>catchStatements2</a:t>
            </a:r>
            <a:endParaRPr lang="en-US" dirty="0"/>
          </a:p>
          <a:p>
            <a:pPr>
              <a:buNone/>
            </a:pPr>
            <a:r>
              <a:rPr lang="en-US" dirty="0"/>
              <a:t>    [ Exit Try ]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[ Finally]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	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finallyStatements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 Try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A98A830-FAA4-469A-BFC7-D41E10B5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6198A-71AA-44C7-9DA6-35A3B8FF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7BD-A440-4DDB-AF65-7085D6BD8B1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CCE2-E59E-418A-B246-BABD9A1D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2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05088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628888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	    Dim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dirty="0"/>
              <a:t> As Integer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  a</a:t>
            </a:r>
            <a:r>
              <a:rPr lang="pt-BR" dirty="0"/>
              <a:t>=InputBox(“Enter First Number”)</a:t>
            </a:r>
          </a:p>
          <a:p>
            <a:pPr>
              <a:buNone/>
            </a:pPr>
            <a:r>
              <a:rPr lang="pt-BR" dirty="0"/>
              <a:t>        Dim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dirty="0"/>
              <a:t> As Integer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128</a:t>
            </a:r>
          </a:p>
          <a:p>
            <a:pPr>
              <a:buNone/>
            </a:pPr>
            <a:r>
              <a:rPr lang="en-US" dirty="0"/>
              <a:t>        Dim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dirty="0"/>
              <a:t> As Integer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dirty="0"/>
              <a:t>		Result = b / a</a:t>
            </a:r>
          </a:p>
          <a:p>
            <a:pPr>
              <a:buNone/>
            </a:pPr>
            <a:r>
              <a:rPr lang="en-US" dirty="0"/>
              <a:t>            MsgBox("The answer is " &amp; Result)</a:t>
            </a:r>
          </a:p>
          <a:p>
            <a:pPr>
              <a:buNone/>
            </a:pPr>
            <a:r>
              <a:rPr lang="en-US" dirty="0"/>
              <a:t>            MsgBox("Press Ok to continue...")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Catch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MsgBox("An overflow exception occurred.")</a:t>
            </a:r>
          </a:p>
          <a:p>
            <a:pPr>
              <a:buNone/>
            </a:pPr>
            <a:r>
              <a:rPr lang="en-US" dirty="0"/>
              <a:t>            MsgBox("Press Ok to continue...")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 Try</a:t>
            </a:r>
          </a:p>
          <a:p>
            <a:pPr>
              <a:buNone/>
            </a:pPr>
            <a:r>
              <a:rPr lang="en-US" dirty="0"/>
              <a:t>    End Sub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8832113-2971-4121-8275-8A77C0EDE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42AC-6A6F-4407-9E0D-540F7993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C92-A0A1-4E9E-97A1-D03A12AD148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32B7-9951-4998-A45C-3867B21C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3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05088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66" t="10526" r="3334" b="5263"/>
          <a:stretch/>
        </p:blipFill>
        <p:spPr bwMode="auto">
          <a:xfrm>
            <a:off x="3124200" y="281940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 l="4838" t="8696"/>
          <a:stretch/>
        </p:blipFill>
        <p:spPr bwMode="auto">
          <a:xfrm>
            <a:off x="3086100" y="4343400"/>
            <a:ext cx="449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0668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Image result for cdac logo">
            <a:extLst>
              <a:ext uri="{FF2B5EF4-FFF2-40B4-BE49-F238E27FC236}">
                <a16:creationId xmlns:a16="http://schemas.microsoft.com/office/drawing/2014/main" id="{7011AE93-9F0A-4764-8FB3-49CEC69F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ECAF-9E4D-42EE-A419-E5D74DB3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0AEF-3C42-44D9-8D7F-0A9952C048D5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67AF-6473-434A-B450-E2400E72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05088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628888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	    Dim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dirty="0"/>
              <a:t> As Integer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  a</a:t>
            </a:r>
            <a:r>
              <a:rPr lang="pt-BR" dirty="0"/>
              <a:t>=InputBox(“Enter First Number”)</a:t>
            </a:r>
          </a:p>
          <a:p>
            <a:pPr>
              <a:buNone/>
            </a:pPr>
            <a:r>
              <a:rPr lang="pt-BR" dirty="0"/>
              <a:t>        Dim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dirty="0"/>
              <a:t> As Integer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128</a:t>
            </a:r>
          </a:p>
          <a:p>
            <a:pPr>
              <a:buNone/>
            </a:pPr>
            <a:r>
              <a:rPr lang="en-US" dirty="0"/>
              <a:t>        Dim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dirty="0"/>
              <a:t> As Integer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dirty="0"/>
              <a:t>		Result = b / a</a:t>
            </a:r>
          </a:p>
          <a:p>
            <a:pPr>
              <a:buNone/>
            </a:pPr>
            <a:r>
              <a:rPr lang="en-US" dirty="0"/>
              <a:t>            MsgBox("The answer is " &amp; Result)</a:t>
            </a:r>
          </a:p>
          <a:p>
            <a:pPr>
              <a:buNone/>
            </a:pPr>
            <a:r>
              <a:rPr lang="en-US" dirty="0"/>
              <a:t>            MsgBox("Press Ok to continue...")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Catch ex  As Exception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MsgBox</a:t>
            </a:r>
            <a:r>
              <a:rPr lang="en-US" dirty="0"/>
              <a:t>(</a:t>
            </a:r>
            <a:r>
              <a:rPr lang="en-US" dirty="0" err="1"/>
              <a:t>ex.Message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MsgBox</a:t>
            </a:r>
            <a:r>
              <a:rPr lang="en-US" dirty="0"/>
              <a:t>("Press Ok to continue...")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 Try</a:t>
            </a:r>
          </a:p>
          <a:p>
            <a:pPr>
              <a:buNone/>
            </a:pPr>
            <a:r>
              <a:rPr lang="en-US" dirty="0"/>
              <a:t>    End Sub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F3F88390-0B8C-4DB7-9C91-31A838F4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83949-5707-4EC1-BC05-ECE6C1A6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3EE-BF6E-48DB-ACF7-25FF1CC2DA8B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91B3-E987-4D64-922E-4BD1C0A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0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628888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143000"/>
            <a:ext cx="312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5814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EFDAB30C-FA59-48BA-AC4D-6884E303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329F-250C-4ADC-B732-D42D594D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56EA-7659-4607-89C3-59248FA37D36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C8B-A23A-4422-92B3-CB6A12B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 1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num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(“Enter a number”)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sum = sum + 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Until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num = 0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Here the statements inside the loop will be executed once no matter what the comparison test evaluates to.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7F95FED9-B4CB-45CE-92C2-2B2E5A51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F88D8-F39C-4B7E-9FEB-7B9B7153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6525-DA60-4CCE-B888-39E8269ADFE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F53198-9B45-4CA3-BC66-CAF4E9EE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05088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628888" cy="5791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/>
              <a:t>	     </a:t>
            </a:r>
            <a:r>
              <a:rPr lang="pt-BR" sz="4000" dirty="0"/>
              <a:t>Dim </a:t>
            </a:r>
            <a:r>
              <a:rPr lang="pt-BR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4000" dirty="0"/>
              <a:t> As Integer </a:t>
            </a:r>
          </a:p>
          <a:p>
            <a:pPr>
              <a:buNone/>
            </a:pPr>
            <a:r>
              <a:rPr lang="pt-BR" sz="4000" dirty="0"/>
              <a:t>	</a:t>
            </a:r>
            <a:r>
              <a:rPr lang="pt-BR" sz="4000" b="1" dirty="0">
                <a:solidFill>
                  <a:schemeClr val="accent6">
                    <a:lumMod val="75000"/>
                  </a:schemeClr>
                </a:solidFill>
              </a:rPr>
              <a:t>    a</a:t>
            </a:r>
            <a:r>
              <a:rPr lang="pt-BR" sz="4000" dirty="0"/>
              <a:t>=InputBox(“Enter First Number”)</a:t>
            </a:r>
          </a:p>
          <a:p>
            <a:pPr>
              <a:buNone/>
            </a:pPr>
            <a:r>
              <a:rPr lang="pt-BR" sz="4000" dirty="0"/>
              <a:t>          Dim </a:t>
            </a:r>
            <a:r>
              <a:rPr lang="pt-BR" sz="4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4000" dirty="0"/>
              <a:t> As Integer = </a:t>
            </a:r>
            <a:r>
              <a:rPr lang="pt-BR" sz="4000" b="1" dirty="0">
                <a:solidFill>
                  <a:schemeClr val="accent6">
                    <a:lumMod val="75000"/>
                  </a:schemeClr>
                </a:solidFill>
              </a:rPr>
              <a:t>128</a:t>
            </a:r>
          </a:p>
          <a:p>
            <a:pPr>
              <a:buNone/>
            </a:pPr>
            <a:r>
              <a:rPr lang="en-US" sz="4000" dirty="0"/>
              <a:t>          Dim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sz="4000" dirty="0"/>
              <a:t> As Integer</a:t>
            </a:r>
          </a:p>
          <a:p>
            <a:pPr>
              <a:buNone/>
            </a:pPr>
            <a:r>
              <a:rPr lang="en-US" sz="4000" dirty="0"/>
              <a:t>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sz="4000" dirty="0"/>
              <a:t>	      Result = b / a</a:t>
            </a:r>
          </a:p>
          <a:p>
            <a:pPr>
              <a:buNone/>
            </a:pPr>
            <a:r>
              <a:rPr lang="en-US" sz="4000" dirty="0"/>
              <a:t>            MsgBox("The answer is " &amp; Result)</a:t>
            </a:r>
          </a:p>
          <a:p>
            <a:pPr>
              <a:buNone/>
            </a:pPr>
            <a:r>
              <a:rPr lang="en-US" sz="4000" dirty="0"/>
              <a:t>            MsgBox("Press Ok to continue...")</a:t>
            </a:r>
          </a:p>
          <a:p>
            <a:pPr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Catch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myException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As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OverflowException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MsgBox</a:t>
            </a:r>
            <a:r>
              <a:rPr lang="en-US" sz="4000" dirty="0"/>
              <a:t>(</a:t>
            </a:r>
            <a:r>
              <a:rPr lang="en-US" sz="4000" dirty="0" err="1"/>
              <a:t>myException.Message</a:t>
            </a:r>
            <a:r>
              <a:rPr lang="en-US" sz="4000" dirty="0"/>
              <a:t>)</a:t>
            </a:r>
          </a:p>
          <a:p>
            <a:pPr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MsgBox</a:t>
            </a:r>
            <a:r>
              <a:rPr lang="en-US" sz="4000" dirty="0"/>
              <a:t>("Press Ok to continue...")</a:t>
            </a:r>
          </a:p>
          <a:p>
            <a:pPr>
              <a:buNone/>
            </a:pPr>
            <a:r>
              <a:rPr lang="en-US" sz="4000" dirty="0"/>
              <a:t>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Catch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myException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As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OutOfMemoryException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MsgBox</a:t>
            </a:r>
            <a:r>
              <a:rPr lang="en-US" sz="4000" dirty="0"/>
              <a:t>(</a:t>
            </a:r>
            <a:r>
              <a:rPr lang="en-US" sz="4000" dirty="0" err="1"/>
              <a:t>myException.Message</a:t>
            </a:r>
            <a:r>
              <a:rPr lang="en-US" sz="4000" dirty="0"/>
              <a:t>)</a:t>
            </a:r>
          </a:p>
          <a:p>
            <a:pPr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MsgBox</a:t>
            </a:r>
            <a:r>
              <a:rPr lang="en-US" sz="4000" dirty="0"/>
              <a:t>("Press Ok to continue...")</a:t>
            </a:r>
          </a:p>
          <a:p>
            <a:pPr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	   Finally</a:t>
            </a:r>
          </a:p>
          <a:p>
            <a:pPr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MsgBox</a:t>
            </a:r>
            <a:r>
              <a:rPr lang="en-US" sz="4000" dirty="0"/>
              <a:t>("This code will always run")</a:t>
            </a:r>
          </a:p>
          <a:p>
            <a:pPr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	End Try</a:t>
            </a:r>
          </a:p>
          <a:p>
            <a:pPr>
              <a:buNone/>
            </a:pPr>
            <a:r>
              <a:rPr lang="en-US" sz="4000" dirty="0"/>
              <a:t>    End Sub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5BE0810-1136-4765-9D4A-71FCEC35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92E9-F398-48C3-BFEB-0AB6448C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CDF-D452-4632-984C-7A3A6F9F8485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8A35-CA97-43D2-A6BA-26849464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4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628888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4592" y="1295400"/>
            <a:ext cx="441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3162300"/>
            <a:ext cx="4648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AFD41A-D383-4214-B69F-C499D1DE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972050"/>
            <a:ext cx="4419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Image result for cdac logo">
            <a:extLst>
              <a:ext uri="{FF2B5EF4-FFF2-40B4-BE49-F238E27FC236}">
                <a16:creationId xmlns:a16="http://schemas.microsoft.com/office/drawing/2014/main" id="{CD5B2298-9F20-46D1-AC53-3D86DD88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E7CF8-0A8A-4BCB-9784-36D7BD12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32E-F676-4EE3-8CB1-DEA13773497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C9020-827B-4BCC-B8BE-7004CC29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97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8857488" cy="1020762"/>
          </a:xfrm>
        </p:spPr>
        <p:txBody>
          <a:bodyPr>
            <a:noAutofit/>
          </a:bodyPr>
          <a:lstStyle/>
          <a:p>
            <a:r>
              <a:rPr lang="en-US" sz="3600" b="1" dirty="0"/>
              <a:t>CREATING AND THROWING CUSTOM EXCEPTIONS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705088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can, in fact, customize and create our own exceptions. To do that, we throw an exception using the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ApplicationException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object.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Throw New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ApplicationException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("We threw here custom exception")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Catch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myexception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As Exception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MessageBox.Show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myexception.Message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Finally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MessageBox.Show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("Press Ok to continue...")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End Try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80055BBF-58E7-4FFE-87BA-25686369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D0EB-609E-4C23-BFC5-CA374BE2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A488-0AD6-4535-90B9-F45C697D5462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4CE7-E7A6-4363-B8D4-BFC0CDCD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98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7181088" cy="792162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l="4878" r="4878"/>
          <a:stretch/>
        </p:blipFill>
        <p:spPr bwMode="auto">
          <a:xfrm>
            <a:off x="4495800" y="14478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 l="9091" r="6819"/>
          <a:stretch/>
        </p:blipFill>
        <p:spPr bwMode="auto">
          <a:xfrm>
            <a:off x="4495800" y="36576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83617F70-013D-4104-A579-8BC1ABAE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9726B-91AF-4685-A97F-302AB41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2A3-CAB4-4725-8ED3-2CC7C7E1A07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5780-8193-44DF-9F77-5D51A4CE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WHILE..END WHILE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While..Wend loop is functionally equivalent to  the Do While..Loop. It executes a set of VB statements till the condition evaluates to true.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Syntax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While &lt;Condition&gt;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one or more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vb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statements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End While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816D8E15-A713-4C74-8C67-5393D8A7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90AA8-93A9-44A3-B983-E668B765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9CA0-0BC5-4E65-B1AC-944B6A388B1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FBCBA-4459-4F65-8252-33299E5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 1 : Generate the sum of first 10 natural no’s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 =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I&lt;=10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Sum = Sum + 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I = I + 1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End While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(“Sum of 10 natural no’s = ” ; Sum)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A6778A97-A911-41EE-BFA1-60C64266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6E5A-43CA-400D-97B3-C4725B1C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E46-8B00-40D4-9B0D-0F0EA9D5B08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B3D2A-3750-4CD4-95CC-C6339F66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11047</TotalTime>
  <Words>2773</Words>
  <Application>Microsoft Office PowerPoint</Application>
  <PresentationFormat>Widescreen</PresentationFormat>
  <Paragraphs>708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EXAMPLES OF DO WHILE..LOOP</vt:lpstr>
      <vt:lpstr>DO..LOOP WHILE</vt:lpstr>
      <vt:lpstr>EXAMPLES</vt:lpstr>
      <vt:lpstr>DO..UNTIL LOOP</vt:lpstr>
      <vt:lpstr>EXAMPLES OF DO UNTIL..LOOP</vt:lpstr>
      <vt:lpstr>DO..LOOP UNTIL</vt:lpstr>
      <vt:lpstr>EXAMPLES</vt:lpstr>
      <vt:lpstr>WHILE..END WHILE</vt:lpstr>
      <vt:lpstr>EXAMPLE</vt:lpstr>
      <vt:lpstr>FOR EACH…NEXT </vt:lpstr>
      <vt:lpstr> WITH...END WITH  </vt:lpstr>
      <vt:lpstr>PowerPoint Presentation</vt:lpstr>
      <vt:lpstr>INPUTBOX METHOD</vt:lpstr>
      <vt:lpstr>PowerPoint Presentation</vt:lpstr>
      <vt:lpstr>PowerPoint Presentation</vt:lpstr>
      <vt:lpstr>EXAMPLE</vt:lpstr>
      <vt:lpstr>MSGBOX &amp; MESSAGEBOX.SHOW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SIMILARITY BETWEEN VB &amp; VB.NET</vt:lpstr>
      <vt:lpstr>DIFFERENCE BETWEEN VB AND VB.NET </vt:lpstr>
      <vt:lpstr>DIFFERENCE BETWEEN VB AND VB.NET </vt:lpstr>
      <vt:lpstr>DIFFERENCE BETWEEN VB AND VB.NET </vt:lpstr>
      <vt:lpstr>ENUMERATIONS</vt:lpstr>
      <vt:lpstr>ENUMERATIONS</vt:lpstr>
      <vt:lpstr>ENUMERATIONS</vt:lpstr>
      <vt:lpstr>ARRAY</vt:lpstr>
      <vt:lpstr>DECLARING  ONE-DIMENSIONAL ARRAY</vt:lpstr>
      <vt:lpstr>THE FOLLOWING CODE DEMONSTRATES ARRAYS</vt:lpstr>
      <vt:lpstr>ARRAYS AND LOOPS</vt:lpstr>
      <vt:lpstr>DYNAMICALLY RESIZING AN ARRAY</vt:lpstr>
      <vt:lpstr>MULTIDIMENSIONAL ARRAYS  -RECTANGULAR ARRAYS</vt:lpstr>
      <vt:lpstr>MULTIDIMENSIONAL ARRAYS -JAGGED ARRAYS</vt:lpstr>
      <vt:lpstr>ARRAYLIST</vt:lpstr>
      <vt:lpstr>PowerPoint Presentation</vt:lpstr>
      <vt:lpstr>PowerPoint Presentation</vt:lpstr>
      <vt:lpstr>PowerPoint Presentation</vt:lpstr>
      <vt:lpstr>PROCEDURES AND ITS TYPES</vt:lpstr>
      <vt:lpstr>SUB PROCEDURES</vt:lpstr>
      <vt:lpstr>SUB PROCEDURES- CALLING SUB PROCEDURE</vt:lpstr>
      <vt:lpstr>SUB PROCEDURES</vt:lpstr>
      <vt:lpstr>SUB PROCEDURES</vt:lpstr>
      <vt:lpstr>SUB PROCEDURES- TYPES OF ARGUMENTS </vt:lpstr>
      <vt:lpstr>SUB PROCEDURES- TYPES OF ARGUMENTS </vt:lpstr>
      <vt:lpstr>OPTIONAL</vt:lpstr>
      <vt:lpstr>PARAMARRAY</vt:lpstr>
      <vt:lpstr>FUNCTION</vt:lpstr>
      <vt:lpstr>FUNCTION-SYNTAX</vt:lpstr>
      <vt:lpstr>CALLING FUNCTION</vt:lpstr>
      <vt:lpstr>FUNCTION</vt:lpstr>
      <vt:lpstr>FUNCTION</vt:lpstr>
      <vt:lpstr>FUNCTION</vt:lpstr>
      <vt:lpstr>EXCEPTION HANDLING</vt:lpstr>
      <vt:lpstr>UNSTRUCTURED EXCEPTION HANDLING</vt:lpstr>
      <vt:lpstr>UNSTRUCTURED EXCEPTION HANDLING</vt:lpstr>
      <vt:lpstr>UNSTRUCTURED EXCEPTION HANDLING</vt:lpstr>
      <vt:lpstr>UNSTRUCTURED EXCEPTION HANDLING</vt:lpstr>
      <vt:lpstr>EXAMPLE</vt:lpstr>
      <vt:lpstr>EXAMPLE</vt:lpstr>
      <vt:lpstr>EXAMPLE</vt:lpstr>
      <vt:lpstr> STRUCTURED EXCEPTION HANDLING </vt:lpstr>
      <vt:lpstr> STRUCTURED EXCEPTION HANDLING </vt:lpstr>
      <vt:lpstr>EXAMPLE</vt:lpstr>
      <vt:lpstr>OUTPUT</vt:lpstr>
      <vt:lpstr>EXAMPLE</vt:lpstr>
      <vt:lpstr>OUTPUT</vt:lpstr>
      <vt:lpstr>EXAMPLE</vt:lpstr>
      <vt:lpstr>OUTPUT</vt:lpstr>
      <vt:lpstr>CREATING AND THROWING CUSTOM EXCEPTIONS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 Memory management issues – Garbage Collector and collection process</dc:title>
  <dc:creator>beenamahar</dc:creator>
  <cp:lastModifiedBy>shilpa taneja</cp:lastModifiedBy>
  <cp:revision>153</cp:revision>
  <dcterms:created xsi:type="dcterms:W3CDTF">2013-07-11T05:36:31Z</dcterms:created>
  <dcterms:modified xsi:type="dcterms:W3CDTF">2019-08-22T04:53:40Z</dcterms:modified>
</cp:coreProperties>
</file>