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4" r:id="rId4"/>
    <p:sldId id="265" r:id="rId5"/>
    <p:sldId id="258" r:id="rId6"/>
    <p:sldId id="259" r:id="rId7"/>
    <p:sldId id="260" r:id="rId8"/>
    <p:sldId id="261" r:id="rId9"/>
    <p:sldId id="262" r:id="rId10"/>
    <p:sldId id="263" r:id="rId11"/>
    <p:sldId id="266" r:id="rId12"/>
    <p:sldId id="267"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0" y="6240754"/>
            <a:ext cx="2743200" cy="365125"/>
          </a:xfrm>
          <a:prstGeom prst="rect">
            <a:avLst/>
          </a:prstGeom>
        </p:spPr>
        <p:txBody>
          <a:bodyPr/>
          <a:lstStyle/>
          <a:p>
            <a:fld id="{4A6B0A78-8226-40D9-9A75-C3171AD3DEA3}" type="datetimeFigureOut">
              <a:rPr lang="en-IN" smtClean="0"/>
              <a:t>28-10-2019</a:t>
            </a:fld>
            <a:endParaRPr lang="en-IN"/>
          </a:p>
        </p:txBody>
      </p:sp>
      <p:sp>
        <p:nvSpPr>
          <p:cNvPr id="5" name="Footer Placeholder 4"/>
          <p:cNvSpPr>
            <a:spLocks noGrp="1"/>
          </p:cNvSpPr>
          <p:nvPr>
            <p:ph type="ftr" sz="quarter" idx="11"/>
          </p:nvPr>
        </p:nvSpPr>
        <p:spPr>
          <a:xfrm>
            <a:off x="4994564" y="6539057"/>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39057"/>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2603203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809048"/>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40924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0" y="6264565"/>
            <a:ext cx="2743200" cy="365125"/>
          </a:xfrm>
          <a:prstGeom prst="rect">
            <a:avLst/>
          </a:prstGeom>
        </p:spPr>
        <p:txBody>
          <a:bodyPr/>
          <a:lstStyle/>
          <a:p>
            <a:fld id="{4A6B0A78-8226-40D9-9A75-C3171AD3DEA3}" type="datetimeFigureOut">
              <a:rPr lang="en-IN" smtClean="0"/>
              <a:t>28-10-2019</a:t>
            </a:fld>
            <a:endParaRPr lang="en-IN"/>
          </a:p>
        </p:txBody>
      </p:sp>
      <p:sp>
        <p:nvSpPr>
          <p:cNvPr id="6" name="Footer Placeholder 5"/>
          <p:cNvSpPr>
            <a:spLocks noGrp="1"/>
          </p:cNvSpPr>
          <p:nvPr>
            <p:ph type="ftr" sz="quarter" idx="11"/>
          </p:nvPr>
        </p:nvSpPr>
        <p:spPr>
          <a:xfrm>
            <a:off x="4994564" y="6539056"/>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28283438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30507"/>
            <a:ext cx="2743200" cy="365125"/>
          </a:xfrm>
          <a:prstGeom prst="rect">
            <a:avLst/>
          </a:prstGeom>
        </p:spPr>
        <p:txBody>
          <a:bodyPr/>
          <a:lstStyle/>
          <a:p>
            <a:fld id="{4A6B0A78-8226-40D9-9A75-C3171AD3DEA3}" type="datetimeFigureOut">
              <a:rPr lang="en-IN" smtClean="0"/>
              <a:t>28-10-2019</a:t>
            </a:fld>
            <a:endParaRPr lang="en-IN"/>
          </a:p>
        </p:txBody>
      </p:sp>
      <p:sp>
        <p:nvSpPr>
          <p:cNvPr id="5" name="Footer Placeholder 4"/>
          <p:cNvSpPr>
            <a:spLocks noGrp="1"/>
          </p:cNvSpPr>
          <p:nvPr>
            <p:ph type="ftr" sz="quarter" idx="11"/>
          </p:nvPr>
        </p:nvSpPr>
        <p:spPr>
          <a:xfrm>
            <a:off x="4904509" y="6518274"/>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23219" y="6518275"/>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40615193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43783"/>
            <a:ext cx="2743200" cy="365125"/>
          </a:xfrm>
          <a:prstGeom prst="rect">
            <a:avLst/>
          </a:prstGeom>
        </p:spPr>
        <p:txBody>
          <a:bodyPr/>
          <a:lstStyle/>
          <a:p>
            <a:fld id="{4A6B0A78-8226-40D9-9A75-C3171AD3DEA3}" type="datetimeFigureOut">
              <a:rPr lang="en-IN" smtClean="0"/>
              <a:t>28-10-2019</a:t>
            </a:fld>
            <a:endParaRPr lang="en-IN"/>
          </a:p>
        </p:txBody>
      </p:sp>
      <p:sp>
        <p:nvSpPr>
          <p:cNvPr id="5" name="Footer Placeholder 4"/>
          <p:cNvSpPr>
            <a:spLocks noGrp="1"/>
          </p:cNvSpPr>
          <p:nvPr>
            <p:ph type="ftr" sz="quarter" idx="11"/>
          </p:nvPr>
        </p:nvSpPr>
        <p:spPr>
          <a:xfrm>
            <a:off x="4994564" y="6539057"/>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39057"/>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40119294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rontPage">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97769" y="891516"/>
            <a:ext cx="9885219" cy="1048038"/>
          </a:xfrm>
        </p:spPr>
        <p:style>
          <a:lnRef idx="1">
            <a:schemeClr val="accent3"/>
          </a:lnRef>
          <a:fillRef idx="2">
            <a:schemeClr val="accent3"/>
          </a:fillRef>
          <a:effectRef idx="1">
            <a:schemeClr val="accent3"/>
          </a:effectRef>
          <a:fontRef idx="none"/>
        </p:style>
        <p:txBody>
          <a:bodyPr/>
          <a:lstStyle>
            <a:lvl1pPr algn="ctr">
              <a:defRPr>
                <a:latin typeface="+mj-lt"/>
              </a:defRPr>
            </a:lvl1pPr>
          </a:lstStyle>
          <a:p>
            <a:r>
              <a:rPr lang="en-US" dirty="0" smtClean="0"/>
              <a:t>Module Name</a:t>
            </a:r>
            <a:endParaRPr lang="en-IN" dirty="0"/>
          </a:p>
        </p:txBody>
      </p:sp>
      <p:sp>
        <p:nvSpPr>
          <p:cNvPr id="3" name="Slide Number Placeholder 2"/>
          <p:cNvSpPr>
            <a:spLocks noGrp="1"/>
          </p:cNvSpPr>
          <p:nvPr>
            <p:ph type="sldNum" sz="quarter" idx="10"/>
          </p:nvPr>
        </p:nvSpPr>
        <p:spPr>
          <a:xfrm>
            <a:off x="9109364" y="6528666"/>
            <a:ext cx="2743200" cy="365125"/>
          </a:xfrm>
        </p:spPr>
        <p:txBody>
          <a:bodyPr/>
          <a:lstStyle/>
          <a:p>
            <a:fld id="{C2722E53-0382-4D0C-8105-BEC0E7960323}" type="slidenum">
              <a:rPr lang="en-IN" smtClean="0"/>
              <a:t>‹#›</a:t>
            </a:fld>
            <a:endParaRPr lang="en-IN"/>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5118" y="2312230"/>
            <a:ext cx="4627017" cy="3208065"/>
          </a:xfrm>
          <a:prstGeom prst="rect">
            <a:avLst/>
          </a:prstGeom>
        </p:spPr>
      </p:pic>
      <p:sp>
        <p:nvSpPr>
          <p:cNvPr id="5" name="TextBox 4"/>
          <p:cNvSpPr txBox="1"/>
          <p:nvPr/>
        </p:nvSpPr>
        <p:spPr>
          <a:xfrm>
            <a:off x="2542108" y="5756862"/>
            <a:ext cx="6996545" cy="369332"/>
          </a:xfrm>
          <a:prstGeom prst="rect">
            <a:avLst/>
          </a:prstGeom>
          <a:noFill/>
        </p:spPr>
        <p:txBody>
          <a:bodyPr wrap="square" rtlCol="0">
            <a:spAutoFit/>
          </a:bodyPr>
          <a:lstStyle/>
          <a:p>
            <a:pPr algn="ctr"/>
            <a:r>
              <a:rPr lang="en-IN" sz="1800" dirty="0" smtClean="0">
                <a:latin typeface="+mj-lt"/>
              </a:rPr>
              <a:t>CENTRE</a:t>
            </a:r>
            <a:r>
              <a:rPr lang="en-IN" sz="1800" baseline="0" dirty="0" smtClean="0">
                <a:latin typeface="+mj-lt"/>
              </a:rPr>
              <a:t> OF EXCELLENCE IN IT</a:t>
            </a:r>
            <a:endParaRPr lang="en-IN" sz="1800" dirty="0">
              <a:latin typeface="+mj-lt"/>
            </a:endParaRPr>
          </a:p>
        </p:txBody>
      </p:sp>
      <p:sp>
        <p:nvSpPr>
          <p:cNvPr id="6" name="TextBox 5"/>
          <p:cNvSpPr txBox="1"/>
          <p:nvPr/>
        </p:nvSpPr>
        <p:spPr>
          <a:xfrm>
            <a:off x="4388425" y="1939554"/>
            <a:ext cx="32004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smtClean="0">
                <a:latin typeface="+mj-lt"/>
              </a:rPr>
              <a:t>Session</a:t>
            </a:r>
            <a:r>
              <a:rPr lang="en-IN" sz="1800" baseline="0" dirty="0" smtClean="0">
                <a:latin typeface="+mj-lt"/>
              </a:rPr>
              <a:t> 6</a:t>
            </a:r>
            <a:endParaRPr lang="en-IN" sz="1800" dirty="0">
              <a:latin typeface="+mj-lt"/>
            </a:endParaRPr>
          </a:p>
        </p:txBody>
      </p:sp>
      <p:sp>
        <p:nvSpPr>
          <p:cNvPr id="7" name="TextBox 6"/>
          <p:cNvSpPr txBox="1"/>
          <p:nvPr/>
        </p:nvSpPr>
        <p:spPr>
          <a:xfrm>
            <a:off x="9538653" y="5066474"/>
            <a:ext cx="2452255" cy="369332"/>
          </a:xfrm>
          <a:prstGeom prst="rect">
            <a:avLst/>
          </a:prstGeom>
          <a:noFill/>
        </p:spPr>
        <p:txBody>
          <a:bodyPr wrap="square" rtlCol="0">
            <a:spAutoFit/>
          </a:bodyPr>
          <a:lstStyle/>
          <a:p>
            <a:r>
              <a:rPr lang="en-IN" sz="1800" dirty="0" smtClean="0"/>
              <a:t>Josiah</a:t>
            </a:r>
            <a:r>
              <a:rPr lang="en-IN" sz="1800" baseline="0" dirty="0" smtClean="0"/>
              <a:t> Keaton</a:t>
            </a:r>
            <a:endParaRPr lang="en-IN" sz="1800" dirty="0"/>
          </a:p>
        </p:txBody>
      </p:sp>
    </p:spTree>
    <p:extLst>
      <p:ext uri="{BB962C8B-B14F-4D97-AF65-F5344CB8AC3E}">
        <p14:creationId xmlns:p14="http://schemas.microsoft.com/office/powerpoint/2010/main" val="7059270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7526" y="209263"/>
            <a:ext cx="9490364" cy="580447"/>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004743"/>
            <a:ext cx="10515600" cy="5063548"/>
          </a:xfrm>
        </p:spPr>
        <p:txBody>
          <a:bodyPr/>
          <a:lstStyle>
            <a:lvl1pPr>
              <a:defRPr>
                <a:latin typeface="Cambria" panose="02040503050406030204" pitchFamily="18" charset="0"/>
                <a:ea typeface="Cambria" panose="02040503050406030204" pitchFamily="18" charset="0"/>
                <a:cs typeface="Arial" panose="020B0604020202020204" pitchFamily="34" charset="0"/>
              </a:defRPr>
            </a:lvl1pPr>
            <a:lvl2pPr>
              <a:defRPr>
                <a:latin typeface="Cambria" panose="02040503050406030204" pitchFamily="18" charset="0"/>
                <a:ea typeface="Cambria" panose="02040503050406030204" pitchFamily="18" charset="0"/>
                <a:cs typeface="Arial" panose="020B0604020202020204" pitchFamily="34" charset="0"/>
              </a:defRPr>
            </a:lvl2pPr>
            <a:lvl3pPr>
              <a:defRPr>
                <a:latin typeface="Cambria" panose="02040503050406030204" pitchFamily="18" charset="0"/>
                <a:ea typeface="Cambria" panose="02040503050406030204" pitchFamily="18" charset="0"/>
                <a:cs typeface="Arial" panose="020B0604020202020204" pitchFamily="34" charset="0"/>
              </a:defRPr>
            </a:lvl3pPr>
            <a:lvl4pPr>
              <a:defRPr>
                <a:latin typeface="Cambria" panose="02040503050406030204" pitchFamily="18" charset="0"/>
                <a:ea typeface="Cambria" panose="02040503050406030204" pitchFamily="18" charset="0"/>
                <a:cs typeface="Arial" panose="020B0604020202020204" pitchFamily="34" charset="0"/>
              </a:defRPr>
            </a:lvl4pPr>
            <a:lvl5pPr>
              <a:defRPr>
                <a:latin typeface="Cambria" panose="02040503050406030204" pitchFamily="18" charset="0"/>
                <a:ea typeface="Cambria" panose="02040503050406030204" pitchFamily="18"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0" y="6212611"/>
            <a:ext cx="2743200" cy="365125"/>
          </a:xfrm>
          <a:prstGeom prst="rect">
            <a:avLst/>
          </a:prstGeom>
        </p:spPr>
        <p:txBody>
          <a:bodyPr/>
          <a:lstStyle/>
          <a:p>
            <a:fld id="{4A6B0A78-8226-40D9-9A75-C3171AD3DEA3}" type="datetimeFigureOut">
              <a:rPr lang="en-IN" smtClean="0"/>
              <a:t>28-10-2019</a:t>
            </a:fld>
            <a:endParaRPr lang="en-IN"/>
          </a:p>
        </p:txBody>
      </p:sp>
      <p:sp>
        <p:nvSpPr>
          <p:cNvPr id="5" name="Footer Placeholder 4"/>
          <p:cNvSpPr>
            <a:spLocks noGrp="1"/>
          </p:cNvSpPr>
          <p:nvPr>
            <p:ph type="ftr" sz="quarter" idx="11"/>
          </p:nvPr>
        </p:nvSpPr>
        <p:spPr>
          <a:xfrm>
            <a:off x="4994564" y="6539057"/>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39057"/>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14503631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0239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928" y="6262833"/>
            <a:ext cx="2743200" cy="365125"/>
          </a:xfrm>
          <a:prstGeom prst="rect">
            <a:avLst/>
          </a:prstGeom>
        </p:spPr>
        <p:txBody>
          <a:bodyPr/>
          <a:lstStyle/>
          <a:p>
            <a:fld id="{4A6B0A78-8226-40D9-9A75-C3171AD3DEA3}" type="datetimeFigureOut">
              <a:rPr lang="en-IN" smtClean="0"/>
              <a:t>28-10-2019</a:t>
            </a:fld>
            <a:endParaRPr lang="en-IN"/>
          </a:p>
        </p:txBody>
      </p:sp>
      <p:sp>
        <p:nvSpPr>
          <p:cNvPr id="5" name="Footer Placeholder 4"/>
          <p:cNvSpPr>
            <a:spLocks noGrp="1"/>
          </p:cNvSpPr>
          <p:nvPr>
            <p:ph type="ftr" sz="quarter" idx="11"/>
          </p:nvPr>
        </p:nvSpPr>
        <p:spPr>
          <a:xfrm>
            <a:off x="4994564" y="6528665"/>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9109364" y="6528666"/>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13871508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0" y="6215496"/>
            <a:ext cx="2743200" cy="365125"/>
          </a:xfrm>
          <a:prstGeom prst="rect">
            <a:avLst/>
          </a:prstGeom>
        </p:spPr>
        <p:txBody>
          <a:bodyPr/>
          <a:lstStyle/>
          <a:p>
            <a:fld id="{4A6B0A78-8226-40D9-9A75-C3171AD3DEA3}" type="datetimeFigureOut">
              <a:rPr lang="en-IN" smtClean="0"/>
              <a:t>28-10-2019</a:t>
            </a:fld>
            <a:endParaRPr lang="en-IN"/>
          </a:p>
        </p:txBody>
      </p:sp>
      <p:sp>
        <p:nvSpPr>
          <p:cNvPr id="6" name="Footer Placeholder 5"/>
          <p:cNvSpPr>
            <a:spLocks noGrp="1"/>
          </p:cNvSpPr>
          <p:nvPr>
            <p:ph type="ftr" sz="quarter" idx="11"/>
          </p:nvPr>
        </p:nvSpPr>
        <p:spPr>
          <a:xfrm>
            <a:off x="4994564" y="6539056"/>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17583829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88482"/>
            <a:ext cx="10174576" cy="63240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0" y="6215496"/>
            <a:ext cx="2743200" cy="365125"/>
          </a:xfrm>
          <a:prstGeom prst="rect">
            <a:avLst/>
          </a:prstGeom>
        </p:spPr>
        <p:txBody>
          <a:bodyPr/>
          <a:lstStyle/>
          <a:p>
            <a:fld id="{4A6B0A78-8226-40D9-9A75-C3171AD3DEA3}" type="datetimeFigureOut">
              <a:rPr lang="en-IN" smtClean="0"/>
              <a:t>28-10-2019</a:t>
            </a:fld>
            <a:endParaRPr lang="en-IN"/>
          </a:p>
        </p:txBody>
      </p:sp>
      <p:sp>
        <p:nvSpPr>
          <p:cNvPr id="8" name="Footer Placeholder 7"/>
          <p:cNvSpPr>
            <a:spLocks noGrp="1"/>
          </p:cNvSpPr>
          <p:nvPr>
            <p:ph type="ftr" sz="quarter" idx="11"/>
          </p:nvPr>
        </p:nvSpPr>
        <p:spPr>
          <a:xfrm>
            <a:off x="4994564" y="6528665"/>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9109364" y="6528666"/>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738650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0" y="6236278"/>
            <a:ext cx="2743200" cy="365125"/>
          </a:xfrm>
          <a:prstGeom prst="rect">
            <a:avLst/>
          </a:prstGeom>
        </p:spPr>
        <p:txBody>
          <a:bodyPr/>
          <a:lstStyle/>
          <a:p>
            <a:fld id="{4A6B0A78-8226-40D9-9A75-C3171AD3DEA3}" type="datetimeFigureOut">
              <a:rPr lang="en-IN" smtClean="0"/>
              <a:t>28-10-2019</a:t>
            </a:fld>
            <a:endParaRPr lang="en-IN"/>
          </a:p>
        </p:txBody>
      </p:sp>
      <p:sp>
        <p:nvSpPr>
          <p:cNvPr id="4" name="Footer Placeholder 3"/>
          <p:cNvSpPr>
            <a:spLocks noGrp="1"/>
          </p:cNvSpPr>
          <p:nvPr>
            <p:ph type="ftr" sz="quarter" idx="11"/>
          </p:nvPr>
        </p:nvSpPr>
        <p:spPr>
          <a:xfrm>
            <a:off x="5008419" y="6518275"/>
            <a:ext cx="41148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9123219" y="6518275"/>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3075840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0" y="6254174"/>
            <a:ext cx="2743200" cy="365125"/>
          </a:xfrm>
          <a:prstGeom prst="rect">
            <a:avLst/>
          </a:prstGeom>
        </p:spPr>
        <p:txBody>
          <a:bodyPr/>
          <a:lstStyle/>
          <a:p>
            <a:fld id="{4A6B0A78-8226-40D9-9A75-C3171AD3DEA3}" type="datetimeFigureOut">
              <a:rPr lang="en-IN" smtClean="0"/>
              <a:t>28-10-2019</a:t>
            </a:fld>
            <a:endParaRPr lang="en-IN"/>
          </a:p>
        </p:txBody>
      </p:sp>
      <p:sp>
        <p:nvSpPr>
          <p:cNvPr id="3" name="Footer Placeholder 2"/>
          <p:cNvSpPr>
            <a:spLocks noGrp="1"/>
          </p:cNvSpPr>
          <p:nvPr>
            <p:ph type="ftr" sz="quarter" idx="11"/>
          </p:nvPr>
        </p:nvSpPr>
        <p:spPr>
          <a:xfrm>
            <a:off x="5022273" y="6549448"/>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9137073" y="6549448"/>
            <a:ext cx="2743200" cy="365125"/>
          </a:xfrm>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800803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0" y="6254174"/>
            <a:ext cx="2743200" cy="365125"/>
          </a:xfrm>
          <a:prstGeom prst="rect">
            <a:avLst/>
          </a:prstGeom>
        </p:spPr>
        <p:txBody>
          <a:bodyPr/>
          <a:lstStyle/>
          <a:p>
            <a:fld id="{4A6B0A78-8226-40D9-9A75-C3171AD3DEA3}" type="datetimeFigureOut">
              <a:rPr lang="en-IN" smtClean="0"/>
              <a:t>28-10-2019</a:t>
            </a:fld>
            <a:endParaRPr lang="en-IN"/>
          </a:p>
        </p:txBody>
      </p:sp>
      <p:sp>
        <p:nvSpPr>
          <p:cNvPr id="6" name="Footer Placeholder 5"/>
          <p:cNvSpPr>
            <a:spLocks noGrp="1"/>
          </p:cNvSpPr>
          <p:nvPr>
            <p:ph type="ftr" sz="quarter" idx="11"/>
          </p:nvPr>
        </p:nvSpPr>
        <p:spPr>
          <a:xfrm>
            <a:off x="4994564" y="6539056"/>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C2722E53-0382-4D0C-8105-BEC0E7960323}" type="slidenum">
              <a:rPr lang="en-IN" smtClean="0"/>
              <a:t>‹#›</a:t>
            </a:fld>
            <a:endParaRPr lang="en-IN"/>
          </a:p>
        </p:txBody>
      </p:sp>
    </p:spTree>
    <p:extLst>
      <p:ext uri="{BB962C8B-B14F-4D97-AF65-F5344CB8AC3E}">
        <p14:creationId xmlns:p14="http://schemas.microsoft.com/office/powerpoint/2010/main" val="9672677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5082"/>
            <a:ext cx="9982200" cy="6442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51165" y="914401"/>
            <a:ext cx="10958945" cy="5262563"/>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109364" y="6539056"/>
            <a:ext cx="2743200" cy="365125"/>
          </a:xfrm>
          <a:prstGeom prst="rect">
            <a:avLst/>
          </a:prstGeom>
        </p:spPr>
        <p:txBody>
          <a:bodyPr vert="horz" lIns="91440" tIns="45720" rIns="91440" bIns="45720" rtlCol="0" anchor="ctr"/>
          <a:lstStyle>
            <a:lvl1pPr algn="r">
              <a:defRPr sz="1200" b="1">
                <a:solidFill>
                  <a:schemeClr val="tx1"/>
                </a:solidFill>
                <a:latin typeface="Karma Medium" panose="02000000000000000000" pitchFamily="2" charset="0"/>
                <a:cs typeface="Karma Medium" panose="02000000000000000000" pitchFamily="2" charset="0"/>
              </a:defRPr>
            </a:lvl1pPr>
          </a:lstStyle>
          <a:p>
            <a:fld id="{C2722E53-0382-4D0C-8105-BEC0E7960323}" type="slidenum">
              <a:rPr lang="en-IN" smtClean="0"/>
              <a:t>‹#›</a:t>
            </a:fld>
            <a:endParaRPr lang="en-IN"/>
          </a:p>
        </p:txBody>
      </p:sp>
      <p:sp>
        <p:nvSpPr>
          <p:cNvPr id="7" name="Footer Placeholder 6"/>
          <p:cNvSpPr>
            <a:spLocks noGrp="1"/>
          </p:cNvSpPr>
          <p:nvPr>
            <p:ph type="ftr" sz="quarter" idx="3"/>
          </p:nvPr>
        </p:nvSpPr>
        <p:spPr>
          <a:xfrm>
            <a:off x="4613564" y="6539056"/>
            <a:ext cx="4495800" cy="365125"/>
          </a:xfrm>
          <a:prstGeom prst="rect">
            <a:avLst/>
          </a:prstGeom>
        </p:spPr>
        <p:txBody>
          <a:bodyPr vert="horz" lIns="91440" tIns="45720" rIns="91440" bIns="45720" rtlCol="0" anchor="ctr"/>
          <a:lstStyle>
            <a:lvl1pPr algn="ctr">
              <a:defRPr sz="1200" b="0">
                <a:solidFill>
                  <a:schemeClr val="tx1"/>
                </a:solidFill>
                <a:latin typeface="+mj-lt"/>
              </a:defRPr>
            </a:lvl1pPr>
          </a:lstStyle>
          <a:p>
            <a:endParaRPr lang="en-IN"/>
          </a:p>
        </p:txBody>
      </p:sp>
    </p:spTree>
    <p:extLst>
      <p:ext uri="{BB962C8B-B14F-4D97-AF65-F5344CB8AC3E}">
        <p14:creationId xmlns:p14="http://schemas.microsoft.com/office/powerpoint/2010/main" val="3736464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Karma Medium"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Fundamentals of Computing Programing Structures</a:t>
            </a:r>
            <a:endParaRPr lang="en-IN" dirty="0"/>
          </a:p>
        </p:txBody>
      </p:sp>
    </p:spTree>
    <p:extLst>
      <p:ext uri="{BB962C8B-B14F-4D97-AF65-F5344CB8AC3E}">
        <p14:creationId xmlns:p14="http://schemas.microsoft.com/office/powerpoint/2010/main" val="4225137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Structured Programming Vs Object Oriented Programming</a:t>
            </a:r>
            <a:endParaRPr lang="en-IN" dirty="0"/>
          </a:p>
        </p:txBody>
      </p:sp>
      <p:sp>
        <p:nvSpPr>
          <p:cNvPr id="3" name="Content Placeholder 2"/>
          <p:cNvSpPr>
            <a:spLocks noGrp="1"/>
          </p:cNvSpPr>
          <p:nvPr>
            <p:ph idx="1"/>
          </p:nvPr>
        </p:nvSpPr>
        <p:spPr/>
        <p:txBody>
          <a:bodyPr/>
          <a:lstStyle/>
          <a:p>
            <a:endParaRPr lang="en-US" dirty="0" smtClean="0"/>
          </a:p>
          <a:p>
            <a:r>
              <a:rPr lang="en-US" dirty="0" smtClean="0"/>
              <a:t>In</a:t>
            </a:r>
            <a:r>
              <a:rPr lang="en-US" dirty="0"/>
              <a:t> </a:t>
            </a:r>
            <a:r>
              <a:rPr lang="en-US" b="1" dirty="0"/>
              <a:t>structured programming</a:t>
            </a:r>
            <a:r>
              <a:rPr lang="en-US" dirty="0"/>
              <a:t>, blocks of programming statements (code) are executed one after another. Control statements change which blocks of code are executed next.</a:t>
            </a:r>
          </a:p>
          <a:p>
            <a:r>
              <a:rPr lang="en-US" dirty="0"/>
              <a:t>In </a:t>
            </a:r>
            <a:r>
              <a:rPr lang="en-US" b="1" dirty="0"/>
              <a:t>object oriented programming</a:t>
            </a:r>
            <a:r>
              <a:rPr lang="en-US" dirty="0"/>
              <a:t>, data are contained in objects and are accessed using special methods (blocks of code) specific to the type of object. There is no single “flow” of the program as objects can freely interact with one another by passing messages.</a:t>
            </a:r>
          </a:p>
          <a:p>
            <a:pPr marL="0" indent="0">
              <a:buNone/>
            </a:pPr>
            <a:endParaRPr lang="en-IN" dirty="0"/>
          </a:p>
        </p:txBody>
      </p:sp>
    </p:spTree>
    <p:extLst>
      <p:ext uri="{BB962C8B-B14F-4D97-AF65-F5344CB8AC3E}">
        <p14:creationId xmlns:p14="http://schemas.microsoft.com/office/powerpoint/2010/main" val="3293504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Structure</a:t>
            </a:r>
            <a:endParaRPr lang="en-IN" dirty="0"/>
          </a:p>
        </p:txBody>
      </p:sp>
      <p:sp>
        <p:nvSpPr>
          <p:cNvPr id="3" name="Content Placeholder 2"/>
          <p:cNvSpPr>
            <a:spLocks noGrp="1"/>
          </p:cNvSpPr>
          <p:nvPr>
            <p:ph idx="1"/>
          </p:nvPr>
        </p:nvSpPr>
        <p:spPr/>
        <p:txBody>
          <a:bodyPr/>
          <a:lstStyle/>
          <a:p>
            <a:endParaRPr lang="en-US" dirty="0" smtClean="0"/>
          </a:p>
          <a:p>
            <a:r>
              <a:rPr lang="en-US" sz="2800" dirty="0" smtClean="0"/>
              <a:t>The </a:t>
            </a:r>
            <a:r>
              <a:rPr lang="en-US" sz="2800" dirty="0"/>
              <a:t>same structure is followed by all structured programs </a:t>
            </a:r>
            <a:r>
              <a:rPr lang="en-US" sz="2800" dirty="0" smtClean="0"/>
              <a:t>:</a:t>
            </a:r>
            <a:endParaRPr lang="en-US" sz="2800" dirty="0"/>
          </a:p>
          <a:p>
            <a:pPr lvl="1">
              <a:buFont typeface="Wingdings" pitchFamily="2" charset="2"/>
              <a:buChar char="Ø"/>
            </a:pPr>
            <a:r>
              <a:rPr lang="en-US" sz="2800" dirty="0"/>
              <a:t>Statement to establish the start of the program</a:t>
            </a:r>
          </a:p>
          <a:p>
            <a:pPr lvl="1">
              <a:buFont typeface="Wingdings" pitchFamily="2" charset="2"/>
              <a:buChar char="Ø"/>
            </a:pPr>
            <a:r>
              <a:rPr lang="en-US" sz="2800" dirty="0"/>
              <a:t>Variable Declaration</a:t>
            </a:r>
          </a:p>
          <a:p>
            <a:pPr lvl="1">
              <a:buFont typeface="Wingdings" pitchFamily="2" charset="2"/>
              <a:buChar char="Ø"/>
            </a:pPr>
            <a:r>
              <a:rPr lang="en-US" sz="2800" dirty="0"/>
              <a:t>Program Statements(blocks of code)</a:t>
            </a:r>
          </a:p>
          <a:p>
            <a:pPr marL="0" indent="0">
              <a:buNone/>
            </a:pPr>
            <a:endParaRPr lang="en-IN" dirty="0"/>
          </a:p>
        </p:txBody>
      </p:sp>
    </p:spTree>
    <p:extLst>
      <p:ext uri="{BB962C8B-B14F-4D97-AF65-F5344CB8AC3E}">
        <p14:creationId xmlns:p14="http://schemas.microsoft.com/office/powerpoint/2010/main" val="3326680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p:txBody>
      </p:sp>
      <p:sp>
        <p:nvSpPr>
          <p:cNvPr id="4" name="TextBox 3"/>
          <p:cNvSpPr txBox="1"/>
          <p:nvPr/>
        </p:nvSpPr>
        <p:spPr>
          <a:xfrm>
            <a:off x="2076226" y="1804150"/>
            <a:ext cx="3666482" cy="1477328"/>
          </a:xfrm>
          <a:prstGeom prst="rect">
            <a:avLst/>
          </a:prstGeom>
          <a:noFill/>
        </p:spPr>
        <p:txBody>
          <a:bodyPr wrap="square" rtlCol="0">
            <a:spAutoFit/>
          </a:bodyPr>
          <a:lstStyle/>
          <a:p>
            <a:pPr>
              <a:buFont typeface="Wingdings" pitchFamily="2" charset="2"/>
              <a:buChar char="v"/>
            </a:pPr>
            <a:r>
              <a:rPr lang="en-US" dirty="0" smtClean="0">
                <a:solidFill>
                  <a:srgbClr val="000000"/>
                </a:solidFill>
                <a:latin typeface="Times New Roman"/>
              </a:rPr>
              <a:t>C</a:t>
            </a:r>
          </a:p>
          <a:p>
            <a:r>
              <a:rPr lang="en-US" dirty="0" smtClean="0">
                <a:solidFill>
                  <a:srgbClr val="000000"/>
                </a:solidFill>
                <a:latin typeface="Times New Roman"/>
              </a:rPr>
              <a:t>#include &lt;</a:t>
            </a:r>
            <a:r>
              <a:rPr lang="en-US" dirty="0" err="1" smtClean="0">
                <a:solidFill>
                  <a:srgbClr val="000000"/>
                </a:solidFill>
                <a:latin typeface="Times New Roman"/>
              </a:rPr>
              <a:t>stdio.h</a:t>
            </a:r>
            <a:r>
              <a:rPr lang="en-US" dirty="0" smtClean="0">
                <a:solidFill>
                  <a:srgbClr val="000000"/>
                </a:solidFill>
                <a:latin typeface="Times New Roman"/>
              </a:rPr>
              <a:t>&gt; </a:t>
            </a:r>
          </a:p>
          <a:p>
            <a:r>
              <a:rPr lang="en-US" dirty="0" smtClean="0">
                <a:solidFill>
                  <a:srgbClr val="000000"/>
                </a:solidFill>
                <a:latin typeface="Times New Roman"/>
              </a:rPr>
              <a:t>void main() { </a:t>
            </a:r>
          </a:p>
          <a:p>
            <a:r>
              <a:rPr lang="en-US" dirty="0" err="1" smtClean="0">
                <a:solidFill>
                  <a:srgbClr val="000000"/>
                </a:solidFill>
                <a:latin typeface="Times New Roman"/>
              </a:rPr>
              <a:t>printf</a:t>
            </a:r>
            <a:r>
              <a:rPr lang="en-US" dirty="0" smtClean="0">
                <a:solidFill>
                  <a:srgbClr val="000000"/>
                </a:solidFill>
                <a:latin typeface="Times New Roman"/>
              </a:rPr>
              <a:t>("Hello World"); </a:t>
            </a:r>
          </a:p>
          <a:p>
            <a:r>
              <a:rPr lang="en-US" dirty="0" smtClean="0">
                <a:solidFill>
                  <a:srgbClr val="000000"/>
                </a:solidFill>
                <a:latin typeface="Times New Roman"/>
              </a:rPr>
              <a:t>}</a:t>
            </a:r>
            <a:endParaRPr lang="en-US" dirty="0">
              <a:solidFill>
                <a:srgbClr val="000000"/>
              </a:solidFill>
              <a:latin typeface="Times New Roman"/>
            </a:endParaRPr>
          </a:p>
        </p:txBody>
      </p:sp>
      <p:pic>
        <p:nvPicPr>
          <p:cNvPr id="5" name="Picture 4"/>
          <p:cNvPicPr>
            <a:picLocks noChangeAspect="1"/>
          </p:cNvPicPr>
          <p:nvPr/>
        </p:nvPicPr>
        <p:blipFill>
          <a:blip r:embed="rId2"/>
          <a:stretch>
            <a:fillRect/>
          </a:stretch>
        </p:blipFill>
        <p:spPr>
          <a:xfrm>
            <a:off x="6462343" y="1690284"/>
            <a:ext cx="3273328" cy="1591194"/>
          </a:xfrm>
          <a:prstGeom prst="rect">
            <a:avLst/>
          </a:prstGeom>
        </p:spPr>
      </p:pic>
      <p:sp>
        <p:nvSpPr>
          <p:cNvPr id="7" name="TextBox 6"/>
          <p:cNvSpPr txBox="1"/>
          <p:nvPr/>
        </p:nvSpPr>
        <p:spPr>
          <a:xfrm>
            <a:off x="2076226" y="3830496"/>
            <a:ext cx="2819400" cy="1754326"/>
          </a:xfrm>
          <a:prstGeom prst="rect">
            <a:avLst/>
          </a:prstGeom>
          <a:noFill/>
        </p:spPr>
        <p:txBody>
          <a:bodyPr wrap="square" rtlCol="0">
            <a:spAutoFit/>
          </a:bodyPr>
          <a:lstStyle/>
          <a:p>
            <a:pPr>
              <a:buFont typeface="Wingdings" pitchFamily="2" charset="2"/>
              <a:buChar char="v"/>
            </a:pPr>
            <a:r>
              <a:rPr lang="en-US" dirty="0" smtClean="0"/>
              <a:t>Java</a:t>
            </a:r>
          </a:p>
          <a:p>
            <a:r>
              <a:rPr lang="en-US" dirty="0" smtClean="0"/>
              <a:t>class </a:t>
            </a:r>
            <a:r>
              <a:rPr lang="en-US" dirty="0" err="1" smtClean="0"/>
              <a:t>helloworld</a:t>
            </a:r>
            <a:r>
              <a:rPr lang="en-US" dirty="0" smtClean="0"/>
              <a:t> { public static void main (String </a:t>
            </a:r>
            <a:r>
              <a:rPr lang="en-US" dirty="0" err="1" smtClean="0"/>
              <a:t>args</a:t>
            </a:r>
            <a:r>
              <a:rPr lang="en-US" dirty="0" smtClean="0"/>
              <a:t> []) </a:t>
            </a:r>
          </a:p>
          <a:p>
            <a:r>
              <a:rPr lang="en-US" dirty="0" smtClean="0"/>
              <a:t>{ </a:t>
            </a:r>
            <a:r>
              <a:rPr lang="en-US" dirty="0" err="1" smtClean="0"/>
              <a:t>System.out.println</a:t>
            </a:r>
            <a:r>
              <a:rPr lang="en-US" dirty="0" smtClean="0"/>
              <a:t> ("Hello World"); } }</a:t>
            </a:r>
            <a:endParaRPr lang="en-US" dirty="0"/>
          </a:p>
        </p:txBody>
      </p:sp>
      <p:sp>
        <p:nvSpPr>
          <p:cNvPr id="8" name="TextBox 7"/>
          <p:cNvSpPr txBox="1"/>
          <p:nvPr/>
        </p:nvSpPr>
        <p:spPr>
          <a:xfrm>
            <a:off x="6462343" y="3830496"/>
            <a:ext cx="2819400" cy="646331"/>
          </a:xfrm>
          <a:prstGeom prst="rect">
            <a:avLst/>
          </a:prstGeom>
          <a:noFill/>
        </p:spPr>
        <p:txBody>
          <a:bodyPr wrap="square" rtlCol="0">
            <a:spAutoFit/>
          </a:bodyPr>
          <a:lstStyle/>
          <a:p>
            <a:pPr>
              <a:buFont typeface="Wingdings" pitchFamily="2" charset="2"/>
              <a:buChar char="v"/>
            </a:pPr>
            <a:r>
              <a:rPr lang="en-US" dirty="0" smtClean="0"/>
              <a:t>Basic</a:t>
            </a:r>
          </a:p>
          <a:p>
            <a:r>
              <a:rPr lang="en-US" dirty="0" smtClean="0"/>
              <a:t>print "Hello World"</a:t>
            </a:r>
            <a:endParaRPr lang="en-US" dirty="0"/>
          </a:p>
        </p:txBody>
      </p:sp>
      <p:cxnSp>
        <p:nvCxnSpPr>
          <p:cNvPr id="10" name="Straight Connector 9"/>
          <p:cNvCxnSpPr/>
          <p:nvPr/>
        </p:nvCxnSpPr>
        <p:spPr>
          <a:xfrm>
            <a:off x="1828800" y="1441525"/>
            <a:ext cx="0" cy="43460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828800" y="1409255"/>
            <a:ext cx="7906871" cy="2577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35671" y="1399639"/>
            <a:ext cx="0" cy="438797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828800" y="5787614"/>
            <a:ext cx="7906871" cy="1"/>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53144" y="1449259"/>
            <a:ext cx="8515" cy="43383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828800" y="3593626"/>
            <a:ext cx="7906871" cy="4274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2516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a:t>
            </a:r>
            <a:endParaRPr lang="en-US" dirty="0"/>
          </a:p>
        </p:txBody>
      </p:sp>
      <p:sp>
        <p:nvSpPr>
          <p:cNvPr id="3" name="Content Placeholder 2"/>
          <p:cNvSpPr>
            <a:spLocks noGrp="1"/>
          </p:cNvSpPr>
          <p:nvPr>
            <p:ph idx="1"/>
          </p:nvPr>
        </p:nvSpPr>
        <p:spPr/>
        <p:txBody>
          <a:bodyPr/>
          <a:lstStyle/>
          <a:p>
            <a:r>
              <a:rPr lang="en-US" sz="2800" dirty="0"/>
              <a:t>Variables are place holders for data a program might use or manipulate. </a:t>
            </a:r>
          </a:p>
          <a:p>
            <a:r>
              <a:rPr lang="en-US" sz="2800" dirty="0"/>
              <a:t>Variables typically store values of a given </a:t>
            </a:r>
            <a:r>
              <a:rPr lang="en-US" sz="2800" i="1" dirty="0"/>
              <a:t>type</a:t>
            </a:r>
            <a:r>
              <a:rPr lang="en-US" sz="2800" dirty="0"/>
              <a:t>. Types generally include:</a:t>
            </a:r>
          </a:p>
          <a:p>
            <a:r>
              <a:rPr lang="en-US" sz="2800" b="1" dirty="0"/>
              <a:t>Integer</a:t>
            </a:r>
            <a:r>
              <a:rPr lang="en-US" sz="2800" dirty="0"/>
              <a:t> </a:t>
            </a:r>
            <a:r>
              <a:rPr lang="en-US" sz="2800" b="1" dirty="0"/>
              <a:t>–</a:t>
            </a:r>
            <a:r>
              <a:rPr lang="en-US" sz="2800" dirty="0"/>
              <a:t> to store integer or “whole” numbers</a:t>
            </a:r>
          </a:p>
          <a:p>
            <a:r>
              <a:rPr lang="en-US" sz="2800" b="1" dirty="0"/>
              <a:t>Real</a:t>
            </a:r>
            <a:r>
              <a:rPr lang="en-US" sz="2800" dirty="0"/>
              <a:t> </a:t>
            </a:r>
            <a:r>
              <a:rPr lang="en-US" sz="2800" b="1" dirty="0"/>
              <a:t>–</a:t>
            </a:r>
            <a:r>
              <a:rPr lang="en-US" sz="2800" dirty="0"/>
              <a:t> to store real or fractional numbers (also called float to indicate a floating point number)</a:t>
            </a:r>
          </a:p>
          <a:p>
            <a:r>
              <a:rPr lang="en-US" sz="2800" b="1" dirty="0"/>
              <a:t>Character</a:t>
            </a:r>
            <a:r>
              <a:rPr lang="en-US" sz="2800" dirty="0"/>
              <a:t> </a:t>
            </a:r>
            <a:r>
              <a:rPr lang="en-US" sz="2800" b="1" dirty="0"/>
              <a:t>– </a:t>
            </a:r>
            <a:r>
              <a:rPr lang="en-US" sz="2800" dirty="0"/>
              <a:t>A single character such as a letter of the alphabet or punctuation.</a:t>
            </a:r>
          </a:p>
          <a:p>
            <a:r>
              <a:rPr lang="en-US" sz="2800" b="1" dirty="0"/>
              <a:t>String</a:t>
            </a:r>
            <a:r>
              <a:rPr lang="en-US" sz="2800" dirty="0"/>
              <a:t> </a:t>
            </a:r>
            <a:r>
              <a:rPr lang="en-US" sz="2800" b="1" dirty="0"/>
              <a:t>– </a:t>
            </a:r>
            <a:r>
              <a:rPr lang="en-US" sz="2800" dirty="0"/>
              <a:t>A collection of characters</a:t>
            </a:r>
          </a:p>
          <a:p>
            <a:pPr>
              <a:buNone/>
            </a:pPr>
            <a:endParaRPr lang="en-US" dirty="0"/>
          </a:p>
        </p:txBody>
      </p:sp>
    </p:spTree>
    <p:extLst>
      <p:ext uri="{BB962C8B-B14F-4D97-AF65-F5344CB8AC3E}">
        <p14:creationId xmlns:p14="http://schemas.microsoft.com/office/powerpoint/2010/main" val="115359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1542888"/>
              </p:ext>
            </p:extLst>
          </p:nvPr>
        </p:nvGraphicFramePr>
        <p:xfrm>
          <a:off x="1140310" y="1514140"/>
          <a:ext cx="8961122" cy="3993775"/>
        </p:xfrm>
        <a:graphic>
          <a:graphicData uri="http://schemas.openxmlformats.org/drawingml/2006/table">
            <a:tbl>
              <a:tblPr firstRow="1" bandRow="1">
                <a:tableStyleId>{C083E6E3-FA7D-4D7B-A595-EF9225AFEA82}</a:tableStyleId>
              </a:tblPr>
              <a:tblGrid>
                <a:gridCol w="4480561">
                  <a:extLst>
                    <a:ext uri="{9D8B030D-6E8A-4147-A177-3AD203B41FA5}">
                      <a16:colId xmlns:a16="http://schemas.microsoft.com/office/drawing/2014/main" val="20000"/>
                    </a:ext>
                  </a:extLst>
                </a:gridCol>
                <a:gridCol w="4480561">
                  <a:extLst>
                    <a:ext uri="{9D8B030D-6E8A-4147-A177-3AD203B41FA5}">
                      <a16:colId xmlns:a16="http://schemas.microsoft.com/office/drawing/2014/main" val="20001"/>
                    </a:ext>
                  </a:extLst>
                </a:gridCol>
              </a:tblGrid>
              <a:tr h="3993775">
                <a:tc>
                  <a:txBody>
                    <a:bodyPr/>
                    <a:lstStyle/>
                    <a:p>
                      <a:pPr>
                        <a:buFont typeface="Wingdings" pitchFamily="2" charset="2"/>
                        <a:buChar char="v"/>
                      </a:pPr>
                      <a:r>
                        <a:rPr lang="en-US" dirty="0" smtClean="0"/>
                        <a:t>C</a:t>
                      </a:r>
                    </a:p>
                    <a:p>
                      <a:pPr>
                        <a:buFont typeface="Wingdings" pitchFamily="2" charset="2"/>
                        <a:buNone/>
                      </a:pPr>
                      <a:r>
                        <a:rPr lang="en-US" sz="1800" dirty="0" smtClean="0"/>
                        <a:t>#include &lt;</a:t>
                      </a:r>
                      <a:r>
                        <a:rPr lang="en-US" sz="1800" dirty="0" err="1" smtClean="0"/>
                        <a:t>stdio.h</a:t>
                      </a:r>
                      <a:r>
                        <a:rPr lang="en-US" sz="1800" dirty="0" smtClean="0"/>
                        <a:t>&gt; </a:t>
                      </a:r>
                    </a:p>
                    <a:p>
                      <a:pPr>
                        <a:buFont typeface="Wingdings" pitchFamily="2" charset="2"/>
                        <a:buNone/>
                      </a:pPr>
                      <a:r>
                        <a:rPr lang="en-US" sz="1800" dirty="0" smtClean="0"/>
                        <a:t>void main() { </a:t>
                      </a:r>
                    </a:p>
                    <a:p>
                      <a:pPr>
                        <a:buFont typeface="Wingdings" pitchFamily="2" charset="2"/>
                        <a:buNone/>
                      </a:pPr>
                      <a:r>
                        <a:rPr lang="en-US" sz="1800" dirty="0" err="1" smtClean="0"/>
                        <a:t>int</a:t>
                      </a:r>
                      <a:r>
                        <a:rPr lang="en-US" sz="1800" dirty="0" smtClean="0"/>
                        <a:t> age;</a:t>
                      </a:r>
                    </a:p>
                    <a:p>
                      <a:pPr>
                        <a:buFont typeface="Wingdings" pitchFamily="2" charset="2"/>
                        <a:buNone/>
                      </a:pPr>
                      <a:r>
                        <a:rPr lang="en-US" sz="1800" dirty="0" smtClean="0"/>
                        <a:t>float salary; </a:t>
                      </a:r>
                    </a:p>
                    <a:p>
                      <a:pPr>
                        <a:buFont typeface="Wingdings" pitchFamily="2" charset="2"/>
                        <a:buNone/>
                      </a:pPr>
                      <a:r>
                        <a:rPr lang="en-US" sz="1800" dirty="0" smtClean="0"/>
                        <a:t>char </a:t>
                      </a:r>
                      <a:r>
                        <a:rPr lang="en-US" sz="1800" dirty="0" err="1" smtClean="0"/>
                        <a:t>middle_initial</a:t>
                      </a:r>
                      <a:r>
                        <a:rPr lang="en-US" sz="1800" dirty="0" smtClean="0"/>
                        <a:t>;</a:t>
                      </a:r>
                    </a:p>
                    <a:p>
                      <a:pPr>
                        <a:buFont typeface="Wingdings" pitchFamily="2" charset="2"/>
                        <a:buNone/>
                      </a:pPr>
                      <a:r>
                        <a:rPr lang="en-US" sz="1800" dirty="0" smtClean="0"/>
                        <a:t>age = 21; salary = 29521.12; </a:t>
                      </a:r>
                    </a:p>
                    <a:p>
                      <a:pPr>
                        <a:buFont typeface="Wingdings" pitchFamily="2" charset="2"/>
                        <a:buNone/>
                      </a:pPr>
                      <a:r>
                        <a:rPr lang="en-US" sz="1800" dirty="0" err="1" smtClean="0"/>
                        <a:t>printf</a:t>
                      </a:r>
                      <a:r>
                        <a:rPr lang="en-US" sz="1800" dirty="0" smtClean="0"/>
                        <a:t>("I am %d years old ", age); </a:t>
                      </a:r>
                      <a:r>
                        <a:rPr lang="en-US" sz="1800" dirty="0" err="1" smtClean="0"/>
                        <a:t>printf</a:t>
                      </a:r>
                      <a:r>
                        <a:rPr lang="en-US" sz="1800" dirty="0" smtClean="0"/>
                        <a:t>("I make %8.2f per year " salary);</a:t>
                      </a:r>
                    </a:p>
                    <a:p>
                      <a:pPr>
                        <a:buFont typeface="Wingdings" pitchFamily="2" charset="2"/>
                        <a:buNone/>
                      </a:pPr>
                      <a:r>
                        <a:rPr lang="en-US" sz="1800" dirty="0" smtClean="0"/>
                        <a:t> }</a:t>
                      </a:r>
                      <a:endParaRPr lang="en-US" sz="1800" b="0" dirty="0">
                        <a:solidFill>
                          <a:schemeClr val="tx1">
                            <a:lumMod val="95000"/>
                            <a:lumOff val="5000"/>
                          </a:schemeClr>
                        </a:solidFill>
                      </a:endParaRPr>
                    </a:p>
                  </a:txBody>
                  <a:tcPr/>
                </a:tc>
                <a:tc>
                  <a:txBody>
                    <a:bodyPr/>
                    <a:lstStyle/>
                    <a:p>
                      <a:pPr>
                        <a:buFont typeface="Wingdings" pitchFamily="2" charset="2"/>
                        <a:buChar char="v"/>
                      </a:pPr>
                      <a:r>
                        <a:rPr lang="en-US" dirty="0" smtClean="0"/>
                        <a:t>Java</a:t>
                      </a:r>
                    </a:p>
                    <a:p>
                      <a:pPr>
                        <a:buFont typeface="Wingdings" pitchFamily="2" charset="2"/>
                        <a:buNone/>
                      </a:pPr>
                      <a:r>
                        <a:rPr lang="en-US" dirty="0" smtClean="0"/>
                        <a:t>class </a:t>
                      </a:r>
                      <a:r>
                        <a:rPr lang="en-US" dirty="0" err="1" smtClean="0"/>
                        <a:t>myexample</a:t>
                      </a:r>
                      <a:r>
                        <a:rPr lang="en-US" dirty="0" smtClean="0"/>
                        <a:t> { </a:t>
                      </a:r>
                    </a:p>
                    <a:p>
                      <a:pPr>
                        <a:buFont typeface="Wingdings" pitchFamily="2" charset="2"/>
                        <a:buNone/>
                      </a:pPr>
                      <a:r>
                        <a:rPr lang="en-US" dirty="0" smtClean="0"/>
                        <a:t>public static void main (String </a:t>
                      </a:r>
                      <a:r>
                        <a:rPr lang="en-US" dirty="0" err="1" smtClean="0"/>
                        <a:t>args</a:t>
                      </a:r>
                      <a:r>
                        <a:rPr lang="en-US" dirty="0" smtClean="0"/>
                        <a:t> []) { </a:t>
                      </a:r>
                    </a:p>
                    <a:p>
                      <a:pPr>
                        <a:buFont typeface="Wingdings" pitchFamily="2" charset="2"/>
                        <a:buNone/>
                      </a:pPr>
                      <a:r>
                        <a:rPr lang="en-US" dirty="0" err="1" smtClean="0"/>
                        <a:t>int</a:t>
                      </a:r>
                      <a:r>
                        <a:rPr lang="en-US" dirty="0" smtClean="0"/>
                        <a:t> age;</a:t>
                      </a:r>
                    </a:p>
                    <a:p>
                      <a:pPr>
                        <a:buFont typeface="Wingdings" pitchFamily="2" charset="2"/>
                        <a:buNone/>
                      </a:pPr>
                      <a:r>
                        <a:rPr lang="en-US" dirty="0" smtClean="0"/>
                        <a:t>double salary; </a:t>
                      </a:r>
                    </a:p>
                    <a:p>
                      <a:pPr>
                        <a:buFont typeface="Wingdings" pitchFamily="2" charset="2"/>
                        <a:buNone/>
                      </a:pPr>
                      <a:r>
                        <a:rPr lang="en-US" dirty="0" smtClean="0"/>
                        <a:t>age = 21; </a:t>
                      </a:r>
                    </a:p>
                    <a:p>
                      <a:pPr>
                        <a:buFont typeface="Wingdings" pitchFamily="2" charset="2"/>
                        <a:buNone/>
                      </a:pPr>
                      <a:r>
                        <a:rPr lang="en-US" dirty="0" smtClean="0"/>
                        <a:t>salary = 29521.12; </a:t>
                      </a:r>
                    </a:p>
                    <a:p>
                      <a:pPr>
                        <a:buFont typeface="Wingdings" pitchFamily="2" charset="2"/>
                        <a:buNone/>
                      </a:pPr>
                      <a:r>
                        <a:rPr lang="en-US" dirty="0" err="1" smtClean="0"/>
                        <a:t>System.out.println</a:t>
                      </a:r>
                      <a:r>
                        <a:rPr lang="en-US" dirty="0" smtClean="0"/>
                        <a:t> ("I am " + age + " years old "); </a:t>
                      </a:r>
                    </a:p>
                    <a:p>
                      <a:pPr>
                        <a:buFont typeface="Wingdings" pitchFamily="2" charset="2"/>
                        <a:buNone/>
                      </a:pPr>
                      <a:r>
                        <a:rPr lang="en-US" dirty="0" err="1" smtClean="0"/>
                        <a:t>System.out.println</a:t>
                      </a:r>
                      <a:r>
                        <a:rPr lang="en-US" dirty="0" smtClean="0"/>
                        <a:t> ("I make " + salary + " per year");</a:t>
                      </a:r>
                    </a:p>
                    <a:p>
                      <a:pPr>
                        <a:buFont typeface="Wingdings" pitchFamily="2" charset="2"/>
                        <a:buNone/>
                      </a:pPr>
                      <a:r>
                        <a:rPr lang="en-US" dirty="0" smtClean="0"/>
                        <a:t>}</a:t>
                      </a:r>
                    </a:p>
                    <a:p>
                      <a:pPr>
                        <a:buFont typeface="Wingdings" pitchFamily="2" charset="2"/>
                        <a:buNone/>
                      </a:pPr>
                      <a:endParaRPr lang="en-US" b="0" dirty="0">
                        <a:solidFill>
                          <a:schemeClr val="tx1">
                            <a:lumMod val="95000"/>
                            <a:lumOff val="5000"/>
                          </a:schemeClr>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5492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 and Boolean Algebra</a:t>
            </a:r>
            <a:endParaRPr lang="en-US" dirty="0"/>
          </a:p>
        </p:txBody>
      </p:sp>
      <p:sp>
        <p:nvSpPr>
          <p:cNvPr id="3" name="Content Placeholder 2"/>
          <p:cNvSpPr>
            <a:spLocks noGrp="1"/>
          </p:cNvSpPr>
          <p:nvPr>
            <p:ph idx="1"/>
          </p:nvPr>
        </p:nvSpPr>
        <p:spPr/>
        <p:txBody>
          <a:bodyPr/>
          <a:lstStyle/>
          <a:p>
            <a:r>
              <a:rPr lang="en-US" sz="2800" dirty="0"/>
              <a:t>Boolean Algebra was invented by nineteenth century mathematician George Boole.</a:t>
            </a:r>
          </a:p>
          <a:p>
            <a:r>
              <a:rPr lang="en-US" sz="2800" dirty="0"/>
              <a:t>Only two answers are possible for Boolean Algebra : True or False.</a:t>
            </a:r>
          </a:p>
          <a:p>
            <a:r>
              <a:rPr lang="en-US" sz="2800" dirty="0"/>
              <a:t>Boolean logic is called a </a:t>
            </a:r>
            <a:r>
              <a:rPr lang="en-US" sz="2800" i="1" dirty="0"/>
              <a:t>Two Valued Logic</a:t>
            </a:r>
            <a:r>
              <a:rPr lang="en-US" sz="2800" dirty="0"/>
              <a:t> because an expression may only take on one of two values: True or False. </a:t>
            </a:r>
          </a:p>
          <a:p>
            <a:r>
              <a:rPr lang="en-US" sz="2800" dirty="0"/>
              <a:t>An expression is some collection of logical operands and logical operators that are combined together.</a:t>
            </a:r>
          </a:p>
        </p:txBody>
      </p:sp>
    </p:spTree>
    <p:extLst>
      <p:ext uri="{BB962C8B-B14F-4D97-AF65-F5344CB8AC3E}">
        <p14:creationId xmlns:p14="http://schemas.microsoft.com/office/powerpoint/2010/main" val="987413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2209800" y="1981200"/>
            <a:ext cx="8458200" cy="4114800"/>
          </a:xfrm>
        </p:spPr>
        <p:txBody>
          <a:bodyPr/>
          <a:lstStyle/>
          <a:p>
            <a:pPr>
              <a:buNone/>
            </a:pPr>
            <a:r>
              <a:rPr lang="en-US" sz="2800" dirty="0"/>
              <a:t>In Arithmetic,</a:t>
            </a:r>
          </a:p>
          <a:p>
            <a:r>
              <a:rPr lang="en-US" sz="2800" dirty="0"/>
              <a:t>Operands: Numbers</a:t>
            </a:r>
          </a:p>
          <a:p>
            <a:r>
              <a:rPr lang="en-US" sz="2800" dirty="0"/>
              <a:t>Operators: Addition, Subtraction, Multiplication and Division</a:t>
            </a:r>
          </a:p>
          <a:p>
            <a:pPr>
              <a:buNone/>
            </a:pPr>
            <a:r>
              <a:rPr lang="en-US" sz="2800" dirty="0"/>
              <a:t>In Boolean Logic,</a:t>
            </a:r>
          </a:p>
          <a:p>
            <a:r>
              <a:rPr lang="en-US" sz="2800" dirty="0"/>
              <a:t>Operands: Statements</a:t>
            </a:r>
          </a:p>
          <a:p>
            <a:r>
              <a:rPr lang="en-US" sz="2800" dirty="0"/>
              <a:t>Operators: Logical AND , OR and NOT</a:t>
            </a:r>
          </a:p>
          <a:p>
            <a:endParaRPr lang="en-US" dirty="0"/>
          </a:p>
        </p:txBody>
      </p:sp>
    </p:spTree>
    <p:extLst>
      <p:ext uri="{BB962C8B-B14F-4D97-AF65-F5344CB8AC3E}">
        <p14:creationId xmlns:p14="http://schemas.microsoft.com/office/powerpoint/2010/main" val="2988584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sp>
        <p:nvSpPr>
          <p:cNvPr id="3" name="Content Placeholder 2"/>
          <p:cNvSpPr>
            <a:spLocks noGrp="1"/>
          </p:cNvSpPr>
          <p:nvPr>
            <p:ph idx="1"/>
          </p:nvPr>
        </p:nvSpPr>
        <p:spPr/>
        <p:txBody>
          <a:bodyPr/>
          <a:lstStyle/>
          <a:p>
            <a:r>
              <a:rPr lang="en-US" sz="2800" dirty="0"/>
              <a:t>There are three Boolean Operators : AND , OR and NOT. These operators are written differently depending on the language being used.</a:t>
            </a:r>
          </a:p>
          <a:p>
            <a:pPr>
              <a:buNone/>
            </a:pPr>
            <a:endParaRPr lang="en-US" sz="2800" dirty="0"/>
          </a:p>
        </p:txBody>
      </p:sp>
      <p:graphicFrame>
        <p:nvGraphicFramePr>
          <p:cNvPr id="4" name="Table 3"/>
          <p:cNvGraphicFramePr>
            <a:graphicFrameLocks noGrp="1"/>
          </p:cNvGraphicFramePr>
          <p:nvPr/>
        </p:nvGraphicFramePr>
        <p:xfrm>
          <a:off x="2514600" y="3581400"/>
          <a:ext cx="6858000" cy="283083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628650">
                <a:tc>
                  <a:txBody>
                    <a:bodyPr/>
                    <a:lstStyle/>
                    <a:p>
                      <a:pPr algn="ctr"/>
                      <a:r>
                        <a:rPr lang="en-US" sz="2800" dirty="0" smtClean="0"/>
                        <a:t>Language</a:t>
                      </a:r>
                      <a:endParaRPr lang="en-US" sz="2800" dirty="0"/>
                    </a:p>
                  </a:txBody>
                  <a:tcPr/>
                </a:tc>
                <a:tc>
                  <a:txBody>
                    <a:bodyPr/>
                    <a:lstStyle/>
                    <a:p>
                      <a:pPr algn="ctr"/>
                      <a:r>
                        <a:rPr lang="en-US" sz="2800" dirty="0" smtClean="0"/>
                        <a:t>AND</a:t>
                      </a:r>
                      <a:endParaRPr lang="en-US" sz="2800" dirty="0"/>
                    </a:p>
                  </a:txBody>
                  <a:tcPr/>
                </a:tc>
                <a:tc>
                  <a:txBody>
                    <a:bodyPr/>
                    <a:lstStyle/>
                    <a:p>
                      <a:pPr algn="ctr"/>
                      <a:r>
                        <a:rPr lang="en-US" sz="2800" dirty="0" smtClean="0"/>
                        <a:t>OR</a:t>
                      </a:r>
                      <a:endParaRPr lang="en-US" sz="2800" dirty="0"/>
                    </a:p>
                  </a:txBody>
                  <a:tcPr/>
                </a:tc>
                <a:tc>
                  <a:txBody>
                    <a:bodyPr/>
                    <a:lstStyle/>
                    <a:p>
                      <a:pPr algn="ctr"/>
                      <a:r>
                        <a:rPr lang="en-US" sz="2800" dirty="0" smtClean="0"/>
                        <a:t>NOT</a:t>
                      </a:r>
                      <a:endParaRPr lang="en-US" sz="2800" dirty="0"/>
                    </a:p>
                  </a:txBody>
                  <a:tcPr/>
                </a:tc>
                <a:extLst>
                  <a:ext uri="{0D108BD9-81ED-4DB2-BD59-A6C34878D82A}">
                    <a16:rowId xmlns:a16="http://schemas.microsoft.com/office/drawing/2014/main" val="10000"/>
                  </a:ext>
                </a:extLst>
              </a:tr>
              <a:tr h="628650">
                <a:tc>
                  <a:txBody>
                    <a:bodyPr/>
                    <a:lstStyle/>
                    <a:p>
                      <a:pPr algn="ctr"/>
                      <a:r>
                        <a:rPr lang="en-US" sz="2800" dirty="0" smtClean="0"/>
                        <a:t>C</a:t>
                      </a:r>
                      <a:r>
                        <a:rPr lang="en-US" sz="2800" baseline="0" dirty="0" smtClean="0"/>
                        <a:t> or C++</a:t>
                      </a:r>
                      <a:endParaRPr lang="en-US" sz="2800" dirty="0"/>
                    </a:p>
                  </a:txBody>
                  <a:tcPr/>
                </a:tc>
                <a:tc>
                  <a:txBody>
                    <a:bodyPr/>
                    <a:lstStyle/>
                    <a:p>
                      <a:pPr algn="ctr"/>
                      <a:r>
                        <a:rPr lang="en-US" sz="2800" dirty="0" smtClean="0"/>
                        <a:t>&amp;&amp;</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extLst>
                  <a:ext uri="{0D108BD9-81ED-4DB2-BD59-A6C34878D82A}">
                    <a16:rowId xmlns:a16="http://schemas.microsoft.com/office/drawing/2014/main" val="10001"/>
                  </a:ext>
                </a:extLst>
              </a:tr>
              <a:tr h="628650">
                <a:tc>
                  <a:txBody>
                    <a:bodyPr/>
                    <a:lstStyle/>
                    <a:p>
                      <a:pPr algn="ctr"/>
                      <a:r>
                        <a:rPr lang="en-US" sz="2800" dirty="0" smtClean="0"/>
                        <a:t>Java</a:t>
                      </a:r>
                      <a:endParaRPr lang="en-US" sz="2800" dirty="0"/>
                    </a:p>
                  </a:txBody>
                  <a:tcPr/>
                </a:tc>
                <a:tc>
                  <a:txBody>
                    <a:bodyPr/>
                    <a:lstStyle/>
                    <a:p>
                      <a:pPr algn="ctr"/>
                      <a:r>
                        <a:rPr lang="en-US" sz="2800" dirty="0" smtClean="0"/>
                        <a:t>&amp;</a:t>
                      </a:r>
                      <a:endParaRPr lang="en-US" sz="2800" dirty="0"/>
                    </a:p>
                  </a:txBody>
                  <a:tcPr/>
                </a:tc>
                <a:tc>
                  <a:txBody>
                    <a:bodyPr/>
                    <a:lstStyle/>
                    <a:p>
                      <a:pPr algn="ctr"/>
                      <a:r>
                        <a:rPr lang="en-US" sz="2800" dirty="0" smtClean="0"/>
                        <a:t>||</a:t>
                      </a:r>
                      <a:endParaRPr lang="en-US" sz="2800" dirty="0"/>
                    </a:p>
                  </a:txBody>
                  <a:tcPr/>
                </a:tc>
                <a:tc>
                  <a:txBody>
                    <a:bodyPr/>
                    <a:lstStyle/>
                    <a:p>
                      <a:pPr algn="ctr"/>
                      <a:r>
                        <a:rPr lang="en-US" sz="2800" dirty="0" smtClean="0"/>
                        <a:t>!</a:t>
                      </a:r>
                      <a:endParaRPr lang="en-US" sz="2800" dirty="0"/>
                    </a:p>
                  </a:txBody>
                  <a:tcPr/>
                </a:tc>
                <a:extLst>
                  <a:ext uri="{0D108BD9-81ED-4DB2-BD59-A6C34878D82A}">
                    <a16:rowId xmlns:a16="http://schemas.microsoft.com/office/drawing/2014/main" val="10002"/>
                  </a:ext>
                </a:extLst>
              </a:tr>
              <a:tr h="628650">
                <a:tc>
                  <a:txBody>
                    <a:bodyPr/>
                    <a:lstStyle/>
                    <a:p>
                      <a:pPr algn="ctr"/>
                      <a:r>
                        <a:rPr lang="en-US" sz="2800" dirty="0" smtClean="0"/>
                        <a:t>Basic</a:t>
                      </a:r>
                      <a:endParaRPr lang="en-US" sz="2800" dirty="0"/>
                    </a:p>
                  </a:txBody>
                  <a:tcPr/>
                </a:tc>
                <a:tc>
                  <a:txBody>
                    <a:bodyPr/>
                    <a:lstStyle/>
                    <a:p>
                      <a:pPr algn="ctr"/>
                      <a:r>
                        <a:rPr lang="en-US" sz="2800" dirty="0" smtClean="0"/>
                        <a:t>AND</a:t>
                      </a:r>
                      <a:endParaRPr lang="en-US" sz="2800" dirty="0"/>
                    </a:p>
                  </a:txBody>
                  <a:tcPr/>
                </a:tc>
                <a:tc>
                  <a:txBody>
                    <a:bodyPr/>
                    <a:lstStyle/>
                    <a:p>
                      <a:pPr algn="ctr"/>
                      <a:r>
                        <a:rPr lang="en-US" sz="2800" dirty="0" smtClean="0"/>
                        <a:t>OR</a:t>
                      </a:r>
                      <a:endParaRPr lang="en-US" sz="2800" dirty="0"/>
                    </a:p>
                  </a:txBody>
                  <a:tcPr/>
                </a:tc>
                <a:tc>
                  <a:txBody>
                    <a:bodyPr/>
                    <a:lstStyle/>
                    <a:p>
                      <a:pPr algn="ctr"/>
                      <a:r>
                        <a:rPr lang="en-US" sz="2800" dirty="0" smtClean="0"/>
                        <a:t>NOT</a:t>
                      </a:r>
                      <a:endParaRPr lang="en-US" sz="2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42608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sz="2800" dirty="0"/>
              <a:t>The Boolean operators are evaluated in the following fashion.</a:t>
            </a:r>
          </a:p>
          <a:p>
            <a:r>
              <a:rPr lang="en-US" sz="2800" dirty="0"/>
              <a:t> For the AND operator, the combination of two “True” values results in “True” all other combinations evaluate to False. </a:t>
            </a:r>
          </a:p>
          <a:p>
            <a:r>
              <a:rPr lang="en-US" sz="2800" dirty="0"/>
              <a:t>For the OR operator, as long as one of the value is True, then the expression evaluates to True.</a:t>
            </a:r>
          </a:p>
          <a:p>
            <a:r>
              <a:rPr lang="en-US" sz="2800" dirty="0"/>
              <a:t>The NOT operator is called the “complimentary” operator. It reverses the truth value of the operand.</a:t>
            </a:r>
          </a:p>
        </p:txBody>
      </p:sp>
    </p:spTree>
    <p:extLst>
      <p:ext uri="{BB962C8B-B14F-4D97-AF65-F5344CB8AC3E}">
        <p14:creationId xmlns:p14="http://schemas.microsoft.com/office/powerpoint/2010/main" val="3275440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lstStyle/>
          <a:p>
            <a:r>
              <a:rPr lang="en-US" dirty="0" smtClean="0"/>
              <a:t>Boolean expressions often involve comparison operators that can be evaluated to determine if they are True or False.</a:t>
            </a:r>
          </a:p>
          <a:p>
            <a:r>
              <a:rPr lang="en-US" dirty="0" smtClean="0"/>
              <a:t>Comparison Operators include:</a:t>
            </a:r>
          </a:p>
          <a:p>
            <a:pPr>
              <a:buNone/>
            </a:pPr>
            <a:r>
              <a:rPr lang="en-US" dirty="0" smtClean="0"/>
              <a:t>       = , &lt; , &gt; ,&gt;= , &lt;= , !=</a:t>
            </a:r>
          </a:p>
          <a:p>
            <a:pPr>
              <a:buNone/>
            </a:pPr>
            <a:endParaRPr lang="en-US" dirty="0"/>
          </a:p>
        </p:txBody>
      </p:sp>
      <p:pic>
        <p:nvPicPr>
          <p:cNvPr id="4" name="Picture 3"/>
          <p:cNvPicPr>
            <a:picLocks noChangeAspect="1"/>
          </p:cNvPicPr>
          <p:nvPr/>
        </p:nvPicPr>
        <p:blipFill>
          <a:blip r:embed="rId2"/>
          <a:stretch>
            <a:fillRect/>
          </a:stretch>
        </p:blipFill>
        <p:spPr>
          <a:xfrm>
            <a:off x="1456848" y="2984195"/>
            <a:ext cx="8571719" cy="3194581"/>
          </a:xfrm>
          <a:prstGeom prst="rect">
            <a:avLst/>
          </a:prstGeom>
        </p:spPr>
      </p:pic>
    </p:spTree>
    <p:extLst>
      <p:ext uri="{BB962C8B-B14F-4D97-AF65-F5344CB8AC3E}">
        <p14:creationId xmlns:p14="http://schemas.microsoft.com/office/powerpoint/2010/main" val="2939302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6066" y="129092"/>
            <a:ext cx="9983096" cy="688490"/>
          </a:xfrm>
        </p:spPr>
        <p:txBody>
          <a:bodyPr>
            <a:normAutofit/>
          </a:bodyPr>
          <a:lstStyle/>
          <a:p>
            <a:r>
              <a:rPr lang="en-US" altLang="en-US" sz="3200" dirty="0" smtClean="0"/>
              <a:t>Session 6:  Fundamentals of Computing</a:t>
            </a:r>
            <a:endParaRPr lang="en-IN" sz="3200" dirty="0"/>
          </a:p>
        </p:txBody>
      </p:sp>
      <p:sp>
        <p:nvSpPr>
          <p:cNvPr id="3" name="Subtitle 2"/>
          <p:cNvSpPr>
            <a:spLocks noGrp="1"/>
          </p:cNvSpPr>
          <p:nvPr>
            <p:ph type="subTitle" idx="1"/>
          </p:nvPr>
        </p:nvSpPr>
        <p:spPr>
          <a:xfrm>
            <a:off x="796066" y="1021976"/>
            <a:ext cx="9983096" cy="5013064"/>
          </a:xfrm>
        </p:spPr>
        <p:txBody>
          <a:bodyPr>
            <a:normAutofit/>
          </a:bodyPr>
          <a:lstStyle/>
          <a:p>
            <a:r>
              <a:rPr lang="en-IN" sz="3600" b="1" dirty="0" smtClean="0"/>
              <a:t>Table of Contents</a:t>
            </a:r>
          </a:p>
          <a:p>
            <a:pPr marL="342900" indent="-342900" algn="l">
              <a:buFont typeface="Arial" panose="020B0604020202020204" pitchFamily="34" charset="0"/>
              <a:buChar char="•"/>
            </a:pPr>
            <a:r>
              <a:rPr lang="en-IN" dirty="0" smtClean="0"/>
              <a:t>Programming </a:t>
            </a:r>
            <a:r>
              <a:rPr lang="en-IN" dirty="0"/>
              <a:t>concepts </a:t>
            </a:r>
            <a:endParaRPr lang="en-IN" dirty="0" smtClean="0"/>
          </a:p>
          <a:p>
            <a:pPr marL="342900" indent="-342900" algn="l">
              <a:buFont typeface="Arial" panose="020B0604020202020204" pitchFamily="34" charset="0"/>
              <a:buChar char="•"/>
            </a:pPr>
            <a:r>
              <a:rPr lang="en-IN" dirty="0"/>
              <a:t>Introduction </a:t>
            </a:r>
          </a:p>
          <a:p>
            <a:pPr marL="342900" indent="-342900" algn="l">
              <a:buFont typeface="Arial" panose="020B0604020202020204" pitchFamily="34" charset="0"/>
              <a:buChar char="•"/>
            </a:pPr>
            <a:r>
              <a:rPr lang="en-IN" dirty="0" smtClean="0"/>
              <a:t>Program </a:t>
            </a:r>
            <a:r>
              <a:rPr lang="en-IN" dirty="0"/>
              <a:t>Structure </a:t>
            </a:r>
          </a:p>
          <a:p>
            <a:pPr marL="342900" indent="-342900" algn="l">
              <a:buFont typeface="Arial" panose="020B0604020202020204" pitchFamily="34" charset="0"/>
              <a:buChar char="•"/>
            </a:pPr>
            <a:r>
              <a:rPr lang="en-IN" dirty="0" smtClean="0"/>
              <a:t>Variable </a:t>
            </a:r>
            <a:r>
              <a:rPr lang="en-IN" dirty="0"/>
              <a:t>Declaration </a:t>
            </a:r>
            <a:endParaRPr lang="en-IN" dirty="0" smtClean="0"/>
          </a:p>
          <a:p>
            <a:pPr marL="342900" indent="-342900" algn="l">
              <a:buFont typeface="Arial" panose="020B0604020202020204" pitchFamily="34" charset="0"/>
              <a:buChar char="•"/>
            </a:pPr>
            <a:r>
              <a:rPr lang="en-IN" dirty="0" smtClean="0"/>
              <a:t>The </a:t>
            </a:r>
            <a:r>
              <a:rPr lang="en-IN" dirty="0"/>
              <a:t>Boolean Operators </a:t>
            </a:r>
          </a:p>
          <a:p>
            <a:pPr marL="342900" indent="-342900" algn="l">
              <a:buFont typeface="Arial" panose="020B0604020202020204" pitchFamily="34" charset="0"/>
              <a:buChar char="•"/>
            </a:pPr>
            <a:r>
              <a:rPr lang="en-IN" dirty="0" smtClean="0"/>
              <a:t>Comparison </a:t>
            </a:r>
            <a:r>
              <a:rPr lang="en-IN" dirty="0"/>
              <a:t>Operators </a:t>
            </a:r>
          </a:p>
          <a:p>
            <a:pPr marL="342900" indent="-342900" algn="l">
              <a:buFont typeface="Arial" panose="020B0604020202020204" pitchFamily="34" charset="0"/>
              <a:buChar char="•"/>
            </a:pPr>
            <a:r>
              <a:rPr lang="en-IN" dirty="0" smtClean="0"/>
              <a:t>Combining </a:t>
            </a:r>
            <a:r>
              <a:rPr lang="en-IN" dirty="0"/>
              <a:t>Boolean and Comparison Operators </a:t>
            </a:r>
          </a:p>
          <a:p>
            <a:pPr marL="342900" indent="-342900" algn="l">
              <a:buFont typeface="Arial" panose="020B0604020202020204" pitchFamily="34" charset="0"/>
              <a:buChar char="•"/>
            </a:pPr>
            <a:r>
              <a:rPr lang="en-IN" dirty="0" smtClean="0"/>
              <a:t>Conditional </a:t>
            </a:r>
            <a:r>
              <a:rPr lang="en-IN" dirty="0"/>
              <a:t>Statements (IF..THEN..ELSE) </a:t>
            </a:r>
          </a:p>
          <a:p>
            <a:pPr marL="342900" indent="-342900" algn="l">
              <a:buFont typeface="Arial" panose="020B0604020202020204" pitchFamily="34" charset="0"/>
              <a:buChar char="•"/>
            </a:pPr>
            <a:r>
              <a:rPr lang="en-IN" dirty="0" smtClean="0"/>
              <a:t>Iterative </a:t>
            </a:r>
            <a:r>
              <a:rPr lang="en-IN" dirty="0"/>
              <a:t>Constructs (Loops)</a:t>
            </a:r>
          </a:p>
        </p:txBody>
      </p:sp>
    </p:spTree>
    <p:extLst>
      <p:ext uri="{BB962C8B-B14F-4D97-AF65-F5344CB8AC3E}">
        <p14:creationId xmlns:p14="http://schemas.microsoft.com/office/powerpoint/2010/main" val="3387454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Boolean and Comparison Operators</a:t>
            </a:r>
            <a:endParaRPr lang="en-US" dirty="0"/>
          </a:p>
        </p:txBody>
      </p:sp>
      <p:sp>
        <p:nvSpPr>
          <p:cNvPr id="3" name="Content Placeholder 2"/>
          <p:cNvSpPr>
            <a:spLocks noGrp="1"/>
          </p:cNvSpPr>
          <p:nvPr>
            <p:ph idx="1"/>
          </p:nvPr>
        </p:nvSpPr>
        <p:spPr>
          <a:xfrm>
            <a:off x="838200" y="1169893"/>
            <a:ext cx="10515600" cy="4898397"/>
          </a:xfrm>
        </p:spPr>
        <p:txBody>
          <a:bodyPr/>
          <a:lstStyle/>
          <a:p>
            <a:r>
              <a:rPr lang="en-US" sz="2000" dirty="0"/>
              <a:t>All employees belong to a department</a:t>
            </a:r>
          </a:p>
          <a:p>
            <a:r>
              <a:rPr lang="en-US" sz="2000" dirty="0"/>
              <a:t>All employees working in department 5 have salaries greater than $25,000</a:t>
            </a:r>
          </a:p>
          <a:p>
            <a:r>
              <a:rPr lang="en-US" sz="2000" dirty="0"/>
              <a:t>All employees in department 4 make exactly $40,000 per year.</a:t>
            </a:r>
          </a:p>
          <a:p>
            <a:r>
              <a:rPr lang="en-US" sz="2000" dirty="0"/>
              <a:t>Alice is an employee and she works in department 5</a:t>
            </a:r>
          </a:p>
          <a:p>
            <a:r>
              <a:rPr lang="en-US" sz="2000" dirty="0"/>
              <a:t>Bill is an employee and he works in department 4</a:t>
            </a:r>
          </a:p>
          <a:p>
            <a:pPr>
              <a:buNone/>
            </a:pPr>
            <a:r>
              <a:rPr lang="en-US" sz="2000" dirty="0"/>
              <a:t>Expressions</a:t>
            </a:r>
          </a:p>
          <a:p>
            <a:r>
              <a:rPr lang="en-US" sz="2000" dirty="0" err="1"/>
              <a:t>Alice_salary</a:t>
            </a:r>
            <a:r>
              <a:rPr lang="en-US" sz="2000" dirty="0"/>
              <a:t> &lt; 25000 OR</a:t>
            </a:r>
            <a:br>
              <a:rPr lang="en-US" sz="2000" dirty="0"/>
            </a:br>
            <a:r>
              <a:rPr lang="en-US" sz="2000" dirty="0" err="1"/>
              <a:t>Alice_Department</a:t>
            </a:r>
            <a:r>
              <a:rPr lang="en-US" sz="2000" dirty="0"/>
              <a:t> = 4</a:t>
            </a:r>
          </a:p>
          <a:p>
            <a:r>
              <a:rPr lang="en-US" sz="2000" dirty="0" err="1"/>
              <a:t>Alice_salary</a:t>
            </a:r>
            <a:r>
              <a:rPr lang="en-US" sz="2000" dirty="0"/>
              <a:t> &gt;= 25000 AND</a:t>
            </a:r>
            <a:br>
              <a:rPr lang="en-US" sz="2000" dirty="0"/>
            </a:br>
            <a:r>
              <a:rPr lang="en-US" sz="2000" dirty="0" err="1"/>
              <a:t>Bill_department</a:t>
            </a:r>
            <a:r>
              <a:rPr lang="en-US" sz="2000" dirty="0"/>
              <a:t> = 4</a:t>
            </a:r>
          </a:p>
          <a:p>
            <a:r>
              <a:rPr lang="en-US" sz="2000" dirty="0" err="1"/>
              <a:t>Alice_salary</a:t>
            </a:r>
            <a:r>
              <a:rPr lang="en-US" sz="2000" dirty="0"/>
              <a:t> &lt; 25000 OR</a:t>
            </a:r>
            <a:br>
              <a:rPr lang="en-US" sz="2000" dirty="0"/>
            </a:br>
            <a:r>
              <a:rPr lang="en-US" sz="2000" dirty="0" err="1"/>
              <a:t>Bill_Salary</a:t>
            </a:r>
            <a:r>
              <a:rPr lang="en-US" sz="2000" dirty="0"/>
              <a:t> &lt; 40000 OR</a:t>
            </a:r>
            <a:br>
              <a:rPr lang="en-US" sz="2000" dirty="0"/>
            </a:br>
            <a:r>
              <a:rPr lang="en-US" sz="2000" dirty="0" err="1"/>
              <a:t>Alice_Department</a:t>
            </a:r>
            <a:r>
              <a:rPr lang="en-US" sz="2000" dirty="0"/>
              <a:t> = 5</a:t>
            </a:r>
          </a:p>
        </p:txBody>
      </p:sp>
    </p:spTree>
    <p:extLst>
      <p:ext uri="{BB962C8B-B14F-4D97-AF65-F5344CB8AC3E}">
        <p14:creationId xmlns:p14="http://schemas.microsoft.com/office/powerpoint/2010/main" val="38980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Statements(If..Then..Else)</a:t>
            </a:r>
            <a:endParaRPr lang="en-US" dirty="0"/>
          </a:p>
        </p:txBody>
      </p:sp>
      <p:sp>
        <p:nvSpPr>
          <p:cNvPr id="3" name="Content Placeholder 2"/>
          <p:cNvSpPr>
            <a:spLocks noGrp="1"/>
          </p:cNvSpPr>
          <p:nvPr>
            <p:ph idx="1"/>
          </p:nvPr>
        </p:nvSpPr>
        <p:spPr>
          <a:xfrm>
            <a:off x="797859" y="1287131"/>
            <a:ext cx="10515600" cy="5063548"/>
          </a:xfrm>
        </p:spPr>
        <p:txBody>
          <a:bodyPr/>
          <a:lstStyle/>
          <a:p>
            <a:r>
              <a:rPr lang="en-US" sz="2800" dirty="0"/>
              <a:t>Control statements “control” which sections of code in a program will be executed.</a:t>
            </a:r>
          </a:p>
          <a:p>
            <a:r>
              <a:rPr lang="en-US" sz="2800" dirty="0"/>
              <a:t>There are 3 types of Control Statements:</a:t>
            </a:r>
          </a:p>
          <a:p>
            <a:pPr marL="514350" indent="-514350">
              <a:buFont typeface="+mj-lt"/>
              <a:buAutoNum type="arabicPeriod"/>
            </a:pPr>
            <a:r>
              <a:rPr lang="en-US" sz="2800" b="1" dirty="0"/>
              <a:t>Sequential </a:t>
            </a:r>
            <a:r>
              <a:rPr lang="en-US" sz="2800" dirty="0"/>
              <a:t>– The default ordering of execution</a:t>
            </a:r>
          </a:p>
          <a:p>
            <a:pPr marL="514350" indent="-514350">
              <a:buFont typeface="+mj-lt"/>
              <a:buAutoNum type="arabicPeriod"/>
            </a:pPr>
            <a:r>
              <a:rPr lang="en-US" sz="2800" b="1" dirty="0"/>
              <a:t>Decision</a:t>
            </a:r>
            <a:r>
              <a:rPr lang="en-US" sz="2800" dirty="0"/>
              <a:t> (Conditional) – controls which block of code within several alternatives is executed.</a:t>
            </a:r>
          </a:p>
          <a:p>
            <a:pPr marL="514350" indent="-514350">
              <a:buFont typeface="+mj-lt"/>
              <a:buAutoNum type="arabicPeriod"/>
            </a:pPr>
            <a:r>
              <a:rPr lang="en-US" sz="2800" b="1" dirty="0"/>
              <a:t>Iterative</a:t>
            </a:r>
            <a:r>
              <a:rPr lang="en-US" sz="2800" dirty="0"/>
              <a:t> – controls how many times a block of code is executed</a:t>
            </a:r>
            <a:r>
              <a:rPr lang="en-US" dirty="0" smtClean="0"/>
              <a:t>.</a:t>
            </a:r>
          </a:p>
          <a:p>
            <a:endParaRPr lang="en-US" dirty="0" smtClean="0"/>
          </a:p>
          <a:p>
            <a:endParaRPr lang="en-US" dirty="0"/>
          </a:p>
        </p:txBody>
      </p:sp>
    </p:spTree>
    <p:extLst>
      <p:ext uri="{BB962C8B-B14F-4D97-AF65-F5344CB8AC3E}">
        <p14:creationId xmlns:p14="http://schemas.microsoft.com/office/powerpoint/2010/main" val="275213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Control Statements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2928284"/>
              </p:ext>
            </p:extLst>
          </p:nvPr>
        </p:nvGraphicFramePr>
        <p:xfrm>
          <a:off x="1712259" y="1322294"/>
          <a:ext cx="7772400" cy="480250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04825">
                <a:tc>
                  <a:txBody>
                    <a:bodyPr/>
                    <a:lstStyle/>
                    <a:p>
                      <a:pPr algn="ctr"/>
                      <a:r>
                        <a:rPr lang="en-US" dirty="0" smtClean="0"/>
                        <a:t>Language</a:t>
                      </a:r>
                      <a:endParaRPr lang="en-US" dirty="0"/>
                    </a:p>
                  </a:txBody>
                  <a:tcPr anchor="ctr"/>
                </a:tc>
                <a:tc>
                  <a:txBody>
                    <a:bodyPr/>
                    <a:lstStyle/>
                    <a:p>
                      <a:pPr algn="ctr"/>
                      <a:r>
                        <a:rPr lang="en-US" dirty="0" smtClean="0"/>
                        <a:t>Example Program</a:t>
                      </a:r>
                      <a:endParaRPr lang="en-US" dirty="0"/>
                    </a:p>
                  </a:txBody>
                  <a:tcPr anchor="ctr"/>
                </a:tc>
                <a:extLst>
                  <a:ext uri="{0D108BD9-81ED-4DB2-BD59-A6C34878D82A}">
                    <a16:rowId xmlns:a16="http://schemas.microsoft.com/office/drawing/2014/main" val="10000"/>
                  </a:ext>
                </a:extLst>
              </a:tr>
              <a:tr h="1918335">
                <a:tc>
                  <a:txBody>
                    <a:bodyPr/>
                    <a:lstStyle/>
                    <a:p>
                      <a:pPr algn="ctr"/>
                      <a:r>
                        <a:rPr lang="en-US" dirty="0" smtClean="0"/>
                        <a:t>“C” or C++</a:t>
                      </a:r>
                      <a:endParaRPr lang="en-US" dirty="0"/>
                    </a:p>
                  </a:txBody>
                  <a:tcPr anchor="ctr"/>
                </a:tc>
                <a:tc>
                  <a:txBody>
                    <a:bodyPr/>
                    <a:lstStyle/>
                    <a:p>
                      <a:r>
                        <a:rPr lang="en-US" dirty="0" smtClean="0"/>
                        <a:t>#include &lt;</a:t>
                      </a:r>
                      <a:r>
                        <a:rPr lang="en-US" dirty="0" err="1" smtClean="0"/>
                        <a:t>stdio.h</a:t>
                      </a:r>
                      <a:r>
                        <a:rPr lang="en-US" dirty="0" smtClean="0"/>
                        <a:t>&gt; main() { </a:t>
                      </a:r>
                    </a:p>
                    <a:p>
                      <a:r>
                        <a:rPr lang="en-US" dirty="0" err="1" smtClean="0"/>
                        <a:t>int</a:t>
                      </a:r>
                      <a:r>
                        <a:rPr lang="en-US" dirty="0" smtClean="0"/>
                        <a:t> department; </a:t>
                      </a:r>
                    </a:p>
                    <a:p>
                      <a:r>
                        <a:rPr lang="en-US" dirty="0" smtClean="0"/>
                        <a:t>department = 5; </a:t>
                      </a:r>
                    </a:p>
                    <a:p>
                      <a:r>
                        <a:rPr lang="en-US" dirty="0" smtClean="0"/>
                        <a:t>if (department == 5) { </a:t>
                      </a:r>
                      <a:r>
                        <a:rPr lang="en-US" dirty="0" err="1" smtClean="0"/>
                        <a:t>printf</a:t>
                      </a:r>
                      <a:r>
                        <a:rPr lang="en-US" dirty="0" smtClean="0"/>
                        <a:t>("Employees should be paid more than 25,000"); </a:t>
                      </a:r>
                    </a:p>
                    <a:p>
                      <a:r>
                        <a:rPr lang="en-US" dirty="0" smtClean="0"/>
                        <a:t>} else { </a:t>
                      </a:r>
                      <a:r>
                        <a:rPr lang="en-US" dirty="0" err="1" smtClean="0"/>
                        <a:t>printf</a:t>
                      </a:r>
                      <a:r>
                        <a:rPr lang="en-US" dirty="0" smtClean="0"/>
                        <a:t>("Employees should be paid exactly 40,000"); } }</a:t>
                      </a:r>
                      <a:endParaRPr lang="en-US" dirty="0"/>
                    </a:p>
                  </a:txBody>
                  <a:tcPr/>
                </a:tc>
                <a:extLst>
                  <a:ext uri="{0D108BD9-81ED-4DB2-BD59-A6C34878D82A}">
                    <a16:rowId xmlns:a16="http://schemas.microsoft.com/office/drawing/2014/main" val="10001"/>
                  </a:ext>
                </a:extLst>
              </a:tr>
              <a:tr h="1615440">
                <a:tc>
                  <a:txBody>
                    <a:bodyPr/>
                    <a:lstStyle/>
                    <a:p>
                      <a:pPr algn="ctr"/>
                      <a:r>
                        <a:rPr lang="en-US" dirty="0" smtClean="0"/>
                        <a:t>Java</a:t>
                      </a:r>
                      <a:endParaRPr lang="en-US" dirty="0"/>
                    </a:p>
                  </a:txBody>
                  <a:tcPr anchor="ctr"/>
                </a:tc>
                <a:tc>
                  <a:txBody>
                    <a:bodyPr/>
                    <a:lstStyle/>
                    <a:p>
                      <a:r>
                        <a:rPr lang="en-US" dirty="0" smtClean="0"/>
                        <a:t>class </a:t>
                      </a:r>
                      <a:r>
                        <a:rPr lang="en-US" dirty="0" err="1" smtClean="0"/>
                        <a:t>myexample</a:t>
                      </a:r>
                      <a:r>
                        <a:rPr lang="en-US" dirty="0" smtClean="0"/>
                        <a:t> { </a:t>
                      </a:r>
                    </a:p>
                    <a:p>
                      <a:r>
                        <a:rPr lang="en-US" dirty="0" smtClean="0"/>
                        <a:t>public static void main (String </a:t>
                      </a:r>
                      <a:r>
                        <a:rPr lang="en-US" dirty="0" err="1" smtClean="0"/>
                        <a:t>args</a:t>
                      </a:r>
                      <a:r>
                        <a:rPr lang="en-US" dirty="0" smtClean="0"/>
                        <a:t> []) {</a:t>
                      </a:r>
                    </a:p>
                    <a:p>
                      <a:r>
                        <a:rPr lang="en-US" dirty="0" smtClean="0"/>
                        <a:t> </a:t>
                      </a:r>
                      <a:r>
                        <a:rPr lang="en-US" dirty="0" err="1" smtClean="0"/>
                        <a:t>int</a:t>
                      </a:r>
                      <a:r>
                        <a:rPr lang="en-US" dirty="0" smtClean="0"/>
                        <a:t> department = 5; </a:t>
                      </a:r>
                    </a:p>
                    <a:p>
                      <a:r>
                        <a:rPr lang="en-US" dirty="0" smtClean="0"/>
                        <a:t>if (department == 5) { </a:t>
                      </a:r>
                    </a:p>
                    <a:p>
                      <a:r>
                        <a:rPr lang="en-US" dirty="0" smtClean="0"/>
                        <a:t>    </a:t>
                      </a:r>
                      <a:r>
                        <a:rPr lang="en-US" dirty="0" err="1" smtClean="0"/>
                        <a:t>System.out.println</a:t>
                      </a:r>
                      <a:r>
                        <a:rPr lang="en-US" dirty="0" smtClean="0"/>
                        <a:t> ("Employees should be paid more than 25,000"); } else { </a:t>
                      </a:r>
                    </a:p>
                    <a:p>
                      <a:r>
                        <a:rPr lang="en-US" dirty="0" smtClean="0"/>
                        <a:t>    </a:t>
                      </a:r>
                      <a:r>
                        <a:rPr lang="en-US" dirty="0" err="1" smtClean="0"/>
                        <a:t>System.out.println</a:t>
                      </a:r>
                      <a:r>
                        <a:rPr lang="en-US" dirty="0" smtClean="0"/>
                        <a:t> ("Employees should be paid exactly 40,000"); } } }</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959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Constructs (Loops)</a:t>
            </a:r>
            <a:endParaRPr lang="en-US" dirty="0"/>
          </a:p>
        </p:txBody>
      </p:sp>
      <p:sp>
        <p:nvSpPr>
          <p:cNvPr id="3" name="Content Placeholder 2"/>
          <p:cNvSpPr>
            <a:spLocks noGrp="1"/>
          </p:cNvSpPr>
          <p:nvPr>
            <p:ph idx="1"/>
          </p:nvPr>
        </p:nvSpPr>
        <p:spPr>
          <a:xfrm>
            <a:off x="676835" y="1179555"/>
            <a:ext cx="10515600" cy="5063548"/>
          </a:xfrm>
        </p:spPr>
        <p:txBody>
          <a:bodyPr/>
          <a:lstStyle/>
          <a:p>
            <a:r>
              <a:rPr lang="en-US" sz="2800" dirty="0"/>
              <a:t>All programming languages have a facility to allow a section of code to be repeated (iterated or looped). </a:t>
            </a:r>
          </a:p>
          <a:p>
            <a:r>
              <a:rPr lang="en-US" sz="2800" dirty="0"/>
              <a:t>Looping Constructs fall into two categories: FOR loops and WHILE/DO loops.</a:t>
            </a:r>
          </a:p>
        </p:txBody>
      </p:sp>
    </p:spTree>
    <p:extLst>
      <p:ext uri="{BB962C8B-B14F-4D97-AF65-F5344CB8AC3E}">
        <p14:creationId xmlns:p14="http://schemas.microsoft.com/office/powerpoint/2010/main" val="1982001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Loops</a:t>
            </a:r>
            <a:r>
              <a:rPr lang="en-US" b="1" dirty="0" smtClean="0"/>
              <a:t/>
            </a:r>
            <a:br>
              <a:rPr lang="en-US" b="1" dirty="0" smtClean="0"/>
            </a:br>
            <a:endParaRPr lang="en-US" dirty="0"/>
          </a:p>
        </p:txBody>
      </p:sp>
      <p:sp>
        <p:nvSpPr>
          <p:cNvPr id="3" name="Content Placeholder 2"/>
          <p:cNvSpPr>
            <a:spLocks noGrp="1"/>
          </p:cNvSpPr>
          <p:nvPr>
            <p:ph idx="1"/>
          </p:nvPr>
        </p:nvSpPr>
        <p:spPr>
          <a:xfrm>
            <a:off x="744070" y="1327473"/>
            <a:ext cx="10515600" cy="5063548"/>
          </a:xfrm>
        </p:spPr>
        <p:txBody>
          <a:bodyPr/>
          <a:lstStyle/>
          <a:p>
            <a:r>
              <a:rPr lang="en-US" dirty="0"/>
              <a:t>Simple FOR loops iterate a specific number of times based on counting up (or down) on an integer variable. For example, if we want to do something 10 times, we can make a loop that counts up from 1 to 10 and put our code inside the loop.</a:t>
            </a:r>
          </a:p>
          <a:p>
            <a:r>
              <a:rPr lang="en-US" dirty="0"/>
              <a:t>The three main parts that need to be written for a FOR loop are :</a:t>
            </a:r>
          </a:p>
          <a:p>
            <a:pPr>
              <a:buFont typeface="Wingdings" pitchFamily="2" charset="2"/>
              <a:buChar char="q"/>
            </a:pPr>
            <a:r>
              <a:rPr lang="en-US" dirty="0"/>
              <a:t>Initialization (the initial or starting value)</a:t>
            </a:r>
          </a:p>
          <a:p>
            <a:pPr>
              <a:buFont typeface="Wingdings" pitchFamily="2" charset="2"/>
              <a:buChar char="q"/>
            </a:pPr>
            <a:r>
              <a:rPr lang="en-US" dirty="0"/>
              <a:t>Condition (the condition under which the loop will stop) </a:t>
            </a:r>
          </a:p>
          <a:p>
            <a:pPr>
              <a:buFont typeface="Wingdings" pitchFamily="2" charset="2"/>
              <a:buChar char="q"/>
            </a:pPr>
            <a:r>
              <a:rPr lang="en-US" dirty="0"/>
              <a:t>increment (or decrement).</a:t>
            </a:r>
          </a:p>
        </p:txBody>
      </p:sp>
    </p:spTree>
    <p:extLst>
      <p:ext uri="{BB962C8B-B14F-4D97-AF65-F5344CB8AC3E}">
        <p14:creationId xmlns:p14="http://schemas.microsoft.com/office/powerpoint/2010/main" val="18073180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and DO Loops</a:t>
            </a:r>
            <a:endParaRPr lang="en-US" dirty="0"/>
          </a:p>
        </p:txBody>
      </p:sp>
      <p:sp>
        <p:nvSpPr>
          <p:cNvPr id="3" name="Content Placeholder 2"/>
          <p:cNvSpPr>
            <a:spLocks noGrp="1"/>
          </p:cNvSpPr>
          <p:nvPr>
            <p:ph idx="1"/>
          </p:nvPr>
        </p:nvSpPr>
        <p:spPr>
          <a:xfrm>
            <a:off x="1712259" y="1241612"/>
            <a:ext cx="7772400" cy="4724400"/>
          </a:xfrm>
        </p:spPr>
        <p:txBody>
          <a:bodyPr/>
          <a:lstStyle/>
          <a:p>
            <a:r>
              <a:rPr lang="en-US" dirty="0"/>
              <a:t>Like FOR loops, the WHILE and DO loops are also used to repeat a section of code for some number of times. However while FOR loops basically specify some count, WHILE and DO loops repeat while a </a:t>
            </a:r>
            <a:r>
              <a:rPr lang="en-US" i="1" dirty="0"/>
              <a:t>condition</a:t>
            </a:r>
            <a:r>
              <a:rPr lang="en-US" dirty="0"/>
              <a:t> is true.</a:t>
            </a:r>
          </a:p>
          <a:p>
            <a:r>
              <a:rPr lang="en-US" dirty="0"/>
              <a:t>The </a:t>
            </a:r>
            <a:r>
              <a:rPr lang="en-US" i="1" dirty="0"/>
              <a:t>condition</a:t>
            </a:r>
            <a:r>
              <a:rPr lang="en-US" dirty="0"/>
              <a:t> is a </a:t>
            </a:r>
            <a:r>
              <a:rPr lang="en-US" dirty="0" err="1"/>
              <a:t>boolean</a:t>
            </a:r>
            <a:r>
              <a:rPr lang="en-US" dirty="0"/>
              <a:t> expression that we can evaluate as either "true" or "false". As soon as the </a:t>
            </a:r>
            <a:r>
              <a:rPr lang="en-US" i="1" dirty="0"/>
              <a:t>condition</a:t>
            </a:r>
            <a:r>
              <a:rPr lang="en-US" dirty="0"/>
              <a:t> evaluates to "false" the loop ends.</a:t>
            </a:r>
          </a:p>
          <a:p>
            <a:r>
              <a:rPr lang="en-US" dirty="0"/>
              <a:t>The main difference between a WHILE loop and a DO loop is where the </a:t>
            </a:r>
            <a:r>
              <a:rPr lang="en-US" i="1" dirty="0"/>
              <a:t>condition</a:t>
            </a:r>
            <a:r>
              <a:rPr lang="en-US" dirty="0"/>
              <a:t> is checked. WHILE loops check the </a:t>
            </a:r>
            <a:r>
              <a:rPr lang="en-US" i="1" dirty="0"/>
              <a:t>condition</a:t>
            </a:r>
            <a:r>
              <a:rPr lang="en-US" dirty="0"/>
              <a:t> first, and then run the statements if true. DO loops run the statements first, then check if the </a:t>
            </a:r>
            <a:r>
              <a:rPr lang="en-US" i="1" dirty="0"/>
              <a:t>condition </a:t>
            </a:r>
            <a:r>
              <a:rPr lang="en-US" dirty="0"/>
              <a:t>is true.</a:t>
            </a:r>
          </a:p>
        </p:txBody>
      </p:sp>
    </p:spTree>
    <p:extLst>
      <p:ext uri="{BB962C8B-B14F-4D97-AF65-F5344CB8AC3E}">
        <p14:creationId xmlns:p14="http://schemas.microsoft.com/office/powerpoint/2010/main" val="177142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Introductions</a:t>
            </a:r>
            <a:endParaRPr lang="en-IN" dirty="0"/>
          </a:p>
        </p:txBody>
      </p:sp>
      <p:sp>
        <p:nvSpPr>
          <p:cNvPr id="4" name="Content Placeholder 3"/>
          <p:cNvSpPr>
            <a:spLocks noGrp="1"/>
          </p:cNvSpPr>
          <p:nvPr>
            <p:ph idx="1"/>
          </p:nvPr>
        </p:nvSpPr>
        <p:spPr/>
        <p:txBody>
          <a:bodyPr/>
          <a:lstStyle/>
          <a:p>
            <a:pPr marL="0" indent="0">
              <a:buNone/>
            </a:pPr>
            <a:endParaRPr lang="en-IN" dirty="0" smtClean="0">
              <a:latin typeface="+mn-lt"/>
            </a:endParaRPr>
          </a:p>
          <a:p>
            <a:r>
              <a:rPr lang="en-US" dirty="0">
                <a:latin typeface="+mn-lt"/>
              </a:rPr>
              <a:t>Computer programs are collections of instructions that tell a computer how to interact with the user, interact with the computer hardware and process data. </a:t>
            </a:r>
          </a:p>
          <a:p>
            <a:r>
              <a:rPr lang="en-US" dirty="0">
                <a:latin typeface="+mn-lt"/>
              </a:rPr>
              <a:t>Low Level Language-Machine Language</a:t>
            </a:r>
          </a:p>
          <a:p>
            <a:r>
              <a:rPr lang="en-US" dirty="0">
                <a:latin typeface="+mn-lt"/>
              </a:rPr>
              <a:t>High Level Language-Ex. C,C++,Java</a:t>
            </a:r>
          </a:p>
          <a:p>
            <a:r>
              <a:rPr lang="en-US" b="1" dirty="0">
                <a:latin typeface="+mn-lt"/>
              </a:rPr>
              <a:t>Compiler-</a:t>
            </a:r>
            <a:r>
              <a:rPr lang="en-US" dirty="0">
                <a:latin typeface="+mn-lt"/>
              </a:rPr>
              <a:t> A Software that is used to translate high level instruction into machine language.</a:t>
            </a:r>
          </a:p>
          <a:p>
            <a:pPr marL="0" indent="0">
              <a:buNone/>
            </a:pPr>
            <a:endParaRPr lang="en-IN" dirty="0">
              <a:latin typeface="+mn-lt"/>
            </a:endParaRPr>
          </a:p>
        </p:txBody>
      </p:sp>
    </p:spTree>
    <p:extLst>
      <p:ext uri="{BB962C8B-B14F-4D97-AF65-F5344CB8AC3E}">
        <p14:creationId xmlns:p14="http://schemas.microsoft.com/office/powerpoint/2010/main" val="1363299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Language Vs Interpreted Language</a:t>
            </a:r>
            <a:endParaRPr lang="en-IN" dirty="0"/>
          </a:p>
        </p:txBody>
      </p:sp>
      <p:sp>
        <p:nvSpPr>
          <p:cNvPr id="3" name="Content Placeholder 2"/>
          <p:cNvSpPr>
            <a:spLocks noGrp="1"/>
          </p:cNvSpPr>
          <p:nvPr>
            <p:ph idx="1"/>
          </p:nvPr>
        </p:nvSpPr>
        <p:spPr/>
        <p:txBody>
          <a:bodyPr/>
          <a:lstStyle/>
          <a:p>
            <a:endParaRPr lang="en-US" dirty="0" smtClean="0"/>
          </a:p>
          <a:p>
            <a:r>
              <a:rPr lang="en-US" dirty="0" smtClean="0"/>
              <a:t>Higher </a:t>
            </a:r>
            <a:r>
              <a:rPr lang="en-US" dirty="0"/>
              <a:t>level languages such as “C”, C++, Pascal, Cobol, Fortran, ADA and Java are called “compiled languages”. In a compiled language, the programmer writes more general instructions and a </a:t>
            </a:r>
            <a:r>
              <a:rPr lang="en-US" i="1" dirty="0"/>
              <a:t>compiler</a:t>
            </a:r>
            <a:r>
              <a:rPr lang="en-US" dirty="0"/>
              <a:t> automatically translates these high level instructions into machine language. The machine language is then executed by the computer. </a:t>
            </a:r>
          </a:p>
          <a:p>
            <a:r>
              <a:rPr lang="en-US" dirty="0"/>
              <a:t>In an interpreted programming language, the statements that the programmer writes are interpreted as the program is running. This means they are translated into machine language </a:t>
            </a:r>
            <a:r>
              <a:rPr lang="en-US" i="1" dirty="0"/>
              <a:t>on the fly</a:t>
            </a:r>
            <a:r>
              <a:rPr lang="en-US" dirty="0"/>
              <a:t> and then execute as the program is running. Some popular interpreted languages include Basic, Visual Basic, Perl, Python, and shell scripting languages such as those found in the UNIX, Linux and </a:t>
            </a:r>
            <a:r>
              <a:rPr lang="en-US" dirty="0" err="1"/>
              <a:t>MacOS</a:t>
            </a:r>
            <a:r>
              <a:rPr lang="en-US" dirty="0"/>
              <a:t> X environment.</a:t>
            </a:r>
          </a:p>
          <a:p>
            <a:pPr marL="0" indent="0">
              <a:buNone/>
            </a:pPr>
            <a:endParaRPr lang="en-IN" dirty="0"/>
          </a:p>
        </p:txBody>
      </p:sp>
    </p:spTree>
    <p:extLst>
      <p:ext uri="{BB962C8B-B14F-4D97-AF65-F5344CB8AC3E}">
        <p14:creationId xmlns:p14="http://schemas.microsoft.com/office/powerpoint/2010/main" val="343278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Programing Concepts Examples</a:t>
            </a:r>
            <a:endParaRPr lang="en-IN" dirty="0">
              <a:latin typeface="+mj-lt"/>
            </a:endParaRPr>
          </a:p>
        </p:txBody>
      </p:sp>
      <p:sp>
        <p:nvSpPr>
          <p:cNvPr id="3" name="Content Placeholder 2"/>
          <p:cNvSpPr>
            <a:spLocks noGrp="1"/>
          </p:cNvSpPr>
          <p:nvPr>
            <p:ph idx="1"/>
          </p:nvPr>
        </p:nvSpPr>
        <p:spPr>
          <a:xfrm>
            <a:off x="838200" y="1004742"/>
            <a:ext cx="10102327" cy="5331511"/>
          </a:xfrm>
        </p:spPr>
        <p:txBody>
          <a:bodyPr>
            <a:normAutofit fontScale="92500" lnSpcReduction="20000"/>
          </a:bodyPr>
          <a:lstStyle/>
          <a:p>
            <a:pPr marL="0" indent="0">
              <a:buNone/>
            </a:pPr>
            <a:r>
              <a:rPr lang="en-IN" dirty="0" smtClean="0"/>
              <a:t>Computer Programing Languages can be classed into three (3) different categories of computer languages: Machine language, Assemble language and High-Level language</a:t>
            </a:r>
          </a:p>
          <a:p>
            <a:pPr marL="0" indent="0">
              <a:buNone/>
            </a:pPr>
            <a:endParaRPr lang="en-IN" dirty="0" smtClean="0"/>
          </a:p>
          <a:p>
            <a:pPr marL="0" indent="0">
              <a:buNone/>
            </a:pPr>
            <a:r>
              <a:rPr lang="en-IN" b="1" dirty="0" smtClean="0"/>
              <a:t>Machine Language</a:t>
            </a:r>
          </a:p>
          <a:p>
            <a:pPr marL="0" indent="0">
              <a:buNone/>
            </a:pPr>
            <a:endParaRPr lang="en-IN" b="1" dirty="0" smtClean="0"/>
          </a:p>
          <a:p>
            <a:pPr marL="914400" lvl="1" indent="-457200">
              <a:buFont typeface="+mj-lt"/>
              <a:buAutoNum type="alphaLcParenR"/>
            </a:pPr>
            <a:r>
              <a:rPr lang="en-IN" dirty="0"/>
              <a:t>Native language of a particular computer</a:t>
            </a:r>
          </a:p>
          <a:p>
            <a:pPr marL="914400" lvl="1" indent="-457200">
              <a:buFont typeface="+mj-lt"/>
              <a:buAutoNum type="alphaLcParenR"/>
            </a:pPr>
            <a:r>
              <a:rPr lang="en-IN" dirty="0"/>
              <a:t>Instructions are in Binary form ( 1s and 0s)</a:t>
            </a:r>
          </a:p>
          <a:p>
            <a:pPr marL="914400" lvl="1" indent="-457200">
              <a:buFont typeface="+mj-lt"/>
              <a:buAutoNum type="alphaLcParenR"/>
            </a:pPr>
            <a:r>
              <a:rPr lang="en-IN" dirty="0"/>
              <a:t>All language are translated to </a:t>
            </a:r>
            <a:r>
              <a:rPr lang="en-IN" dirty="0" smtClean="0"/>
              <a:t>machine language </a:t>
            </a:r>
          </a:p>
          <a:p>
            <a:pPr marL="457200" lvl="1" indent="0">
              <a:buNone/>
            </a:pPr>
            <a:r>
              <a:rPr lang="en-IN" dirty="0" smtClean="0"/>
              <a:t>	</a:t>
            </a:r>
          </a:p>
          <a:p>
            <a:pPr marL="457200" lvl="1" indent="0">
              <a:buNone/>
            </a:pPr>
            <a:r>
              <a:rPr lang="en-IN" dirty="0"/>
              <a:t>	</a:t>
            </a:r>
            <a:r>
              <a:rPr lang="en-IN" b="1" u="sng" dirty="0"/>
              <a:t>E</a:t>
            </a:r>
            <a:r>
              <a:rPr lang="en-IN" b="1" u="sng" dirty="0" smtClean="0"/>
              <a:t>xample: </a:t>
            </a:r>
          </a:p>
          <a:p>
            <a:pPr marL="457200" lvl="1" indent="0">
              <a:buNone/>
            </a:pPr>
            <a:r>
              <a:rPr lang="en-IN" dirty="0"/>
              <a:t>	</a:t>
            </a:r>
            <a:endParaRPr lang="en-IN" dirty="0" smtClean="0"/>
          </a:p>
          <a:p>
            <a:pPr marL="457200" lvl="1" indent="0">
              <a:buNone/>
            </a:pPr>
            <a:r>
              <a:rPr lang="en-IN" dirty="0"/>
              <a:t>	</a:t>
            </a:r>
            <a:r>
              <a:rPr lang="en-IN" dirty="0" smtClean="0"/>
              <a:t>X = X + 1 		mathematical notation</a:t>
            </a:r>
          </a:p>
          <a:p>
            <a:pPr marL="457200" lvl="1" indent="0">
              <a:buNone/>
            </a:pPr>
            <a:r>
              <a:rPr lang="en-IN" dirty="0"/>
              <a:t>	</a:t>
            </a:r>
            <a:endParaRPr lang="en-IN" dirty="0" smtClean="0"/>
          </a:p>
          <a:p>
            <a:pPr marL="457200" lvl="1" indent="0">
              <a:buNone/>
            </a:pPr>
            <a:r>
              <a:rPr lang="en-IN" dirty="0"/>
              <a:t>	</a:t>
            </a:r>
            <a:endParaRPr lang="en-IN" dirty="0" smtClean="0"/>
          </a:p>
          <a:p>
            <a:pPr marL="457200" lvl="1" indent="0">
              <a:buNone/>
            </a:pPr>
            <a:r>
              <a:rPr lang="en-IN" dirty="0"/>
              <a:t>	</a:t>
            </a:r>
            <a:r>
              <a:rPr lang="en-IN" dirty="0" smtClean="0"/>
              <a:t>1010 </a:t>
            </a:r>
            <a:r>
              <a:rPr lang="en-IN" dirty="0"/>
              <a:t>0001 1110 0110 0000 0001 </a:t>
            </a:r>
            <a:endParaRPr lang="en-IN" dirty="0" smtClean="0"/>
          </a:p>
          <a:p>
            <a:pPr marL="457200" lvl="1" indent="0">
              <a:buNone/>
            </a:pPr>
            <a:r>
              <a:rPr lang="en-IN" dirty="0"/>
              <a:t>	</a:t>
            </a:r>
            <a:r>
              <a:rPr lang="en-IN" dirty="0" smtClean="0"/>
              <a:t>0000 </a:t>
            </a:r>
            <a:r>
              <a:rPr lang="en-IN" dirty="0"/>
              <a:t>0011 0000 0110 0000 0001 0000 </a:t>
            </a:r>
            <a:r>
              <a:rPr lang="en-IN" dirty="0" smtClean="0"/>
              <a:t>		binary notation</a:t>
            </a:r>
          </a:p>
          <a:p>
            <a:pPr marL="457200" lvl="1" indent="0">
              <a:buNone/>
            </a:pPr>
            <a:r>
              <a:rPr lang="en-IN" dirty="0"/>
              <a:t>	</a:t>
            </a:r>
            <a:r>
              <a:rPr lang="en-IN" dirty="0" smtClean="0"/>
              <a:t>0000 </a:t>
            </a:r>
            <a:r>
              <a:rPr lang="en-IN" dirty="0"/>
              <a:t>1010 0011 1110 0110 0000 0001 </a:t>
            </a:r>
          </a:p>
          <a:p>
            <a:pPr marL="457200" lvl="1" indent="0">
              <a:buNone/>
            </a:pPr>
            <a:endParaRPr lang="en-IN" dirty="0" smtClean="0"/>
          </a:p>
        </p:txBody>
      </p:sp>
      <p:sp>
        <p:nvSpPr>
          <p:cNvPr id="6" name="Right Arrow 5"/>
          <p:cNvSpPr/>
          <p:nvPr/>
        </p:nvSpPr>
        <p:spPr>
          <a:xfrm>
            <a:off x="2958352" y="4623041"/>
            <a:ext cx="1387738" cy="99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ight Brace 6"/>
          <p:cNvSpPr/>
          <p:nvPr/>
        </p:nvSpPr>
        <p:spPr>
          <a:xfrm>
            <a:off x="6164134" y="5335794"/>
            <a:ext cx="903642" cy="892884"/>
          </a:xfrm>
          <a:prstGeom prst="rightBrace">
            <a:avLst>
              <a:gd name="adj1" fmla="val 2259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90851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Programing Concepts (</a:t>
            </a:r>
            <a:r>
              <a:rPr lang="en-IN" dirty="0" err="1"/>
              <a:t>c</a:t>
            </a:r>
            <a:r>
              <a:rPr lang="en-IN" dirty="0" err="1" smtClean="0"/>
              <a:t>ont</a:t>
            </a:r>
            <a:r>
              <a:rPr lang="en-IN"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latin typeface="+mj-lt"/>
              </a:rPr>
              <a:t>Assembly Language</a:t>
            </a:r>
          </a:p>
          <a:p>
            <a:pPr marL="457200" indent="-457200">
              <a:buFont typeface="+mj-lt"/>
              <a:buAutoNum type="alphaLcParenR"/>
            </a:pPr>
            <a:r>
              <a:rPr lang="en-US" dirty="0" smtClean="0">
                <a:latin typeface="+mn-lt"/>
              </a:rPr>
              <a:t>uses </a:t>
            </a:r>
            <a:r>
              <a:rPr lang="en-US" dirty="0">
                <a:latin typeface="+mn-lt"/>
              </a:rPr>
              <a:t>English-like abbreviations to represent operations performed on the data</a:t>
            </a:r>
            <a:r>
              <a:rPr lang="en-US" dirty="0" smtClean="0">
                <a:latin typeface="+mn-lt"/>
              </a:rPr>
              <a:t>. </a:t>
            </a:r>
          </a:p>
          <a:p>
            <a:pPr marL="457200" indent="-457200">
              <a:buFont typeface="+mj-lt"/>
              <a:buAutoNum type="alphaLcParenR"/>
            </a:pPr>
            <a:r>
              <a:rPr lang="en-US" dirty="0" smtClean="0"/>
              <a:t>must </a:t>
            </a:r>
            <a:r>
              <a:rPr lang="en-US" dirty="0"/>
              <a:t>be translated into machine language with the help of the special program called an </a:t>
            </a:r>
            <a:r>
              <a:rPr lang="en-US" dirty="0" smtClean="0"/>
              <a:t>assembler.</a:t>
            </a:r>
          </a:p>
          <a:p>
            <a:pPr marL="0" indent="0">
              <a:buNone/>
            </a:pPr>
            <a:r>
              <a:rPr lang="en-US" dirty="0">
                <a:latin typeface="+mn-lt"/>
              </a:rPr>
              <a:t>	</a:t>
            </a:r>
            <a:endParaRPr lang="en-US" dirty="0" smtClean="0">
              <a:latin typeface="+mn-lt"/>
            </a:endParaRPr>
          </a:p>
          <a:p>
            <a:pPr marL="0" indent="0">
              <a:buNone/>
            </a:pPr>
            <a:r>
              <a:rPr lang="en-US" dirty="0">
                <a:latin typeface="+mn-lt"/>
              </a:rPr>
              <a:t>	</a:t>
            </a:r>
            <a:r>
              <a:rPr lang="en-US" b="1" dirty="0" smtClean="0">
                <a:latin typeface="+mn-lt"/>
              </a:rPr>
              <a:t>Example:</a:t>
            </a:r>
          </a:p>
          <a:p>
            <a:pPr marL="0" indent="0">
              <a:buNone/>
            </a:pPr>
            <a:r>
              <a:rPr lang="en-US" b="1" dirty="0">
                <a:latin typeface="+mn-lt"/>
              </a:rPr>
              <a:t>	</a:t>
            </a:r>
            <a:r>
              <a:rPr lang="en-US" b="1" dirty="0" smtClean="0">
                <a:latin typeface="+mn-lt"/>
              </a:rPr>
              <a:t>	</a:t>
            </a:r>
            <a:r>
              <a:rPr lang="en-IN" dirty="0"/>
              <a:t>MOV AX, [01E6] </a:t>
            </a:r>
            <a:endParaRPr lang="en-IN" dirty="0" smtClean="0"/>
          </a:p>
          <a:p>
            <a:pPr marL="0" indent="0">
              <a:buNone/>
            </a:pPr>
            <a:r>
              <a:rPr lang="en-IN" dirty="0"/>
              <a:t>	</a:t>
            </a:r>
            <a:r>
              <a:rPr lang="en-IN" dirty="0" smtClean="0"/>
              <a:t>	ADD </a:t>
            </a:r>
            <a:r>
              <a:rPr lang="en-IN" dirty="0"/>
              <a:t>AX, 0001 </a:t>
            </a:r>
            <a:endParaRPr lang="en-IN" dirty="0" smtClean="0"/>
          </a:p>
          <a:p>
            <a:pPr marL="0" indent="0">
              <a:buNone/>
            </a:pPr>
            <a:r>
              <a:rPr lang="en-IN" dirty="0"/>
              <a:t>	</a:t>
            </a:r>
            <a:r>
              <a:rPr lang="en-IN" dirty="0" smtClean="0"/>
              <a:t>	MOV </a:t>
            </a:r>
            <a:r>
              <a:rPr lang="en-IN" dirty="0"/>
              <a:t>[01E6], AX </a:t>
            </a:r>
            <a:endParaRPr lang="en-US" b="1" dirty="0" smtClean="0">
              <a:latin typeface="+mn-lt"/>
            </a:endParaRPr>
          </a:p>
        </p:txBody>
      </p:sp>
      <p:sp>
        <p:nvSpPr>
          <p:cNvPr id="4" name="TextBox 3"/>
          <p:cNvSpPr txBox="1"/>
          <p:nvPr/>
        </p:nvSpPr>
        <p:spPr>
          <a:xfrm>
            <a:off x="6260950" y="3926541"/>
            <a:ext cx="3485478" cy="1200329"/>
          </a:xfrm>
          <a:prstGeom prst="rect">
            <a:avLst/>
          </a:prstGeom>
          <a:noFill/>
          <a:ln>
            <a:solidFill>
              <a:schemeClr val="accent1"/>
            </a:solidFill>
          </a:ln>
        </p:spPr>
        <p:txBody>
          <a:bodyPr wrap="square" rtlCol="0">
            <a:spAutoFit/>
          </a:bodyPr>
          <a:lstStyle/>
          <a:p>
            <a:r>
              <a:rPr lang="en-US" i="1" dirty="0" smtClean="0"/>
              <a:t>increasing the value of the variable by 1 as well. This example is also specific to an Intel processor.</a:t>
            </a:r>
            <a:endParaRPr lang="en-IN" i="1" dirty="0"/>
          </a:p>
        </p:txBody>
      </p:sp>
      <p:sp>
        <p:nvSpPr>
          <p:cNvPr id="5" name="Right Arrow 4"/>
          <p:cNvSpPr/>
          <p:nvPr/>
        </p:nvSpPr>
        <p:spPr>
          <a:xfrm>
            <a:off x="5190565" y="4349416"/>
            <a:ext cx="552143" cy="354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1610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Programing Concepts (</a:t>
            </a:r>
            <a:r>
              <a:rPr lang="en-IN" dirty="0" err="1"/>
              <a:t>cont</a:t>
            </a:r>
            <a:r>
              <a:rPr lang="en-IN" dirty="0"/>
              <a:t>…)</a:t>
            </a:r>
          </a:p>
        </p:txBody>
      </p:sp>
      <p:sp>
        <p:nvSpPr>
          <p:cNvPr id="3" name="Content Placeholder 2"/>
          <p:cNvSpPr>
            <a:spLocks noGrp="1"/>
          </p:cNvSpPr>
          <p:nvPr>
            <p:ph idx="1"/>
          </p:nvPr>
        </p:nvSpPr>
        <p:spPr/>
        <p:txBody>
          <a:bodyPr/>
          <a:lstStyle/>
          <a:p>
            <a:pPr marL="0" indent="0">
              <a:buNone/>
            </a:pPr>
            <a:r>
              <a:rPr lang="en-IN" b="1" dirty="0">
                <a:latin typeface="+mj-lt"/>
              </a:rPr>
              <a:t>High-Level </a:t>
            </a:r>
            <a:r>
              <a:rPr lang="en-IN" b="1" dirty="0" smtClean="0">
                <a:latin typeface="+mj-lt"/>
              </a:rPr>
              <a:t>Language</a:t>
            </a:r>
          </a:p>
          <a:p>
            <a:pPr marL="457200" indent="-457200">
              <a:buFont typeface="+mj-lt"/>
              <a:buAutoNum type="alphaLcParenR"/>
            </a:pPr>
            <a:r>
              <a:rPr lang="en-US" dirty="0">
                <a:latin typeface="+mn-lt"/>
              </a:rPr>
              <a:t>uses English-like instructions and common mathematical notations</a:t>
            </a:r>
            <a:r>
              <a:rPr lang="en-US" dirty="0" smtClean="0">
                <a:latin typeface="+mn-lt"/>
              </a:rPr>
              <a:t>.</a:t>
            </a:r>
          </a:p>
          <a:p>
            <a:pPr marL="457200" indent="-457200">
              <a:buFont typeface="+mj-lt"/>
              <a:buAutoNum type="alphaLcParenR"/>
            </a:pPr>
            <a:r>
              <a:rPr lang="en-US" dirty="0"/>
              <a:t>allow programmers to perform complicated calculations with a single </a:t>
            </a:r>
            <a:r>
              <a:rPr lang="en-US" dirty="0" smtClean="0"/>
              <a:t>instruction</a:t>
            </a:r>
          </a:p>
          <a:p>
            <a:pPr marL="457200" indent="-457200">
              <a:buFont typeface="+mj-lt"/>
              <a:buAutoNum type="alphaLcParenR"/>
            </a:pPr>
            <a:r>
              <a:rPr lang="en-US" dirty="0"/>
              <a:t>easier to read and understand than machine and assembly </a:t>
            </a:r>
            <a:r>
              <a:rPr lang="en-US" dirty="0" smtClean="0"/>
              <a:t>languages</a:t>
            </a:r>
          </a:p>
          <a:p>
            <a:pPr marL="457200" indent="-457200">
              <a:buFont typeface="+mj-lt"/>
              <a:buAutoNum type="alphaLcParenR"/>
            </a:pPr>
            <a:r>
              <a:rPr lang="en-US" dirty="0"/>
              <a:t>not as time-consuming to create a program in high-level language as it is in machine or assembly language</a:t>
            </a:r>
            <a:endParaRPr lang="en-IN" b="1" dirty="0">
              <a:latin typeface="+mn-lt"/>
            </a:endParaRPr>
          </a:p>
          <a:p>
            <a:pPr marL="0" indent="0">
              <a:buNone/>
            </a:pPr>
            <a:r>
              <a:rPr lang="en-IN" dirty="0" smtClean="0"/>
              <a:t>	</a:t>
            </a:r>
            <a:r>
              <a:rPr lang="en-IN" b="1" dirty="0" smtClean="0"/>
              <a:t>Example:</a:t>
            </a:r>
          </a:p>
          <a:p>
            <a:pPr marL="0" indent="0">
              <a:buNone/>
            </a:pPr>
            <a:r>
              <a:rPr lang="en-IN" b="1" dirty="0"/>
              <a:t>	</a:t>
            </a:r>
            <a:r>
              <a:rPr lang="en-IN" b="1" dirty="0" smtClean="0"/>
              <a:t>	</a:t>
            </a:r>
            <a:r>
              <a:rPr lang="en-IN" dirty="0"/>
              <a:t>variable := variable + 1</a:t>
            </a:r>
            <a:r>
              <a:rPr lang="en-IN" dirty="0" smtClean="0"/>
              <a:t>; </a:t>
            </a:r>
            <a:endParaRPr lang="en-IN" b="1" dirty="0"/>
          </a:p>
        </p:txBody>
      </p:sp>
    </p:spTree>
    <p:extLst>
      <p:ext uri="{BB962C8B-B14F-4D97-AF65-F5344CB8AC3E}">
        <p14:creationId xmlns:p14="http://schemas.microsoft.com/office/powerpoint/2010/main" val="194943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b="1" dirty="0" smtClean="0"/>
              <a:t>Computer Programs (softwares) and Languages:</a:t>
            </a:r>
          </a:p>
          <a:p>
            <a:r>
              <a:rPr lang="en-IN" dirty="0" smtClean="0"/>
              <a:t>set of instruction executed by a computer to perform a task</a:t>
            </a:r>
          </a:p>
          <a:p>
            <a:r>
              <a:rPr lang="en-IN" dirty="0" smtClean="0"/>
              <a:t> non physical part of the computer but very important</a:t>
            </a:r>
          </a:p>
          <a:p>
            <a:r>
              <a:rPr lang="en-IN" dirty="0" smtClean="0"/>
              <a:t>There are different types of programs developed from different types of computer language</a:t>
            </a:r>
          </a:p>
          <a:p>
            <a:r>
              <a:rPr lang="en-IN" dirty="0" smtClean="0"/>
              <a:t>Two different types of Softwares:</a:t>
            </a:r>
          </a:p>
          <a:p>
            <a:pPr lvl="1">
              <a:buFont typeface="Wingdings" panose="05000000000000000000" pitchFamily="2" charset="2"/>
              <a:buChar char="v"/>
            </a:pPr>
            <a:r>
              <a:rPr lang="en-IN" dirty="0" smtClean="0"/>
              <a:t>System software</a:t>
            </a:r>
          </a:p>
          <a:p>
            <a:pPr lvl="1">
              <a:buFont typeface="Wingdings" panose="05000000000000000000" pitchFamily="2" charset="2"/>
              <a:buChar char="v"/>
            </a:pPr>
            <a:r>
              <a:rPr lang="en-IN" dirty="0" smtClean="0"/>
              <a:t> Application Software</a:t>
            </a:r>
          </a:p>
          <a:p>
            <a:r>
              <a:rPr lang="en-IN" dirty="0" smtClean="0"/>
              <a:t>Softwares are developed from different languages</a:t>
            </a:r>
          </a:p>
          <a:p>
            <a:pPr marL="0" indent="0">
              <a:buNone/>
            </a:pPr>
            <a:endParaRPr lang="en-IN" dirty="0"/>
          </a:p>
        </p:txBody>
      </p:sp>
    </p:spTree>
    <p:extLst>
      <p:ext uri="{BB962C8B-B14F-4D97-AF65-F5344CB8AC3E}">
        <p14:creationId xmlns:p14="http://schemas.microsoft.com/office/powerpoint/2010/main" val="1566843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Structure</a:t>
            </a:r>
            <a:endParaRPr lang="en-IN" dirty="0"/>
          </a:p>
        </p:txBody>
      </p:sp>
      <p:sp>
        <p:nvSpPr>
          <p:cNvPr id="3" name="Content Placeholder 2"/>
          <p:cNvSpPr>
            <a:spLocks noGrp="1"/>
          </p:cNvSpPr>
          <p:nvPr>
            <p:ph idx="1"/>
          </p:nvPr>
        </p:nvSpPr>
        <p:spPr/>
        <p:txBody>
          <a:bodyPr/>
          <a:lstStyle/>
          <a:p>
            <a:pPr marL="0" indent="0">
              <a:buNone/>
            </a:pPr>
            <a:r>
              <a:rPr lang="en-IN" b="1" u="sng" dirty="0" smtClean="0"/>
              <a:t>Definition:</a:t>
            </a:r>
          </a:p>
          <a:p>
            <a:pPr marL="0" indent="0">
              <a:buNone/>
            </a:pPr>
            <a:r>
              <a:rPr lang="en-IN" dirty="0" smtClean="0"/>
              <a:t>A collection of different datatypes, variables, grouped together under a single name. </a:t>
            </a:r>
          </a:p>
          <a:p>
            <a:pPr marL="0" indent="0">
              <a:buNone/>
            </a:pPr>
            <a:r>
              <a:rPr lang="en-IN" dirty="0" smtClean="0"/>
              <a:t>Examples of Different datatypes:</a:t>
            </a:r>
          </a:p>
          <a:p>
            <a:pPr marL="0" indent="0">
              <a:buNone/>
            </a:pPr>
            <a:r>
              <a:rPr lang="en-IN" b="1" dirty="0" smtClean="0"/>
              <a:t>	C, C++, Java datatypes			   Python Datatypes</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99988"/>
            <a:ext cx="5508812" cy="224821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9686" y="3099988"/>
            <a:ext cx="3088204" cy="2248214"/>
          </a:xfrm>
          <a:prstGeom prst="rect">
            <a:avLst/>
          </a:prstGeom>
        </p:spPr>
      </p:pic>
    </p:spTree>
    <p:extLst>
      <p:ext uri="{BB962C8B-B14F-4D97-AF65-F5344CB8AC3E}">
        <p14:creationId xmlns:p14="http://schemas.microsoft.com/office/powerpoint/2010/main" val="1515939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ceit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itTheme" id="{773BE53D-AF43-48C2-87DA-C1256364C54C}" vid="{FEE66D1D-8A06-41C8-9704-8D9E3FBB7480}"/>
    </a:ext>
  </a:extLst>
</a:theme>
</file>

<file path=docProps/app.xml><?xml version="1.0" encoding="utf-8"?>
<Properties xmlns="http://schemas.openxmlformats.org/officeDocument/2006/extended-properties" xmlns:vt="http://schemas.openxmlformats.org/officeDocument/2006/docPropsVTypes">
  <Template>ceitTheme</Template>
  <TotalTime>405</TotalTime>
  <Words>1126</Words>
  <Application>Microsoft Office PowerPoint</Application>
  <PresentationFormat>Widescreen</PresentationFormat>
  <Paragraphs>203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Cambria</vt:lpstr>
      <vt:lpstr>Karma Medium</vt:lpstr>
      <vt:lpstr>Times New Roman</vt:lpstr>
      <vt:lpstr>Wingdings</vt:lpstr>
      <vt:lpstr>ceitTheme</vt:lpstr>
      <vt:lpstr>Fundamentals of Computing Programing Structures</vt:lpstr>
      <vt:lpstr>Session 6:  Fundamentals of Computing</vt:lpstr>
      <vt:lpstr>Introductions</vt:lpstr>
      <vt:lpstr>Compiled Language Vs Interpreted Language</vt:lpstr>
      <vt:lpstr>Programing Concepts Examples</vt:lpstr>
      <vt:lpstr>Programing Concepts (cont…)</vt:lpstr>
      <vt:lpstr>Programing Concepts (cont…)</vt:lpstr>
      <vt:lpstr>Introduction</vt:lpstr>
      <vt:lpstr>Program Structure</vt:lpstr>
      <vt:lpstr>Structured Programming Vs Object Oriented Programming</vt:lpstr>
      <vt:lpstr>Program Structure</vt:lpstr>
      <vt:lpstr>Examples</vt:lpstr>
      <vt:lpstr>Variable Declaration</vt:lpstr>
      <vt:lpstr>Examples</vt:lpstr>
      <vt:lpstr>Boolean Logic and Boolean Algebra</vt:lpstr>
      <vt:lpstr>Continue…</vt:lpstr>
      <vt:lpstr>Boolean Operator</vt:lpstr>
      <vt:lpstr>Continue…</vt:lpstr>
      <vt:lpstr>Comparison Operators</vt:lpstr>
      <vt:lpstr>Combining Boolean and Comparison Operators</vt:lpstr>
      <vt:lpstr>Conditional Statements(If..Then..Else)</vt:lpstr>
      <vt:lpstr>Example for Control Statements</vt:lpstr>
      <vt:lpstr>Iterative Constructs (Loops)</vt:lpstr>
      <vt:lpstr>FOR Loops </vt:lpstr>
      <vt:lpstr>WHILE and DO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Computing</dc:title>
  <dc:creator>Windows User</dc:creator>
  <cp:lastModifiedBy>Windows User</cp:lastModifiedBy>
  <cp:revision>28</cp:revision>
  <dcterms:created xsi:type="dcterms:W3CDTF">2019-10-23T01:15:42Z</dcterms:created>
  <dcterms:modified xsi:type="dcterms:W3CDTF">2019-10-28T03:13:17Z</dcterms:modified>
</cp:coreProperties>
</file>