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75" r:id="rId5"/>
    <p:sldId id="268" r:id="rId6"/>
    <p:sldId id="269" r:id="rId7"/>
    <p:sldId id="276" r:id="rId8"/>
    <p:sldId id="277" r:id="rId9"/>
    <p:sldId id="278" r:id="rId10"/>
    <p:sldId id="279" r:id="rId11"/>
    <p:sldId id="270" r:id="rId12"/>
    <p:sldId id="280" r:id="rId13"/>
    <p:sldId id="271" r:id="rId14"/>
    <p:sldId id="272" r:id="rId15"/>
    <p:sldId id="281" r:id="rId16"/>
    <p:sldId id="273" r:id="rId17"/>
    <p:sldId id="28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1" d="100"/>
          <a:sy n="91"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827D58-417C-4678-83B3-3FAA064D1354}"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90D078EB-0ECD-46AC-9F67-14F382B7F2BE}">
      <dgm:prSet/>
      <dgm:spPr/>
      <dgm:t>
        <a:bodyPr/>
        <a:lstStyle/>
        <a:p>
          <a:pPr rtl="0"/>
          <a:r>
            <a:rPr lang="en-US" b="1" dirty="0" smtClean="0">
              <a:solidFill>
                <a:schemeClr val="tx1"/>
              </a:solidFill>
            </a:rPr>
            <a:t>Reflexive rule</a:t>
          </a:r>
          <a:r>
            <a:rPr lang="en-US" dirty="0" smtClean="0">
              <a:solidFill>
                <a:schemeClr val="tx1"/>
              </a:solidFill>
            </a:rPr>
            <a:t> − If alpha is a set of attributes and beta is subset of alpha, then alpha holds beta.</a:t>
          </a:r>
          <a:endParaRPr lang="en-IN" dirty="0">
            <a:solidFill>
              <a:schemeClr val="tx1"/>
            </a:solidFill>
          </a:endParaRPr>
        </a:p>
      </dgm:t>
    </dgm:pt>
    <dgm:pt modelId="{2C2BB883-FA3B-4D34-80C9-477334584050}" type="parTrans" cxnId="{A617D364-59DD-441E-9994-635642E24815}">
      <dgm:prSet/>
      <dgm:spPr/>
      <dgm:t>
        <a:bodyPr/>
        <a:lstStyle/>
        <a:p>
          <a:endParaRPr lang="en-US"/>
        </a:p>
      </dgm:t>
    </dgm:pt>
    <dgm:pt modelId="{D14FB9E6-D271-45C2-B96F-59FD5A8CD73B}" type="sibTrans" cxnId="{A617D364-59DD-441E-9994-635642E24815}">
      <dgm:prSet/>
      <dgm:spPr/>
      <dgm:t>
        <a:bodyPr/>
        <a:lstStyle/>
        <a:p>
          <a:endParaRPr lang="en-US"/>
        </a:p>
      </dgm:t>
    </dgm:pt>
    <dgm:pt modelId="{6FC38AD9-FCE9-411E-B14C-D12D7ED99B3A}">
      <dgm:prSet/>
      <dgm:spPr/>
      <dgm:t>
        <a:bodyPr/>
        <a:lstStyle/>
        <a:p>
          <a:pPr rtl="0"/>
          <a:r>
            <a:rPr lang="en-US" b="1" dirty="0" smtClean="0">
              <a:solidFill>
                <a:schemeClr val="tx1"/>
              </a:solidFill>
            </a:rPr>
            <a:t>Augmentation rule</a:t>
          </a:r>
          <a:r>
            <a:rPr lang="en-US" dirty="0" smtClean="0">
              <a:solidFill>
                <a:schemeClr val="tx1"/>
              </a:solidFill>
            </a:rPr>
            <a:t> − If a → b holds and y is attribute set, then ay → by also holds. That is adding attributes in dependencies, does not change the basic dependencies.</a:t>
          </a:r>
          <a:endParaRPr lang="en-IN" dirty="0">
            <a:solidFill>
              <a:schemeClr val="tx1"/>
            </a:solidFill>
          </a:endParaRPr>
        </a:p>
      </dgm:t>
    </dgm:pt>
    <dgm:pt modelId="{18120151-6628-4FE0-8A15-9D2F6776E6B3}" type="parTrans" cxnId="{19DBD438-C237-438C-A285-E97C85757244}">
      <dgm:prSet/>
      <dgm:spPr/>
      <dgm:t>
        <a:bodyPr/>
        <a:lstStyle/>
        <a:p>
          <a:endParaRPr lang="en-US"/>
        </a:p>
      </dgm:t>
    </dgm:pt>
    <dgm:pt modelId="{D43B3255-8DE2-442C-9707-2E74527B152D}" type="sibTrans" cxnId="{19DBD438-C237-438C-A285-E97C85757244}">
      <dgm:prSet/>
      <dgm:spPr/>
      <dgm:t>
        <a:bodyPr/>
        <a:lstStyle/>
        <a:p>
          <a:endParaRPr lang="en-US"/>
        </a:p>
      </dgm:t>
    </dgm:pt>
    <dgm:pt modelId="{9FD4D798-825C-4531-AAEE-D3629344A951}">
      <dgm:prSet/>
      <dgm:spPr/>
      <dgm:t>
        <a:bodyPr/>
        <a:lstStyle/>
        <a:p>
          <a:pPr rtl="0"/>
          <a:r>
            <a:rPr lang="en-US" b="1" dirty="0" smtClean="0">
              <a:solidFill>
                <a:schemeClr val="tx1"/>
              </a:solidFill>
            </a:rPr>
            <a:t>Transitivity rule</a:t>
          </a:r>
          <a:r>
            <a:rPr lang="en-US" dirty="0" smtClean="0">
              <a:solidFill>
                <a:schemeClr val="tx1"/>
              </a:solidFill>
            </a:rPr>
            <a:t> − Same as transitive rule in algebra,</a:t>
          </a:r>
        </a:p>
        <a:p>
          <a:pPr rtl="0"/>
          <a:r>
            <a:rPr lang="en-US" dirty="0" smtClean="0">
              <a:solidFill>
                <a:schemeClr val="tx1"/>
              </a:solidFill>
            </a:rPr>
            <a:t> if a → b holds and b → c holds, then a → c also</a:t>
          </a:r>
        </a:p>
        <a:p>
          <a:pPr rtl="0"/>
          <a:r>
            <a:rPr lang="en-US" dirty="0" smtClean="0">
              <a:solidFill>
                <a:schemeClr val="tx1"/>
              </a:solidFill>
            </a:rPr>
            <a:t> holds. a → b is called as a functionally that determines b.</a:t>
          </a:r>
          <a:endParaRPr lang="en-IN" dirty="0">
            <a:solidFill>
              <a:schemeClr val="tx1"/>
            </a:solidFill>
          </a:endParaRPr>
        </a:p>
      </dgm:t>
    </dgm:pt>
    <dgm:pt modelId="{AE333B53-C450-4B5F-8FEF-EEED11210562}" type="parTrans" cxnId="{DF6C4A51-8500-4F46-B4AE-2665A14F199E}">
      <dgm:prSet/>
      <dgm:spPr/>
      <dgm:t>
        <a:bodyPr/>
        <a:lstStyle/>
        <a:p>
          <a:endParaRPr lang="en-US"/>
        </a:p>
      </dgm:t>
    </dgm:pt>
    <dgm:pt modelId="{5758A421-58A0-4698-B7A7-90CDE74822CC}" type="sibTrans" cxnId="{DF6C4A51-8500-4F46-B4AE-2665A14F199E}">
      <dgm:prSet/>
      <dgm:spPr/>
      <dgm:t>
        <a:bodyPr/>
        <a:lstStyle/>
        <a:p>
          <a:endParaRPr lang="en-US"/>
        </a:p>
      </dgm:t>
    </dgm:pt>
    <dgm:pt modelId="{3320EFCE-D0A5-4057-B19A-DF3AB7CD456F}" type="pres">
      <dgm:prSet presAssocID="{35827D58-417C-4678-83B3-3FAA064D1354}" presName="linear" presStyleCnt="0">
        <dgm:presLayoutVars>
          <dgm:animLvl val="lvl"/>
          <dgm:resizeHandles val="exact"/>
        </dgm:presLayoutVars>
      </dgm:prSet>
      <dgm:spPr/>
    </dgm:pt>
    <dgm:pt modelId="{27E8D071-5333-4B31-B1AF-1670E592C5AE}" type="pres">
      <dgm:prSet presAssocID="{90D078EB-0ECD-46AC-9F67-14F382B7F2BE}" presName="parentText" presStyleLbl="node1" presStyleIdx="0" presStyleCnt="3">
        <dgm:presLayoutVars>
          <dgm:chMax val="0"/>
          <dgm:bulletEnabled val="1"/>
        </dgm:presLayoutVars>
      </dgm:prSet>
      <dgm:spPr/>
    </dgm:pt>
    <dgm:pt modelId="{22D8CF4E-D80B-4557-9341-7E1758E27824}" type="pres">
      <dgm:prSet presAssocID="{D14FB9E6-D271-45C2-B96F-59FD5A8CD73B}" presName="spacer" presStyleCnt="0"/>
      <dgm:spPr/>
    </dgm:pt>
    <dgm:pt modelId="{FE7DDC48-D9D1-446F-A691-2AC1CD7EF464}" type="pres">
      <dgm:prSet presAssocID="{6FC38AD9-FCE9-411E-B14C-D12D7ED99B3A}" presName="parentText" presStyleLbl="node1" presStyleIdx="1" presStyleCnt="3">
        <dgm:presLayoutVars>
          <dgm:chMax val="0"/>
          <dgm:bulletEnabled val="1"/>
        </dgm:presLayoutVars>
      </dgm:prSet>
      <dgm:spPr/>
    </dgm:pt>
    <dgm:pt modelId="{D8BE843C-2CC6-436A-8A22-D796F22583CC}" type="pres">
      <dgm:prSet presAssocID="{D43B3255-8DE2-442C-9707-2E74527B152D}" presName="spacer" presStyleCnt="0"/>
      <dgm:spPr/>
    </dgm:pt>
    <dgm:pt modelId="{AE0DE87E-8849-4037-ADDC-8DE06F7A2F05}" type="pres">
      <dgm:prSet presAssocID="{9FD4D798-825C-4531-AAEE-D3629344A951}" presName="parentText" presStyleLbl="node1" presStyleIdx="2" presStyleCnt="3">
        <dgm:presLayoutVars>
          <dgm:chMax val="0"/>
          <dgm:bulletEnabled val="1"/>
        </dgm:presLayoutVars>
      </dgm:prSet>
      <dgm:spPr/>
    </dgm:pt>
  </dgm:ptLst>
  <dgm:cxnLst>
    <dgm:cxn modelId="{A617D364-59DD-441E-9994-635642E24815}" srcId="{35827D58-417C-4678-83B3-3FAA064D1354}" destId="{90D078EB-0ECD-46AC-9F67-14F382B7F2BE}" srcOrd="0" destOrd="0" parTransId="{2C2BB883-FA3B-4D34-80C9-477334584050}" sibTransId="{D14FB9E6-D271-45C2-B96F-59FD5A8CD73B}"/>
    <dgm:cxn modelId="{19DBD438-C237-438C-A285-E97C85757244}" srcId="{35827D58-417C-4678-83B3-3FAA064D1354}" destId="{6FC38AD9-FCE9-411E-B14C-D12D7ED99B3A}" srcOrd="1" destOrd="0" parTransId="{18120151-6628-4FE0-8A15-9D2F6776E6B3}" sibTransId="{D43B3255-8DE2-442C-9707-2E74527B152D}"/>
    <dgm:cxn modelId="{885C6E14-D1B6-4774-89F9-0B06B0072CAB}" type="presOf" srcId="{6FC38AD9-FCE9-411E-B14C-D12D7ED99B3A}" destId="{FE7DDC48-D9D1-446F-A691-2AC1CD7EF464}" srcOrd="0" destOrd="0" presId="urn:microsoft.com/office/officeart/2005/8/layout/vList2"/>
    <dgm:cxn modelId="{DF6C4A51-8500-4F46-B4AE-2665A14F199E}" srcId="{35827D58-417C-4678-83B3-3FAA064D1354}" destId="{9FD4D798-825C-4531-AAEE-D3629344A951}" srcOrd="2" destOrd="0" parTransId="{AE333B53-C450-4B5F-8FEF-EEED11210562}" sibTransId="{5758A421-58A0-4698-B7A7-90CDE74822CC}"/>
    <dgm:cxn modelId="{B6B8D5F7-B989-4EB5-99A3-013F20771C8D}" type="presOf" srcId="{90D078EB-0ECD-46AC-9F67-14F382B7F2BE}" destId="{27E8D071-5333-4B31-B1AF-1670E592C5AE}" srcOrd="0" destOrd="0" presId="urn:microsoft.com/office/officeart/2005/8/layout/vList2"/>
    <dgm:cxn modelId="{2B8AC77A-431E-43E8-A926-5AF94A2300E3}" type="presOf" srcId="{35827D58-417C-4678-83B3-3FAA064D1354}" destId="{3320EFCE-D0A5-4057-B19A-DF3AB7CD456F}" srcOrd="0" destOrd="0" presId="urn:microsoft.com/office/officeart/2005/8/layout/vList2"/>
    <dgm:cxn modelId="{CBFF4574-B292-4BDA-A280-6646B0D5A757}" type="presOf" srcId="{9FD4D798-825C-4531-AAEE-D3629344A951}" destId="{AE0DE87E-8849-4037-ADDC-8DE06F7A2F05}" srcOrd="0" destOrd="0" presId="urn:microsoft.com/office/officeart/2005/8/layout/vList2"/>
    <dgm:cxn modelId="{A3C8F302-B5E3-42D9-84DB-7AA408E17F36}" type="presParOf" srcId="{3320EFCE-D0A5-4057-B19A-DF3AB7CD456F}" destId="{27E8D071-5333-4B31-B1AF-1670E592C5AE}" srcOrd="0" destOrd="0" presId="urn:microsoft.com/office/officeart/2005/8/layout/vList2"/>
    <dgm:cxn modelId="{A4920987-13CA-4066-9C0E-E39B68D91983}" type="presParOf" srcId="{3320EFCE-D0A5-4057-B19A-DF3AB7CD456F}" destId="{22D8CF4E-D80B-4557-9341-7E1758E27824}" srcOrd="1" destOrd="0" presId="urn:microsoft.com/office/officeart/2005/8/layout/vList2"/>
    <dgm:cxn modelId="{7355AAF3-A3CE-47C4-8DB2-BEEFE3C01A69}" type="presParOf" srcId="{3320EFCE-D0A5-4057-B19A-DF3AB7CD456F}" destId="{FE7DDC48-D9D1-446F-A691-2AC1CD7EF464}" srcOrd="2" destOrd="0" presId="urn:microsoft.com/office/officeart/2005/8/layout/vList2"/>
    <dgm:cxn modelId="{28DAB5AA-430E-407C-A670-366D45898165}" type="presParOf" srcId="{3320EFCE-D0A5-4057-B19A-DF3AB7CD456F}" destId="{D8BE843C-2CC6-436A-8A22-D796F22583CC}" srcOrd="3" destOrd="0" presId="urn:microsoft.com/office/officeart/2005/8/layout/vList2"/>
    <dgm:cxn modelId="{A794A287-19C1-4D88-B695-A79CDC444BF0}" type="presParOf" srcId="{3320EFCE-D0A5-4057-B19A-DF3AB7CD456F}" destId="{AE0DE87E-8849-4037-ADDC-8DE06F7A2F0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259EC-4740-4322-82DE-9ADEEAE27E6F}"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68AE6E2E-6C91-4DAF-9109-C147EC6EEA55}">
      <dgm:prSet/>
      <dgm:spPr/>
      <dgm:t>
        <a:bodyPr/>
        <a:lstStyle/>
        <a:p>
          <a:pPr algn="ctr" rtl="0"/>
          <a:r>
            <a:rPr lang="en-US" b="1" dirty="0" smtClean="0">
              <a:solidFill>
                <a:schemeClr val="tx1"/>
              </a:solidFill>
            </a:rPr>
            <a:t>Multivalued dependency</a:t>
          </a:r>
        </a:p>
        <a:p>
          <a:pPr algn="just" rtl="0"/>
          <a:r>
            <a:rPr lang="en-US" dirty="0" smtClean="0">
              <a:solidFill>
                <a:schemeClr val="tx1"/>
              </a:solidFill>
            </a:rPr>
            <a:t>Multiple independent multivalued attributes in a single table</a:t>
          </a:r>
          <a:endParaRPr lang="en-IN" dirty="0">
            <a:solidFill>
              <a:schemeClr val="tx1"/>
            </a:solidFill>
          </a:endParaRPr>
        </a:p>
      </dgm:t>
    </dgm:pt>
    <dgm:pt modelId="{AC1E5622-DED9-4B59-A6C5-F0063DD81D98}" type="parTrans" cxnId="{6078E870-1AB6-4FA3-9991-F0F0550D82C6}">
      <dgm:prSet/>
      <dgm:spPr/>
      <dgm:t>
        <a:bodyPr/>
        <a:lstStyle/>
        <a:p>
          <a:endParaRPr lang="en-US"/>
        </a:p>
      </dgm:t>
    </dgm:pt>
    <dgm:pt modelId="{37627092-1DED-487D-9AAD-846E9778202D}" type="sibTrans" cxnId="{6078E870-1AB6-4FA3-9991-F0F0550D82C6}">
      <dgm:prSet/>
      <dgm:spPr/>
      <dgm:t>
        <a:bodyPr/>
        <a:lstStyle/>
        <a:p>
          <a:endParaRPr lang="en-US"/>
        </a:p>
      </dgm:t>
    </dgm:pt>
    <dgm:pt modelId="{7E6008EE-D492-4841-894B-4A20A3CE7605}">
      <dgm:prSet/>
      <dgm:spPr/>
      <dgm:t>
        <a:bodyPr/>
        <a:lstStyle/>
        <a:p>
          <a:pPr algn="ctr" rtl="0"/>
          <a:r>
            <a:rPr lang="en-US" b="1" dirty="0" smtClean="0">
              <a:solidFill>
                <a:schemeClr val="tx1"/>
              </a:solidFill>
            </a:rPr>
            <a:t>Trivial functional dependency</a:t>
          </a:r>
        </a:p>
        <a:p>
          <a:pPr algn="just" rtl="0"/>
          <a:r>
            <a:rPr lang="en-US" dirty="0" smtClean="0">
              <a:solidFill>
                <a:schemeClr val="tx1"/>
              </a:solidFill>
            </a:rPr>
            <a:t> FD, X → Y holds, where Y is a subset of X, then it is called a trivial FD. Trivial FDs always hold.</a:t>
          </a:r>
          <a:endParaRPr lang="en-IN" dirty="0">
            <a:solidFill>
              <a:schemeClr val="tx1"/>
            </a:solidFill>
          </a:endParaRPr>
        </a:p>
      </dgm:t>
    </dgm:pt>
    <dgm:pt modelId="{49E53963-D854-44AE-A823-85661C512A4B}" type="parTrans" cxnId="{DBDE18A5-71D5-454F-A1F9-4E55C7C0D987}">
      <dgm:prSet/>
      <dgm:spPr/>
      <dgm:t>
        <a:bodyPr/>
        <a:lstStyle/>
        <a:p>
          <a:endParaRPr lang="en-US"/>
        </a:p>
      </dgm:t>
    </dgm:pt>
    <dgm:pt modelId="{3D839348-4F0F-478D-AEE5-67633F5479C7}" type="sibTrans" cxnId="{DBDE18A5-71D5-454F-A1F9-4E55C7C0D987}">
      <dgm:prSet/>
      <dgm:spPr/>
      <dgm:t>
        <a:bodyPr/>
        <a:lstStyle/>
        <a:p>
          <a:endParaRPr lang="en-US"/>
        </a:p>
      </dgm:t>
    </dgm:pt>
    <dgm:pt modelId="{B7A6AFFD-FE1E-48B6-B89D-5074D6C56708}">
      <dgm:prSet/>
      <dgm:spPr/>
      <dgm:t>
        <a:bodyPr/>
        <a:lstStyle/>
        <a:p>
          <a:pPr algn="ctr" rtl="0"/>
          <a:r>
            <a:rPr lang="en-US" b="1" dirty="0" smtClean="0">
              <a:solidFill>
                <a:schemeClr val="tx1"/>
              </a:solidFill>
            </a:rPr>
            <a:t>Non-trivial functional dependency</a:t>
          </a:r>
        </a:p>
        <a:p>
          <a:pPr algn="just" rtl="0"/>
          <a:r>
            <a:rPr lang="en-US" dirty="0" smtClean="0">
              <a:solidFill>
                <a:schemeClr val="tx1"/>
              </a:solidFill>
            </a:rPr>
            <a:t>  FD X → Y holds, where Y is not a subset of X</a:t>
          </a:r>
          <a:endParaRPr lang="en-IN" dirty="0">
            <a:solidFill>
              <a:schemeClr val="tx1"/>
            </a:solidFill>
          </a:endParaRPr>
        </a:p>
      </dgm:t>
    </dgm:pt>
    <dgm:pt modelId="{A281F8C3-41BE-48F7-B588-3D591399AB1B}" type="parTrans" cxnId="{9CED881A-1BB5-42FE-9FC3-3D68EFADACBC}">
      <dgm:prSet/>
      <dgm:spPr/>
      <dgm:t>
        <a:bodyPr/>
        <a:lstStyle/>
        <a:p>
          <a:endParaRPr lang="en-US"/>
        </a:p>
      </dgm:t>
    </dgm:pt>
    <dgm:pt modelId="{1EB0ACF7-48B1-4876-8F78-B70B2D1860FD}" type="sibTrans" cxnId="{9CED881A-1BB5-42FE-9FC3-3D68EFADACBC}">
      <dgm:prSet/>
      <dgm:spPr/>
      <dgm:t>
        <a:bodyPr/>
        <a:lstStyle/>
        <a:p>
          <a:endParaRPr lang="en-US"/>
        </a:p>
      </dgm:t>
    </dgm:pt>
    <dgm:pt modelId="{936F40B7-CEE1-4D6B-9515-B2C7DE92B9D8}">
      <dgm:prSet/>
      <dgm:spPr/>
      <dgm:t>
        <a:bodyPr/>
        <a:lstStyle/>
        <a:p>
          <a:pPr algn="ctr" rtl="0"/>
          <a:r>
            <a:rPr lang="en-US" b="1" dirty="0" smtClean="0">
              <a:solidFill>
                <a:schemeClr val="tx1"/>
              </a:solidFill>
            </a:rPr>
            <a:t>Transitive dependency</a:t>
          </a:r>
        </a:p>
        <a:p>
          <a:pPr algn="just" rtl="0"/>
          <a:r>
            <a:rPr lang="en-US" dirty="0" smtClean="0">
              <a:solidFill>
                <a:schemeClr val="tx1"/>
              </a:solidFill>
            </a:rPr>
            <a:t> FD which happens when t is indirectly formed by two functional dependencies.</a:t>
          </a:r>
          <a:endParaRPr lang="en-IN" dirty="0">
            <a:solidFill>
              <a:schemeClr val="tx1"/>
            </a:solidFill>
          </a:endParaRPr>
        </a:p>
      </dgm:t>
    </dgm:pt>
    <dgm:pt modelId="{C3734EC8-2EDF-4220-84E7-72E667F4BA15}" type="parTrans" cxnId="{03B9C1C4-7A27-4858-93E1-6352F52E6E1F}">
      <dgm:prSet/>
      <dgm:spPr/>
      <dgm:t>
        <a:bodyPr/>
        <a:lstStyle/>
        <a:p>
          <a:endParaRPr lang="en-US"/>
        </a:p>
      </dgm:t>
    </dgm:pt>
    <dgm:pt modelId="{4389F3CD-8047-499B-B75D-EE59D2E18D77}" type="sibTrans" cxnId="{03B9C1C4-7A27-4858-93E1-6352F52E6E1F}">
      <dgm:prSet/>
      <dgm:spPr/>
      <dgm:t>
        <a:bodyPr/>
        <a:lstStyle/>
        <a:p>
          <a:endParaRPr lang="en-US"/>
        </a:p>
      </dgm:t>
    </dgm:pt>
    <dgm:pt modelId="{919B705D-E110-467D-8951-7A0D5AB9CE9A}" type="pres">
      <dgm:prSet presAssocID="{58C259EC-4740-4322-82DE-9ADEEAE27E6F}" presName="diagram" presStyleCnt="0">
        <dgm:presLayoutVars>
          <dgm:dir/>
          <dgm:resizeHandles val="exact"/>
        </dgm:presLayoutVars>
      </dgm:prSet>
      <dgm:spPr/>
    </dgm:pt>
    <dgm:pt modelId="{447C1640-4E7E-48D0-9B80-0E4067AA4F55}" type="pres">
      <dgm:prSet presAssocID="{68AE6E2E-6C91-4DAF-9109-C147EC6EEA55}" presName="node" presStyleLbl="node1" presStyleIdx="0" presStyleCnt="4">
        <dgm:presLayoutVars>
          <dgm:bulletEnabled val="1"/>
        </dgm:presLayoutVars>
      </dgm:prSet>
      <dgm:spPr/>
      <dgm:t>
        <a:bodyPr/>
        <a:lstStyle/>
        <a:p>
          <a:endParaRPr lang="en-US"/>
        </a:p>
      </dgm:t>
    </dgm:pt>
    <dgm:pt modelId="{35A2FAAF-6335-4B34-93E4-48BE5525B29B}" type="pres">
      <dgm:prSet presAssocID="{37627092-1DED-487D-9AAD-846E9778202D}" presName="sibTrans" presStyleCnt="0"/>
      <dgm:spPr/>
    </dgm:pt>
    <dgm:pt modelId="{9A6BA9B0-5441-478E-93DD-0E488BBEFFAA}" type="pres">
      <dgm:prSet presAssocID="{7E6008EE-D492-4841-894B-4A20A3CE7605}" presName="node" presStyleLbl="node1" presStyleIdx="1" presStyleCnt="4">
        <dgm:presLayoutVars>
          <dgm:bulletEnabled val="1"/>
        </dgm:presLayoutVars>
      </dgm:prSet>
      <dgm:spPr/>
      <dgm:t>
        <a:bodyPr/>
        <a:lstStyle/>
        <a:p>
          <a:endParaRPr lang="en-US"/>
        </a:p>
      </dgm:t>
    </dgm:pt>
    <dgm:pt modelId="{A5B35FBB-3298-49E3-8C66-6FE12BF36B01}" type="pres">
      <dgm:prSet presAssocID="{3D839348-4F0F-478D-AEE5-67633F5479C7}" presName="sibTrans" presStyleCnt="0"/>
      <dgm:spPr/>
    </dgm:pt>
    <dgm:pt modelId="{5ECF078E-C31B-49B5-8923-BBA8ACC8A70D}" type="pres">
      <dgm:prSet presAssocID="{B7A6AFFD-FE1E-48B6-B89D-5074D6C56708}" presName="node" presStyleLbl="node1" presStyleIdx="2" presStyleCnt="4">
        <dgm:presLayoutVars>
          <dgm:bulletEnabled val="1"/>
        </dgm:presLayoutVars>
      </dgm:prSet>
      <dgm:spPr/>
      <dgm:t>
        <a:bodyPr/>
        <a:lstStyle/>
        <a:p>
          <a:endParaRPr lang="en-US"/>
        </a:p>
      </dgm:t>
    </dgm:pt>
    <dgm:pt modelId="{42BE5BAB-9486-45D7-BABD-1822821DB6D0}" type="pres">
      <dgm:prSet presAssocID="{1EB0ACF7-48B1-4876-8F78-B70B2D1860FD}" presName="sibTrans" presStyleCnt="0"/>
      <dgm:spPr/>
    </dgm:pt>
    <dgm:pt modelId="{B1C6DB38-368D-4526-AAEB-436621648E9E}" type="pres">
      <dgm:prSet presAssocID="{936F40B7-CEE1-4D6B-9515-B2C7DE92B9D8}" presName="node" presStyleLbl="node1" presStyleIdx="3" presStyleCnt="4">
        <dgm:presLayoutVars>
          <dgm:bulletEnabled val="1"/>
        </dgm:presLayoutVars>
      </dgm:prSet>
      <dgm:spPr/>
      <dgm:t>
        <a:bodyPr/>
        <a:lstStyle/>
        <a:p>
          <a:endParaRPr lang="en-US"/>
        </a:p>
      </dgm:t>
    </dgm:pt>
  </dgm:ptLst>
  <dgm:cxnLst>
    <dgm:cxn modelId="{03B9C1C4-7A27-4858-93E1-6352F52E6E1F}" srcId="{58C259EC-4740-4322-82DE-9ADEEAE27E6F}" destId="{936F40B7-CEE1-4D6B-9515-B2C7DE92B9D8}" srcOrd="3" destOrd="0" parTransId="{C3734EC8-2EDF-4220-84E7-72E667F4BA15}" sibTransId="{4389F3CD-8047-499B-B75D-EE59D2E18D77}"/>
    <dgm:cxn modelId="{1C014F68-1088-4EEF-8321-AB7083405676}" type="presOf" srcId="{B7A6AFFD-FE1E-48B6-B89D-5074D6C56708}" destId="{5ECF078E-C31B-49B5-8923-BBA8ACC8A70D}" srcOrd="0" destOrd="0" presId="urn:microsoft.com/office/officeart/2005/8/layout/default"/>
    <dgm:cxn modelId="{16161F47-DE0E-439A-A3DC-7372B91B3B52}" type="presOf" srcId="{936F40B7-CEE1-4D6B-9515-B2C7DE92B9D8}" destId="{B1C6DB38-368D-4526-AAEB-436621648E9E}" srcOrd="0" destOrd="0" presId="urn:microsoft.com/office/officeart/2005/8/layout/default"/>
    <dgm:cxn modelId="{9CED881A-1BB5-42FE-9FC3-3D68EFADACBC}" srcId="{58C259EC-4740-4322-82DE-9ADEEAE27E6F}" destId="{B7A6AFFD-FE1E-48B6-B89D-5074D6C56708}" srcOrd="2" destOrd="0" parTransId="{A281F8C3-41BE-48F7-B588-3D591399AB1B}" sibTransId="{1EB0ACF7-48B1-4876-8F78-B70B2D1860FD}"/>
    <dgm:cxn modelId="{B6F26E60-5803-48C0-A66D-9FA801A6E9F6}" type="presOf" srcId="{68AE6E2E-6C91-4DAF-9109-C147EC6EEA55}" destId="{447C1640-4E7E-48D0-9B80-0E4067AA4F55}" srcOrd="0" destOrd="0" presId="urn:microsoft.com/office/officeart/2005/8/layout/default"/>
    <dgm:cxn modelId="{6078E870-1AB6-4FA3-9991-F0F0550D82C6}" srcId="{58C259EC-4740-4322-82DE-9ADEEAE27E6F}" destId="{68AE6E2E-6C91-4DAF-9109-C147EC6EEA55}" srcOrd="0" destOrd="0" parTransId="{AC1E5622-DED9-4B59-A6C5-F0063DD81D98}" sibTransId="{37627092-1DED-487D-9AAD-846E9778202D}"/>
    <dgm:cxn modelId="{B426A2FC-6FD9-4750-B580-8CF173D8FA3D}" type="presOf" srcId="{7E6008EE-D492-4841-894B-4A20A3CE7605}" destId="{9A6BA9B0-5441-478E-93DD-0E488BBEFFAA}" srcOrd="0" destOrd="0" presId="urn:microsoft.com/office/officeart/2005/8/layout/default"/>
    <dgm:cxn modelId="{706A6F26-C325-4695-A390-8733A7A72C20}" type="presOf" srcId="{58C259EC-4740-4322-82DE-9ADEEAE27E6F}" destId="{919B705D-E110-467D-8951-7A0D5AB9CE9A}" srcOrd="0" destOrd="0" presId="urn:microsoft.com/office/officeart/2005/8/layout/default"/>
    <dgm:cxn modelId="{DBDE18A5-71D5-454F-A1F9-4E55C7C0D987}" srcId="{58C259EC-4740-4322-82DE-9ADEEAE27E6F}" destId="{7E6008EE-D492-4841-894B-4A20A3CE7605}" srcOrd="1" destOrd="0" parTransId="{49E53963-D854-44AE-A823-85661C512A4B}" sibTransId="{3D839348-4F0F-478D-AEE5-67633F5479C7}"/>
    <dgm:cxn modelId="{87FDF139-550C-4151-8894-B4E70E719727}" type="presParOf" srcId="{919B705D-E110-467D-8951-7A0D5AB9CE9A}" destId="{447C1640-4E7E-48D0-9B80-0E4067AA4F55}" srcOrd="0" destOrd="0" presId="urn:microsoft.com/office/officeart/2005/8/layout/default"/>
    <dgm:cxn modelId="{A9E83B38-A868-46CC-81B3-31991E35B528}" type="presParOf" srcId="{919B705D-E110-467D-8951-7A0D5AB9CE9A}" destId="{35A2FAAF-6335-4B34-93E4-48BE5525B29B}" srcOrd="1" destOrd="0" presId="urn:microsoft.com/office/officeart/2005/8/layout/default"/>
    <dgm:cxn modelId="{C2132ADB-8B67-48B2-AB95-0A760404B3CD}" type="presParOf" srcId="{919B705D-E110-467D-8951-7A0D5AB9CE9A}" destId="{9A6BA9B0-5441-478E-93DD-0E488BBEFFAA}" srcOrd="2" destOrd="0" presId="urn:microsoft.com/office/officeart/2005/8/layout/default"/>
    <dgm:cxn modelId="{EF4A6C46-1784-4625-B1FF-B3B8C2254A93}" type="presParOf" srcId="{919B705D-E110-467D-8951-7A0D5AB9CE9A}" destId="{A5B35FBB-3298-49E3-8C66-6FE12BF36B01}" srcOrd="3" destOrd="0" presId="urn:microsoft.com/office/officeart/2005/8/layout/default"/>
    <dgm:cxn modelId="{527C6A57-C255-42AD-AC35-5002F1D263A6}" type="presParOf" srcId="{919B705D-E110-467D-8951-7A0D5AB9CE9A}" destId="{5ECF078E-C31B-49B5-8923-BBA8ACC8A70D}" srcOrd="4" destOrd="0" presId="urn:microsoft.com/office/officeart/2005/8/layout/default"/>
    <dgm:cxn modelId="{EF850788-E716-4023-8F37-5533E49B3A28}" type="presParOf" srcId="{919B705D-E110-467D-8951-7A0D5AB9CE9A}" destId="{42BE5BAB-9486-45D7-BABD-1822821DB6D0}" srcOrd="5" destOrd="0" presId="urn:microsoft.com/office/officeart/2005/8/layout/default"/>
    <dgm:cxn modelId="{77A15336-530C-43B1-B8A6-E76066D3DF74}" type="presParOf" srcId="{919B705D-E110-467D-8951-7A0D5AB9CE9A}" destId="{B1C6DB38-368D-4526-AAEB-436621648E9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FC85A2-31B4-4441-91A6-E63A2714B995}" type="doc">
      <dgm:prSet loTypeId="urn:microsoft.com/office/officeart/2005/8/layout/vList2" loCatId="list" qsTypeId="urn:microsoft.com/office/officeart/2005/8/quickstyle/simple5" qsCatId="simple" csTypeId="urn:microsoft.com/office/officeart/2005/8/colors/accent2_1" csCatId="accent2" phldr="1"/>
      <dgm:spPr/>
      <dgm:t>
        <a:bodyPr/>
        <a:lstStyle/>
        <a:p>
          <a:endParaRPr lang="en-US"/>
        </a:p>
      </dgm:t>
    </dgm:pt>
    <dgm:pt modelId="{A41B8CCE-16DE-4A5D-9270-DDD4BFD04C35}">
      <dgm:prSet custT="1"/>
      <dgm:spPr/>
      <dgm:t>
        <a:bodyPr/>
        <a:lstStyle/>
        <a:p>
          <a:pPr algn="just" rtl="0"/>
          <a:r>
            <a:rPr lang="en-US" sz="2000" b="1" dirty="0" smtClean="0">
              <a:solidFill>
                <a:schemeClr val="tx1"/>
              </a:solidFill>
            </a:rPr>
            <a:t>Update anomalies</a:t>
          </a:r>
          <a:r>
            <a:rPr lang="en-US" sz="2000" dirty="0" smtClean="0">
              <a:solidFill>
                <a:schemeClr val="tx1"/>
              </a:solidFill>
            </a:rPr>
            <a:t> </a:t>
          </a:r>
        </a:p>
        <a:p>
          <a:pPr algn="just" rtl="0"/>
          <a:r>
            <a:rPr lang="en-US" sz="2000" dirty="0" smtClean="0">
              <a:solidFill>
                <a:schemeClr val="tx1"/>
              </a:solidFill>
            </a:rPr>
            <a:t>If data items are scattered and are not linked to each other properly, then it could lead to strange situations. For example, when we try to update one data item having its copies scattered over several places, a few instances get updated properly while a few others are left with old values. Such instances leave the database in an inconsistent state.</a:t>
          </a:r>
          <a:endParaRPr lang="en-IN" sz="2000" dirty="0">
            <a:solidFill>
              <a:schemeClr val="tx1"/>
            </a:solidFill>
          </a:endParaRPr>
        </a:p>
      </dgm:t>
    </dgm:pt>
    <dgm:pt modelId="{14DA1E04-9E16-4B71-AC7E-CBDAC8E8BAC0}" type="parTrans" cxnId="{B0E25F28-EA5C-4916-B774-8FBF35386D60}">
      <dgm:prSet/>
      <dgm:spPr/>
      <dgm:t>
        <a:bodyPr/>
        <a:lstStyle/>
        <a:p>
          <a:endParaRPr lang="en-US"/>
        </a:p>
      </dgm:t>
    </dgm:pt>
    <dgm:pt modelId="{588C564D-5E42-443F-83BA-7C4B9FBAED51}" type="sibTrans" cxnId="{B0E25F28-EA5C-4916-B774-8FBF35386D60}">
      <dgm:prSet/>
      <dgm:spPr/>
      <dgm:t>
        <a:bodyPr/>
        <a:lstStyle/>
        <a:p>
          <a:endParaRPr lang="en-US"/>
        </a:p>
      </dgm:t>
    </dgm:pt>
    <dgm:pt modelId="{542D9AE1-DD2F-445D-A32A-11AB3EC5FECF}">
      <dgm:prSet custT="1"/>
      <dgm:spPr/>
      <dgm:t>
        <a:bodyPr/>
        <a:lstStyle/>
        <a:p>
          <a:pPr algn="just" rtl="0"/>
          <a:r>
            <a:rPr lang="en-US" sz="2000" b="1" dirty="0" smtClean="0">
              <a:solidFill>
                <a:schemeClr val="tx1"/>
              </a:solidFill>
            </a:rPr>
            <a:t>Deletion anomalies</a:t>
          </a:r>
          <a:r>
            <a:rPr lang="en-US" sz="2000" dirty="0" smtClean="0">
              <a:solidFill>
                <a:schemeClr val="tx1"/>
              </a:solidFill>
            </a:rPr>
            <a:t> </a:t>
          </a:r>
        </a:p>
        <a:p>
          <a:pPr algn="just" rtl="0"/>
          <a:r>
            <a:rPr lang="en-US" sz="2000" dirty="0" smtClean="0">
              <a:solidFill>
                <a:schemeClr val="tx1"/>
              </a:solidFill>
            </a:rPr>
            <a:t>We tried to delete a record, but parts of it was left undeleted because of unawareness, the data is also saved somewhere else.</a:t>
          </a:r>
          <a:endParaRPr lang="en-IN" sz="2000" dirty="0">
            <a:solidFill>
              <a:schemeClr val="tx1"/>
            </a:solidFill>
          </a:endParaRPr>
        </a:p>
      </dgm:t>
    </dgm:pt>
    <dgm:pt modelId="{A54BE57E-1889-45FA-AE8E-082D7A00ADD4}" type="parTrans" cxnId="{0EC2E674-7710-41ED-BFAA-0A4187A9F6C2}">
      <dgm:prSet/>
      <dgm:spPr/>
      <dgm:t>
        <a:bodyPr/>
        <a:lstStyle/>
        <a:p>
          <a:endParaRPr lang="en-US"/>
        </a:p>
      </dgm:t>
    </dgm:pt>
    <dgm:pt modelId="{4D3C9033-D8EF-41BD-BDEB-95467F2387AB}" type="sibTrans" cxnId="{0EC2E674-7710-41ED-BFAA-0A4187A9F6C2}">
      <dgm:prSet/>
      <dgm:spPr/>
      <dgm:t>
        <a:bodyPr/>
        <a:lstStyle/>
        <a:p>
          <a:endParaRPr lang="en-US"/>
        </a:p>
      </dgm:t>
    </dgm:pt>
    <dgm:pt modelId="{4A1FFCB2-C3FD-41C2-88C4-5C114E1A9D48}">
      <dgm:prSet custT="1"/>
      <dgm:spPr/>
      <dgm:t>
        <a:bodyPr/>
        <a:lstStyle/>
        <a:p>
          <a:pPr algn="just" rtl="0"/>
          <a:r>
            <a:rPr lang="en-US" sz="2000" b="1" dirty="0" smtClean="0">
              <a:solidFill>
                <a:schemeClr val="tx1"/>
              </a:solidFill>
            </a:rPr>
            <a:t>Insert anomalies</a:t>
          </a:r>
        </a:p>
        <a:p>
          <a:pPr algn="just" rtl="0"/>
          <a:r>
            <a:rPr lang="en-US" sz="2000" dirty="0" smtClean="0">
              <a:solidFill>
                <a:schemeClr val="tx1"/>
              </a:solidFill>
            </a:rPr>
            <a:t> We tried to insert data in a record that does not exist at all.</a:t>
          </a:r>
          <a:endParaRPr lang="en-IN" sz="2000" dirty="0">
            <a:solidFill>
              <a:schemeClr val="tx1"/>
            </a:solidFill>
          </a:endParaRPr>
        </a:p>
      </dgm:t>
    </dgm:pt>
    <dgm:pt modelId="{5A3B81DE-68CD-493C-B85C-EF542F33E8B0}" type="parTrans" cxnId="{6B8FF042-A234-4401-B6B5-A2F97761EFE0}">
      <dgm:prSet/>
      <dgm:spPr/>
      <dgm:t>
        <a:bodyPr/>
        <a:lstStyle/>
        <a:p>
          <a:endParaRPr lang="en-US"/>
        </a:p>
      </dgm:t>
    </dgm:pt>
    <dgm:pt modelId="{D38F82AB-B854-4CBB-9559-09FE807A5BB3}" type="sibTrans" cxnId="{6B8FF042-A234-4401-B6B5-A2F97761EFE0}">
      <dgm:prSet/>
      <dgm:spPr/>
      <dgm:t>
        <a:bodyPr/>
        <a:lstStyle/>
        <a:p>
          <a:endParaRPr lang="en-US"/>
        </a:p>
      </dgm:t>
    </dgm:pt>
    <dgm:pt modelId="{D457A767-AACF-4AA4-A3EF-43B8C70F1904}" type="pres">
      <dgm:prSet presAssocID="{F0FC85A2-31B4-4441-91A6-E63A2714B995}" presName="linear" presStyleCnt="0">
        <dgm:presLayoutVars>
          <dgm:animLvl val="lvl"/>
          <dgm:resizeHandles val="exact"/>
        </dgm:presLayoutVars>
      </dgm:prSet>
      <dgm:spPr/>
    </dgm:pt>
    <dgm:pt modelId="{C2000F42-0176-4031-BCC4-6495B0E78AA8}" type="pres">
      <dgm:prSet presAssocID="{A41B8CCE-16DE-4A5D-9270-DDD4BFD04C35}" presName="parentText" presStyleLbl="node1" presStyleIdx="0" presStyleCnt="3" custScaleY="205367">
        <dgm:presLayoutVars>
          <dgm:chMax val="0"/>
          <dgm:bulletEnabled val="1"/>
        </dgm:presLayoutVars>
      </dgm:prSet>
      <dgm:spPr/>
      <dgm:t>
        <a:bodyPr/>
        <a:lstStyle/>
        <a:p>
          <a:endParaRPr lang="en-US"/>
        </a:p>
      </dgm:t>
    </dgm:pt>
    <dgm:pt modelId="{501D8C1B-BDE0-4BCC-9F9B-97F900A9717F}" type="pres">
      <dgm:prSet presAssocID="{588C564D-5E42-443F-83BA-7C4B9FBAED51}" presName="spacer" presStyleCnt="0"/>
      <dgm:spPr/>
    </dgm:pt>
    <dgm:pt modelId="{5067717E-05A4-4947-8C48-EC69426D19DA}" type="pres">
      <dgm:prSet presAssocID="{542D9AE1-DD2F-445D-A32A-11AB3EC5FECF}" presName="parentText" presStyleLbl="node1" presStyleIdx="1" presStyleCnt="3" custScaleY="94107" custLinFactY="363" custLinFactNeighborX="-258" custLinFactNeighborY="100000">
        <dgm:presLayoutVars>
          <dgm:chMax val="0"/>
          <dgm:bulletEnabled val="1"/>
        </dgm:presLayoutVars>
      </dgm:prSet>
      <dgm:spPr/>
      <dgm:t>
        <a:bodyPr/>
        <a:lstStyle/>
        <a:p>
          <a:endParaRPr lang="en-US"/>
        </a:p>
      </dgm:t>
    </dgm:pt>
    <dgm:pt modelId="{D9E2B1E1-B54A-408F-988A-788F3FB538FC}" type="pres">
      <dgm:prSet presAssocID="{4D3C9033-D8EF-41BD-BDEB-95467F2387AB}" presName="spacer" presStyleCnt="0"/>
      <dgm:spPr/>
    </dgm:pt>
    <dgm:pt modelId="{75C5ACAC-9594-4340-B1A9-0345820844BE}" type="pres">
      <dgm:prSet presAssocID="{4A1FFCB2-C3FD-41C2-88C4-5C114E1A9D48}" presName="parentText" presStyleLbl="node1" presStyleIdx="2" presStyleCnt="3" custScaleY="72122" custLinFactY="20718" custLinFactNeighborX="-666" custLinFactNeighborY="100000">
        <dgm:presLayoutVars>
          <dgm:chMax val="0"/>
          <dgm:bulletEnabled val="1"/>
        </dgm:presLayoutVars>
      </dgm:prSet>
      <dgm:spPr/>
      <dgm:t>
        <a:bodyPr/>
        <a:lstStyle/>
        <a:p>
          <a:endParaRPr lang="en-US"/>
        </a:p>
      </dgm:t>
    </dgm:pt>
  </dgm:ptLst>
  <dgm:cxnLst>
    <dgm:cxn modelId="{87A242A7-B460-4DF2-BB89-A1952EA43059}" type="presOf" srcId="{542D9AE1-DD2F-445D-A32A-11AB3EC5FECF}" destId="{5067717E-05A4-4947-8C48-EC69426D19DA}" srcOrd="0" destOrd="0" presId="urn:microsoft.com/office/officeart/2005/8/layout/vList2"/>
    <dgm:cxn modelId="{B0E25F28-EA5C-4916-B774-8FBF35386D60}" srcId="{F0FC85A2-31B4-4441-91A6-E63A2714B995}" destId="{A41B8CCE-16DE-4A5D-9270-DDD4BFD04C35}" srcOrd="0" destOrd="0" parTransId="{14DA1E04-9E16-4B71-AC7E-CBDAC8E8BAC0}" sibTransId="{588C564D-5E42-443F-83BA-7C4B9FBAED51}"/>
    <dgm:cxn modelId="{0EC2E674-7710-41ED-BFAA-0A4187A9F6C2}" srcId="{F0FC85A2-31B4-4441-91A6-E63A2714B995}" destId="{542D9AE1-DD2F-445D-A32A-11AB3EC5FECF}" srcOrd="1" destOrd="0" parTransId="{A54BE57E-1889-45FA-AE8E-082D7A00ADD4}" sibTransId="{4D3C9033-D8EF-41BD-BDEB-95467F2387AB}"/>
    <dgm:cxn modelId="{DB2DE6CF-4A61-488B-8CFB-4985B613067F}" type="presOf" srcId="{A41B8CCE-16DE-4A5D-9270-DDD4BFD04C35}" destId="{C2000F42-0176-4031-BCC4-6495B0E78AA8}" srcOrd="0" destOrd="0" presId="urn:microsoft.com/office/officeart/2005/8/layout/vList2"/>
    <dgm:cxn modelId="{3A98B292-9267-432F-B055-FE955C3DB66B}" type="presOf" srcId="{F0FC85A2-31B4-4441-91A6-E63A2714B995}" destId="{D457A767-AACF-4AA4-A3EF-43B8C70F1904}" srcOrd="0" destOrd="0" presId="urn:microsoft.com/office/officeart/2005/8/layout/vList2"/>
    <dgm:cxn modelId="{07DE9872-1D5F-4053-8E12-ED8379DF6109}" type="presOf" srcId="{4A1FFCB2-C3FD-41C2-88C4-5C114E1A9D48}" destId="{75C5ACAC-9594-4340-B1A9-0345820844BE}" srcOrd="0" destOrd="0" presId="urn:microsoft.com/office/officeart/2005/8/layout/vList2"/>
    <dgm:cxn modelId="{6B8FF042-A234-4401-B6B5-A2F97761EFE0}" srcId="{F0FC85A2-31B4-4441-91A6-E63A2714B995}" destId="{4A1FFCB2-C3FD-41C2-88C4-5C114E1A9D48}" srcOrd="2" destOrd="0" parTransId="{5A3B81DE-68CD-493C-B85C-EF542F33E8B0}" sibTransId="{D38F82AB-B854-4CBB-9559-09FE807A5BB3}"/>
    <dgm:cxn modelId="{3E7AC08B-D368-415F-A6EB-AC33F20C3C53}" type="presParOf" srcId="{D457A767-AACF-4AA4-A3EF-43B8C70F1904}" destId="{C2000F42-0176-4031-BCC4-6495B0E78AA8}" srcOrd="0" destOrd="0" presId="urn:microsoft.com/office/officeart/2005/8/layout/vList2"/>
    <dgm:cxn modelId="{27CB2BAD-9507-4107-95A4-F3184B7505E3}" type="presParOf" srcId="{D457A767-AACF-4AA4-A3EF-43B8C70F1904}" destId="{501D8C1B-BDE0-4BCC-9F9B-97F900A9717F}" srcOrd="1" destOrd="0" presId="urn:microsoft.com/office/officeart/2005/8/layout/vList2"/>
    <dgm:cxn modelId="{CDA18403-861C-4CBC-B6B4-1F5AEE28EF03}" type="presParOf" srcId="{D457A767-AACF-4AA4-A3EF-43B8C70F1904}" destId="{5067717E-05A4-4947-8C48-EC69426D19DA}" srcOrd="2" destOrd="0" presId="urn:microsoft.com/office/officeart/2005/8/layout/vList2"/>
    <dgm:cxn modelId="{8FC00AD8-3B7D-4454-985C-27AC62ADD8ED}" type="presParOf" srcId="{D457A767-AACF-4AA4-A3EF-43B8C70F1904}" destId="{D9E2B1E1-B54A-408F-988A-788F3FB538FC}" srcOrd="3" destOrd="0" presId="urn:microsoft.com/office/officeart/2005/8/layout/vList2"/>
    <dgm:cxn modelId="{84FE3020-A65B-4C50-B0E5-C971A01C8C26}" type="presParOf" srcId="{D457A767-AACF-4AA4-A3EF-43B8C70F1904}" destId="{75C5ACAC-9594-4340-B1A9-0345820844B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8D071-5333-4B31-B1AF-1670E592C5AE}">
      <dsp:nvSpPr>
        <dsp:cNvPr id="0" name=""/>
        <dsp:cNvSpPr/>
      </dsp:nvSpPr>
      <dsp:spPr>
        <a:xfrm>
          <a:off x="0" y="34840"/>
          <a:ext cx="8084426" cy="148814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solidFill>
                <a:schemeClr val="tx1"/>
              </a:solidFill>
            </a:rPr>
            <a:t>Reflexive rule</a:t>
          </a:r>
          <a:r>
            <a:rPr lang="en-US" sz="2300" kern="1200" dirty="0" smtClean="0">
              <a:solidFill>
                <a:schemeClr val="tx1"/>
              </a:solidFill>
            </a:rPr>
            <a:t> − If alpha is a set of attributes and beta is subset of alpha, then alpha holds beta.</a:t>
          </a:r>
          <a:endParaRPr lang="en-IN" sz="2300" kern="1200" dirty="0">
            <a:solidFill>
              <a:schemeClr val="tx1"/>
            </a:solidFill>
          </a:endParaRPr>
        </a:p>
      </dsp:txBody>
      <dsp:txXfrm>
        <a:off x="72645" y="107485"/>
        <a:ext cx="7939136" cy="1342854"/>
      </dsp:txXfrm>
    </dsp:sp>
    <dsp:sp modelId="{FE7DDC48-D9D1-446F-A691-2AC1CD7EF464}">
      <dsp:nvSpPr>
        <dsp:cNvPr id="0" name=""/>
        <dsp:cNvSpPr/>
      </dsp:nvSpPr>
      <dsp:spPr>
        <a:xfrm>
          <a:off x="0" y="1589224"/>
          <a:ext cx="8084426" cy="1488144"/>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solidFill>
                <a:schemeClr val="tx1"/>
              </a:solidFill>
            </a:rPr>
            <a:t>Augmentation rule</a:t>
          </a:r>
          <a:r>
            <a:rPr lang="en-US" sz="2300" kern="1200" dirty="0" smtClean="0">
              <a:solidFill>
                <a:schemeClr val="tx1"/>
              </a:solidFill>
            </a:rPr>
            <a:t> − If a → b holds and y is attribute set, then ay → by also holds. That is adding attributes in dependencies, does not change the basic dependencies.</a:t>
          </a:r>
          <a:endParaRPr lang="en-IN" sz="2300" kern="1200" dirty="0">
            <a:solidFill>
              <a:schemeClr val="tx1"/>
            </a:solidFill>
          </a:endParaRPr>
        </a:p>
      </dsp:txBody>
      <dsp:txXfrm>
        <a:off x="72645" y="1661869"/>
        <a:ext cx="7939136" cy="1342854"/>
      </dsp:txXfrm>
    </dsp:sp>
    <dsp:sp modelId="{AE0DE87E-8849-4037-ADDC-8DE06F7A2F05}">
      <dsp:nvSpPr>
        <dsp:cNvPr id="0" name=""/>
        <dsp:cNvSpPr/>
      </dsp:nvSpPr>
      <dsp:spPr>
        <a:xfrm>
          <a:off x="0" y="3143608"/>
          <a:ext cx="8084426" cy="1488144"/>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solidFill>
                <a:schemeClr val="tx1"/>
              </a:solidFill>
            </a:rPr>
            <a:t>Transitivity rule</a:t>
          </a:r>
          <a:r>
            <a:rPr lang="en-US" sz="2300" kern="1200" dirty="0" smtClean="0">
              <a:solidFill>
                <a:schemeClr val="tx1"/>
              </a:solidFill>
            </a:rPr>
            <a:t> − Same as transitive rule in algebra,</a:t>
          </a:r>
        </a:p>
        <a:p>
          <a:pPr lvl="0" algn="l" defTabSz="1022350" rtl="0">
            <a:lnSpc>
              <a:spcPct val="90000"/>
            </a:lnSpc>
            <a:spcBef>
              <a:spcPct val="0"/>
            </a:spcBef>
            <a:spcAft>
              <a:spcPct val="35000"/>
            </a:spcAft>
          </a:pPr>
          <a:r>
            <a:rPr lang="en-US" sz="2300" kern="1200" dirty="0" smtClean="0">
              <a:solidFill>
                <a:schemeClr val="tx1"/>
              </a:solidFill>
            </a:rPr>
            <a:t> if a → b holds and b → c holds, then a → c also</a:t>
          </a:r>
        </a:p>
        <a:p>
          <a:pPr lvl="0" algn="l" defTabSz="1022350" rtl="0">
            <a:lnSpc>
              <a:spcPct val="90000"/>
            </a:lnSpc>
            <a:spcBef>
              <a:spcPct val="0"/>
            </a:spcBef>
            <a:spcAft>
              <a:spcPct val="35000"/>
            </a:spcAft>
          </a:pPr>
          <a:r>
            <a:rPr lang="en-US" sz="2300" kern="1200" dirty="0" smtClean="0">
              <a:solidFill>
                <a:schemeClr val="tx1"/>
              </a:solidFill>
            </a:rPr>
            <a:t> holds. a → b is called as a functionally that determines b.</a:t>
          </a:r>
          <a:endParaRPr lang="en-IN" sz="2300" kern="1200" dirty="0">
            <a:solidFill>
              <a:schemeClr val="tx1"/>
            </a:solidFill>
          </a:endParaRPr>
        </a:p>
      </dsp:txBody>
      <dsp:txXfrm>
        <a:off x="72645" y="3216253"/>
        <a:ext cx="7939136" cy="1342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C1640-4E7E-48D0-9B80-0E4067AA4F55}">
      <dsp:nvSpPr>
        <dsp:cNvPr id="0" name=""/>
        <dsp:cNvSpPr/>
      </dsp:nvSpPr>
      <dsp:spPr>
        <a:xfrm>
          <a:off x="962" y="91248"/>
          <a:ext cx="3754654" cy="22527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tx1"/>
              </a:solidFill>
            </a:rPr>
            <a:t>Multivalued dependency</a:t>
          </a:r>
        </a:p>
        <a:p>
          <a:pPr lvl="0" algn="just" defTabSz="1066800" rtl="0">
            <a:lnSpc>
              <a:spcPct val="90000"/>
            </a:lnSpc>
            <a:spcBef>
              <a:spcPct val="0"/>
            </a:spcBef>
            <a:spcAft>
              <a:spcPct val="35000"/>
            </a:spcAft>
          </a:pPr>
          <a:r>
            <a:rPr lang="en-US" sz="2400" kern="1200" dirty="0" smtClean="0">
              <a:solidFill>
                <a:schemeClr val="tx1"/>
              </a:solidFill>
            </a:rPr>
            <a:t>Multiple independent multivalued attributes in a single table</a:t>
          </a:r>
          <a:endParaRPr lang="en-IN" sz="2400" kern="1200" dirty="0">
            <a:solidFill>
              <a:schemeClr val="tx1"/>
            </a:solidFill>
          </a:endParaRPr>
        </a:p>
      </dsp:txBody>
      <dsp:txXfrm>
        <a:off x="962" y="91248"/>
        <a:ext cx="3754654" cy="2252792"/>
      </dsp:txXfrm>
    </dsp:sp>
    <dsp:sp modelId="{9A6BA9B0-5441-478E-93DD-0E488BBEFFAA}">
      <dsp:nvSpPr>
        <dsp:cNvPr id="0" name=""/>
        <dsp:cNvSpPr/>
      </dsp:nvSpPr>
      <dsp:spPr>
        <a:xfrm>
          <a:off x="4131082" y="91248"/>
          <a:ext cx="3754654" cy="225279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tx1"/>
              </a:solidFill>
            </a:rPr>
            <a:t>Trivial functional dependency</a:t>
          </a:r>
        </a:p>
        <a:p>
          <a:pPr lvl="0" algn="just" defTabSz="1066800" rtl="0">
            <a:lnSpc>
              <a:spcPct val="90000"/>
            </a:lnSpc>
            <a:spcBef>
              <a:spcPct val="0"/>
            </a:spcBef>
            <a:spcAft>
              <a:spcPct val="35000"/>
            </a:spcAft>
          </a:pPr>
          <a:r>
            <a:rPr lang="en-US" sz="2400" kern="1200" dirty="0" smtClean="0">
              <a:solidFill>
                <a:schemeClr val="tx1"/>
              </a:solidFill>
            </a:rPr>
            <a:t> FD, X → Y holds, where Y is a subset of X, then it is called a trivial FD. Trivial FDs always hold.</a:t>
          </a:r>
          <a:endParaRPr lang="en-IN" sz="2400" kern="1200" dirty="0">
            <a:solidFill>
              <a:schemeClr val="tx1"/>
            </a:solidFill>
          </a:endParaRPr>
        </a:p>
      </dsp:txBody>
      <dsp:txXfrm>
        <a:off x="4131082" y="91248"/>
        <a:ext cx="3754654" cy="2252792"/>
      </dsp:txXfrm>
    </dsp:sp>
    <dsp:sp modelId="{5ECF078E-C31B-49B5-8923-BBA8ACC8A70D}">
      <dsp:nvSpPr>
        <dsp:cNvPr id="0" name=""/>
        <dsp:cNvSpPr/>
      </dsp:nvSpPr>
      <dsp:spPr>
        <a:xfrm>
          <a:off x="962" y="2719506"/>
          <a:ext cx="3754654" cy="22527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tx1"/>
              </a:solidFill>
            </a:rPr>
            <a:t>Non-trivial functional dependency</a:t>
          </a:r>
        </a:p>
        <a:p>
          <a:pPr lvl="0" algn="just" defTabSz="1066800" rtl="0">
            <a:lnSpc>
              <a:spcPct val="90000"/>
            </a:lnSpc>
            <a:spcBef>
              <a:spcPct val="0"/>
            </a:spcBef>
            <a:spcAft>
              <a:spcPct val="35000"/>
            </a:spcAft>
          </a:pPr>
          <a:r>
            <a:rPr lang="en-US" sz="2400" kern="1200" dirty="0" smtClean="0">
              <a:solidFill>
                <a:schemeClr val="tx1"/>
              </a:solidFill>
            </a:rPr>
            <a:t>  FD X → Y holds, where Y is not a subset of X</a:t>
          </a:r>
          <a:endParaRPr lang="en-IN" sz="2400" kern="1200" dirty="0">
            <a:solidFill>
              <a:schemeClr val="tx1"/>
            </a:solidFill>
          </a:endParaRPr>
        </a:p>
      </dsp:txBody>
      <dsp:txXfrm>
        <a:off x="962" y="2719506"/>
        <a:ext cx="3754654" cy="2252792"/>
      </dsp:txXfrm>
    </dsp:sp>
    <dsp:sp modelId="{B1C6DB38-368D-4526-AAEB-436621648E9E}">
      <dsp:nvSpPr>
        <dsp:cNvPr id="0" name=""/>
        <dsp:cNvSpPr/>
      </dsp:nvSpPr>
      <dsp:spPr>
        <a:xfrm>
          <a:off x="4131082" y="2719506"/>
          <a:ext cx="3754654" cy="22527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tx1"/>
              </a:solidFill>
            </a:rPr>
            <a:t>Transitive dependency</a:t>
          </a:r>
        </a:p>
        <a:p>
          <a:pPr lvl="0" algn="just" defTabSz="1066800" rtl="0">
            <a:lnSpc>
              <a:spcPct val="90000"/>
            </a:lnSpc>
            <a:spcBef>
              <a:spcPct val="0"/>
            </a:spcBef>
            <a:spcAft>
              <a:spcPct val="35000"/>
            </a:spcAft>
          </a:pPr>
          <a:r>
            <a:rPr lang="en-US" sz="2400" kern="1200" dirty="0" smtClean="0">
              <a:solidFill>
                <a:schemeClr val="tx1"/>
              </a:solidFill>
            </a:rPr>
            <a:t> FD which happens when t is indirectly formed by two functional dependencies.</a:t>
          </a:r>
          <a:endParaRPr lang="en-IN" sz="2400" kern="1200" dirty="0">
            <a:solidFill>
              <a:schemeClr val="tx1"/>
            </a:solidFill>
          </a:endParaRPr>
        </a:p>
      </dsp:txBody>
      <dsp:txXfrm>
        <a:off x="4131082" y="2719506"/>
        <a:ext cx="3754654" cy="2252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00F42-0176-4031-BCC4-6495B0E78AA8}">
      <dsp:nvSpPr>
        <dsp:cNvPr id="0" name=""/>
        <dsp:cNvSpPr/>
      </dsp:nvSpPr>
      <dsp:spPr>
        <a:xfrm>
          <a:off x="0" y="3512"/>
          <a:ext cx="8136978" cy="2787585"/>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1" kern="1200" dirty="0" smtClean="0">
              <a:solidFill>
                <a:schemeClr val="tx1"/>
              </a:solidFill>
            </a:rPr>
            <a:t>Update anomalies</a:t>
          </a:r>
          <a:r>
            <a:rPr lang="en-US" sz="2000" kern="1200" dirty="0" smtClean="0">
              <a:solidFill>
                <a:schemeClr val="tx1"/>
              </a:solidFill>
            </a:rPr>
            <a:t> </a:t>
          </a:r>
        </a:p>
        <a:p>
          <a:pPr lvl="0" algn="just" defTabSz="889000" rtl="0">
            <a:lnSpc>
              <a:spcPct val="90000"/>
            </a:lnSpc>
            <a:spcBef>
              <a:spcPct val="0"/>
            </a:spcBef>
            <a:spcAft>
              <a:spcPct val="35000"/>
            </a:spcAft>
          </a:pPr>
          <a:r>
            <a:rPr lang="en-US" sz="2000" kern="1200" dirty="0" smtClean="0">
              <a:solidFill>
                <a:schemeClr val="tx1"/>
              </a:solidFill>
            </a:rPr>
            <a:t>If data items are scattered and are not linked to each other properly, then it could lead to strange situations. For example, when we try to update one data item having its copies scattered over several places, a few instances get updated properly while a few others are left with old values. Such instances leave the database in an inconsistent state.</a:t>
          </a:r>
          <a:endParaRPr lang="en-IN" sz="2000" kern="1200" dirty="0">
            <a:solidFill>
              <a:schemeClr val="tx1"/>
            </a:solidFill>
          </a:endParaRPr>
        </a:p>
      </dsp:txBody>
      <dsp:txXfrm>
        <a:off x="136079" y="139591"/>
        <a:ext cx="7864820" cy="2515427"/>
      </dsp:txXfrm>
    </dsp:sp>
    <dsp:sp modelId="{5067717E-05A4-4947-8C48-EC69426D19DA}">
      <dsp:nvSpPr>
        <dsp:cNvPr id="0" name=""/>
        <dsp:cNvSpPr/>
      </dsp:nvSpPr>
      <dsp:spPr>
        <a:xfrm>
          <a:off x="0" y="2808623"/>
          <a:ext cx="8136978" cy="127737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1" kern="1200" dirty="0" smtClean="0">
              <a:solidFill>
                <a:schemeClr val="tx1"/>
              </a:solidFill>
            </a:rPr>
            <a:t>Deletion anomalies</a:t>
          </a:r>
          <a:r>
            <a:rPr lang="en-US" sz="2000" kern="1200" dirty="0" smtClean="0">
              <a:solidFill>
                <a:schemeClr val="tx1"/>
              </a:solidFill>
            </a:rPr>
            <a:t> </a:t>
          </a:r>
        </a:p>
        <a:p>
          <a:pPr lvl="0" algn="just" defTabSz="889000" rtl="0">
            <a:lnSpc>
              <a:spcPct val="90000"/>
            </a:lnSpc>
            <a:spcBef>
              <a:spcPct val="0"/>
            </a:spcBef>
            <a:spcAft>
              <a:spcPct val="35000"/>
            </a:spcAft>
          </a:pPr>
          <a:r>
            <a:rPr lang="en-US" sz="2000" kern="1200" dirty="0" smtClean="0">
              <a:solidFill>
                <a:schemeClr val="tx1"/>
              </a:solidFill>
            </a:rPr>
            <a:t>We tried to delete a record, but parts of it was left undeleted because of unawareness, the data is also saved somewhere else.</a:t>
          </a:r>
          <a:endParaRPr lang="en-IN" sz="2000" kern="1200" dirty="0">
            <a:solidFill>
              <a:schemeClr val="tx1"/>
            </a:solidFill>
          </a:endParaRPr>
        </a:p>
      </dsp:txBody>
      <dsp:txXfrm>
        <a:off x="62356" y="2870979"/>
        <a:ext cx="8012266" cy="1152666"/>
      </dsp:txXfrm>
    </dsp:sp>
    <dsp:sp modelId="{75C5ACAC-9594-4340-B1A9-0345820844BE}">
      <dsp:nvSpPr>
        <dsp:cNvPr id="0" name=""/>
        <dsp:cNvSpPr/>
      </dsp:nvSpPr>
      <dsp:spPr>
        <a:xfrm>
          <a:off x="0" y="4084587"/>
          <a:ext cx="8136978" cy="9789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en-US" sz="2000" b="1" kern="1200" dirty="0" smtClean="0">
              <a:solidFill>
                <a:schemeClr val="tx1"/>
              </a:solidFill>
            </a:rPr>
            <a:t>Insert anomalies</a:t>
          </a:r>
        </a:p>
        <a:p>
          <a:pPr lvl="0" algn="just" defTabSz="889000" rtl="0">
            <a:lnSpc>
              <a:spcPct val="90000"/>
            </a:lnSpc>
            <a:spcBef>
              <a:spcPct val="0"/>
            </a:spcBef>
            <a:spcAft>
              <a:spcPct val="35000"/>
            </a:spcAft>
          </a:pPr>
          <a:r>
            <a:rPr lang="en-US" sz="2000" kern="1200" dirty="0" smtClean="0">
              <a:solidFill>
                <a:schemeClr val="tx1"/>
              </a:solidFill>
            </a:rPr>
            <a:t> We tried to insert data in a record that does not exist at all.</a:t>
          </a:r>
          <a:endParaRPr lang="en-IN" sz="2000" kern="1200" dirty="0">
            <a:solidFill>
              <a:schemeClr val="tx1"/>
            </a:solidFill>
          </a:endParaRPr>
        </a:p>
      </dsp:txBody>
      <dsp:txXfrm>
        <a:off x="47789" y="4132376"/>
        <a:ext cx="8041400" cy="8833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240757"/>
            <a:ext cx="2057400" cy="365125"/>
          </a:xfrm>
          <a:prstGeom prst="rect">
            <a:avLst/>
          </a:prstGeom>
        </p:spPr>
        <p:txBody>
          <a:bodyPr/>
          <a:lstStyle/>
          <a:p>
            <a:fld id="{B418C266-B96F-4A80-940D-31F143B6FEC7}" type="datetimeFigureOut">
              <a:rPr lang="en-IN" smtClean="0"/>
              <a:t>16-10-2019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581594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809048"/>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409248"/>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64568"/>
            <a:ext cx="2057400" cy="365125"/>
          </a:xfrm>
          <a:prstGeom prst="rect">
            <a:avLst/>
          </a:prstGeom>
        </p:spPr>
        <p:txBody>
          <a:bodyPr/>
          <a:lstStyle/>
          <a:p>
            <a:fld id="{B418C266-B96F-4A80-940D-31F143B6FEC7}" type="datetimeFigureOut">
              <a:rPr lang="en-IN" smtClean="0"/>
              <a:t>16-10-2019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8011200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30510"/>
            <a:ext cx="2057400" cy="365125"/>
          </a:xfrm>
          <a:prstGeom prst="rect">
            <a:avLst/>
          </a:prstGeom>
        </p:spPr>
        <p:txBody>
          <a:bodyPr/>
          <a:lstStyle/>
          <a:p>
            <a:fld id="{B418C266-B96F-4A80-940D-31F143B6FEC7}" type="datetimeFigureOut">
              <a:rPr lang="en-IN" smtClean="0"/>
              <a:t>16-10-2019</a:t>
            </a:fld>
            <a:endParaRPr lang="en-IN"/>
          </a:p>
        </p:txBody>
      </p:sp>
      <p:sp>
        <p:nvSpPr>
          <p:cNvPr id="5" name="Footer Placeholder 4"/>
          <p:cNvSpPr>
            <a:spLocks noGrp="1"/>
          </p:cNvSpPr>
          <p:nvPr>
            <p:ph type="ftr" sz="quarter" idx="11"/>
          </p:nvPr>
        </p:nvSpPr>
        <p:spPr>
          <a:xfrm>
            <a:off x="3678382" y="6518277"/>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416973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43786"/>
            <a:ext cx="2057400" cy="365125"/>
          </a:xfrm>
          <a:prstGeom prst="rect">
            <a:avLst/>
          </a:prstGeom>
        </p:spPr>
        <p:txBody>
          <a:bodyPr/>
          <a:lstStyle/>
          <a:p>
            <a:fld id="{B418C266-B96F-4A80-940D-31F143B6FEC7}" type="datetimeFigureOut">
              <a:rPr lang="en-IN" smtClean="0"/>
              <a:t>16-10-2019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763763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3327" y="891516"/>
            <a:ext cx="7413914" cy="1048038"/>
          </a:xfrm>
        </p:spPr>
        <p:style>
          <a:lnRef idx="1">
            <a:schemeClr val="accent3"/>
          </a:lnRef>
          <a:fillRef idx="2">
            <a:schemeClr val="accent3"/>
          </a:fillRef>
          <a:effectRef idx="1">
            <a:schemeClr val="accent3"/>
          </a:effectRef>
          <a:fontRef idx="none"/>
        </p:style>
        <p:txBody>
          <a:bodyPr/>
          <a:lstStyle>
            <a:lvl1pPr algn="ctr">
              <a:defRPr>
                <a:latin typeface="+mj-lt"/>
              </a:defRPr>
            </a:lvl1pPr>
          </a:lstStyle>
          <a:p>
            <a:r>
              <a:rPr lang="en-US" dirty="0" smtClean="0"/>
              <a:t>Module Name</a:t>
            </a:r>
            <a:endParaRPr lang="en-IN" dirty="0"/>
          </a:p>
        </p:txBody>
      </p:sp>
      <p:sp>
        <p:nvSpPr>
          <p:cNvPr id="3" name="Slide Number Placeholder 2"/>
          <p:cNvSpPr>
            <a:spLocks noGrp="1"/>
          </p:cNvSpPr>
          <p:nvPr>
            <p:ph type="sldNum" sz="quarter" idx="10"/>
          </p:nvPr>
        </p:nvSpPr>
        <p:spPr>
          <a:xfrm>
            <a:off x="6832023" y="6528669"/>
            <a:ext cx="2057400" cy="365125"/>
          </a:xfrm>
        </p:spPr>
        <p:txBody>
          <a:bodyPr/>
          <a:lstStyle/>
          <a:p>
            <a:fld id="{64CC1EB5-F847-42C8-B15D-2370C53548DA}" type="slidenum">
              <a:rPr lang="en-IN" smtClean="0"/>
              <a:t>‹#›</a:t>
            </a:fld>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6340" y="2312230"/>
            <a:ext cx="3470263" cy="3208065"/>
          </a:xfrm>
          <a:prstGeom prst="rect">
            <a:avLst/>
          </a:prstGeom>
        </p:spPr>
      </p:pic>
      <p:sp>
        <p:nvSpPr>
          <p:cNvPr id="5" name="TextBox 4"/>
          <p:cNvSpPr txBox="1"/>
          <p:nvPr/>
        </p:nvSpPr>
        <p:spPr>
          <a:xfrm>
            <a:off x="1906582" y="5756862"/>
            <a:ext cx="5247409" cy="369332"/>
          </a:xfrm>
          <a:prstGeom prst="rect">
            <a:avLst/>
          </a:prstGeom>
          <a:noFill/>
        </p:spPr>
        <p:txBody>
          <a:bodyPr wrap="square" rtlCol="0">
            <a:spAutoFit/>
          </a:bodyPr>
          <a:lstStyle/>
          <a:p>
            <a:pPr algn="ctr"/>
            <a:r>
              <a:rPr lang="en-IN" sz="1800" b="1" dirty="0" smtClean="0">
                <a:latin typeface="+mj-lt"/>
              </a:rPr>
              <a:t>CENTRE</a:t>
            </a:r>
            <a:r>
              <a:rPr lang="en-IN" sz="1800" b="1" baseline="0" dirty="0" smtClean="0">
                <a:latin typeface="+mj-lt"/>
              </a:rPr>
              <a:t> OF EXCELLENCE IN IT</a:t>
            </a:r>
            <a:endParaRPr lang="en-IN" sz="1800" b="1" dirty="0">
              <a:latin typeface="+mj-lt"/>
            </a:endParaRPr>
          </a:p>
        </p:txBody>
      </p:sp>
      <p:sp>
        <p:nvSpPr>
          <p:cNvPr id="6" name="TextBox 5"/>
          <p:cNvSpPr txBox="1"/>
          <p:nvPr/>
        </p:nvSpPr>
        <p:spPr>
          <a:xfrm>
            <a:off x="3291319" y="1939554"/>
            <a:ext cx="24003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dirty="0" smtClean="0">
                <a:latin typeface="+mj-lt"/>
              </a:rPr>
              <a:t>Session</a:t>
            </a:r>
            <a:r>
              <a:rPr lang="en-IN" sz="2400" baseline="0" dirty="0" smtClean="0">
                <a:latin typeface="+mj-lt"/>
              </a:rPr>
              <a:t> </a:t>
            </a:r>
            <a:r>
              <a:rPr lang="en-IN" sz="2400" baseline="0" dirty="0" smtClean="0">
                <a:latin typeface="+mj-lt"/>
              </a:rPr>
              <a:t>3</a:t>
            </a:r>
            <a:endParaRPr lang="en-IN" sz="2400" dirty="0">
              <a:latin typeface="+mj-lt"/>
            </a:endParaRPr>
          </a:p>
        </p:txBody>
      </p:sp>
      <p:sp>
        <p:nvSpPr>
          <p:cNvPr id="7" name="TextBox 6"/>
          <p:cNvSpPr txBox="1"/>
          <p:nvPr/>
        </p:nvSpPr>
        <p:spPr>
          <a:xfrm>
            <a:off x="7153991" y="5066474"/>
            <a:ext cx="1839191" cy="300082"/>
          </a:xfrm>
          <a:prstGeom prst="rect">
            <a:avLst/>
          </a:prstGeom>
          <a:noFill/>
        </p:spPr>
        <p:txBody>
          <a:bodyPr wrap="square" rtlCol="0">
            <a:spAutoFit/>
          </a:bodyPr>
          <a:lstStyle/>
          <a:p>
            <a:r>
              <a:rPr lang="en-IN" sz="1350" dirty="0" smtClean="0"/>
              <a:t>Jishnu</a:t>
            </a:r>
            <a:r>
              <a:rPr lang="en-IN" sz="1350" baseline="0" dirty="0" smtClean="0"/>
              <a:t> TU</a:t>
            </a:r>
            <a:endParaRPr lang="en-IN" sz="1350" dirty="0"/>
          </a:p>
        </p:txBody>
      </p:sp>
    </p:spTree>
    <p:extLst>
      <p:ext uri="{BB962C8B-B14F-4D97-AF65-F5344CB8AC3E}">
        <p14:creationId xmlns:p14="http://schemas.microsoft.com/office/powerpoint/2010/main" val="12243058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8145" y="209265"/>
            <a:ext cx="7117773" cy="580447"/>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04743"/>
            <a:ext cx="7886700" cy="5063548"/>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vl2pPr>
              <a:defRPr>
                <a:latin typeface="Cambria" panose="02040503050406030204" pitchFamily="18" charset="0"/>
                <a:ea typeface="Cambria" panose="02040503050406030204" pitchFamily="18" charset="0"/>
                <a:cs typeface="Arial" panose="020B0604020202020204" pitchFamily="34" charset="0"/>
              </a:defRPr>
            </a:lvl2pPr>
            <a:lvl3pPr>
              <a:defRPr>
                <a:latin typeface="Cambria" panose="02040503050406030204" pitchFamily="18" charset="0"/>
                <a:ea typeface="Cambria" panose="02040503050406030204" pitchFamily="18" charset="0"/>
                <a:cs typeface="Arial" panose="020B0604020202020204" pitchFamily="34" charset="0"/>
              </a:defRPr>
            </a:lvl3pPr>
            <a:lvl4pPr>
              <a:defRPr>
                <a:latin typeface="Cambria" panose="02040503050406030204" pitchFamily="18" charset="0"/>
                <a:ea typeface="Cambria" panose="02040503050406030204" pitchFamily="18" charset="0"/>
                <a:cs typeface="Arial" panose="020B0604020202020204" pitchFamily="34" charset="0"/>
              </a:defRPr>
            </a:lvl4pPr>
            <a:lvl5pPr>
              <a:defRPr>
                <a:latin typeface="Cambria" panose="02040503050406030204" pitchFamily="18" charset="0"/>
                <a:ea typeface="Cambria" panose="02040503050406030204" pitchFamily="18"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0" y="6212614"/>
            <a:ext cx="2057400" cy="365125"/>
          </a:xfrm>
          <a:prstGeom prst="rect">
            <a:avLst/>
          </a:prstGeom>
        </p:spPr>
        <p:txBody>
          <a:bodyPr/>
          <a:lstStyle/>
          <a:p>
            <a:fld id="{B418C266-B96F-4A80-940D-31F143B6FEC7}" type="datetimeFigureOut">
              <a:rPr lang="en-IN" smtClean="0"/>
              <a:t>16-10-2019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2629941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023943"/>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196" y="6262836"/>
            <a:ext cx="2057400" cy="365125"/>
          </a:xfrm>
          <a:prstGeom prst="rect">
            <a:avLst/>
          </a:prstGeom>
        </p:spPr>
        <p:txBody>
          <a:bodyPr/>
          <a:lstStyle/>
          <a:p>
            <a:fld id="{B418C266-B96F-4A80-940D-31F143B6FEC7}" type="datetimeFigureOut">
              <a:rPr lang="en-IN" smtClean="0"/>
              <a:t>16-10-2019</a:t>
            </a:fld>
            <a:endParaRPr lang="en-IN"/>
          </a:p>
        </p:txBody>
      </p:sp>
      <p:sp>
        <p:nvSpPr>
          <p:cNvPr id="5" name="Footer Placeholder 4"/>
          <p:cNvSpPr>
            <a:spLocks noGrp="1"/>
          </p:cNvSpPr>
          <p:nvPr>
            <p:ph type="ftr" sz="quarter" idx="11"/>
          </p:nvPr>
        </p:nvSpPr>
        <p:spPr>
          <a:xfrm>
            <a:off x="3745923" y="6528668"/>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038982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16-10-2019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7433250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88482"/>
            <a:ext cx="7630932" cy="6324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16-10-2019</a:t>
            </a:fld>
            <a:endParaRPr lang="en-IN"/>
          </a:p>
        </p:txBody>
      </p:sp>
      <p:sp>
        <p:nvSpPr>
          <p:cNvPr id="8" name="Footer Placeholder 7"/>
          <p:cNvSpPr>
            <a:spLocks noGrp="1"/>
          </p:cNvSpPr>
          <p:nvPr>
            <p:ph type="ftr" sz="quarter" idx="11"/>
          </p:nvPr>
        </p:nvSpPr>
        <p:spPr>
          <a:xfrm>
            <a:off x="3745923" y="6528668"/>
            <a:ext cx="30861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966674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0" y="6236281"/>
            <a:ext cx="2057400" cy="365125"/>
          </a:xfrm>
          <a:prstGeom prst="rect">
            <a:avLst/>
          </a:prstGeom>
        </p:spPr>
        <p:txBody>
          <a:bodyPr/>
          <a:lstStyle/>
          <a:p>
            <a:fld id="{B418C266-B96F-4A80-940D-31F143B6FEC7}" type="datetimeFigureOut">
              <a:rPr lang="en-IN" smtClean="0"/>
              <a:t>16-10-2019</a:t>
            </a:fld>
            <a:endParaRPr lang="en-IN"/>
          </a:p>
        </p:txBody>
      </p:sp>
      <p:sp>
        <p:nvSpPr>
          <p:cNvPr id="4" name="Footer Placeholder 3"/>
          <p:cNvSpPr>
            <a:spLocks noGrp="1"/>
          </p:cNvSpPr>
          <p:nvPr>
            <p:ph type="ftr" sz="quarter" idx="11"/>
          </p:nvPr>
        </p:nvSpPr>
        <p:spPr>
          <a:xfrm>
            <a:off x="3756314" y="6518278"/>
            <a:ext cx="30861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584459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16-10-2019</a:t>
            </a:fld>
            <a:endParaRPr lang="en-IN"/>
          </a:p>
        </p:txBody>
      </p:sp>
      <p:sp>
        <p:nvSpPr>
          <p:cNvPr id="3" name="Footer Placeholder 2"/>
          <p:cNvSpPr>
            <a:spLocks noGrp="1"/>
          </p:cNvSpPr>
          <p:nvPr>
            <p:ph type="ftr" sz="quarter" idx="11"/>
          </p:nvPr>
        </p:nvSpPr>
        <p:spPr>
          <a:xfrm>
            <a:off x="3766705" y="6549451"/>
            <a:ext cx="30861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852805" y="6549451"/>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4552283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16-10-2019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89762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5085"/>
            <a:ext cx="7486650" cy="6442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375" y="914404"/>
            <a:ext cx="8219209" cy="52625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832023" y="6539059"/>
            <a:ext cx="2057400" cy="365125"/>
          </a:xfrm>
          <a:prstGeom prst="rect">
            <a:avLst/>
          </a:prstGeom>
        </p:spPr>
        <p:txBody>
          <a:bodyPr vert="horz" lIns="91440" tIns="45720" rIns="91440" bIns="45720" rtlCol="0" anchor="ctr"/>
          <a:lstStyle>
            <a:lvl1pPr algn="r">
              <a:defRPr sz="900" b="1">
                <a:solidFill>
                  <a:schemeClr val="tx1"/>
                </a:solidFill>
                <a:latin typeface="Karma Medium" panose="02000000000000000000" pitchFamily="2" charset="0"/>
                <a:cs typeface="Karma Medium" panose="02000000000000000000" pitchFamily="2" charset="0"/>
              </a:defRPr>
            </a:lvl1pPr>
          </a:lstStyle>
          <a:p>
            <a:fld id="{64CC1EB5-F847-42C8-B15D-2370C53548DA}" type="slidenum">
              <a:rPr lang="en-IN" smtClean="0"/>
              <a:t>‹#›</a:t>
            </a:fld>
            <a:endParaRPr lang="en-IN"/>
          </a:p>
        </p:txBody>
      </p:sp>
      <p:sp>
        <p:nvSpPr>
          <p:cNvPr id="7" name="Footer Placeholder 6"/>
          <p:cNvSpPr>
            <a:spLocks noGrp="1"/>
          </p:cNvSpPr>
          <p:nvPr>
            <p:ph type="ftr" sz="quarter" idx="3"/>
          </p:nvPr>
        </p:nvSpPr>
        <p:spPr>
          <a:xfrm>
            <a:off x="3460173" y="6539059"/>
            <a:ext cx="3371850" cy="365125"/>
          </a:xfrm>
          <a:prstGeom prst="rect">
            <a:avLst/>
          </a:prstGeom>
        </p:spPr>
        <p:txBody>
          <a:bodyPr vert="horz" lIns="91440" tIns="45720" rIns="91440" bIns="45720" rtlCol="0" anchor="ctr"/>
          <a:lstStyle>
            <a:lvl1pPr algn="ctr">
              <a:defRPr sz="900" b="0">
                <a:solidFill>
                  <a:schemeClr val="tx1"/>
                </a:solidFill>
                <a:latin typeface="+mj-lt"/>
              </a:defRPr>
            </a:lvl1pPr>
          </a:lstStyle>
          <a:p>
            <a:endParaRPr lang="en-IN"/>
          </a:p>
        </p:txBody>
      </p:sp>
    </p:spTree>
    <p:extLst>
      <p:ext uri="{BB962C8B-B14F-4D97-AF65-F5344CB8AC3E}">
        <p14:creationId xmlns:p14="http://schemas.microsoft.com/office/powerpoint/2010/main" val="3284566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783" rtl="0" eaLnBrk="1" latinLnBrk="0" hangingPunct="1">
        <a:lnSpc>
          <a:spcPct val="90000"/>
        </a:lnSpc>
        <a:spcBef>
          <a:spcPct val="0"/>
        </a:spcBef>
        <a:buNone/>
        <a:defRPr sz="3200" kern="1200">
          <a:solidFill>
            <a:srgbClr val="002060"/>
          </a:solidFill>
          <a:latin typeface="+mj-lt"/>
          <a:ea typeface="+mj-ea"/>
          <a:cs typeface="Karma Medium" panose="020000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Database Concepts</a:t>
            </a:r>
          </a:p>
        </p:txBody>
      </p:sp>
    </p:spTree>
    <p:extLst>
      <p:ext uri="{BB962C8B-B14F-4D97-AF65-F5344CB8AC3E}">
        <p14:creationId xmlns:p14="http://schemas.microsoft.com/office/powerpoint/2010/main" val="62123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Transitive </a:t>
            </a:r>
            <a:r>
              <a:rPr lang="en-IN" dirty="0"/>
              <a:t>functional dependency</a:t>
            </a:r>
          </a:p>
        </p:txBody>
      </p:sp>
      <p:sp>
        <p:nvSpPr>
          <p:cNvPr id="3" name="Content Placeholder 2"/>
          <p:cNvSpPr>
            <a:spLocks noGrp="1"/>
          </p:cNvSpPr>
          <p:nvPr>
            <p:ph idx="1"/>
          </p:nvPr>
        </p:nvSpPr>
        <p:spPr>
          <a:xfrm>
            <a:off x="748144" y="3121573"/>
            <a:ext cx="7767205" cy="2946718"/>
          </a:xfrm>
        </p:spPr>
        <p:txBody>
          <a:bodyPr>
            <a:normAutofit fontScale="92500" lnSpcReduction="10000"/>
          </a:bodyPr>
          <a:lstStyle/>
          <a:p>
            <a:r>
              <a:rPr lang="en-US" dirty="0"/>
              <a:t>{Company} -&gt; {CEO} (if we know the </a:t>
            </a:r>
            <a:r>
              <a:rPr lang="en-US" dirty="0" err="1"/>
              <a:t>compay</a:t>
            </a:r>
            <a:r>
              <a:rPr lang="en-US" dirty="0"/>
              <a:t>, we know its CEO's name</a:t>
            </a:r>
            <a:r>
              <a:rPr lang="en-US" dirty="0" smtClean="0"/>
              <a:t>)</a:t>
            </a:r>
            <a:endParaRPr lang="en-US" dirty="0"/>
          </a:p>
          <a:p>
            <a:r>
              <a:rPr lang="en-US" dirty="0"/>
              <a:t>{CEO } -&gt; {Age} If we know the CEO, we know the </a:t>
            </a:r>
            <a:r>
              <a:rPr lang="en-US" dirty="0" smtClean="0"/>
              <a:t>Age</a:t>
            </a:r>
            <a:endParaRPr lang="en-US" dirty="0"/>
          </a:p>
          <a:p>
            <a:pPr marL="0" indent="0">
              <a:buNone/>
            </a:pPr>
            <a:r>
              <a:rPr lang="en-US" dirty="0"/>
              <a:t>Therefore according to the rule of rule of transitive dependency</a:t>
            </a:r>
            <a:r>
              <a:rPr lang="en-US" dirty="0" smtClean="0"/>
              <a:t>:</a:t>
            </a:r>
            <a:endParaRPr lang="en-US" dirty="0"/>
          </a:p>
          <a:p>
            <a:r>
              <a:rPr lang="en-US" dirty="0"/>
              <a:t>{ Company} -&gt; {Age} should hold, that makes sense because if we know the company name, we can know his age</a:t>
            </a:r>
            <a:r>
              <a:rPr lang="en-US" dirty="0" smtClean="0"/>
              <a:t>.</a:t>
            </a:r>
            <a:endParaRPr lang="en-US" dirty="0"/>
          </a:p>
          <a:p>
            <a:r>
              <a:rPr lang="en-US" dirty="0"/>
              <a:t>Note: You need to remember that transitive dependency can only occur in a relation of three or more attributes..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61" y="1263466"/>
            <a:ext cx="6915169" cy="1462316"/>
          </a:xfrm>
          <a:prstGeom prst="rect">
            <a:avLst/>
          </a:prstGeom>
        </p:spPr>
      </p:pic>
    </p:spTree>
    <p:extLst>
      <p:ext uri="{BB962C8B-B14F-4D97-AF65-F5344CB8AC3E}">
        <p14:creationId xmlns:p14="http://schemas.microsoft.com/office/powerpoint/2010/main" val="2398162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Normalization</a:t>
            </a:r>
          </a:p>
        </p:txBody>
      </p:sp>
      <p:sp>
        <p:nvSpPr>
          <p:cNvPr id="3" name="Content Placeholder 2"/>
          <p:cNvSpPr>
            <a:spLocks noGrp="1"/>
          </p:cNvSpPr>
          <p:nvPr>
            <p:ph idx="1"/>
          </p:nvPr>
        </p:nvSpPr>
        <p:spPr>
          <a:xfrm>
            <a:off x="460484" y="1835060"/>
            <a:ext cx="7886700" cy="3378071"/>
          </a:xfrm>
        </p:spPr>
        <p:txBody>
          <a:bodyPr>
            <a:normAutofit lnSpcReduction="10000"/>
          </a:bodyPr>
          <a:lstStyle/>
          <a:p>
            <a:pPr algn="just"/>
            <a:r>
              <a:rPr lang="en-US" dirty="0"/>
              <a:t>Normalization is a method of organizing the data in the database which helps you to avoid data redundancy, insertion, update &amp; deletion anomaly</a:t>
            </a:r>
            <a:r>
              <a:rPr lang="en-US" dirty="0" smtClean="0"/>
              <a:t>.</a:t>
            </a:r>
          </a:p>
          <a:p>
            <a:pPr marL="0" indent="0" algn="just">
              <a:buNone/>
            </a:pPr>
            <a:endParaRPr lang="en-US" dirty="0" smtClean="0"/>
          </a:p>
          <a:p>
            <a:pPr algn="just"/>
            <a:r>
              <a:rPr lang="en-US" dirty="0" smtClean="0"/>
              <a:t>It </a:t>
            </a:r>
            <a:r>
              <a:rPr lang="en-US" dirty="0"/>
              <a:t>is a process of analyzing the relation schemas based on their different functional dependencies and primary key</a:t>
            </a:r>
            <a:r>
              <a:rPr lang="en-US" dirty="0" smtClean="0"/>
              <a:t>.</a:t>
            </a:r>
          </a:p>
          <a:p>
            <a:pPr algn="just"/>
            <a:endParaRPr lang="en-US" dirty="0" smtClean="0"/>
          </a:p>
          <a:p>
            <a:pPr algn="just"/>
            <a:r>
              <a:rPr lang="en-US" dirty="0"/>
              <a:t>Normalization is a method to remove all these anomalies and bring the database to a consistent state.</a:t>
            </a:r>
            <a:endParaRPr lang="en-IN" dirty="0"/>
          </a:p>
        </p:txBody>
      </p:sp>
    </p:spTree>
    <p:extLst>
      <p:ext uri="{BB962C8B-B14F-4D97-AF65-F5344CB8AC3E}">
        <p14:creationId xmlns:p14="http://schemas.microsoft.com/office/powerpoint/2010/main" val="3876011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Normalization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2458686"/>
              </p:ext>
            </p:extLst>
          </p:nvPr>
        </p:nvGraphicFramePr>
        <p:xfrm>
          <a:off x="628650" y="1004743"/>
          <a:ext cx="8136978"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86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First Normal </a:t>
            </a:r>
            <a:r>
              <a:rPr lang="en-IN" dirty="0" smtClean="0"/>
              <a:t>Form</a:t>
            </a:r>
            <a:endParaRPr lang="en-IN" dirty="0"/>
          </a:p>
        </p:txBody>
      </p:sp>
      <p:sp>
        <p:nvSpPr>
          <p:cNvPr id="3" name="Content Placeholder 2"/>
          <p:cNvSpPr>
            <a:spLocks noGrp="1"/>
          </p:cNvSpPr>
          <p:nvPr>
            <p:ph idx="1"/>
          </p:nvPr>
        </p:nvSpPr>
        <p:spPr>
          <a:xfrm>
            <a:off x="628650" y="1004743"/>
            <a:ext cx="7886700" cy="1381105"/>
          </a:xfrm>
        </p:spPr>
        <p:txBody>
          <a:bodyPr/>
          <a:lstStyle/>
          <a:p>
            <a:r>
              <a:rPr lang="en-US" dirty="0"/>
              <a:t>This rule defines that all the attributes in a relation must have atomic domains. </a:t>
            </a:r>
            <a:endParaRPr lang="en-US" dirty="0" smtClean="0"/>
          </a:p>
          <a:p>
            <a:r>
              <a:rPr lang="en-US" dirty="0" smtClean="0"/>
              <a:t>The </a:t>
            </a:r>
            <a:r>
              <a:rPr lang="en-US" dirty="0"/>
              <a:t>values in an atomic domain are indivisible units.</a:t>
            </a:r>
            <a:endParaRPr lang="en-IN" dirty="0"/>
          </a:p>
        </p:txBody>
      </p:sp>
      <p:sp>
        <p:nvSpPr>
          <p:cNvPr id="4" name="TextBox 3"/>
          <p:cNvSpPr txBox="1"/>
          <p:nvPr/>
        </p:nvSpPr>
        <p:spPr>
          <a:xfrm>
            <a:off x="731423" y="3439538"/>
            <a:ext cx="7687363" cy="369332"/>
          </a:xfrm>
          <a:prstGeom prst="rect">
            <a:avLst/>
          </a:prstGeom>
          <a:noFill/>
        </p:spPr>
        <p:txBody>
          <a:bodyPr wrap="square" rtlCol="0">
            <a:spAutoFit/>
          </a:bodyPr>
          <a:lstStyle/>
          <a:p>
            <a:r>
              <a:rPr lang="en-US" dirty="0"/>
              <a:t>We re-arrange the relation (table) as below, to convert it to </a:t>
            </a:r>
            <a:r>
              <a:rPr lang="en-US" dirty="0" smtClean="0"/>
              <a:t>1</a:t>
            </a:r>
            <a:r>
              <a:rPr lang="en-US" baseline="30000" dirty="0" smtClean="0"/>
              <a:t>st</a:t>
            </a:r>
            <a:r>
              <a:rPr lang="en-US" dirty="0" smtClean="0"/>
              <a:t> Normal </a:t>
            </a:r>
            <a:r>
              <a:rPr lang="en-US" dirty="0"/>
              <a:t>Form</a:t>
            </a:r>
            <a:r>
              <a:rPr lang="en-US" dirty="0" smtClean="0"/>
              <a:t>.</a:t>
            </a:r>
          </a:p>
        </p:txBody>
      </p:sp>
      <p:sp>
        <p:nvSpPr>
          <p:cNvPr id="6" name="TextBox 5"/>
          <p:cNvSpPr txBox="1"/>
          <p:nvPr/>
        </p:nvSpPr>
        <p:spPr>
          <a:xfrm>
            <a:off x="5088978" y="4440700"/>
            <a:ext cx="3426372" cy="1200329"/>
          </a:xfrm>
          <a:prstGeom prst="rect">
            <a:avLst/>
          </a:prstGeom>
          <a:noFill/>
        </p:spPr>
        <p:txBody>
          <a:bodyPr wrap="square" rtlCol="0">
            <a:spAutoFit/>
          </a:bodyPr>
          <a:lstStyle/>
          <a:p>
            <a:pPr algn="just"/>
            <a:r>
              <a:rPr lang="en-US" dirty="0"/>
              <a:t>Each attribute must contain only a single value from its pre-defined domain.</a:t>
            </a:r>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68" y="2306007"/>
            <a:ext cx="3286125" cy="9810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34" y="4238325"/>
            <a:ext cx="3624755" cy="2170638"/>
          </a:xfrm>
          <a:prstGeom prst="rect">
            <a:avLst/>
          </a:prstGeom>
        </p:spPr>
      </p:pic>
    </p:spTree>
    <p:extLst>
      <p:ext uri="{BB962C8B-B14F-4D97-AF65-F5344CB8AC3E}">
        <p14:creationId xmlns:p14="http://schemas.microsoft.com/office/powerpoint/2010/main" val="3484340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Second Normal </a:t>
            </a:r>
            <a:r>
              <a:rPr lang="en-IN" dirty="0" smtClean="0"/>
              <a:t>Form</a:t>
            </a:r>
            <a:endParaRPr lang="en-IN" dirty="0"/>
          </a:p>
        </p:txBody>
      </p:sp>
      <p:sp>
        <p:nvSpPr>
          <p:cNvPr id="3" name="Content Placeholder 2"/>
          <p:cNvSpPr>
            <a:spLocks noGrp="1"/>
          </p:cNvSpPr>
          <p:nvPr>
            <p:ph idx="1"/>
          </p:nvPr>
        </p:nvSpPr>
        <p:spPr/>
        <p:txBody>
          <a:bodyPr/>
          <a:lstStyle/>
          <a:p>
            <a:pPr algn="just"/>
            <a:r>
              <a:rPr lang="en-US" dirty="0"/>
              <a:t>Before we learn about the second normal form, we need to understand the following −</a:t>
            </a:r>
          </a:p>
          <a:p>
            <a:pPr lvl="1" algn="just"/>
            <a:r>
              <a:rPr lang="en-US" b="1" dirty="0"/>
              <a:t>Prime attribute</a:t>
            </a:r>
            <a:r>
              <a:rPr lang="en-US" dirty="0"/>
              <a:t> − An attribute, which is a part of the candidate-key, is known as a prime attribute.</a:t>
            </a:r>
          </a:p>
          <a:p>
            <a:pPr lvl="1" algn="just"/>
            <a:r>
              <a:rPr lang="en-US" b="1" dirty="0"/>
              <a:t>Non-prime attribute</a:t>
            </a:r>
            <a:r>
              <a:rPr lang="en-US" dirty="0"/>
              <a:t> − An attribute, which is not a part of the prime-key, is said to be a non-prime attribute.</a:t>
            </a:r>
          </a:p>
          <a:p>
            <a:pPr algn="just"/>
            <a:r>
              <a:rPr lang="en-US" dirty="0"/>
              <a:t>If we follow second normal form, then every non-prime attribute should be fully functionally dependent on prime key attribute. </a:t>
            </a:r>
            <a:endParaRPr lang="en-US" dirty="0" smtClean="0"/>
          </a:p>
          <a:p>
            <a:pPr algn="just"/>
            <a:r>
              <a:rPr lang="en-US" dirty="0" smtClean="0"/>
              <a:t>That </a:t>
            </a:r>
            <a:r>
              <a:rPr lang="en-US" dirty="0"/>
              <a:t>is, if X → A holds, then there should not be any proper subset Y of X, for which Y → A also holds </a:t>
            </a:r>
            <a:r>
              <a:rPr lang="en-US" dirty="0" smtClean="0"/>
              <a:t>true</a:t>
            </a:r>
            <a:endParaRPr lang="en-IN" dirty="0"/>
          </a:p>
        </p:txBody>
      </p:sp>
    </p:spTree>
    <p:extLst>
      <p:ext uri="{BB962C8B-B14F-4D97-AF65-F5344CB8AC3E}">
        <p14:creationId xmlns:p14="http://schemas.microsoft.com/office/powerpoint/2010/main" val="2135787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Normal Form</a:t>
            </a:r>
          </a:p>
        </p:txBody>
      </p:sp>
      <p:sp>
        <p:nvSpPr>
          <p:cNvPr id="3" name="Content Placeholder 2"/>
          <p:cNvSpPr>
            <a:spLocks noGrp="1"/>
          </p:cNvSpPr>
          <p:nvPr>
            <p:ph idx="1"/>
          </p:nvPr>
        </p:nvSpPr>
        <p:spPr>
          <a:xfrm>
            <a:off x="618140" y="2500026"/>
            <a:ext cx="4605502" cy="3995367"/>
          </a:xfrm>
        </p:spPr>
        <p:txBody>
          <a:bodyPr>
            <a:noAutofit/>
          </a:bodyPr>
          <a:lstStyle/>
          <a:p>
            <a:pPr algn="just">
              <a:lnSpc>
                <a:spcPct val="120000"/>
              </a:lnSpc>
            </a:pPr>
            <a:r>
              <a:rPr lang="en-US" sz="1800" dirty="0" err="1" smtClean="0"/>
              <a:t>Student_Project</a:t>
            </a:r>
            <a:r>
              <a:rPr lang="en-US" sz="1800" dirty="0" smtClean="0"/>
              <a:t> relation that the prime key attributes are </a:t>
            </a:r>
            <a:r>
              <a:rPr lang="en-US" sz="1800" dirty="0" err="1" smtClean="0"/>
              <a:t>Stu_ID</a:t>
            </a:r>
            <a:r>
              <a:rPr lang="en-US" sz="1800" dirty="0" smtClean="0"/>
              <a:t> and </a:t>
            </a:r>
            <a:r>
              <a:rPr lang="en-US" sz="1800" dirty="0" err="1" smtClean="0"/>
              <a:t>Proj_ID</a:t>
            </a:r>
            <a:r>
              <a:rPr lang="en-US" sz="1800" dirty="0" smtClean="0"/>
              <a:t>.</a:t>
            </a:r>
          </a:p>
          <a:p>
            <a:pPr algn="just">
              <a:lnSpc>
                <a:spcPct val="120000"/>
              </a:lnSpc>
            </a:pPr>
            <a:r>
              <a:rPr lang="en-US" sz="1800" dirty="0" smtClean="0"/>
              <a:t> According to the rule, non-key attributes, i.e. </a:t>
            </a:r>
            <a:r>
              <a:rPr lang="en-US" sz="1800" dirty="0" err="1" smtClean="0"/>
              <a:t>Stu_Name</a:t>
            </a:r>
            <a:r>
              <a:rPr lang="en-US" sz="1800" dirty="0" smtClean="0"/>
              <a:t> and </a:t>
            </a:r>
            <a:r>
              <a:rPr lang="en-US" sz="1800" dirty="0" err="1" smtClean="0"/>
              <a:t>Proj_Name</a:t>
            </a:r>
            <a:r>
              <a:rPr lang="en-US" sz="1800" dirty="0" smtClean="0"/>
              <a:t> must be dependent upon both and not on any of the prime key attribute individually.</a:t>
            </a:r>
          </a:p>
          <a:p>
            <a:pPr algn="just">
              <a:lnSpc>
                <a:spcPct val="120000"/>
              </a:lnSpc>
            </a:pPr>
            <a:r>
              <a:rPr lang="en-US" sz="1800" dirty="0" smtClean="0"/>
              <a:t>But we find that </a:t>
            </a:r>
            <a:r>
              <a:rPr lang="en-US" sz="1800" dirty="0" err="1" smtClean="0"/>
              <a:t>Stu_Name</a:t>
            </a:r>
            <a:r>
              <a:rPr lang="en-US" sz="1800" dirty="0" smtClean="0"/>
              <a:t> can be identified by </a:t>
            </a:r>
            <a:r>
              <a:rPr lang="en-US" sz="1800" dirty="0" err="1" smtClean="0"/>
              <a:t>Stu_ID</a:t>
            </a:r>
            <a:r>
              <a:rPr lang="en-US" sz="1800" dirty="0" smtClean="0"/>
              <a:t> and </a:t>
            </a:r>
            <a:r>
              <a:rPr lang="en-US" sz="1800" dirty="0" err="1" smtClean="0"/>
              <a:t>Proj_Name</a:t>
            </a:r>
            <a:r>
              <a:rPr lang="en-US" sz="1800" dirty="0" smtClean="0"/>
              <a:t> can be identified by </a:t>
            </a:r>
            <a:r>
              <a:rPr lang="en-US" sz="1800" dirty="0" err="1" smtClean="0"/>
              <a:t>Proj_ID</a:t>
            </a:r>
            <a:r>
              <a:rPr lang="en-US" sz="1800" dirty="0" smtClean="0"/>
              <a:t> independently. This is called </a:t>
            </a:r>
            <a:r>
              <a:rPr lang="en-US" sz="1800" b="1" dirty="0" smtClean="0"/>
              <a:t>partial dependency</a:t>
            </a:r>
            <a:r>
              <a:rPr lang="en-US" sz="1800" dirty="0" smtClean="0"/>
              <a:t>, which is not allowed in Second Normal Form.</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92" y="1018068"/>
            <a:ext cx="5048250" cy="14819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338" y="2941461"/>
            <a:ext cx="3394842" cy="1905000"/>
          </a:xfrm>
          <a:prstGeom prst="rect">
            <a:avLst/>
          </a:prstGeom>
        </p:spPr>
      </p:pic>
    </p:spTree>
    <p:extLst>
      <p:ext uri="{BB962C8B-B14F-4D97-AF65-F5344CB8AC3E}">
        <p14:creationId xmlns:p14="http://schemas.microsoft.com/office/powerpoint/2010/main" val="3424883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Third Normal </a:t>
            </a:r>
            <a:r>
              <a:rPr lang="en-IN" dirty="0" smtClean="0"/>
              <a:t>Form</a:t>
            </a:r>
            <a:endParaRPr lang="en-IN" dirty="0"/>
          </a:p>
        </p:txBody>
      </p:sp>
      <p:sp>
        <p:nvSpPr>
          <p:cNvPr id="3" name="Content Placeholder 2"/>
          <p:cNvSpPr>
            <a:spLocks noGrp="1"/>
          </p:cNvSpPr>
          <p:nvPr>
            <p:ph idx="1"/>
          </p:nvPr>
        </p:nvSpPr>
        <p:spPr/>
        <p:txBody>
          <a:bodyPr/>
          <a:lstStyle/>
          <a:p>
            <a:r>
              <a:rPr lang="en-US" dirty="0"/>
              <a:t>For a relation to be in Third Normal Form, it must be in Second Normal form and the following must satisfy −</a:t>
            </a:r>
          </a:p>
          <a:p>
            <a:pPr lvl="1"/>
            <a:r>
              <a:rPr lang="en-US" dirty="0"/>
              <a:t>No non-prime attribute is transitively dependent on prime key attribute.</a:t>
            </a:r>
          </a:p>
          <a:p>
            <a:pPr lvl="1"/>
            <a:r>
              <a:rPr lang="en-US" dirty="0"/>
              <a:t>For any non-trivial functional dependency, X → A, then either −</a:t>
            </a:r>
          </a:p>
          <a:p>
            <a:pPr lvl="2"/>
            <a:r>
              <a:rPr lang="en-US" dirty="0"/>
              <a:t>X is a </a:t>
            </a:r>
            <a:r>
              <a:rPr lang="en-US" dirty="0" err="1"/>
              <a:t>superkey</a:t>
            </a:r>
            <a:r>
              <a:rPr lang="en-US" dirty="0"/>
              <a:t> or,</a:t>
            </a:r>
          </a:p>
          <a:p>
            <a:pPr lvl="2"/>
            <a:r>
              <a:rPr lang="en-US" dirty="0"/>
              <a:t>A is prime attribute.</a:t>
            </a:r>
          </a:p>
          <a:p>
            <a:endParaRPr lang="en-IN" dirty="0"/>
          </a:p>
        </p:txBody>
      </p:sp>
    </p:spTree>
    <p:extLst>
      <p:ext uri="{BB962C8B-B14F-4D97-AF65-F5344CB8AC3E}">
        <p14:creationId xmlns:p14="http://schemas.microsoft.com/office/powerpoint/2010/main" val="2880669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Third Normal Form</a:t>
            </a:r>
          </a:p>
        </p:txBody>
      </p:sp>
      <p:sp>
        <p:nvSpPr>
          <p:cNvPr id="3" name="Content Placeholder 2"/>
          <p:cNvSpPr>
            <a:spLocks noGrp="1"/>
          </p:cNvSpPr>
          <p:nvPr>
            <p:ph idx="1"/>
          </p:nvPr>
        </p:nvSpPr>
        <p:spPr>
          <a:xfrm>
            <a:off x="618140" y="2500026"/>
            <a:ext cx="4605502" cy="3636579"/>
          </a:xfrm>
        </p:spPr>
        <p:txBody>
          <a:bodyPr>
            <a:noAutofit/>
          </a:bodyPr>
          <a:lstStyle/>
          <a:p>
            <a:pPr>
              <a:lnSpc>
                <a:spcPct val="100000"/>
              </a:lnSpc>
            </a:pPr>
            <a:r>
              <a:rPr lang="en-US" sz="1800" dirty="0"/>
              <a:t>We find that in the above </a:t>
            </a:r>
            <a:r>
              <a:rPr lang="en-US" sz="1800" dirty="0" err="1"/>
              <a:t>Student_detail</a:t>
            </a:r>
            <a:r>
              <a:rPr lang="en-US" sz="1800" dirty="0"/>
              <a:t> relation, </a:t>
            </a:r>
            <a:r>
              <a:rPr lang="en-US" sz="1800" dirty="0" err="1"/>
              <a:t>Stu_ID</a:t>
            </a:r>
            <a:r>
              <a:rPr lang="en-US" sz="1800" dirty="0"/>
              <a:t> is the key and only prime key attribute. </a:t>
            </a:r>
            <a:endParaRPr lang="en-US" sz="1800" dirty="0" smtClean="0"/>
          </a:p>
          <a:p>
            <a:pPr>
              <a:lnSpc>
                <a:spcPct val="100000"/>
              </a:lnSpc>
            </a:pPr>
            <a:r>
              <a:rPr lang="en-US" sz="1800" dirty="0" smtClean="0"/>
              <a:t>We </a:t>
            </a:r>
            <a:r>
              <a:rPr lang="en-US" sz="1800" dirty="0"/>
              <a:t>find that City can be identified by </a:t>
            </a:r>
            <a:r>
              <a:rPr lang="en-US" sz="1800" dirty="0" err="1"/>
              <a:t>Stu_ID</a:t>
            </a:r>
            <a:r>
              <a:rPr lang="en-US" sz="1800" dirty="0"/>
              <a:t> as well as Zip itself. Neither Zip is a </a:t>
            </a:r>
            <a:r>
              <a:rPr lang="en-US" sz="1800" dirty="0" err="1"/>
              <a:t>superkey</a:t>
            </a:r>
            <a:r>
              <a:rPr lang="en-US" sz="1800" dirty="0"/>
              <a:t> nor is City a prime attribute. Additionally, </a:t>
            </a:r>
            <a:r>
              <a:rPr lang="en-US" sz="1800" dirty="0" err="1"/>
              <a:t>Stu_ID</a:t>
            </a:r>
            <a:r>
              <a:rPr lang="en-US" sz="1800" dirty="0"/>
              <a:t> → Zip → City, so there exists </a:t>
            </a:r>
            <a:r>
              <a:rPr lang="en-US" sz="1800" b="1" dirty="0"/>
              <a:t>transitive dependency</a:t>
            </a:r>
            <a:r>
              <a:rPr lang="en-US" sz="1800" dirty="0"/>
              <a:t>.</a:t>
            </a:r>
          </a:p>
          <a:p>
            <a:pPr>
              <a:lnSpc>
                <a:spcPct val="100000"/>
              </a:lnSpc>
            </a:pPr>
            <a:r>
              <a:rPr lang="en-US" sz="1800" dirty="0"/>
              <a:t>To bring this relation into third normal form, we break the relation into two relations as follows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92" y="1151387"/>
            <a:ext cx="5048250" cy="1215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338" y="3045250"/>
            <a:ext cx="3394842" cy="1697421"/>
          </a:xfrm>
          <a:prstGeom prst="rect">
            <a:avLst/>
          </a:prstGeom>
        </p:spPr>
      </p:pic>
    </p:spTree>
    <p:extLst>
      <p:ext uri="{BB962C8B-B14F-4D97-AF65-F5344CB8AC3E}">
        <p14:creationId xmlns:p14="http://schemas.microsoft.com/office/powerpoint/2010/main" val="419421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Boyce-</a:t>
            </a:r>
            <a:r>
              <a:rPr lang="en-IN" dirty="0" err="1"/>
              <a:t>Codd</a:t>
            </a:r>
            <a:r>
              <a:rPr lang="en-IN" dirty="0"/>
              <a:t> Normal </a:t>
            </a:r>
            <a:r>
              <a:rPr lang="en-IN" dirty="0" smtClean="0"/>
              <a:t>Form</a:t>
            </a:r>
            <a:endParaRPr lang="en-IN" dirty="0"/>
          </a:p>
        </p:txBody>
      </p:sp>
      <p:sp>
        <p:nvSpPr>
          <p:cNvPr id="3" name="Content Placeholder 2"/>
          <p:cNvSpPr>
            <a:spLocks noGrp="1"/>
          </p:cNvSpPr>
          <p:nvPr>
            <p:ph idx="1"/>
          </p:nvPr>
        </p:nvSpPr>
        <p:spPr/>
        <p:txBody>
          <a:bodyPr/>
          <a:lstStyle/>
          <a:p>
            <a:pPr algn="just"/>
            <a:r>
              <a:rPr lang="en-US" dirty="0"/>
              <a:t>Boyce-</a:t>
            </a:r>
            <a:r>
              <a:rPr lang="en-US" dirty="0" err="1"/>
              <a:t>Codd</a:t>
            </a:r>
            <a:r>
              <a:rPr lang="en-US" dirty="0"/>
              <a:t> Normal Form (BCNF) is an extension of Third Normal Form on strict terms. BCNF states that −</a:t>
            </a:r>
          </a:p>
          <a:p>
            <a:pPr algn="just"/>
            <a:r>
              <a:rPr lang="en-US" dirty="0"/>
              <a:t>For any non-trivial functional dependency, X → A, X must be a super-key.</a:t>
            </a:r>
          </a:p>
          <a:p>
            <a:pPr algn="just"/>
            <a:r>
              <a:rPr lang="en-US" dirty="0"/>
              <a:t>In the above image, </a:t>
            </a:r>
            <a:r>
              <a:rPr lang="en-US" dirty="0" err="1"/>
              <a:t>Stu_ID</a:t>
            </a:r>
            <a:r>
              <a:rPr lang="en-US" dirty="0"/>
              <a:t> is the super-key in the relation </a:t>
            </a:r>
            <a:r>
              <a:rPr lang="en-US" dirty="0" err="1"/>
              <a:t>Student_Detail</a:t>
            </a:r>
            <a:r>
              <a:rPr lang="en-US" dirty="0"/>
              <a:t> and Zip is the super-key in the relation </a:t>
            </a:r>
            <a:r>
              <a:rPr lang="en-US" dirty="0" err="1"/>
              <a:t>ZipCodes</a:t>
            </a:r>
            <a:r>
              <a:rPr lang="en-US" dirty="0"/>
              <a:t>. So,</a:t>
            </a:r>
          </a:p>
          <a:p>
            <a:pPr marL="0" indent="0" algn="ctr">
              <a:buNone/>
            </a:pPr>
            <a:r>
              <a:rPr lang="en-US" dirty="0" err="1"/>
              <a:t>Stu_ID</a:t>
            </a:r>
            <a:r>
              <a:rPr lang="en-US" dirty="0"/>
              <a:t> → </a:t>
            </a:r>
            <a:r>
              <a:rPr lang="en-US" dirty="0" err="1"/>
              <a:t>Stu_Name</a:t>
            </a:r>
            <a:r>
              <a:rPr lang="en-US" dirty="0"/>
              <a:t>, Zip</a:t>
            </a:r>
          </a:p>
          <a:p>
            <a:pPr marL="0" indent="0" algn="ctr">
              <a:buNone/>
            </a:pPr>
            <a:r>
              <a:rPr lang="en-US" dirty="0"/>
              <a:t>and</a:t>
            </a:r>
          </a:p>
          <a:p>
            <a:pPr marL="0" indent="0" algn="ctr">
              <a:buNone/>
            </a:pPr>
            <a:r>
              <a:rPr lang="en-US" dirty="0"/>
              <a:t>Zip → City</a:t>
            </a:r>
          </a:p>
          <a:p>
            <a:pPr algn="just"/>
            <a:r>
              <a:rPr lang="en-US" dirty="0"/>
              <a:t>Which confirms that both the relations are in BCNF.</a:t>
            </a:r>
          </a:p>
          <a:p>
            <a:endParaRPr lang="en-IN" dirty="0"/>
          </a:p>
        </p:txBody>
      </p:sp>
    </p:spTree>
    <p:extLst>
      <p:ext uri="{BB962C8B-B14F-4D97-AF65-F5344CB8AC3E}">
        <p14:creationId xmlns:p14="http://schemas.microsoft.com/office/powerpoint/2010/main" val="25087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Noto Serif CJK JP" panose="02020400000000000000" charset="-122"/>
                <a:cs typeface="+mj-lt"/>
              </a:rPr>
              <a:t>Topics Covered</a:t>
            </a:r>
            <a:endParaRPr lang="en-IN" dirty="0"/>
          </a:p>
        </p:txBody>
      </p:sp>
      <p:sp>
        <p:nvSpPr>
          <p:cNvPr id="3" name="Content Placeholder 2"/>
          <p:cNvSpPr>
            <a:spLocks noGrp="1"/>
          </p:cNvSpPr>
          <p:nvPr>
            <p:ph idx="1"/>
          </p:nvPr>
        </p:nvSpPr>
        <p:spPr>
          <a:xfrm>
            <a:off x="628650" y="1004742"/>
            <a:ext cx="7886700" cy="5448609"/>
          </a:xfrm>
        </p:spPr>
        <p:txBody>
          <a:bodyPr>
            <a:normAutofit/>
          </a:bodyPr>
          <a:lstStyle/>
          <a:p>
            <a:pPr>
              <a:lnSpc>
                <a:spcPct val="150000"/>
              </a:lnSpc>
            </a:pPr>
            <a:r>
              <a:rPr lang="en-IN" dirty="0"/>
              <a:t>Functional Dependency</a:t>
            </a:r>
          </a:p>
          <a:p>
            <a:pPr>
              <a:lnSpc>
                <a:spcPct val="150000"/>
              </a:lnSpc>
            </a:pPr>
            <a:r>
              <a:rPr lang="en-IN" dirty="0"/>
              <a:t>Armstrong's Axioms</a:t>
            </a:r>
          </a:p>
          <a:p>
            <a:pPr>
              <a:lnSpc>
                <a:spcPct val="150000"/>
              </a:lnSpc>
            </a:pPr>
            <a:r>
              <a:rPr lang="en-IN" dirty="0"/>
              <a:t>Types of  Functional Dependency</a:t>
            </a:r>
          </a:p>
          <a:p>
            <a:pPr>
              <a:lnSpc>
                <a:spcPct val="150000"/>
              </a:lnSpc>
            </a:pPr>
            <a:r>
              <a:rPr lang="en-IN" dirty="0" smtClean="0"/>
              <a:t>Normalization</a:t>
            </a:r>
            <a:endParaRPr lang="en-IN" dirty="0"/>
          </a:p>
          <a:p>
            <a:pPr>
              <a:lnSpc>
                <a:spcPct val="150000"/>
              </a:lnSpc>
            </a:pPr>
            <a:r>
              <a:rPr lang="en-IN" dirty="0"/>
              <a:t>First Normal Form</a:t>
            </a:r>
          </a:p>
          <a:p>
            <a:pPr>
              <a:lnSpc>
                <a:spcPct val="150000"/>
              </a:lnSpc>
            </a:pPr>
            <a:r>
              <a:rPr lang="en-IN" dirty="0"/>
              <a:t>Second Normal </a:t>
            </a:r>
            <a:r>
              <a:rPr lang="en-IN" dirty="0" smtClean="0"/>
              <a:t>Form</a:t>
            </a:r>
          </a:p>
          <a:p>
            <a:pPr>
              <a:lnSpc>
                <a:spcPct val="150000"/>
              </a:lnSpc>
            </a:pPr>
            <a:r>
              <a:rPr lang="en-IN" dirty="0"/>
              <a:t>Third Normal Form</a:t>
            </a:r>
          </a:p>
          <a:p>
            <a:pPr>
              <a:lnSpc>
                <a:spcPct val="150000"/>
              </a:lnSpc>
            </a:pPr>
            <a:r>
              <a:rPr lang="en-IN" dirty="0"/>
              <a:t>Boyce-</a:t>
            </a:r>
            <a:r>
              <a:rPr lang="en-IN" dirty="0" err="1"/>
              <a:t>Codd</a:t>
            </a:r>
            <a:r>
              <a:rPr lang="en-IN" dirty="0"/>
              <a:t> Normal Form</a:t>
            </a:r>
          </a:p>
          <a:p>
            <a:pPr marL="0" indent="0">
              <a:buNone/>
            </a:pPr>
            <a:endParaRPr lang="en-IN" dirty="0"/>
          </a:p>
        </p:txBody>
      </p:sp>
    </p:spTree>
    <p:extLst>
      <p:ext uri="{BB962C8B-B14F-4D97-AF65-F5344CB8AC3E}">
        <p14:creationId xmlns:p14="http://schemas.microsoft.com/office/powerpoint/2010/main" val="4008661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Functional </a:t>
            </a:r>
            <a:r>
              <a:rPr lang="en-IN" dirty="0" smtClean="0"/>
              <a:t>Dependency</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t>Functional dependency (FD) is a set of constraints between two attributes in a relation. </a:t>
            </a:r>
            <a:endParaRPr lang="en-US" dirty="0" smtClean="0"/>
          </a:p>
          <a:p>
            <a:pPr algn="just">
              <a:lnSpc>
                <a:spcPct val="150000"/>
              </a:lnSpc>
            </a:pPr>
            <a:r>
              <a:rPr lang="en-US" dirty="0"/>
              <a:t> when one attribute determines another attribute </a:t>
            </a:r>
            <a:endParaRPr lang="en-US" dirty="0" smtClean="0"/>
          </a:p>
          <a:p>
            <a:pPr algn="just">
              <a:lnSpc>
                <a:spcPct val="150000"/>
              </a:lnSpc>
            </a:pPr>
            <a:r>
              <a:rPr lang="en-US" dirty="0" smtClean="0"/>
              <a:t>Functional </a:t>
            </a:r>
            <a:r>
              <a:rPr lang="en-US" dirty="0"/>
              <a:t>dependency is represented by an arrow sign (→) that is, X→Y, where X functionally determines Y. </a:t>
            </a:r>
            <a:endParaRPr lang="en-US" dirty="0" smtClean="0"/>
          </a:p>
          <a:p>
            <a:pPr algn="just">
              <a:lnSpc>
                <a:spcPct val="150000"/>
              </a:lnSpc>
            </a:pPr>
            <a:r>
              <a:rPr lang="en-US" dirty="0" smtClean="0"/>
              <a:t>The </a:t>
            </a:r>
            <a:r>
              <a:rPr lang="en-US" dirty="0"/>
              <a:t>left-hand side attributes determine the values of attributes on the right-hand side</a:t>
            </a:r>
            <a:r>
              <a:rPr lang="en-US" dirty="0" smtClean="0"/>
              <a:t>.</a:t>
            </a:r>
          </a:p>
          <a:p>
            <a:pPr algn="just"/>
            <a:endParaRPr lang="en-US" dirty="0"/>
          </a:p>
          <a:p>
            <a:pPr algn="just"/>
            <a:r>
              <a:rPr lang="en-IN" b="1" dirty="0" smtClean="0"/>
              <a:t>Dependent : </a:t>
            </a:r>
            <a:r>
              <a:rPr lang="en-US" dirty="0" smtClean="0"/>
              <a:t>right </a:t>
            </a:r>
            <a:r>
              <a:rPr lang="en-US" dirty="0"/>
              <a:t>side of the functional </a:t>
            </a:r>
            <a:r>
              <a:rPr lang="en-US" dirty="0" smtClean="0"/>
              <a:t>dependency.</a:t>
            </a:r>
          </a:p>
          <a:p>
            <a:pPr algn="just"/>
            <a:r>
              <a:rPr lang="en-IN" b="1" dirty="0" smtClean="0"/>
              <a:t>Determinant : </a:t>
            </a:r>
            <a:r>
              <a:rPr lang="en-US" dirty="0" smtClean="0"/>
              <a:t>left </a:t>
            </a:r>
            <a:r>
              <a:rPr lang="en-US" dirty="0"/>
              <a:t>side of the functional </a:t>
            </a:r>
            <a:r>
              <a:rPr lang="en-US" dirty="0" smtClean="0"/>
              <a:t>dependency</a:t>
            </a:r>
            <a:endParaRPr lang="en-IN" dirty="0"/>
          </a:p>
        </p:txBody>
      </p:sp>
    </p:spTree>
    <p:extLst>
      <p:ext uri="{BB962C8B-B14F-4D97-AF65-F5344CB8AC3E}">
        <p14:creationId xmlns:p14="http://schemas.microsoft.com/office/powerpoint/2010/main" val="4198137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Dependency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45" y="1145683"/>
            <a:ext cx="7458075" cy="1419225"/>
          </a:xfrm>
        </p:spPr>
      </p:pic>
      <p:sp>
        <p:nvSpPr>
          <p:cNvPr id="5" name="TextBox 4"/>
          <p:cNvSpPr txBox="1"/>
          <p:nvPr/>
        </p:nvSpPr>
        <p:spPr>
          <a:xfrm>
            <a:off x="830317" y="3279228"/>
            <a:ext cx="7136524" cy="1754326"/>
          </a:xfrm>
          <a:prstGeom prst="rect">
            <a:avLst/>
          </a:prstGeom>
          <a:noFill/>
        </p:spPr>
        <p:txBody>
          <a:bodyPr wrap="square" rtlCol="0">
            <a:spAutoFit/>
          </a:bodyPr>
          <a:lstStyle/>
          <a:p>
            <a:pPr algn="just"/>
            <a:r>
              <a:rPr lang="en-US" dirty="0"/>
              <a:t> if we know the value of Employee number, we can obtain Employee Name, city, salary, etc</a:t>
            </a:r>
            <a:r>
              <a:rPr lang="en-US" dirty="0" smtClean="0"/>
              <a:t>.</a:t>
            </a:r>
          </a:p>
          <a:p>
            <a:pPr algn="just"/>
            <a:endParaRPr lang="en-US" dirty="0"/>
          </a:p>
          <a:p>
            <a:pPr algn="just"/>
            <a:r>
              <a:rPr lang="en-US" dirty="0"/>
              <a:t>By this, we can say that the city, </a:t>
            </a:r>
            <a:r>
              <a:rPr lang="en-US" b="1" dirty="0"/>
              <a:t>Employee Name, and salary are functionally depended on Employee number.</a:t>
            </a:r>
          </a:p>
          <a:p>
            <a:pPr algn="just"/>
            <a:endParaRPr lang="en-IN" dirty="0"/>
          </a:p>
        </p:txBody>
      </p:sp>
    </p:spTree>
    <p:extLst>
      <p:ext uri="{BB962C8B-B14F-4D97-AF65-F5344CB8AC3E}">
        <p14:creationId xmlns:p14="http://schemas.microsoft.com/office/powerpoint/2010/main" val="1241454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Armstrong's </a:t>
            </a:r>
            <a:r>
              <a:rPr lang="en-IN" dirty="0" smtClean="0"/>
              <a:t>Axioms</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70947970"/>
              </p:ext>
            </p:extLst>
          </p:nvPr>
        </p:nvGraphicFramePr>
        <p:xfrm>
          <a:off x="628650" y="1660634"/>
          <a:ext cx="8084426" cy="466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50083" y="902007"/>
            <a:ext cx="6913896" cy="646331"/>
          </a:xfrm>
          <a:prstGeom prst="rect">
            <a:avLst/>
          </a:prstGeom>
          <a:noFill/>
        </p:spPr>
        <p:txBody>
          <a:bodyPr wrap="square" rtlCol="0">
            <a:spAutoFit/>
          </a:bodyPr>
          <a:lstStyle/>
          <a:p>
            <a:r>
              <a:rPr lang="en-US" b="1" dirty="0"/>
              <a:t>Axioms</a:t>
            </a:r>
            <a:r>
              <a:rPr lang="en-US" dirty="0"/>
              <a:t> is a set of inference rules used to infer all the functional dependencies on a relational database</a:t>
            </a:r>
            <a:endParaRPr lang="en-IN" dirty="0"/>
          </a:p>
        </p:txBody>
      </p:sp>
    </p:spTree>
    <p:extLst>
      <p:ext uri="{BB962C8B-B14F-4D97-AF65-F5344CB8AC3E}">
        <p14:creationId xmlns:p14="http://schemas.microsoft.com/office/powerpoint/2010/main" val="2248820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Functional Dependency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5987350"/>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099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Multivalued </a:t>
            </a:r>
            <a:r>
              <a:rPr lang="en-IN" dirty="0" smtClean="0"/>
              <a:t>dependency</a:t>
            </a:r>
            <a:endParaRPr lang="en-IN" dirty="0"/>
          </a:p>
        </p:txBody>
      </p:sp>
      <p:sp>
        <p:nvSpPr>
          <p:cNvPr id="3" name="Content Placeholder 2"/>
          <p:cNvSpPr>
            <a:spLocks noGrp="1"/>
          </p:cNvSpPr>
          <p:nvPr>
            <p:ph idx="1"/>
          </p:nvPr>
        </p:nvSpPr>
        <p:spPr>
          <a:xfrm>
            <a:off x="748144" y="3605047"/>
            <a:ext cx="7767205" cy="2463243"/>
          </a:xfrm>
        </p:spPr>
        <p:txBody>
          <a:bodyPr>
            <a:normAutofit lnSpcReduction="10000"/>
          </a:bodyPr>
          <a:lstStyle/>
          <a:p>
            <a:pPr>
              <a:buFont typeface="Wingdings" panose="05000000000000000000" pitchFamily="2" charset="2"/>
              <a:buChar char="Ø"/>
            </a:pPr>
            <a:r>
              <a:rPr lang="en-US" dirty="0"/>
              <a:t>In this example, </a:t>
            </a:r>
            <a:r>
              <a:rPr lang="en-US" dirty="0" err="1"/>
              <a:t>maf_year</a:t>
            </a:r>
            <a:r>
              <a:rPr lang="en-US" dirty="0"/>
              <a:t> and color are independent of each other but dependent on </a:t>
            </a:r>
            <a:r>
              <a:rPr lang="en-US" dirty="0" err="1"/>
              <a:t>car_model</a:t>
            </a:r>
            <a:r>
              <a:rPr lang="en-US" dirty="0"/>
              <a:t>. </a:t>
            </a:r>
            <a:endParaRPr lang="en-US" dirty="0" smtClean="0"/>
          </a:p>
          <a:p>
            <a:pPr>
              <a:buFont typeface="Wingdings" panose="05000000000000000000" pitchFamily="2" charset="2"/>
              <a:buChar char="Ø"/>
            </a:pPr>
            <a:r>
              <a:rPr lang="en-US" dirty="0"/>
              <a:t>T</a:t>
            </a:r>
            <a:r>
              <a:rPr lang="en-US" dirty="0" smtClean="0"/>
              <a:t>hese </a:t>
            </a:r>
            <a:r>
              <a:rPr lang="en-US" dirty="0"/>
              <a:t>two columns are said to be </a:t>
            </a:r>
            <a:r>
              <a:rPr lang="en-US" dirty="0" smtClean="0"/>
              <a:t>multivalued </a:t>
            </a:r>
            <a:r>
              <a:rPr lang="en-US" dirty="0"/>
              <a:t>dependent on </a:t>
            </a:r>
            <a:r>
              <a:rPr lang="en-US" dirty="0" err="1"/>
              <a:t>car_model</a:t>
            </a:r>
            <a:r>
              <a:rPr lang="en-US" dirty="0"/>
              <a:t>.</a:t>
            </a:r>
          </a:p>
          <a:p>
            <a:pPr>
              <a:buFont typeface="Wingdings" panose="05000000000000000000" pitchFamily="2" charset="2"/>
              <a:buChar char="Ø"/>
            </a:pPr>
            <a:r>
              <a:rPr lang="en-US" dirty="0"/>
              <a:t>This dependence can be represented like this:</a:t>
            </a:r>
          </a:p>
          <a:p>
            <a:pPr lvl="1">
              <a:buFont typeface="Wingdings" panose="05000000000000000000" pitchFamily="2" charset="2"/>
              <a:buChar char="Ø"/>
            </a:pPr>
            <a:r>
              <a:rPr lang="en-US" dirty="0" err="1"/>
              <a:t>car_model</a:t>
            </a:r>
            <a:r>
              <a:rPr lang="en-US" dirty="0"/>
              <a:t> -&gt; </a:t>
            </a:r>
            <a:r>
              <a:rPr lang="en-US" dirty="0" err="1"/>
              <a:t>maf_year</a:t>
            </a:r>
            <a:endParaRPr lang="en-US" dirty="0"/>
          </a:p>
          <a:p>
            <a:pPr lvl="1">
              <a:buFont typeface="Wingdings" panose="05000000000000000000" pitchFamily="2" charset="2"/>
              <a:buChar char="Ø"/>
            </a:pPr>
            <a:r>
              <a:rPr lang="en-US" dirty="0" err="1"/>
              <a:t>car_model</a:t>
            </a:r>
            <a:r>
              <a:rPr lang="en-US" dirty="0"/>
              <a:t>-&gt; </a:t>
            </a:r>
            <a:r>
              <a:rPr lang="en-US" dirty="0" err="1"/>
              <a:t>colour</a:t>
            </a: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21" y="992467"/>
            <a:ext cx="7486650" cy="2409825"/>
          </a:xfrm>
          <a:prstGeom prst="rect">
            <a:avLst/>
          </a:prstGeom>
        </p:spPr>
      </p:pic>
    </p:spTree>
    <p:extLst>
      <p:ext uri="{BB962C8B-B14F-4D97-AF65-F5344CB8AC3E}">
        <p14:creationId xmlns:p14="http://schemas.microsoft.com/office/powerpoint/2010/main" val="571298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Trivial functional dependency</a:t>
            </a:r>
          </a:p>
        </p:txBody>
      </p:sp>
      <p:sp>
        <p:nvSpPr>
          <p:cNvPr id="3" name="Content Placeholder 2"/>
          <p:cNvSpPr>
            <a:spLocks noGrp="1"/>
          </p:cNvSpPr>
          <p:nvPr>
            <p:ph idx="1"/>
          </p:nvPr>
        </p:nvSpPr>
        <p:spPr>
          <a:xfrm>
            <a:off x="748144" y="3605047"/>
            <a:ext cx="7767205" cy="2463243"/>
          </a:xfrm>
        </p:spPr>
        <p:txBody>
          <a:bodyPr>
            <a:normAutofit/>
          </a:bodyPr>
          <a:lstStyle/>
          <a:p>
            <a:pPr>
              <a:buFont typeface="Wingdings" panose="05000000000000000000" pitchFamily="2" charset="2"/>
              <a:buChar char="Ø"/>
            </a:pPr>
            <a:r>
              <a:rPr lang="en-US" dirty="0" smtClean="0"/>
              <a:t> Consider </a:t>
            </a:r>
            <a:r>
              <a:rPr lang="en-US" dirty="0"/>
              <a:t>this table with two columns </a:t>
            </a:r>
            <a:r>
              <a:rPr lang="en-US" dirty="0" err="1"/>
              <a:t>Emp_id</a:t>
            </a:r>
            <a:r>
              <a:rPr lang="en-US" dirty="0"/>
              <a:t> and </a:t>
            </a:r>
            <a:r>
              <a:rPr lang="en-US" dirty="0" err="1"/>
              <a:t>Emp_name</a:t>
            </a:r>
            <a:r>
              <a:rPr lang="en-US" dirty="0" smtClean="0"/>
              <a:t>.</a:t>
            </a:r>
            <a:endParaRPr lang="en-US" dirty="0"/>
          </a:p>
          <a:p>
            <a:pPr>
              <a:buFont typeface="Wingdings" panose="05000000000000000000" pitchFamily="2" charset="2"/>
              <a:buChar char="Ø"/>
            </a:pPr>
            <a:r>
              <a:rPr lang="en-US" dirty="0"/>
              <a:t>{</a:t>
            </a:r>
            <a:r>
              <a:rPr lang="en-US" dirty="0" err="1"/>
              <a:t>Emp_id</a:t>
            </a:r>
            <a:r>
              <a:rPr lang="en-US" dirty="0"/>
              <a:t>, </a:t>
            </a:r>
            <a:r>
              <a:rPr lang="en-US" dirty="0" err="1"/>
              <a:t>Emp_name</a:t>
            </a:r>
            <a:r>
              <a:rPr lang="en-US" dirty="0"/>
              <a:t>} -&gt; </a:t>
            </a:r>
            <a:r>
              <a:rPr lang="en-US" dirty="0" err="1"/>
              <a:t>Emp_id</a:t>
            </a:r>
            <a:r>
              <a:rPr lang="en-US" dirty="0"/>
              <a:t> is a trivial functional dependency as </a:t>
            </a:r>
            <a:r>
              <a:rPr lang="en-US" dirty="0" err="1"/>
              <a:t>Emp_id</a:t>
            </a:r>
            <a:r>
              <a:rPr lang="en-US" dirty="0"/>
              <a:t> is a subset </a:t>
            </a:r>
            <a:r>
              <a:rPr lang="en-US" dirty="0" smtClean="0"/>
              <a:t>of {</a:t>
            </a:r>
            <a:r>
              <a:rPr lang="en-US" dirty="0" err="1" smtClean="0"/>
              <a:t>Emp_id,Emp_name</a:t>
            </a:r>
            <a:r>
              <a:rPr lang="en-US"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21" y="1263466"/>
            <a:ext cx="7486650" cy="1462316"/>
          </a:xfrm>
          <a:prstGeom prst="rect">
            <a:avLst/>
          </a:prstGeom>
        </p:spPr>
      </p:pic>
    </p:spTree>
    <p:extLst>
      <p:ext uri="{BB962C8B-B14F-4D97-AF65-F5344CB8AC3E}">
        <p14:creationId xmlns:p14="http://schemas.microsoft.com/office/powerpoint/2010/main" val="104393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Non-Trivial </a:t>
            </a:r>
            <a:r>
              <a:rPr lang="en-IN" dirty="0"/>
              <a:t>functional dependency</a:t>
            </a:r>
          </a:p>
        </p:txBody>
      </p:sp>
      <p:sp>
        <p:nvSpPr>
          <p:cNvPr id="3" name="Content Placeholder 2"/>
          <p:cNvSpPr>
            <a:spLocks noGrp="1"/>
          </p:cNvSpPr>
          <p:nvPr>
            <p:ph idx="1"/>
          </p:nvPr>
        </p:nvSpPr>
        <p:spPr>
          <a:xfrm>
            <a:off x="748144" y="3605047"/>
            <a:ext cx="7767205" cy="2463243"/>
          </a:xfrm>
        </p:spPr>
        <p:txBody>
          <a:bodyPr>
            <a:normAutofit/>
          </a:bodyPr>
          <a:lstStyle/>
          <a:p>
            <a:r>
              <a:rPr lang="en-US" dirty="0"/>
              <a:t>(Company} -&gt; {CEO} (if we know the Company, we knows the CEO name)</a:t>
            </a:r>
          </a:p>
          <a:p>
            <a:r>
              <a:rPr lang="en-US" dirty="0"/>
              <a:t>But CEO is not a subset of Company, and hence it's non-trivial functional dependency.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95" y="1263466"/>
            <a:ext cx="7293301" cy="1462316"/>
          </a:xfrm>
          <a:prstGeom prst="rect">
            <a:avLst/>
          </a:prstGeom>
        </p:spPr>
      </p:pic>
    </p:spTree>
    <p:extLst>
      <p:ext uri="{BB962C8B-B14F-4D97-AF65-F5344CB8AC3E}">
        <p14:creationId xmlns:p14="http://schemas.microsoft.com/office/powerpoint/2010/main" val="2154675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eit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itTheme" id="{773BE53D-AF43-48C2-87DA-C1256364C54C}" vid="{FEE66D1D-8A06-41C8-9704-8D9E3FBB7480}"/>
    </a:ext>
  </a:extLst>
</a:theme>
</file>

<file path=docProps/app.xml><?xml version="1.0" encoding="utf-8"?>
<Properties xmlns="http://schemas.openxmlformats.org/officeDocument/2006/extended-properties" xmlns:vt="http://schemas.openxmlformats.org/officeDocument/2006/docPropsVTypes">
  <Template>ceitTheme</Template>
  <TotalTime>213</TotalTime>
  <Words>794</Words>
  <Application>Microsoft Office PowerPoint</Application>
  <PresentationFormat>On-screen Show (4:3)</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Cambria</vt:lpstr>
      <vt:lpstr>Karma Medium</vt:lpstr>
      <vt:lpstr>Noto Serif CJK JP</vt:lpstr>
      <vt:lpstr>Wingdings</vt:lpstr>
      <vt:lpstr>ceitTheme</vt:lpstr>
      <vt:lpstr>Database Concepts</vt:lpstr>
      <vt:lpstr>Topics Covered</vt:lpstr>
      <vt:lpstr>Functional Dependency</vt:lpstr>
      <vt:lpstr>Functional Dependency</vt:lpstr>
      <vt:lpstr>Armstrong's Axioms</vt:lpstr>
      <vt:lpstr>Types of  Functional Dependency</vt:lpstr>
      <vt:lpstr>Multivalued dependency</vt:lpstr>
      <vt:lpstr>Trivial functional dependency</vt:lpstr>
      <vt:lpstr>Non-Trivial functional dependency</vt:lpstr>
      <vt:lpstr>Transitive functional dependency</vt:lpstr>
      <vt:lpstr>Normalization</vt:lpstr>
      <vt:lpstr>Normalization</vt:lpstr>
      <vt:lpstr>First Normal Form</vt:lpstr>
      <vt:lpstr>Second Normal Form</vt:lpstr>
      <vt:lpstr>Second Normal Form</vt:lpstr>
      <vt:lpstr>Third Normal Form</vt:lpstr>
      <vt:lpstr>Third Normal Form</vt:lpstr>
      <vt:lpstr>Boyce-Codd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Jishnu TU</dc:creator>
  <cp:lastModifiedBy>Jishnu TU</cp:lastModifiedBy>
  <cp:revision>46</cp:revision>
  <dcterms:created xsi:type="dcterms:W3CDTF">2019-10-15T01:54:41Z</dcterms:created>
  <dcterms:modified xsi:type="dcterms:W3CDTF">2019-10-16T00:51:22Z</dcterms:modified>
</cp:coreProperties>
</file>