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77" r:id="rId6"/>
    <p:sldId id="269" r:id="rId7"/>
    <p:sldId id="278" r:id="rId8"/>
    <p:sldId id="270" r:id="rId9"/>
    <p:sldId id="271" r:id="rId10"/>
    <p:sldId id="272" r:id="rId11"/>
    <p:sldId id="258" r:id="rId12"/>
    <p:sldId id="259" r:id="rId13"/>
    <p:sldId id="260" r:id="rId14"/>
    <p:sldId id="261" r:id="rId15"/>
    <p:sldId id="262" r:id="rId16"/>
    <p:sldId id="263" r:id="rId17"/>
    <p:sldId id="264" r:id="rId18"/>
    <p:sldId id="265"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1" d="100"/>
          <a:sy n="91"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97F40-29CD-4CC4-B088-648F9291E3A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2458492-90CE-4DB2-AA4E-75758FD1FDDD}">
      <dgm:prSet/>
      <dgm:spPr/>
      <dgm:t>
        <a:bodyPr/>
        <a:lstStyle/>
        <a:p>
          <a:pPr algn="just" rtl="0"/>
          <a:r>
            <a:rPr lang="en-IN" smtClean="0"/>
            <a:t>Process through which the databases need to be designed.</a:t>
          </a:r>
          <a:endParaRPr lang="en-IN"/>
        </a:p>
      </dgm:t>
    </dgm:pt>
    <dgm:pt modelId="{728D7B0A-E2D4-4D59-A4F6-976E95D795C0}" type="parTrans" cxnId="{69266A61-3C35-453C-9F0B-FB1129A16953}">
      <dgm:prSet/>
      <dgm:spPr/>
      <dgm:t>
        <a:bodyPr/>
        <a:lstStyle/>
        <a:p>
          <a:endParaRPr lang="en-US"/>
        </a:p>
      </dgm:t>
    </dgm:pt>
    <dgm:pt modelId="{040A95AE-3B1C-4A91-8011-AC693BDFAE33}" type="sibTrans" cxnId="{69266A61-3C35-453C-9F0B-FB1129A16953}">
      <dgm:prSet/>
      <dgm:spPr/>
      <dgm:t>
        <a:bodyPr/>
        <a:lstStyle/>
        <a:p>
          <a:endParaRPr lang="en-US"/>
        </a:p>
      </dgm:t>
    </dgm:pt>
    <dgm:pt modelId="{37CACC4F-1782-43A1-8717-FFC42FD712E6}">
      <dgm:prSet/>
      <dgm:spPr/>
      <dgm:t>
        <a:bodyPr/>
        <a:lstStyle/>
        <a:p>
          <a:pPr algn="just" rtl="0"/>
          <a:r>
            <a:rPr lang="en-IN" smtClean="0"/>
            <a:t>The first part of the design is the logical design where need  to identify what are the schemas and what are the constraints that apply, what is authorization required.</a:t>
          </a:r>
          <a:endParaRPr lang="en-IN"/>
        </a:p>
      </dgm:t>
    </dgm:pt>
    <dgm:pt modelId="{411F03B0-258B-48FA-8AD9-0836C289D5AC}" type="parTrans" cxnId="{CB8958A6-E7BB-4A07-9D4E-1AC024C898E5}">
      <dgm:prSet/>
      <dgm:spPr/>
      <dgm:t>
        <a:bodyPr/>
        <a:lstStyle/>
        <a:p>
          <a:endParaRPr lang="en-US"/>
        </a:p>
      </dgm:t>
    </dgm:pt>
    <dgm:pt modelId="{DE1792CD-1F5E-4D5B-ADF8-1E0F49713E5F}" type="sibTrans" cxnId="{CB8958A6-E7BB-4A07-9D4E-1AC024C898E5}">
      <dgm:prSet/>
      <dgm:spPr/>
      <dgm:t>
        <a:bodyPr/>
        <a:lstStyle/>
        <a:p>
          <a:endParaRPr lang="en-US"/>
        </a:p>
      </dgm:t>
    </dgm:pt>
    <dgm:pt modelId="{79EFE943-58D5-4E15-98FC-A975D5040C61}">
      <dgm:prSet/>
      <dgm:spPr/>
      <dgm:t>
        <a:bodyPr/>
        <a:lstStyle/>
        <a:p>
          <a:pPr algn="just" rtl="0"/>
          <a:r>
            <a:rPr lang="en-IN" dirty="0" smtClean="0"/>
            <a:t>Physical design which decides on the physical layout of the data, what are the different database files, how they should be indexed and so on.</a:t>
          </a:r>
          <a:endParaRPr lang="en-IN" dirty="0"/>
        </a:p>
      </dgm:t>
    </dgm:pt>
    <dgm:pt modelId="{E991B43F-FCD3-4211-803A-24C87BC85F64}" type="parTrans" cxnId="{2AABBAA1-F249-4ECB-8CD4-D34B1C3E87A8}">
      <dgm:prSet/>
      <dgm:spPr/>
      <dgm:t>
        <a:bodyPr/>
        <a:lstStyle/>
        <a:p>
          <a:endParaRPr lang="en-US"/>
        </a:p>
      </dgm:t>
    </dgm:pt>
    <dgm:pt modelId="{04825E52-A545-4983-A744-C79DFBA7C2C9}" type="sibTrans" cxnId="{2AABBAA1-F249-4ECB-8CD4-D34B1C3E87A8}">
      <dgm:prSet/>
      <dgm:spPr/>
      <dgm:t>
        <a:bodyPr/>
        <a:lstStyle/>
        <a:p>
          <a:endParaRPr lang="en-US"/>
        </a:p>
      </dgm:t>
    </dgm:pt>
    <dgm:pt modelId="{C291B9A1-A0BF-4E45-8493-80947AF78BFF}" type="pres">
      <dgm:prSet presAssocID="{04097F40-29CD-4CC4-B088-648F9291E3AB}" presName="linear" presStyleCnt="0">
        <dgm:presLayoutVars>
          <dgm:animLvl val="lvl"/>
          <dgm:resizeHandles val="exact"/>
        </dgm:presLayoutVars>
      </dgm:prSet>
      <dgm:spPr/>
      <dgm:t>
        <a:bodyPr/>
        <a:lstStyle/>
        <a:p>
          <a:endParaRPr lang="en-US"/>
        </a:p>
      </dgm:t>
    </dgm:pt>
    <dgm:pt modelId="{AAB05879-42FA-4128-87DA-1A9987D67EDF}" type="pres">
      <dgm:prSet presAssocID="{C2458492-90CE-4DB2-AA4E-75758FD1FDDD}" presName="parentText" presStyleLbl="node1" presStyleIdx="0" presStyleCnt="3">
        <dgm:presLayoutVars>
          <dgm:chMax val="0"/>
          <dgm:bulletEnabled val="1"/>
        </dgm:presLayoutVars>
      </dgm:prSet>
      <dgm:spPr/>
      <dgm:t>
        <a:bodyPr/>
        <a:lstStyle/>
        <a:p>
          <a:endParaRPr lang="en-US"/>
        </a:p>
      </dgm:t>
    </dgm:pt>
    <dgm:pt modelId="{632D68FE-9E35-4A8D-9030-FEE7C4EFC7FF}" type="pres">
      <dgm:prSet presAssocID="{040A95AE-3B1C-4A91-8011-AC693BDFAE33}" presName="spacer" presStyleCnt="0"/>
      <dgm:spPr/>
    </dgm:pt>
    <dgm:pt modelId="{B81A349F-260E-430C-8EB3-0CE7116D0DBF}" type="pres">
      <dgm:prSet presAssocID="{37CACC4F-1782-43A1-8717-FFC42FD712E6}" presName="parentText" presStyleLbl="node1" presStyleIdx="1" presStyleCnt="3">
        <dgm:presLayoutVars>
          <dgm:chMax val="0"/>
          <dgm:bulletEnabled val="1"/>
        </dgm:presLayoutVars>
      </dgm:prSet>
      <dgm:spPr/>
      <dgm:t>
        <a:bodyPr/>
        <a:lstStyle/>
        <a:p>
          <a:endParaRPr lang="en-US"/>
        </a:p>
      </dgm:t>
    </dgm:pt>
    <dgm:pt modelId="{C135A059-7C7D-4BFB-B629-A19F37CA26C7}" type="pres">
      <dgm:prSet presAssocID="{DE1792CD-1F5E-4D5B-ADF8-1E0F49713E5F}" presName="spacer" presStyleCnt="0"/>
      <dgm:spPr/>
    </dgm:pt>
    <dgm:pt modelId="{61BDC8C4-0F3C-4755-9AC7-0349FEECC17A}" type="pres">
      <dgm:prSet presAssocID="{79EFE943-58D5-4E15-98FC-A975D5040C61}" presName="parentText" presStyleLbl="node1" presStyleIdx="2" presStyleCnt="3">
        <dgm:presLayoutVars>
          <dgm:chMax val="0"/>
          <dgm:bulletEnabled val="1"/>
        </dgm:presLayoutVars>
      </dgm:prSet>
      <dgm:spPr/>
      <dgm:t>
        <a:bodyPr/>
        <a:lstStyle/>
        <a:p>
          <a:endParaRPr lang="en-US"/>
        </a:p>
      </dgm:t>
    </dgm:pt>
  </dgm:ptLst>
  <dgm:cxnLst>
    <dgm:cxn modelId="{CB8958A6-E7BB-4A07-9D4E-1AC024C898E5}" srcId="{04097F40-29CD-4CC4-B088-648F9291E3AB}" destId="{37CACC4F-1782-43A1-8717-FFC42FD712E6}" srcOrd="1" destOrd="0" parTransId="{411F03B0-258B-48FA-8AD9-0836C289D5AC}" sibTransId="{DE1792CD-1F5E-4D5B-ADF8-1E0F49713E5F}"/>
    <dgm:cxn modelId="{2AABBAA1-F249-4ECB-8CD4-D34B1C3E87A8}" srcId="{04097F40-29CD-4CC4-B088-648F9291E3AB}" destId="{79EFE943-58D5-4E15-98FC-A975D5040C61}" srcOrd="2" destOrd="0" parTransId="{E991B43F-FCD3-4211-803A-24C87BC85F64}" sibTransId="{04825E52-A545-4983-A744-C79DFBA7C2C9}"/>
    <dgm:cxn modelId="{69266A61-3C35-453C-9F0B-FB1129A16953}" srcId="{04097F40-29CD-4CC4-B088-648F9291E3AB}" destId="{C2458492-90CE-4DB2-AA4E-75758FD1FDDD}" srcOrd="0" destOrd="0" parTransId="{728D7B0A-E2D4-4D59-A4F6-976E95D795C0}" sibTransId="{040A95AE-3B1C-4A91-8011-AC693BDFAE33}"/>
    <dgm:cxn modelId="{03D8A497-3E14-4375-BB13-7D2B306ABA2F}" type="presOf" srcId="{C2458492-90CE-4DB2-AA4E-75758FD1FDDD}" destId="{AAB05879-42FA-4128-87DA-1A9987D67EDF}" srcOrd="0" destOrd="0" presId="urn:microsoft.com/office/officeart/2005/8/layout/vList2"/>
    <dgm:cxn modelId="{568825FE-B996-4B1D-9A2F-0589B49BD8A6}" type="presOf" srcId="{04097F40-29CD-4CC4-B088-648F9291E3AB}" destId="{C291B9A1-A0BF-4E45-8493-80947AF78BFF}" srcOrd="0" destOrd="0" presId="urn:microsoft.com/office/officeart/2005/8/layout/vList2"/>
    <dgm:cxn modelId="{6B8284AE-0CC3-446C-BF16-C84593934BD9}" type="presOf" srcId="{79EFE943-58D5-4E15-98FC-A975D5040C61}" destId="{61BDC8C4-0F3C-4755-9AC7-0349FEECC17A}" srcOrd="0" destOrd="0" presId="urn:microsoft.com/office/officeart/2005/8/layout/vList2"/>
    <dgm:cxn modelId="{5C7F423D-033A-4018-BC9B-F69202498EED}" type="presOf" srcId="{37CACC4F-1782-43A1-8717-FFC42FD712E6}" destId="{B81A349F-260E-430C-8EB3-0CE7116D0DBF}" srcOrd="0" destOrd="0" presId="urn:microsoft.com/office/officeart/2005/8/layout/vList2"/>
    <dgm:cxn modelId="{48401D00-A999-42C6-A063-D94A73C24670}" type="presParOf" srcId="{C291B9A1-A0BF-4E45-8493-80947AF78BFF}" destId="{AAB05879-42FA-4128-87DA-1A9987D67EDF}" srcOrd="0" destOrd="0" presId="urn:microsoft.com/office/officeart/2005/8/layout/vList2"/>
    <dgm:cxn modelId="{2ADDD277-5095-49A2-BB11-B85ABD167E0E}" type="presParOf" srcId="{C291B9A1-A0BF-4E45-8493-80947AF78BFF}" destId="{632D68FE-9E35-4A8D-9030-FEE7C4EFC7FF}" srcOrd="1" destOrd="0" presId="urn:microsoft.com/office/officeart/2005/8/layout/vList2"/>
    <dgm:cxn modelId="{2DEAD450-C14D-46C4-A74A-6E635075A0C3}" type="presParOf" srcId="{C291B9A1-A0BF-4E45-8493-80947AF78BFF}" destId="{B81A349F-260E-430C-8EB3-0CE7116D0DBF}" srcOrd="2" destOrd="0" presId="urn:microsoft.com/office/officeart/2005/8/layout/vList2"/>
    <dgm:cxn modelId="{6059E1D4-A454-43D3-8835-A552903813AD}" type="presParOf" srcId="{C291B9A1-A0BF-4E45-8493-80947AF78BFF}" destId="{C135A059-7C7D-4BFB-B629-A19F37CA26C7}" srcOrd="3" destOrd="0" presId="urn:microsoft.com/office/officeart/2005/8/layout/vList2"/>
    <dgm:cxn modelId="{7A2DD20B-98B5-4F32-8EBB-0B0623A16251}" type="presParOf" srcId="{C291B9A1-A0BF-4E45-8493-80947AF78BFF}" destId="{61BDC8C4-0F3C-4755-9AC7-0349FEECC1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E01133-6574-45F5-9893-C4CFA1A27175}"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32CF268D-C5F7-43A0-8589-F01B23D78AAC}">
      <dgm:prSet/>
      <dgm:spPr/>
      <dgm:t>
        <a:bodyPr/>
        <a:lstStyle/>
        <a:p>
          <a:pPr algn="just" rtl="0"/>
          <a:r>
            <a:rPr lang="en-US" smtClean="0"/>
            <a:t>Collection of relations</a:t>
          </a:r>
          <a:endParaRPr lang="en-IN"/>
        </a:p>
      </dgm:t>
    </dgm:pt>
    <dgm:pt modelId="{036AA514-B9A7-485A-89CD-87783F7D3DB8}" type="parTrans" cxnId="{4DD46B29-3924-4E8F-A8A7-CBCFE3CD0AC3}">
      <dgm:prSet/>
      <dgm:spPr/>
      <dgm:t>
        <a:bodyPr/>
        <a:lstStyle/>
        <a:p>
          <a:endParaRPr lang="en-US"/>
        </a:p>
      </dgm:t>
    </dgm:pt>
    <dgm:pt modelId="{56AB392F-E80A-4836-B95B-0AF1488B9DDA}" type="sibTrans" cxnId="{4DD46B29-3924-4E8F-A8A7-CBCFE3CD0AC3}">
      <dgm:prSet/>
      <dgm:spPr/>
      <dgm:t>
        <a:bodyPr/>
        <a:lstStyle/>
        <a:p>
          <a:endParaRPr lang="en-US"/>
        </a:p>
      </dgm:t>
    </dgm:pt>
    <dgm:pt modelId="{CB03E4DB-FEB0-4D6F-8A02-44485DC89A49}">
      <dgm:prSet/>
      <dgm:spPr/>
      <dgm:t>
        <a:bodyPr/>
        <a:lstStyle/>
        <a:p>
          <a:pPr algn="just" rtl="0"/>
          <a:r>
            <a:rPr lang="en-US" smtClean="0"/>
            <a:t>A relation is nothing but a table of values.</a:t>
          </a:r>
          <a:endParaRPr lang="en-IN"/>
        </a:p>
      </dgm:t>
    </dgm:pt>
    <dgm:pt modelId="{3BF3C920-EF4A-4C4F-8747-276D67B78B9D}" type="parTrans" cxnId="{6EF4DB03-EB70-442B-9623-F2ADB0C47C3B}">
      <dgm:prSet/>
      <dgm:spPr/>
      <dgm:t>
        <a:bodyPr/>
        <a:lstStyle/>
        <a:p>
          <a:endParaRPr lang="en-US"/>
        </a:p>
      </dgm:t>
    </dgm:pt>
    <dgm:pt modelId="{BBF447C6-D263-44B0-8E57-DA096EBC04DD}" type="sibTrans" cxnId="{6EF4DB03-EB70-442B-9623-F2ADB0C47C3B}">
      <dgm:prSet/>
      <dgm:spPr/>
      <dgm:t>
        <a:bodyPr/>
        <a:lstStyle/>
        <a:p>
          <a:endParaRPr lang="en-US"/>
        </a:p>
      </dgm:t>
    </dgm:pt>
    <dgm:pt modelId="{74D8668E-3249-4E4F-9142-15F9FBED21EE}">
      <dgm:prSet/>
      <dgm:spPr/>
      <dgm:t>
        <a:bodyPr/>
        <a:lstStyle/>
        <a:p>
          <a:pPr algn="just" rtl="0"/>
          <a:r>
            <a:rPr lang="en-US" smtClean="0"/>
            <a:t>Every row in the table represents a collection of related data values.</a:t>
          </a:r>
          <a:endParaRPr lang="en-IN"/>
        </a:p>
      </dgm:t>
    </dgm:pt>
    <dgm:pt modelId="{6A201106-6A6D-4752-A988-EFC8EBA15F1C}" type="parTrans" cxnId="{770BA912-2E0F-496A-AA97-6F0B778CD1D3}">
      <dgm:prSet/>
      <dgm:spPr/>
      <dgm:t>
        <a:bodyPr/>
        <a:lstStyle/>
        <a:p>
          <a:endParaRPr lang="en-US"/>
        </a:p>
      </dgm:t>
    </dgm:pt>
    <dgm:pt modelId="{9FCFAD0C-A63A-46CA-BB62-FDB4F8FAEC53}" type="sibTrans" cxnId="{770BA912-2E0F-496A-AA97-6F0B778CD1D3}">
      <dgm:prSet/>
      <dgm:spPr/>
      <dgm:t>
        <a:bodyPr/>
        <a:lstStyle/>
        <a:p>
          <a:endParaRPr lang="en-US"/>
        </a:p>
      </dgm:t>
    </dgm:pt>
    <dgm:pt modelId="{EF31369A-283A-4246-8D10-2F5E187CD76E}">
      <dgm:prSet/>
      <dgm:spPr/>
      <dgm:t>
        <a:bodyPr/>
        <a:lstStyle/>
        <a:p>
          <a:pPr algn="just" rtl="0"/>
          <a:r>
            <a:rPr lang="en-US" smtClean="0"/>
            <a:t>These rows in the table denote a real-world entity or relationship.</a:t>
          </a:r>
          <a:endParaRPr lang="en-IN"/>
        </a:p>
      </dgm:t>
    </dgm:pt>
    <dgm:pt modelId="{4EEB3C69-3F6E-4DC9-9D81-B876E2275889}" type="parTrans" cxnId="{8517B480-D03B-458C-B1D5-98AB5054669B}">
      <dgm:prSet/>
      <dgm:spPr/>
      <dgm:t>
        <a:bodyPr/>
        <a:lstStyle/>
        <a:p>
          <a:endParaRPr lang="en-US"/>
        </a:p>
      </dgm:t>
    </dgm:pt>
    <dgm:pt modelId="{42643E1F-9F06-4FCA-AA40-B9DFBBBB951F}" type="sibTrans" cxnId="{8517B480-D03B-458C-B1D5-98AB5054669B}">
      <dgm:prSet/>
      <dgm:spPr/>
      <dgm:t>
        <a:bodyPr/>
        <a:lstStyle/>
        <a:p>
          <a:endParaRPr lang="en-US"/>
        </a:p>
      </dgm:t>
    </dgm:pt>
    <dgm:pt modelId="{31F9C750-A962-4210-BC31-3A8D257846E5}">
      <dgm:prSet/>
      <dgm:spPr/>
      <dgm:t>
        <a:bodyPr/>
        <a:lstStyle/>
        <a:p>
          <a:pPr algn="just" rtl="0"/>
          <a:r>
            <a:rPr lang="en-US" smtClean="0"/>
            <a:t>The table name and column names are helpful to interpret the meaning of values in each row.</a:t>
          </a:r>
          <a:endParaRPr lang="en-IN"/>
        </a:p>
      </dgm:t>
    </dgm:pt>
    <dgm:pt modelId="{9BD87193-D409-4F40-887A-8D3D91DBA319}" type="parTrans" cxnId="{0718268B-B160-447A-BFEE-3885517A85E7}">
      <dgm:prSet/>
      <dgm:spPr/>
      <dgm:t>
        <a:bodyPr/>
        <a:lstStyle/>
        <a:p>
          <a:endParaRPr lang="en-US"/>
        </a:p>
      </dgm:t>
    </dgm:pt>
    <dgm:pt modelId="{A77FC4D8-4B0D-458B-8813-A973A366C91B}" type="sibTrans" cxnId="{0718268B-B160-447A-BFEE-3885517A85E7}">
      <dgm:prSet/>
      <dgm:spPr/>
      <dgm:t>
        <a:bodyPr/>
        <a:lstStyle/>
        <a:p>
          <a:endParaRPr lang="en-US"/>
        </a:p>
      </dgm:t>
    </dgm:pt>
    <dgm:pt modelId="{411EBF32-F2D0-4BEF-95AD-A4CAB9E927E7}">
      <dgm:prSet/>
      <dgm:spPr/>
      <dgm:t>
        <a:bodyPr/>
        <a:lstStyle/>
        <a:p>
          <a:pPr algn="just" rtl="0"/>
          <a:r>
            <a:rPr lang="en-US" smtClean="0"/>
            <a:t>In the relational model, data are stored as tables</a:t>
          </a:r>
          <a:endParaRPr lang="en-IN"/>
        </a:p>
      </dgm:t>
    </dgm:pt>
    <dgm:pt modelId="{02D43AD9-8E32-44A1-90CD-FF9F0D89C985}" type="parTrans" cxnId="{5BF62474-630F-49A9-8622-3602DDF8AF48}">
      <dgm:prSet/>
      <dgm:spPr/>
      <dgm:t>
        <a:bodyPr/>
        <a:lstStyle/>
        <a:p>
          <a:endParaRPr lang="en-US"/>
        </a:p>
      </dgm:t>
    </dgm:pt>
    <dgm:pt modelId="{8D985CE3-5230-440F-8207-8A38A700017D}" type="sibTrans" cxnId="{5BF62474-630F-49A9-8622-3602DDF8AF48}">
      <dgm:prSet/>
      <dgm:spPr/>
      <dgm:t>
        <a:bodyPr/>
        <a:lstStyle/>
        <a:p>
          <a:endParaRPr lang="en-US"/>
        </a:p>
      </dgm:t>
    </dgm:pt>
    <dgm:pt modelId="{19B28DAA-BFE1-41C0-B3F2-D62D0823E52C}">
      <dgm:prSet/>
      <dgm:spPr/>
      <dgm:t>
        <a:bodyPr/>
        <a:lstStyle/>
        <a:p>
          <a:pPr algn="just" rtl="0"/>
          <a:r>
            <a:rPr lang="en-US" dirty="0" smtClean="0"/>
            <a:t>However, the physical storage of the data is independent of the way the data are logically organized.</a:t>
          </a:r>
          <a:endParaRPr lang="en-IN" dirty="0"/>
        </a:p>
      </dgm:t>
    </dgm:pt>
    <dgm:pt modelId="{59031FFB-F135-41C9-870F-7F9A731C8257}" type="parTrans" cxnId="{8BE50A45-8CC8-4BC6-8CF3-8736D44109EB}">
      <dgm:prSet/>
      <dgm:spPr/>
      <dgm:t>
        <a:bodyPr/>
        <a:lstStyle/>
        <a:p>
          <a:endParaRPr lang="en-US"/>
        </a:p>
      </dgm:t>
    </dgm:pt>
    <dgm:pt modelId="{2F6055F5-08A6-4AB2-BE12-E7C9E3ECAABD}" type="sibTrans" cxnId="{8BE50A45-8CC8-4BC6-8CF3-8736D44109EB}">
      <dgm:prSet/>
      <dgm:spPr/>
      <dgm:t>
        <a:bodyPr/>
        <a:lstStyle/>
        <a:p>
          <a:endParaRPr lang="en-US"/>
        </a:p>
      </dgm:t>
    </dgm:pt>
    <dgm:pt modelId="{8F4E48AF-8583-465D-BA56-DB283C0808F3}" type="pres">
      <dgm:prSet presAssocID="{35E01133-6574-45F5-9893-C4CFA1A27175}" presName="linear" presStyleCnt="0">
        <dgm:presLayoutVars>
          <dgm:animLvl val="lvl"/>
          <dgm:resizeHandles val="exact"/>
        </dgm:presLayoutVars>
      </dgm:prSet>
      <dgm:spPr/>
    </dgm:pt>
    <dgm:pt modelId="{03AEE87A-6BBF-4BEF-BCF0-CF8DEF72046D}" type="pres">
      <dgm:prSet presAssocID="{32CF268D-C5F7-43A0-8589-F01B23D78AAC}" presName="parentText" presStyleLbl="node1" presStyleIdx="0" presStyleCnt="7">
        <dgm:presLayoutVars>
          <dgm:chMax val="0"/>
          <dgm:bulletEnabled val="1"/>
        </dgm:presLayoutVars>
      </dgm:prSet>
      <dgm:spPr/>
    </dgm:pt>
    <dgm:pt modelId="{1004CECE-641F-4997-9A36-1F47522C14F4}" type="pres">
      <dgm:prSet presAssocID="{56AB392F-E80A-4836-B95B-0AF1488B9DDA}" presName="spacer" presStyleCnt="0"/>
      <dgm:spPr/>
    </dgm:pt>
    <dgm:pt modelId="{178051F1-97E9-4C24-ACAA-0AEE0CDC2352}" type="pres">
      <dgm:prSet presAssocID="{CB03E4DB-FEB0-4D6F-8A02-44485DC89A49}" presName="parentText" presStyleLbl="node1" presStyleIdx="1" presStyleCnt="7">
        <dgm:presLayoutVars>
          <dgm:chMax val="0"/>
          <dgm:bulletEnabled val="1"/>
        </dgm:presLayoutVars>
      </dgm:prSet>
      <dgm:spPr/>
    </dgm:pt>
    <dgm:pt modelId="{C7923A00-BA63-4175-8AE2-CC56F6121DD3}" type="pres">
      <dgm:prSet presAssocID="{BBF447C6-D263-44B0-8E57-DA096EBC04DD}" presName="spacer" presStyleCnt="0"/>
      <dgm:spPr/>
    </dgm:pt>
    <dgm:pt modelId="{82430E9D-1D52-4457-906B-BE083F806082}" type="pres">
      <dgm:prSet presAssocID="{74D8668E-3249-4E4F-9142-15F9FBED21EE}" presName="parentText" presStyleLbl="node1" presStyleIdx="2" presStyleCnt="7">
        <dgm:presLayoutVars>
          <dgm:chMax val="0"/>
          <dgm:bulletEnabled val="1"/>
        </dgm:presLayoutVars>
      </dgm:prSet>
      <dgm:spPr/>
    </dgm:pt>
    <dgm:pt modelId="{10E1AEBB-EDAE-430E-8513-30FF20587BBA}" type="pres">
      <dgm:prSet presAssocID="{9FCFAD0C-A63A-46CA-BB62-FDB4F8FAEC53}" presName="spacer" presStyleCnt="0"/>
      <dgm:spPr/>
    </dgm:pt>
    <dgm:pt modelId="{FB1041D0-9457-4020-947C-7B55ED297691}" type="pres">
      <dgm:prSet presAssocID="{EF31369A-283A-4246-8D10-2F5E187CD76E}" presName="parentText" presStyleLbl="node1" presStyleIdx="3" presStyleCnt="7">
        <dgm:presLayoutVars>
          <dgm:chMax val="0"/>
          <dgm:bulletEnabled val="1"/>
        </dgm:presLayoutVars>
      </dgm:prSet>
      <dgm:spPr/>
    </dgm:pt>
    <dgm:pt modelId="{B3B66D30-8472-4C30-A45C-5E664E4DA808}" type="pres">
      <dgm:prSet presAssocID="{42643E1F-9F06-4FCA-AA40-B9DFBBBB951F}" presName="spacer" presStyleCnt="0"/>
      <dgm:spPr/>
    </dgm:pt>
    <dgm:pt modelId="{0DD6A231-FE75-4DA0-8070-E080465024C4}" type="pres">
      <dgm:prSet presAssocID="{31F9C750-A962-4210-BC31-3A8D257846E5}" presName="parentText" presStyleLbl="node1" presStyleIdx="4" presStyleCnt="7">
        <dgm:presLayoutVars>
          <dgm:chMax val="0"/>
          <dgm:bulletEnabled val="1"/>
        </dgm:presLayoutVars>
      </dgm:prSet>
      <dgm:spPr/>
    </dgm:pt>
    <dgm:pt modelId="{F2350CE8-6551-4CD1-85B5-27A2F3B70ECD}" type="pres">
      <dgm:prSet presAssocID="{A77FC4D8-4B0D-458B-8813-A973A366C91B}" presName="spacer" presStyleCnt="0"/>
      <dgm:spPr/>
    </dgm:pt>
    <dgm:pt modelId="{93BD5BBB-6276-47D3-B11E-128EB46C7B94}" type="pres">
      <dgm:prSet presAssocID="{411EBF32-F2D0-4BEF-95AD-A4CAB9E927E7}" presName="parentText" presStyleLbl="node1" presStyleIdx="5" presStyleCnt="7">
        <dgm:presLayoutVars>
          <dgm:chMax val="0"/>
          <dgm:bulletEnabled val="1"/>
        </dgm:presLayoutVars>
      </dgm:prSet>
      <dgm:spPr/>
    </dgm:pt>
    <dgm:pt modelId="{3E0552DF-4E75-4AE6-9420-49ADC4CFC10E}" type="pres">
      <dgm:prSet presAssocID="{8D985CE3-5230-440F-8207-8A38A700017D}" presName="spacer" presStyleCnt="0"/>
      <dgm:spPr/>
    </dgm:pt>
    <dgm:pt modelId="{5B5CA92F-CF6D-470E-8D3E-C78F79B88752}" type="pres">
      <dgm:prSet presAssocID="{19B28DAA-BFE1-41C0-B3F2-D62D0823E52C}" presName="parentText" presStyleLbl="node1" presStyleIdx="6" presStyleCnt="7">
        <dgm:presLayoutVars>
          <dgm:chMax val="0"/>
          <dgm:bulletEnabled val="1"/>
        </dgm:presLayoutVars>
      </dgm:prSet>
      <dgm:spPr/>
    </dgm:pt>
  </dgm:ptLst>
  <dgm:cxnLst>
    <dgm:cxn modelId="{08B2BFB8-2979-4CAA-9DC9-EDB98AD4726F}" type="presOf" srcId="{31F9C750-A962-4210-BC31-3A8D257846E5}" destId="{0DD6A231-FE75-4DA0-8070-E080465024C4}" srcOrd="0" destOrd="0" presId="urn:microsoft.com/office/officeart/2005/8/layout/vList2"/>
    <dgm:cxn modelId="{19D09CF0-5C83-4400-AF93-ED694F8F3CDB}" type="presOf" srcId="{74D8668E-3249-4E4F-9142-15F9FBED21EE}" destId="{82430E9D-1D52-4457-906B-BE083F806082}" srcOrd="0" destOrd="0" presId="urn:microsoft.com/office/officeart/2005/8/layout/vList2"/>
    <dgm:cxn modelId="{94357482-BC44-46B5-A740-351A56CCE2E2}" type="presOf" srcId="{35E01133-6574-45F5-9893-C4CFA1A27175}" destId="{8F4E48AF-8583-465D-BA56-DB283C0808F3}" srcOrd="0" destOrd="0" presId="urn:microsoft.com/office/officeart/2005/8/layout/vList2"/>
    <dgm:cxn modelId="{5BF62474-630F-49A9-8622-3602DDF8AF48}" srcId="{35E01133-6574-45F5-9893-C4CFA1A27175}" destId="{411EBF32-F2D0-4BEF-95AD-A4CAB9E927E7}" srcOrd="5" destOrd="0" parTransId="{02D43AD9-8E32-44A1-90CD-FF9F0D89C985}" sibTransId="{8D985CE3-5230-440F-8207-8A38A700017D}"/>
    <dgm:cxn modelId="{4DD46B29-3924-4E8F-A8A7-CBCFE3CD0AC3}" srcId="{35E01133-6574-45F5-9893-C4CFA1A27175}" destId="{32CF268D-C5F7-43A0-8589-F01B23D78AAC}" srcOrd="0" destOrd="0" parTransId="{036AA514-B9A7-485A-89CD-87783F7D3DB8}" sibTransId="{56AB392F-E80A-4836-B95B-0AF1488B9DDA}"/>
    <dgm:cxn modelId="{0718268B-B160-447A-BFEE-3885517A85E7}" srcId="{35E01133-6574-45F5-9893-C4CFA1A27175}" destId="{31F9C750-A962-4210-BC31-3A8D257846E5}" srcOrd="4" destOrd="0" parTransId="{9BD87193-D409-4F40-887A-8D3D91DBA319}" sibTransId="{A77FC4D8-4B0D-458B-8813-A973A366C91B}"/>
    <dgm:cxn modelId="{FE5B14F4-0C07-45EB-B8D2-2B0FA9321262}" type="presOf" srcId="{CB03E4DB-FEB0-4D6F-8A02-44485DC89A49}" destId="{178051F1-97E9-4C24-ACAA-0AEE0CDC2352}" srcOrd="0" destOrd="0" presId="urn:microsoft.com/office/officeart/2005/8/layout/vList2"/>
    <dgm:cxn modelId="{245C0DE8-52D9-4E02-A2AC-5FFB523C7864}" type="presOf" srcId="{19B28DAA-BFE1-41C0-B3F2-D62D0823E52C}" destId="{5B5CA92F-CF6D-470E-8D3E-C78F79B88752}" srcOrd="0" destOrd="0" presId="urn:microsoft.com/office/officeart/2005/8/layout/vList2"/>
    <dgm:cxn modelId="{8517B480-D03B-458C-B1D5-98AB5054669B}" srcId="{35E01133-6574-45F5-9893-C4CFA1A27175}" destId="{EF31369A-283A-4246-8D10-2F5E187CD76E}" srcOrd="3" destOrd="0" parTransId="{4EEB3C69-3F6E-4DC9-9D81-B876E2275889}" sibTransId="{42643E1F-9F06-4FCA-AA40-B9DFBBBB951F}"/>
    <dgm:cxn modelId="{770BA912-2E0F-496A-AA97-6F0B778CD1D3}" srcId="{35E01133-6574-45F5-9893-C4CFA1A27175}" destId="{74D8668E-3249-4E4F-9142-15F9FBED21EE}" srcOrd="2" destOrd="0" parTransId="{6A201106-6A6D-4752-A988-EFC8EBA15F1C}" sibTransId="{9FCFAD0C-A63A-46CA-BB62-FDB4F8FAEC53}"/>
    <dgm:cxn modelId="{07FF1FED-64C2-49EC-819C-E44B640C958E}" type="presOf" srcId="{32CF268D-C5F7-43A0-8589-F01B23D78AAC}" destId="{03AEE87A-6BBF-4BEF-BCF0-CF8DEF72046D}" srcOrd="0" destOrd="0" presId="urn:microsoft.com/office/officeart/2005/8/layout/vList2"/>
    <dgm:cxn modelId="{8BE50A45-8CC8-4BC6-8CF3-8736D44109EB}" srcId="{35E01133-6574-45F5-9893-C4CFA1A27175}" destId="{19B28DAA-BFE1-41C0-B3F2-D62D0823E52C}" srcOrd="6" destOrd="0" parTransId="{59031FFB-F135-41C9-870F-7F9A731C8257}" sibTransId="{2F6055F5-08A6-4AB2-BE12-E7C9E3ECAABD}"/>
    <dgm:cxn modelId="{6EF4DB03-EB70-442B-9623-F2ADB0C47C3B}" srcId="{35E01133-6574-45F5-9893-C4CFA1A27175}" destId="{CB03E4DB-FEB0-4D6F-8A02-44485DC89A49}" srcOrd="1" destOrd="0" parTransId="{3BF3C920-EF4A-4C4F-8747-276D67B78B9D}" sibTransId="{BBF447C6-D263-44B0-8E57-DA096EBC04DD}"/>
    <dgm:cxn modelId="{DFC215AB-B30E-46DC-A207-7E9662C35817}" type="presOf" srcId="{EF31369A-283A-4246-8D10-2F5E187CD76E}" destId="{FB1041D0-9457-4020-947C-7B55ED297691}" srcOrd="0" destOrd="0" presId="urn:microsoft.com/office/officeart/2005/8/layout/vList2"/>
    <dgm:cxn modelId="{2FD8CF84-BAEB-4EED-A621-546D92309F12}" type="presOf" srcId="{411EBF32-F2D0-4BEF-95AD-A4CAB9E927E7}" destId="{93BD5BBB-6276-47D3-B11E-128EB46C7B94}" srcOrd="0" destOrd="0" presId="urn:microsoft.com/office/officeart/2005/8/layout/vList2"/>
    <dgm:cxn modelId="{23D2C807-6C49-4682-8178-4FE6B7656D13}" type="presParOf" srcId="{8F4E48AF-8583-465D-BA56-DB283C0808F3}" destId="{03AEE87A-6BBF-4BEF-BCF0-CF8DEF72046D}" srcOrd="0" destOrd="0" presId="urn:microsoft.com/office/officeart/2005/8/layout/vList2"/>
    <dgm:cxn modelId="{8DBA658A-2A55-4C29-AB37-2FA6EE811A54}" type="presParOf" srcId="{8F4E48AF-8583-465D-BA56-DB283C0808F3}" destId="{1004CECE-641F-4997-9A36-1F47522C14F4}" srcOrd="1" destOrd="0" presId="urn:microsoft.com/office/officeart/2005/8/layout/vList2"/>
    <dgm:cxn modelId="{9317E86F-CBCD-4E05-87FE-B9F8E449D057}" type="presParOf" srcId="{8F4E48AF-8583-465D-BA56-DB283C0808F3}" destId="{178051F1-97E9-4C24-ACAA-0AEE0CDC2352}" srcOrd="2" destOrd="0" presId="urn:microsoft.com/office/officeart/2005/8/layout/vList2"/>
    <dgm:cxn modelId="{4CF4E1DA-EE82-4546-BE32-C7CB14A1453E}" type="presParOf" srcId="{8F4E48AF-8583-465D-BA56-DB283C0808F3}" destId="{C7923A00-BA63-4175-8AE2-CC56F6121DD3}" srcOrd="3" destOrd="0" presId="urn:microsoft.com/office/officeart/2005/8/layout/vList2"/>
    <dgm:cxn modelId="{AC6ACF7F-BA69-4BF2-836E-30A612EDFDCA}" type="presParOf" srcId="{8F4E48AF-8583-465D-BA56-DB283C0808F3}" destId="{82430E9D-1D52-4457-906B-BE083F806082}" srcOrd="4" destOrd="0" presId="urn:microsoft.com/office/officeart/2005/8/layout/vList2"/>
    <dgm:cxn modelId="{D661B52E-7D4B-408B-A7DE-8B5C54061BCB}" type="presParOf" srcId="{8F4E48AF-8583-465D-BA56-DB283C0808F3}" destId="{10E1AEBB-EDAE-430E-8513-30FF20587BBA}" srcOrd="5" destOrd="0" presId="urn:microsoft.com/office/officeart/2005/8/layout/vList2"/>
    <dgm:cxn modelId="{DE226C86-8BA8-49C8-86AD-ED8995AC625C}" type="presParOf" srcId="{8F4E48AF-8583-465D-BA56-DB283C0808F3}" destId="{FB1041D0-9457-4020-947C-7B55ED297691}" srcOrd="6" destOrd="0" presId="urn:microsoft.com/office/officeart/2005/8/layout/vList2"/>
    <dgm:cxn modelId="{63C23B26-CCC6-4F65-9200-B645FAC43708}" type="presParOf" srcId="{8F4E48AF-8583-465D-BA56-DB283C0808F3}" destId="{B3B66D30-8472-4C30-A45C-5E664E4DA808}" srcOrd="7" destOrd="0" presId="urn:microsoft.com/office/officeart/2005/8/layout/vList2"/>
    <dgm:cxn modelId="{FFD960F3-DB11-4BAC-92C8-70E88E09C8AB}" type="presParOf" srcId="{8F4E48AF-8583-465D-BA56-DB283C0808F3}" destId="{0DD6A231-FE75-4DA0-8070-E080465024C4}" srcOrd="8" destOrd="0" presId="urn:microsoft.com/office/officeart/2005/8/layout/vList2"/>
    <dgm:cxn modelId="{19CE8FA1-32D3-4A82-A014-C7404C1A9F6A}" type="presParOf" srcId="{8F4E48AF-8583-465D-BA56-DB283C0808F3}" destId="{F2350CE8-6551-4CD1-85B5-27A2F3B70ECD}" srcOrd="9" destOrd="0" presId="urn:microsoft.com/office/officeart/2005/8/layout/vList2"/>
    <dgm:cxn modelId="{26B6CAFD-20F6-4381-BDC1-F24F99AAB51F}" type="presParOf" srcId="{8F4E48AF-8583-465D-BA56-DB283C0808F3}" destId="{93BD5BBB-6276-47D3-B11E-128EB46C7B94}" srcOrd="10" destOrd="0" presId="urn:microsoft.com/office/officeart/2005/8/layout/vList2"/>
    <dgm:cxn modelId="{5D9054C5-27D6-4E57-BFEE-A6836E2B8EC3}" type="presParOf" srcId="{8F4E48AF-8583-465D-BA56-DB283C0808F3}" destId="{3E0552DF-4E75-4AE6-9420-49ADC4CFC10E}" srcOrd="11" destOrd="0" presId="urn:microsoft.com/office/officeart/2005/8/layout/vList2"/>
    <dgm:cxn modelId="{B418F83C-EBBB-443A-87C6-BF0D4F19F75E}" type="presParOf" srcId="{8F4E48AF-8583-465D-BA56-DB283C0808F3}" destId="{5B5CA92F-CF6D-470E-8D3E-C78F79B8875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434C66-8E52-4403-A478-3EC05C978A6A}"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39AADDB6-4824-4DCD-92C7-C4A973157058}">
      <dgm:prSet custT="1"/>
      <dgm:spPr/>
      <dgm:t>
        <a:bodyPr/>
        <a:lstStyle/>
        <a:p>
          <a:pPr algn="just" rtl="0"/>
          <a:r>
            <a:rPr lang="en-US" sz="1600" b="1" dirty="0" smtClean="0">
              <a:solidFill>
                <a:schemeClr val="tx1"/>
              </a:solidFill>
            </a:rPr>
            <a:t>Attribute:</a:t>
          </a:r>
          <a:r>
            <a:rPr lang="en-US" sz="1600" dirty="0" smtClean="0">
              <a:solidFill>
                <a:schemeClr val="tx1"/>
              </a:solidFill>
            </a:rPr>
            <a:t> Each column in a Table. Attributes are the properties which define a relation. e.g., Student </a:t>
          </a:r>
          <a:r>
            <a:rPr lang="en-US" sz="1600" dirty="0" err="1" smtClean="0">
              <a:solidFill>
                <a:schemeClr val="tx1"/>
              </a:solidFill>
            </a:rPr>
            <a:t>Rollno</a:t>
          </a:r>
          <a:r>
            <a:rPr lang="en-US" sz="1600" dirty="0" smtClean="0">
              <a:solidFill>
                <a:schemeClr val="tx1"/>
              </a:solidFill>
            </a:rPr>
            <a:t>, Name, etc.</a:t>
          </a:r>
          <a:endParaRPr lang="en-IN" sz="1600" dirty="0">
            <a:solidFill>
              <a:schemeClr val="tx1"/>
            </a:solidFill>
          </a:endParaRPr>
        </a:p>
      </dgm:t>
    </dgm:pt>
    <dgm:pt modelId="{3EC8D090-FD3F-4D62-930A-DBDF8FAD5DC9}" type="parTrans" cxnId="{35BF7492-6957-499F-91E9-7AAF89067620}">
      <dgm:prSet/>
      <dgm:spPr/>
      <dgm:t>
        <a:bodyPr/>
        <a:lstStyle/>
        <a:p>
          <a:endParaRPr lang="en-US"/>
        </a:p>
      </dgm:t>
    </dgm:pt>
    <dgm:pt modelId="{32472A35-6379-4E35-BDBC-DCD450E68037}" type="sibTrans" cxnId="{35BF7492-6957-499F-91E9-7AAF89067620}">
      <dgm:prSet/>
      <dgm:spPr/>
      <dgm:t>
        <a:bodyPr/>
        <a:lstStyle/>
        <a:p>
          <a:endParaRPr lang="en-US"/>
        </a:p>
      </dgm:t>
    </dgm:pt>
    <dgm:pt modelId="{D745668F-DD0A-4BDA-BA80-BCAF957F2E75}">
      <dgm:prSet custT="1"/>
      <dgm:spPr/>
      <dgm:t>
        <a:bodyPr/>
        <a:lstStyle/>
        <a:p>
          <a:pPr algn="just" rtl="0"/>
          <a:r>
            <a:rPr lang="en-US" sz="1600" b="1" dirty="0" smtClean="0">
              <a:solidFill>
                <a:schemeClr val="tx1"/>
              </a:solidFill>
            </a:rPr>
            <a:t>Tables</a:t>
          </a:r>
          <a:r>
            <a:rPr lang="en-US" sz="1600" dirty="0" smtClean="0">
              <a:solidFill>
                <a:schemeClr val="tx1"/>
              </a:solidFill>
            </a:rPr>
            <a:t> – In the Relational model the, relations are saved in the table format. It is stored along with its entities. A table has two properties rows and columns. Rows represent records and columns represent attributes.</a:t>
          </a:r>
          <a:endParaRPr lang="en-IN" sz="1600" dirty="0">
            <a:solidFill>
              <a:schemeClr val="tx1"/>
            </a:solidFill>
          </a:endParaRPr>
        </a:p>
      </dgm:t>
    </dgm:pt>
    <dgm:pt modelId="{E13E838D-6DA3-4B3F-96BF-4D6C4D258005}" type="parTrans" cxnId="{B0ECA9CF-7298-4543-85D0-E65930A36556}">
      <dgm:prSet/>
      <dgm:spPr/>
      <dgm:t>
        <a:bodyPr/>
        <a:lstStyle/>
        <a:p>
          <a:endParaRPr lang="en-US"/>
        </a:p>
      </dgm:t>
    </dgm:pt>
    <dgm:pt modelId="{81AB6865-5722-4AD2-AF74-967604C90067}" type="sibTrans" cxnId="{B0ECA9CF-7298-4543-85D0-E65930A36556}">
      <dgm:prSet/>
      <dgm:spPr/>
      <dgm:t>
        <a:bodyPr/>
        <a:lstStyle/>
        <a:p>
          <a:endParaRPr lang="en-US"/>
        </a:p>
      </dgm:t>
    </dgm:pt>
    <dgm:pt modelId="{E7F546D1-95F3-44E8-9396-CCD03C02CDC8}">
      <dgm:prSet custT="1"/>
      <dgm:spPr/>
      <dgm:t>
        <a:bodyPr/>
        <a:lstStyle/>
        <a:p>
          <a:pPr algn="just" rtl="0"/>
          <a:r>
            <a:rPr lang="en-US" sz="1600" b="1" dirty="0" smtClean="0">
              <a:solidFill>
                <a:schemeClr val="tx1"/>
              </a:solidFill>
            </a:rPr>
            <a:t>Tuple</a:t>
          </a:r>
          <a:r>
            <a:rPr lang="en-US" sz="1600" dirty="0" smtClean="0">
              <a:solidFill>
                <a:schemeClr val="tx1"/>
              </a:solidFill>
            </a:rPr>
            <a:t> – It is nothing but a single row of a table, which contains a single record.</a:t>
          </a:r>
          <a:endParaRPr lang="en-IN" sz="1600" dirty="0">
            <a:solidFill>
              <a:schemeClr val="tx1"/>
            </a:solidFill>
          </a:endParaRPr>
        </a:p>
      </dgm:t>
    </dgm:pt>
    <dgm:pt modelId="{37364389-7469-4D11-BD4D-F40E14C0A2E2}" type="parTrans" cxnId="{636E1E82-CA2F-4CBE-83F1-81D5C302ED7E}">
      <dgm:prSet/>
      <dgm:spPr/>
      <dgm:t>
        <a:bodyPr/>
        <a:lstStyle/>
        <a:p>
          <a:endParaRPr lang="en-US"/>
        </a:p>
      </dgm:t>
    </dgm:pt>
    <dgm:pt modelId="{96911481-3BA9-40B3-B893-25D5B22382D7}" type="sibTrans" cxnId="{636E1E82-CA2F-4CBE-83F1-81D5C302ED7E}">
      <dgm:prSet/>
      <dgm:spPr/>
      <dgm:t>
        <a:bodyPr/>
        <a:lstStyle/>
        <a:p>
          <a:endParaRPr lang="en-US"/>
        </a:p>
      </dgm:t>
    </dgm:pt>
    <dgm:pt modelId="{751E1D25-C6C0-4DF5-8BC9-03E92A633CC5}">
      <dgm:prSet custT="1"/>
      <dgm:spPr/>
      <dgm:t>
        <a:bodyPr/>
        <a:lstStyle/>
        <a:p>
          <a:pPr algn="just" rtl="0"/>
          <a:r>
            <a:rPr lang="en-US" sz="1600" b="1" dirty="0" smtClean="0">
              <a:solidFill>
                <a:schemeClr val="tx1"/>
              </a:solidFill>
            </a:rPr>
            <a:t>Relation Schema:</a:t>
          </a:r>
          <a:r>
            <a:rPr lang="en-US" sz="1600" dirty="0" smtClean="0">
              <a:solidFill>
                <a:schemeClr val="tx1"/>
              </a:solidFill>
            </a:rPr>
            <a:t> A relation schema represents the name of the relation with its attributes.</a:t>
          </a:r>
          <a:endParaRPr lang="en-IN" sz="1600" dirty="0">
            <a:solidFill>
              <a:schemeClr val="tx1"/>
            </a:solidFill>
          </a:endParaRPr>
        </a:p>
      </dgm:t>
    </dgm:pt>
    <dgm:pt modelId="{949F4F7D-97F6-4EBF-803C-CE75D4A880AA}" type="parTrans" cxnId="{12400142-276B-4BAC-8858-B35E78C2D1B5}">
      <dgm:prSet/>
      <dgm:spPr/>
      <dgm:t>
        <a:bodyPr/>
        <a:lstStyle/>
        <a:p>
          <a:endParaRPr lang="en-US"/>
        </a:p>
      </dgm:t>
    </dgm:pt>
    <dgm:pt modelId="{2F53A452-3F01-479D-AD3A-6B594C702042}" type="sibTrans" cxnId="{12400142-276B-4BAC-8858-B35E78C2D1B5}">
      <dgm:prSet/>
      <dgm:spPr/>
      <dgm:t>
        <a:bodyPr/>
        <a:lstStyle/>
        <a:p>
          <a:endParaRPr lang="en-US"/>
        </a:p>
      </dgm:t>
    </dgm:pt>
    <dgm:pt modelId="{DA198DD3-86B9-41D3-9FC0-77B6723C0A1C}">
      <dgm:prSet custT="1"/>
      <dgm:spPr/>
      <dgm:t>
        <a:bodyPr/>
        <a:lstStyle/>
        <a:p>
          <a:pPr algn="just" rtl="0"/>
          <a:r>
            <a:rPr lang="en-US" sz="1600" b="1" dirty="0" smtClean="0">
              <a:solidFill>
                <a:schemeClr val="tx1"/>
              </a:solidFill>
            </a:rPr>
            <a:t>Degree:</a:t>
          </a:r>
          <a:r>
            <a:rPr lang="en-US" sz="1600" dirty="0" smtClean="0">
              <a:solidFill>
                <a:schemeClr val="tx1"/>
              </a:solidFill>
            </a:rPr>
            <a:t> The total number of attributes which in the relation is called the degree of the relation.</a:t>
          </a:r>
          <a:endParaRPr lang="en-IN" sz="1600" dirty="0">
            <a:solidFill>
              <a:schemeClr val="tx1"/>
            </a:solidFill>
          </a:endParaRPr>
        </a:p>
      </dgm:t>
    </dgm:pt>
    <dgm:pt modelId="{202075FA-DA9D-4ECA-B405-2D27BEF26B80}" type="parTrans" cxnId="{5D8D6CF4-3475-485B-A619-9D25D38EE7C5}">
      <dgm:prSet/>
      <dgm:spPr/>
      <dgm:t>
        <a:bodyPr/>
        <a:lstStyle/>
        <a:p>
          <a:endParaRPr lang="en-US"/>
        </a:p>
      </dgm:t>
    </dgm:pt>
    <dgm:pt modelId="{A57DEF1A-35D9-40E8-878C-FE3A3E36E4E4}" type="sibTrans" cxnId="{5D8D6CF4-3475-485B-A619-9D25D38EE7C5}">
      <dgm:prSet/>
      <dgm:spPr/>
      <dgm:t>
        <a:bodyPr/>
        <a:lstStyle/>
        <a:p>
          <a:endParaRPr lang="en-US"/>
        </a:p>
      </dgm:t>
    </dgm:pt>
    <dgm:pt modelId="{6A4209DE-708E-469C-B7AE-57CE280BDE3A}">
      <dgm:prSet custT="1"/>
      <dgm:spPr/>
      <dgm:t>
        <a:bodyPr/>
        <a:lstStyle/>
        <a:p>
          <a:pPr algn="just" rtl="0"/>
          <a:r>
            <a:rPr lang="en-US" sz="1600" b="1" dirty="0" smtClean="0">
              <a:solidFill>
                <a:schemeClr val="tx1"/>
              </a:solidFill>
            </a:rPr>
            <a:t>Cardinality: </a:t>
          </a:r>
          <a:r>
            <a:rPr lang="en-US" sz="1600" dirty="0" smtClean="0">
              <a:solidFill>
                <a:schemeClr val="tx1"/>
              </a:solidFill>
            </a:rPr>
            <a:t>Total number of rows present in the Table.</a:t>
          </a:r>
          <a:endParaRPr lang="en-IN" sz="1600" dirty="0">
            <a:solidFill>
              <a:schemeClr val="tx1"/>
            </a:solidFill>
          </a:endParaRPr>
        </a:p>
      </dgm:t>
    </dgm:pt>
    <dgm:pt modelId="{7B0D5E49-BC92-4F32-AC1C-FA1F46D79E78}" type="parTrans" cxnId="{9DDA787E-EA51-4305-8232-6B1D1E31B8F4}">
      <dgm:prSet/>
      <dgm:spPr/>
      <dgm:t>
        <a:bodyPr/>
        <a:lstStyle/>
        <a:p>
          <a:endParaRPr lang="en-US"/>
        </a:p>
      </dgm:t>
    </dgm:pt>
    <dgm:pt modelId="{B541499A-B63F-42CA-AD3C-F04C7AEFDFA3}" type="sibTrans" cxnId="{9DDA787E-EA51-4305-8232-6B1D1E31B8F4}">
      <dgm:prSet/>
      <dgm:spPr/>
      <dgm:t>
        <a:bodyPr/>
        <a:lstStyle/>
        <a:p>
          <a:endParaRPr lang="en-US"/>
        </a:p>
      </dgm:t>
    </dgm:pt>
    <dgm:pt modelId="{2CC6F83F-2CCB-4CF6-B94D-D500CC76A256}">
      <dgm:prSet custT="1"/>
      <dgm:spPr/>
      <dgm:t>
        <a:bodyPr/>
        <a:lstStyle/>
        <a:p>
          <a:pPr algn="just" rtl="0"/>
          <a:r>
            <a:rPr lang="en-US" sz="1600" b="1" dirty="0" smtClean="0">
              <a:solidFill>
                <a:schemeClr val="tx1"/>
              </a:solidFill>
            </a:rPr>
            <a:t>Relation instance</a:t>
          </a:r>
          <a:r>
            <a:rPr lang="en-US" sz="1600" dirty="0" smtClean="0">
              <a:solidFill>
                <a:schemeClr val="tx1"/>
              </a:solidFill>
            </a:rPr>
            <a:t> – Relation instance is a finite set of tuples in the RDBMS system. Relation instances never have duplicate tuples.</a:t>
          </a:r>
          <a:endParaRPr lang="en-IN" sz="1600" dirty="0">
            <a:solidFill>
              <a:schemeClr val="tx1"/>
            </a:solidFill>
          </a:endParaRPr>
        </a:p>
      </dgm:t>
    </dgm:pt>
    <dgm:pt modelId="{8EEFED52-5703-4710-AB5A-27D66521BCA4}" type="parTrans" cxnId="{4E1AB3E6-7FC1-4E6D-99D4-5A2D4E07E836}">
      <dgm:prSet/>
      <dgm:spPr/>
      <dgm:t>
        <a:bodyPr/>
        <a:lstStyle/>
        <a:p>
          <a:endParaRPr lang="en-US"/>
        </a:p>
      </dgm:t>
    </dgm:pt>
    <dgm:pt modelId="{B4EE0222-1BB2-4A0D-9556-0FB521F00F17}" type="sibTrans" cxnId="{4E1AB3E6-7FC1-4E6D-99D4-5A2D4E07E836}">
      <dgm:prSet/>
      <dgm:spPr/>
      <dgm:t>
        <a:bodyPr/>
        <a:lstStyle/>
        <a:p>
          <a:endParaRPr lang="en-US"/>
        </a:p>
      </dgm:t>
    </dgm:pt>
    <dgm:pt modelId="{1F7D550C-A34C-438A-A2C2-BACB1533CB8C}">
      <dgm:prSet custT="1"/>
      <dgm:spPr/>
      <dgm:t>
        <a:bodyPr/>
        <a:lstStyle/>
        <a:p>
          <a:pPr algn="just" rtl="0"/>
          <a:r>
            <a:rPr lang="en-US" sz="1600" b="1" dirty="0" smtClean="0">
              <a:solidFill>
                <a:schemeClr val="tx1"/>
              </a:solidFill>
            </a:rPr>
            <a:t>Relation key</a:t>
          </a:r>
          <a:r>
            <a:rPr lang="en-US" sz="1600" dirty="0" smtClean="0">
              <a:solidFill>
                <a:schemeClr val="tx1"/>
              </a:solidFill>
            </a:rPr>
            <a:t> - Every row has one, two or multiple attributes, which is called relation key.</a:t>
          </a:r>
          <a:endParaRPr lang="en-IN" sz="1600" dirty="0">
            <a:solidFill>
              <a:schemeClr val="tx1"/>
            </a:solidFill>
          </a:endParaRPr>
        </a:p>
      </dgm:t>
    </dgm:pt>
    <dgm:pt modelId="{A8F6D021-733F-48D3-B74B-CD89E7865FCD}" type="parTrans" cxnId="{0A008B98-FF21-47AD-9114-2247D80A2EC6}">
      <dgm:prSet/>
      <dgm:spPr/>
      <dgm:t>
        <a:bodyPr/>
        <a:lstStyle/>
        <a:p>
          <a:endParaRPr lang="en-US"/>
        </a:p>
      </dgm:t>
    </dgm:pt>
    <dgm:pt modelId="{6518F5BD-4C58-49E3-BB25-E9F77950FD98}" type="sibTrans" cxnId="{0A008B98-FF21-47AD-9114-2247D80A2EC6}">
      <dgm:prSet/>
      <dgm:spPr/>
      <dgm:t>
        <a:bodyPr/>
        <a:lstStyle/>
        <a:p>
          <a:endParaRPr lang="en-US"/>
        </a:p>
      </dgm:t>
    </dgm:pt>
    <dgm:pt modelId="{2072F3B3-0DBF-47A5-9159-AF4090F1CC8E}">
      <dgm:prSet custT="1"/>
      <dgm:spPr/>
      <dgm:t>
        <a:bodyPr/>
        <a:lstStyle/>
        <a:p>
          <a:pPr algn="just" rtl="0"/>
          <a:r>
            <a:rPr lang="en-US" sz="1600" b="1" dirty="0" smtClean="0">
              <a:solidFill>
                <a:schemeClr val="tx1"/>
              </a:solidFill>
            </a:rPr>
            <a:t>Attribute domain</a:t>
          </a:r>
          <a:r>
            <a:rPr lang="en-US" sz="1600" dirty="0" smtClean="0">
              <a:solidFill>
                <a:schemeClr val="tx1"/>
              </a:solidFill>
            </a:rPr>
            <a:t> – Every attribute has some pre-defined value and scope which is known as attribute domain</a:t>
          </a:r>
          <a:endParaRPr lang="en-IN" sz="1600" dirty="0">
            <a:solidFill>
              <a:schemeClr val="tx1"/>
            </a:solidFill>
          </a:endParaRPr>
        </a:p>
      </dgm:t>
    </dgm:pt>
    <dgm:pt modelId="{EFDE9F9A-1A04-4C62-B18A-AFFBE24E0826}" type="parTrans" cxnId="{02120620-1DF2-4F9A-BEF7-69B8EF91858E}">
      <dgm:prSet/>
      <dgm:spPr/>
      <dgm:t>
        <a:bodyPr/>
        <a:lstStyle/>
        <a:p>
          <a:endParaRPr lang="en-US"/>
        </a:p>
      </dgm:t>
    </dgm:pt>
    <dgm:pt modelId="{B6BDB561-BAA1-4AB1-8E00-23B66FE6F56D}" type="sibTrans" cxnId="{02120620-1DF2-4F9A-BEF7-69B8EF91858E}">
      <dgm:prSet/>
      <dgm:spPr/>
      <dgm:t>
        <a:bodyPr/>
        <a:lstStyle/>
        <a:p>
          <a:endParaRPr lang="en-US"/>
        </a:p>
      </dgm:t>
    </dgm:pt>
    <dgm:pt modelId="{EED4556B-7B93-40EE-B1D6-24F9A64F190E}" type="pres">
      <dgm:prSet presAssocID="{B4434C66-8E52-4403-A478-3EC05C978A6A}" presName="diagram" presStyleCnt="0">
        <dgm:presLayoutVars>
          <dgm:dir/>
          <dgm:resizeHandles val="exact"/>
        </dgm:presLayoutVars>
      </dgm:prSet>
      <dgm:spPr/>
    </dgm:pt>
    <dgm:pt modelId="{F2D9DC91-F83C-4A86-B865-9AB3CED8C6FD}" type="pres">
      <dgm:prSet presAssocID="{39AADDB6-4824-4DCD-92C7-C4A973157058}" presName="node" presStyleLbl="node1" presStyleIdx="0" presStyleCnt="9" custScaleX="127872" custScaleY="153415">
        <dgm:presLayoutVars>
          <dgm:bulletEnabled val="1"/>
        </dgm:presLayoutVars>
      </dgm:prSet>
      <dgm:spPr/>
      <dgm:t>
        <a:bodyPr/>
        <a:lstStyle/>
        <a:p>
          <a:endParaRPr lang="en-US"/>
        </a:p>
      </dgm:t>
    </dgm:pt>
    <dgm:pt modelId="{E6B0B84D-EF82-48FE-84B9-8D5D53D5C62A}" type="pres">
      <dgm:prSet presAssocID="{32472A35-6379-4E35-BDBC-DCD450E68037}" presName="sibTrans" presStyleCnt="0"/>
      <dgm:spPr/>
    </dgm:pt>
    <dgm:pt modelId="{5E398457-87E7-41B7-8B4A-E15716B18AED}" type="pres">
      <dgm:prSet presAssocID="{D745668F-DD0A-4BDA-BA80-BCAF957F2E75}" presName="node" presStyleLbl="node1" presStyleIdx="1" presStyleCnt="9" custScaleX="178386" custScaleY="176718">
        <dgm:presLayoutVars>
          <dgm:bulletEnabled val="1"/>
        </dgm:presLayoutVars>
      </dgm:prSet>
      <dgm:spPr/>
    </dgm:pt>
    <dgm:pt modelId="{91020A96-A4FA-42DF-A497-4EC501A62806}" type="pres">
      <dgm:prSet presAssocID="{81AB6865-5722-4AD2-AF74-967604C90067}" presName="sibTrans" presStyleCnt="0"/>
      <dgm:spPr/>
    </dgm:pt>
    <dgm:pt modelId="{E1A283E5-8320-4DF9-BC9A-1B0540D98E88}" type="pres">
      <dgm:prSet presAssocID="{E7F546D1-95F3-44E8-9396-CCD03C02CDC8}" presName="node" presStyleLbl="node1" presStyleIdx="2" presStyleCnt="9" custScaleX="135968" custScaleY="127384">
        <dgm:presLayoutVars>
          <dgm:bulletEnabled val="1"/>
        </dgm:presLayoutVars>
      </dgm:prSet>
      <dgm:spPr/>
    </dgm:pt>
    <dgm:pt modelId="{12B0F75E-27CD-4831-9042-250013475003}" type="pres">
      <dgm:prSet presAssocID="{96911481-3BA9-40B3-B893-25D5B22382D7}" presName="sibTrans" presStyleCnt="0"/>
      <dgm:spPr/>
    </dgm:pt>
    <dgm:pt modelId="{9B89E7D6-7E3B-414E-8AC4-218519E70BFD}" type="pres">
      <dgm:prSet presAssocID="{751E1D25-C6C0-4DF5-8BC9-03E92A633CC5}" presName="node" presStyleLbl="node1" presStyleIdx="3" presStyleCnt="9" custScaleX="158149">
        <dgm:presLayoutVars>
          <dgm:bulletEnabled val="1"/>
        </dgm:presLayoutVars>
      </dgm:prSet>
      <dgm:spPr/>
    </dgm:pt>
    <dgm:pt modelId="{9D3A7F44-A5AB-4423-A205-A489C99A3A6C}" type="pres">
      <dgm:prSet presAssocID="{2F53A452-3F01-479D-AD3A-6B594C702042}" presName="sibTrans" presStyleCnt="0"/>
      <dgm:spPr/>
    </dgm:pt>
    <dgm:pt modelId="{85FC89DD-CE64-4387-A519-7B9815485B73}" type="pres">
      <dgm:prSet presAssocID="{DA198DD3-86B9-41D3-9FC0-77B6723C0A1C}" presName="node" presStyleLbl="node1" presStyleIdx="4" presStyleCnt="9" custScaleX="161467">
        <dgm:presLayoutVars>
          <dgm:bulletEnabled val="1"/>
        </dgm:presLayoutVars>
      </dgm:prSet>
      <dgm:spPr/>
    </dgm:pt>
    <dgm:pt modelId="{3E4AB6F1-57BB-4E02-B441-A35BBB20A243}" type="pres">
      <dgm:prSet presAssocID="{A57DEF1A-35D9-40E8-878C-FE3A3E36E4E4}" presName="sibTrans" presStyleCnt="0"/>
      <dgm:spPr/>
    </dgm:pt>
    <dgm:pt modelId="{58CC494B-CA5D-4F13-810C-04DF9839C6DD}" type="pres">
      <dgm:prSet presAssocID="{6A4209DE-708E-469C-B7AE-57CE280BDE3A}" presName="node" presStyleLbl="node1" presStyleIdx="5" presStyleCnt="9" custScaleX="106207">
        <dgm:presLayoutVars>
          <dgm:bulletEnabled val="1"/>
        </dgm:presLayoutVars>
      </dgm:prSet>
      <dgm:spPr/>
    </dgm:pt>
    <dgm:pt modelId="{C39430C9-06C4-48CA-A3A0-961B067CE55C}" type="pres">
      <dgm:prSet presAssocID="{B541499A-B63F-42CA-AD3C-F04C7AEFDFA3}" presName="sibTrans" presStyleCnt="0"/>
      <dgm:spPr/>
    </dgm:pt>
    <dgm:pt modelId="{56D37420-3BC1-4B0A-8ACB-E96D87163DBB}" type="pres">
      <dgm:prSet presAssocID="{2CC6F83F-2CCB-4CF6-B94D-D500CC76A256}" presName="node" presStyleLbl="node1" presStyleIdx="6" presStyleCnt="9" custScaleX="145714" custScaleY="159508">
        <dgm:presLayoutVars>
          <dgm:bulletEnabled val="1"/>
        </dgm:presLayoutVars>
      </dgm:prSet>
      <dgm:spPr/>
    </dgm:pt>
    <dgm:pt modelId="{1E730F75-F2AE-4642-A8F4-FA6C26BFCDE6}" type="pres">
      <dgm:prSet presAssocID="{B4EE0222-1BB2-4A0D-9556-0FB521F00F17}" presName="sibTrans" presStyleCnt="0"/>
      <dgm:spPr/>
    </dgm:pt>
    <dgm:pt modelId="{EEB853A2-C385-46E6-930C-1C0BF55341BE}" type="pres">
      <dgm:prSet presAssocID="{1F7D550C-A34C-438A-A2C2-BACB1533CB8C}" presName="node" presStyleLbl="node1" presStyleIdx="7" presStyleCnt="9" custScaleX="161019">
        <dgm:presLayoutVars>
          <dgm:bulletEnabled val="1"/>
        </dgm:presLayoutVars>
      </dgm:prSet>
      <dgm:spPr/>
    </dgm:pt>
    <dgm:pt modelId="{931A22B3-CBF5-43D0-B65C-C1516DC4B339}" type="pres">
      <dgm:prSet presAssocID="{6518F5BD-4C58-49E3-BB25-E9F77950FD98}" presName="sibTrans" presStyleCnt="0"/>
      <dgm:spPr/>
    </dgm:pt>
    <dgm:pt modelId="{1D37363E-21D4-457A-B54B-2AE3BCDC0052}" type="pres">
      <dgm:prSet presAssocID="{2072F3B3-0DBF-47A5-9159-AF4090F1CC8E}" presName="node" presStyleLbl="node1" presStyleIdx="8" presStyleCnt="9" custScaleX="135835" custScaleY="143972">
        <dgm:presLayoutVars>
          <dgm:bulletEnabled val="1"/>
        </dgm:presLayoutVars>
      </dgm:prSet>
      <dgm:spPr/>
    </dgm:pt>
  </dgm:ptLst>
  <dgm:cxnLst>
    <dgm:cxn modelId="{12400142-276B-4BAC-8858-B35E78C2D1B5}" srcId="{B4434C66-8E52-4403-A478-3EC05C978A6A}" destId="{751E1D25-C6C0-4DF5-8BC9-03E92A633CC5}" srcOrd="3" destOrd="0" parTransId="{949F4F7D-97F6-4EBF-803C-CE75D4A880AA}" sibTransId="{2F53A452-3F01-479D-AD3A-6B594C702042}"/>
    <dgm:cxn modelId="{D97AEAE5-AA80-49FA-8170-D9CCF249FEA9}" type="presOf" srcId="{D745668F-DD0A-4BDA-BA80-BCAF957F2E75}" destId="{5E398457-87E7-41B7-8B4A-E15716B18AED}" srcOrd="0" destOrd="0" presId="urn:microsoft.com/office/officeart/2005/8/layout/default"/>
    <dgm:cxn modelId="{E5F77200-FD06-4963-8B21-3E69729A32A3}" type="presOf" srcId="{1F7D550C-A34C-438A-A2C2-BACB1533CB8C}" destId="{EEB853A2-C385-46E6-930C-1C0BF55341BE}" srcOrd="0" destOrd="0" presId="urn:microsoft.com/office/officeart/2005/8/layout/default"/>
    <dgm:cxn modelId="{62E6CDF4-F6F2-4B27-A170-F184A078B557}" type="presOf" srcId="{39AADDB6-4824-4DCD-92C7-C4A973157058}" destId="{F2D9DC91-F83C-4A86-B865-9AB3CED8C6FD}" srcOrd="0" destOrd="0" presId="urn:microsoft.com/office/officeart/2005/8/layout/default"/>
    <dgm:cxn modelId="{4E1AB3E6-7FC1-4E6D-99D4-5A2D4E07E836}" srcId="{B4434C66-8E52-4403-A478-3EC05C978A6A}" destId="{2CC6F83F-2CCB-4CF6-B94D-D500CC76A256}" srcOrd="6" destOrd="0" parTransId="{8EEFED52-5703-4710-AB5A-27D66521BCA4}" sibTransId="{B4EE0222-1BB2-4A0D-9556-0FB521F00F17}"/>
    <dgm:cxn modelId="{35BF7492-6957-499F-91E9-7AAF89067620}" srcId="{B4434C66-8E52-4403-A478-3EC05C978A6A}" destId="{39AADDB6-4824-4DCD-92C7-C4A973157058}" srcOrd="0" destOrd="0" parTransId="{3EC8D090-FD3F-4D62-930A-DBDF8FAD5DC9}" sibTransId="{32472A35-6379-4E35-BDBC-DCD450E68037}"/>
    <dgm:cxn modelId="{B0ECA9CF-7298-4543-85D0-E65930A36556}" srcId="{B4434C66-8E52-4403-A478-3EC05C978A6A}" destId="{D745668F-DD0A-4BDA-BA80-BCAF957F2E75}" srcOrd="1" destOrd="0" parTransId="{E13E838D-6DA3-4B3F-96BF-4D6C4D258005}" sibTransId="{81AB6865-5722-4AD2-AF74-967604C90067}"/>
    <dgm:cxn modelId="{9EA7A72A-0885-41D6-A4CE-6891915CAC79}" type="presOf" srcId="{E7F546D1-95F3-44E8-9396-CCD03C02CDC8}" destId="{E1A283E5-8320-4DF9-BC9A-1B0540D98E88}" srcOrd="0" destOrd="0" presId="urn:microsoft.com/office/officeart/2005/8/layout/default"/>
    <dgm:cxn modelId="{7D5B7095-C709-4F82-BE9E-9B30916D1B18}" type="presOf" srcId="{DA198DD3-86B9-41D3-9FC0-77B6723C0A1C}" destId="{85FC89DD-CE64-4387-A519-7B9815485B73}" srcOrd="0" destOrd="0" presId="urn:microsoft.com/office/officeart/2005/8/layout/default"/>
    <dgm:cxn modelId="{8D4977DB-8B4F-4901-ADE4-45F846A7C04E}" type="presOf" srcId="{2072F3B3-0DBF-47A5-9159-AF4090F1CC8E}" destId="{1D37363E-21D4-457A-B54B-2AE3BCDC0052}" srcOrd="0" destOrd="0" presId="urn:microsoft.com/office/officeart/2005/8/layout/default"/>
    <dgm:cxn modelId="{771F7932-4D58-414F-8666-C202FB30FA9D}" type="presOf" srcId="{6A4209DE-708E-469C-B7AE-57CE280BDE3A}" destId="{58CC494B-CA5D-4F13-810C-04DF9839C6DD}" srcOrd="0" destOrd="0" presId="urn:microsoft.com/office/officeart/2005/8/layout/default"/>
    <dgm:cxn modelId="{0A008B98-FF21-47AD-9114-2247D80A2EC6}" srcId="{B4434C66-8E52-4403-A478-3EC05C978A6A}" destId="{1F7D550C-A34C-438A-A2C2-BACB1533CB8C}" srcOrd="7" destOrd="0" parTransId="{A8F6D021-733F-48D3-B74B-CD89E7865FCD}" sibTransId="{6518F5BD-4C58-49E3-BB25-E9F77950FD98}"/>
    <dgm:cxn modelId="{AD98AE98-8148-48B0-B0D5-71B2F2C03D04}" type="presOf" srcId="{751E1D25-C6C0-4DF5-8BC9-03E92A633CC5}" destId="{9B89E7D6-7E3B-414E-8AC4-218519E70BFD}" srcOrd="0" destOrd="0" presId="urn:microsoft.com/office/officeart/2005/8/layout/default"/>
    <dgm:cxn modelId="{A63C5ED4-EEBF-4240-B54B-C709F980385F}" type="presOf" srcId="{B4434C66-8E52-4403-A478-3EC05C978A6A}" destId="{EED4556B-7B93-40EE-B1D6-24F9A64F190E}" srcOrd="0" destOrd="0" presId="urn:microsoft.com/office/officeart/2005/8/layout/default"/>
    <dgm:cxn modelId="{E9C9CE01-8F34-460F-B5AC-5B93BABDC4A6}" type="presOf" srcId="{2CC6F83F-2CCB-4CF6-B94D-D500CC76A256}" destId="{56D37420-3BC1-4B0A-8ACB-E96D87163DBB}" srcOrd="0" destOrd="0" presId="urn:microsoft.com/office/officeart/2005/8/layout/default"/>
    <dgm:cxn modelId="{02120620-1DF2-4F9A-BEF7-69B8EF91858E}" srcId="{B4434C66-8E52-4403-A478-3EC05C978A6A}" destId="{2072F3B3-0DBF-47A5-9159-AF4090F1CC8E}" srcOrd="8" destOrd="0" parTransId="{EFDE9F9A-1A04-4C62-B18A-AFFBE24E0826}" sibTransId="{B6BDB561-BAA1-4AB1-8E00-23B66FE6F56D}"/>
    <dgm:cxn modelId="{5D8D6CF4-3475-485B-A619-9D25D38EE7C5}" srcId="{B4434C66-8E52-4403-A478-3EC05C978A6A}" destId="{DA198DD3-86B9-41D3-9FC0-77B6723C0A1C}" srcOrd="4" destOrd="0" parTransId="{202075FA-DA9D-4ECA-B405-2D27BEF26B80}" sibTransId="{A57DEF1A-35D9-40E8-878C-FE3A3E36E4E4}"/>
    <dgm:cxn modelId="{636E1E82-CA2F-4CBE-83F1-81D5C302ED7E}" srcId="{B4434C66-8E52-4403-A478-3EC05C978A6A}" destId="{E7F546D1-95F3-44E8-9396-CCD03C02CDC8}" srcOrd="2" destOrd="0" parTransId="{37364389-7469-4D11-BD4D-F40E14C0A2E2}" sibTransId="{96911481-3BA9-40B3-B893-25D5B22382D7}"/>
    <dgm:cxn modelId="{9DDA787E-EA51-4305-8232-6B1D1E31B8F4}" srcId="{B4434C66-8E52-4403-A478-3EC05C978A6A}" destId="{6A4209DE-708E-469C-B7AE-57CE280BDE3A}" srcOrd="5" destOrd="0" parTransId="{7B0D5E49-BC92-4F32-AC1C-FA1F46D79E78}" sibTransId="{B541499A-B63F-42CA-AD3C-F04C7AEFDFA3}"/>
    <dgm:cxn modelId="{16EB13EF-C603-48CA-B67F-4203DE51A1AE}" type="presParOf" srcId="{EED4556B-7B93-40EE-B1D6-24F9A64F190E}" destId="{F2D9DC91-F83C-4A86-B865-9AB3CED8C6FD}" srcOrd="0" destOrd="0" presId="urn:microsoft.com/office/officeart/2005/8/layout/default"/>
    <dgm:cxn modelId="{71D74D67-345F-498E-88AC-F3595AF9D0A0}" type="presParOf" srcId="{EED4556B-7B93-40EE-B1D6-24F9A64F190E}" destId="{E6B0B84D-EF82-48FE-84B9-8D5D53D5C62A}" srcOrd="1" destOrd="0" presId="urn:microsoft.com/office/officeart/2005/8/layout/default"/>
    <dgm:cxn modelId="{5A1E35E7-D4B4-4E9A-B933-A431CC2446F3}" type="presParOf" srcId="{EED4556B-7B93-40EE-B1D6-24F9A64F190E}" destId="{5E398457-87E7-41B7-8B4A-E15716B18AED}" srcOrd="2" destOrd="0" presId="urn:microsoft.com/office/officeart/2005/8/layout/default"/>
    <dgm:cxn modelId="{283A1994-CD89-4218-A2DE-FC601BE62E5B}" type="presParOf" srcId="{EED4556B-7B93-40EE-B1D6-24F9A64F190E}" destId="{91020A96-A4FA-42DF-A497-4EC501A62806}" srcOrd="3" destOrd="0" presId="urn:microsoft.com/office/officeart/2005/8/layout/default"/>
    <dgm:cxn modelId="{9456F966-88FB-47C4-B387-5DC88A2703E7}" type="presParOf" srcId="{EED4556B-7B93-40EE-B1D6-24F9A64F190E}" destId="{E1A283E5-8320-4DF9-BC9A-1B0540D98E88}" srcOrd="4" destOrd="0" presId="urn:microsoft.com/office/officeart/2005/8/layout/default"/>
    <dgm:cxn modelId="{B3EDA7B1-48B5-4766-A35D-576F4C6C5FA1}" type="presParOf" srcId="{EED4556B-7B93-40EE-B1D6-24F9A64F190E}" destId="{12B0F75E-27CD-4831-9042-250013475003}" srcOrd="5" destOrd="0" presId="urn:microsoft.com/office/officeart/2005/8/layout/default"/>
    <dgm:cxn modelId="{7C2B9D0E-CDF7-4DC6-88C9-69E64217689C}" type="presParOf" srcId="{EED4556B-7B93-40EE-B1D6-24F9A64F190E}" destId="{9B89E7D6-7E3B-414E-8AC4-218519E70BFD}" srcOrd="6" destOrd="0" presId="urn:microsoft.com/office/officeart/2005/8/layout/default"/>
    <dgm:cxn modelId="{A6E31D59-E446-45EA-9718-016BB2680E3D}" type="presParOf" srcId="{EED4556B-7B93-40EE-B1D6-24F9A64F190E}" destId="{9D3A7F44-A5AB-4423-A205-A489C99A3A6C}" srcOrd="7" destOrd="0" presId="urn:microsoft.com/office/officeart/2005/8/layout/default"/>
    <dgm:cxn modelId="{9BC62109-E5BA-4D5F-AFA2-711E31E60AE5}" type="presParOf" srcId="{EED4556B-7B93-40EE-B1D6-24F9A64F190E}" destId="{85FC89DD-CE64-4387-A519-7B9815485B73}" srcOrd="8" destOrd="0" presId="urn:microsoft.com/office/officeart/2005/8/layout/default"/>
    <dgm:cxn modelId="{68414084-B32F-4C64-9E8E-9C51DD8CC711}" type="presParOf" srcId="{EED4556B-7B93-40EE-B1D6-24F9A64F190E}" destId="{3E4AB6F1-57BB-4E02-B441-A35BBB20A243}" srcOrd="9" destOrd="0" presId="urn:microsoft.com/office/officeart/2005/8/layout/default"/>
    <dgm:cxn modelId="{D155EBD7-F69A-4E4A-9E5A-BCCA095653B8}" type="presParOf" srcId="{EED4556B-7B93-40EE-B1D6-24F9A64F190E}" destId="{58CC494B-CA5D-4F13-810C-04DF9839C6DD}" srcOrd="10" destOrd="0" presId="urn:microsoft.com/office/officeart/2005/8/layout/default"/>
    <dgm:cxn modelId="{D7CBA613-CBBE-42A1-84E7-D450B03E749F}" type="presParOf" srcId="{EED4556B-7B93-40EE-B1D6-24F9A64F190E}" destId="{C39430C9-06C4-48CA-A3A0-961B067CE55C}" srcOrd="11" destOrd="0" presId="urn:microsoft.com/office/officeart/2005/8/layout/default"/>
    <dgm:cxn modelId="{9577CEAA-295E-421B-A861-E14C2A497596}" type="presParOf" srcId="{EED4556B-7B93-40EE-B1D6-24F9A64F190E}" destId="{56D37420-3BC1-4B0A-8ACB-E96D87163DBB}" srcOrd="12" destOrd="0" presId="urn:microsoft.com/office/officeart/2005/8/layout/default"/>
    <dgm:cxn modelId="{7DE7771C-A005-4E3B-B827-E28F48B4C5C1}" type="presParOf" srcId="{EED4556B-7B93-40EE-B1D6-24F9A64F190E}" destId="{1E730F75-F2AE-4642-A8F4-FA6C26BFCDE6}" srcOrd="13" destOrd="0" presId="urn:microsoft.com/office/officeart/2005/8/layout/default"/>
    <dgm:cxn modelId="{DBD8567D-17B4-485C-B0FD-B98ECA96C64C}" type="presParOf" srcId="{EED4556B-7B93-40EE-B1D6-24F9A64F190E}" destId="{EEB853A2-C385-46E6-930C-1C0BF55341BE}" srcOrd="14" destOrd="0" presId="urn:microsoft.com/office/officeart/2005/8/layout/default"/>
    <dgm:cxn modelId="{30BD8DF3-70D3-479E-9A75-8EC80463D40E}" type="presParOf" srcId="{EED4556B-7B93-40EE-B1D6-24F9A64F190E}" destId="{931A22B3-CBF5-43D0-B65C-C1516DC4B339}" srcOrd="15" destOrd="0" presId="urn:microsoft.com/office/officeart/2005/8/layout/default"/>
    <dgm:cxn modelId="{6B953570-9744-40A1-97E6-CF1768C089CE}" type="presParOf" srcId="{EED4556B-7B93-40EE-B1D6-24F9A64F190E}" destId="{1D37363E-21D4-457A-B54B-2AE3BCDC005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637AC3-CDC3-449A-89A6-B7DD90728870}"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322DF437-4182-42C4-8F2E-CCF660EE96BE}">
      <dgm:prSet/>
      <dgm:spPr/>
      <dgm:t>
        <a:bodyPr/>
        <a:lstStyle/>
        <a:p>
          <a:pPr algn="just" rtl="0"/>
          <a:r>
            <a:rPr lang="en-IN" b="1" dirty="0" smtClean="0"/>
            <a:t>Conceptual</a:t>
          </a:r>
          <a:r>
            <a:rPr lang="en-IN" dirty="0" smtClean="0"/>
            <a:t>: This Data Model defines WHAT the system contains. The purpose is to organize, scope and define business concepts and rules.</a:t>
          </a:r>
          <a:endParaRPr lang="en-IN" dirty="0"/>
        </a:p>
      </dgm:t>
    </dgm:pt>
    <dgm:pt modelId="{C9BD8A9C-18BC-47B2-B90B-408877E3EE47}" type="parTrans" cxnId="{7E3DF7DA-0596-48A3-AB13-393306286FB6}">
      <dgm:prSet/>
      <dgm:spPr/>
      <dgm:t>
        <a:bodyPr/>
        <a:lstStyle/>
        <a:p>
          <a:endParaRPr lang="en-US"/>
        </a:p>
      </dgm:t>
    </dgm:pt>
    <dgm:pt modelId="{3EED66CF-56E4-43E7-81EA-49BAD6780D0B}" type="sibTrans" cxnId="{7E3DF7DA-0596-48A3-AB13-393306286FB6}">
      <dgm:prSet/>
      <dgm:spPr/>
      <dgm:t>
        <a:bodyPr/>
        <a:lstStyle/>
        <a:p>
          <a:endParaRPr lang="en-US"/>
        </a:p>
      </dgm:t>
    </dgm:pt>
    <dgm:pt modelId="{A76CF82C-D678-4D99-B3C7-B8BC777E915C}">
      <dgm:prSet/>
      <dgm:spPr/>
      <dgm:t>
        <a:bodyPr/>
        <a:lstStyle/>
        <a:p>
          <a:pPr algn="just" rtl="0"/>
          <a:r>
            <a:rPr lang="en-IN" b="1" dirty="0" smtClean="0"/>
            <a:t>Logical</a:t>
          </a:r>
          <a:r>
            <a:rPr lang="en-IN" dirty="0" smtClean="0"/>
            <a:t>: Defines HOW the system should be implemented regardless of the DBMS. The purpose is to developed technical map of rules and data structures.</a:t>
          </a:r>
          <a:endParaRPr lang="en-IN" dirty="0"/>
        </a:p>
      </dgm:t>
    </dgm:pt>
    <dgm:pt modelId="{76E36CF1-47BB-4E81-BF6D-04B0F75EB552}" type="parTrans" cxnId="{87618B47-584A-4A01-BD76-D0B8C6EE50EF}">
      <dgm:prSet/>
      <dgm:spPr/>
      <dgm:t>
        <a:bodyPr/>
        <a:lstStyle/>
        <a:p>
          <a:endParaRPr lang="en-US"/>
        </a:p>
      </dgm:t>
    </dgm:pt>
    <dgm:pt modelId="{2439C082-3F43-425F-9496-5F490A72C85D}" type="sibTrans" cxnId="{87618B47-584A-4A01-BD76-D0B8C6EE50EF}">
      <dgm:prSet/>
      <dgm:spPr/>
      <dgm:t>
        <a:bodyPr/>
        <a:lstStyle/>
        <a:p>
          <a:endParaRPr lang="en-US"/>
        </a:p>
      </dgm:t>
    </dgm:pt>
    <dgm:pt modelId="{519A86E6-77F9-49A3-AA6C-F8AAF7E15E94}">
      <dgm:prSet/>
      <dgm:spPr/>
      <dgm:t>
        <a:bodyPr/>
        <a:lstStyle/>
        <a:p>
          <a:pPr algn="just" rtl="0"/>
          <a:r>
            <a:rPr lang="en-IN" b="1" dirty="0" smtClean="0"/>
            <a:t>Physical</a:t>
          </a:r>
          <a:r>
            <a:rPr lang="en-IN" dirty="0" smtClean="0"/>
            <a:t>: This Data Model describes HOW the system will be implemented using a specific DBMS system. The purpose is actual implementation of the database.</a:t>
          </a:r>
          <a:endParaRPr lang="en-IN" dirty="0"/>
        </a:p>
      </dgm:t>
    </dgm:pt>
    <dgm:pt modelId="{AA117C18-710C-49CD-80E0-C1D45392AAD8}" type="parTrans" cxnId="{E395EBCB-0401-44D8-AC12-9D2E1EA810F0}">
      <dgm:prSet/>
      <dgm:spPr/>
      <dgm:t>
        <a:bodyPr/>
        <a:lstStyle/>
        <a:p>
          <a:endParaRPr lang="en-US"/>
        </a:p>
      </dgm:t>
    </dgm:pt>
    <dgm:pt modelId="{720A04B4-9654-4258-943E-4201FE57A04B}" type="sibTrans" cxnId="{E395EBCB-0401-44D8-AC12-9D2E1EA810F0}">
      <dgm:prSet/>
      <dgm:spPr/>
      <dgm:t>
        <a:bodyPr/>
        <a:lstStyle/>
        <a:p>
          <a:endParaRPr lang="en-US"/>
        </a:p>
      </dgm:t>
    </dgm:pt>
    <dgm:pt modelId="{F4B9AD97-AFC6-4E20-AE0F-ABC0CEFC472C}" type="pres">
      <dgm:prSet presAssocID="{55637AC3-CDC3-449A-89A6-B7DD90728870}" presName="compositeShape" presStyleCnt="0">
        <dgm:presLayoutVars>
          <dgm:dir/>
          <dgm:resizeHandles/>
        </dgm:presLayoutVars>
      </dgm:prSet>
      <dgm:spPr/>
      <dgm:t>
        <a:bodyPr/>
        <a:lstStyle/>
        <a:p>
          <a:endParaRPr lang="en-US"/>
        </a:p>
      </dgm:t>
    </dgm:pt>
    <dgm:pt modelId="{F2774BD9-8459-4E12-9297-F1224FEA1708}" type="pres">
      <dgm:prSet presAssocID="{55637AC3-CDC3-449A-89A6-B7DD90728870}" presName="pyramid" presStyleLbl="node1" presStyleIdx="0" presStyleCnt="1"/>
      <dgm:spPr/>
    </dgm:pt>
    <dgm:pt modelId="{BD97DAD2-AB19-430A-A976-7B36706BC319}" type="pres">
      <dgm:prSet presAssocID="{55637AC3-CDC3-449A-89A6-B7DD90728870}" presName="theList" presStyleCnt="0"/>
      <dgm:spPr/>
    </dgm:pt>
    <dgm:pt modelId="{80E4C89C-779A-45E7-9754-7DD4712D36DF}" type="pres">
      <dgm:prSet presAssocID="{322DF437-4182-42C4-8F2E-CCF660EE96BE}" presName="aNode" presStyleLbl="fgAcc1" presStyleIdx="0" presStyleCnt="3" custScaleX="129600" custScaleY="96744" custLinFactY="22673" custLinFactNeighborX="18563" custLinFactNeighborY="100000">
        <dgm:presLayoutVars>
          <dgm:bulletEnabled val="1"/>
        </dgm:presLayoutVars>
      </dgm:prSet>
      <dgm:spPr/>
      <dgm:t>
        <a:bodyPr/>
        <a:lstStyle/>
        <a:p>
          <a:endParaRPr lang="en-US"/>
        </a:p>
      </dgm:t>
    </dgm:pt>
    <dgm:pt modelId="{BAFE4E73-C6DD-4902-B4FA-A55E25EEA66F}" type="pres">
      <dgm:prSet presAssocID="{322DF437-4182-42C4-8F2E-CCF660EE96BE}" presName="aSpace" presStyleCnt="0"/>
      <dgm:spPr/>
    </dgm:pt>
    <dgm:pt modelId="{5131A540-ABC7-46C8-83F6-2466FE9F6AAB}" type="pres">
      <dgm:prSet presAssocID="{A76CF82C-D678-4D99-B3C7-B8BC777E915C}" presName="aNode" presStyleLbl="fgAcc1" presStyleIdx="1" presStyleCnt="3" custScaleX="151309" custScaleY="100758" custLinFactY="40044" custLinFactNeighborX="9283" custLinFactNeighborY="100000">
        <dgm:presLayoutVars>
          <dgm:bulletEnabled val="1"/>
        </dgm:presLayoutVars>
      </dgm:prSet>
      <dgm:spPr/>
      <dgm:t>
        <a:bodyPr/>
        <a:lstStyle/>
        <a:p>
          <a:endParaRPr lang="en-US"/>
        </a:p>
      </dgm:t>
    </dgm:pt>
    <dgm:pt modelId="{C09A9F93-15BC-48D8-889D-F3CE198CE9BF}" type="pres">
      <dgm:prSet presAssocID="{A76CF82C-D678-4D99-B3C7-B8BC777E915C}" presName="aSpace" presStyleCnt="0"/>
      <dgm:spPr/>
    </dgm:pt>
    <dgm:pt modelId="{95D8E366-C0E2-4F41-B8C0-04D74353CF5C}" type="pres">
      <dgm:prSet presAssocID="{519A86E6-77F9-49A3-AA6C-F8AAF7E15E94}" presName="aNode" presStyleLbl="fgAcc1" presStyleIdx="2" presStyleCnt="3" custScaleX="181560" custScaleY="117021" custLinFactY="41604" custLinFactNeighborX="-8002" custLinFactNeighborY="100000">
        <dgm:presLayoutVars>
          <dgm:bulletEnabled val="1"/>
        </dgm:presLayoutVars>
      </dgm:prSet>
      <dgm:spPr/>
      <dgm:t>
        <a:bodyPr/>
        <a:lstStyle/>
        <a:p>
          <a:endParaRPr lang="en-US"/>
        </a:p>
      </dgm:t>
    </dgm:pt>
    <dgm:pt modelId="{9861CA5B-279D-400C-8875-191583361760}" type="pres">
      <dgm:prSet presAssocID="{519A86E6-77F9-49A3-AA6C-F8AAF7E15E94}" presName="aSpace" presStyleCnt="0"/>
      <dgm:spPr/>
    </dgm:pt>
  </dgm:ptLst>
  <dgm:cxnLst>
    <dgm:cxn modelId="{A5D26016-5A84-478A-8665-FE58007BD0A1}" type="presOf" srcId="{A76CF82C-D678-4D99-B3C7-B8BC777E915C}" destId="{5131A540-ABC7-46C8-83F6-2466FE9F6AAB}" srcOrd="0" destOrd="0" presId="urn:microsoft.com/office/officeart/2005/8/layout/pyramid2"/>
    <dgm:cxn modelId="{87618B47-584A-4A01-BD76-D0B8C6EE50EF}" srcId="{55637AC3-CDC3-449A-89A6-B7DD90728870}" destId="{A76CF82C-D678-4D99-B3C7-B8BC777E915C}" srcOrd="1" destOrd="0" parTransId="{76E36CF1-47BB-4E81-BF6D-04B0F75EB552}" sibTransId="{2439C082-3F43-425F-9496-5F490A72C85D}"/>
    <dgm:cxn modelId="{20767962-E141-4F49-B823-753312111728}" type="presOf" srcId="{519A86E6-77F9-49A3-AA6C-F8AAF7E15E94}" destId="{95D8E366-C0E2-4F41-B8C0-04D74353CF5C}" srcOrd="0" destOrd="0" presId="urn:microsoft.com/office/officeart/2005/8/layout/pyramid2"/>
    <dgm:cxn modelId="{7E3DF7DA-0596-48A3-AB13-393306286FB6}" srcId="{55637AC3-CDC3-449A-89A6-B7DD90728870}" destId="{322DF437-4182-42C4-8F2E-CCF660EE96BE}" srcOrd="0" destOrd="0" parTransId="{C9BD8A9C-18BC-47B2-B90B-408877E3EE47}" sibTransId="{3EED66CF-56E4-43E7-81EA-49BAD6780D0B}"/>
    <dgm:cxn modelId="{993830AD-C74F-451C-942B-0B2E51A209B2}" type="presOf" srcId="{322DF437-4182-42C4-8F2E-CCF660EE96BE}" destId="{80E4C89C-779A-45E7-9754-7DD4712D36DF}" srcOrd="0" destOrd="0" presId="urn:microsoft.com/office/officeart/2005/8/layout/pyramid2"/>
    <dgm:cxn modelId="{E395EBCB-0401-44D8-AC12-9D2E1EA810F0}" srcId="{55637AC3-CDC3-449A-89A6-B7DD90728870}" destId="{519A86E6-77F9-49A3-AA6C-F8AAF7E15E94}" srcOrd="2" destOrd="0" parTransId="{AA117C18-710C-49CD-80E0-C1D45392AAD8}" sibTransId="{720A04B4-9654-4258-943E-4201FE57A04B}"/>
    <dgm:cxn modelId="{052A448A-F8E0-4EFF-BFE6-0F55A65172B5}" type="presOf" srcId="{55637AC3-CDC3-449A-89A6-B7DD90728870}" destId="{F4B9AD97-AFC6-4E20-AE0F-ABC0CEFC472C}" srcOrd="0" destOrd="0" presId="urn:microsoft.com/office/officeart/2005/8/layout/pyramid2"/>
    <dgm:cxn modelId="{4DD80412-6A9B-4F85-AFE5-53314B019226}" type="presParOf" srcId="{F4B9AD97-AFC6-4E20-AE0F-ABC0CEFC472C}" destId="{F2774BD9-8459-4E12-9297-F1224FEA1708}" srcOrd="0" destOrd="0" presId="urn:microsoft.com/office/officeart/2005/8/layout/pyramid2"/>
    <dgm:cxn modelId="{620955F2-B2DE-4C63-941A-400140B5BAD9}" type="presParOf" srcId="{F4B9AD97-AFC6-4E20-AE0F-ABC0CEFC472C}" destId="{BD97DAD2-AB19-430A-A976-7B36706BC319}" srcOrd="1" destOrd="0" presId="urn:microsoft.com/office/officeart/2005/8/layout/pyramid2"/>
    <dgm:cxn modelId="{3F5090D7-ECA6-49A4-9BD1-C0116AD2EA7B}" type="presParOf" srcId="{BD97DAD2-AB19-430A-A976-7B36706BC319}" destId="{80E4C89C-779A-45E7-9754-7DD4712D36DF}" srcOrd="0" destOrd="0" presId="urn:microsoft.com/office/officeart/2005/8/layout/pyramid2"/>
    <dgm:cxn modelId="{278A0976-6414-43B6-9AB3-368AB273965E}" type="presParOf" srcId="{BD97DAD2-AB19-430A-A976-7B36706BC319}" destId="{BAFE4E73-C6DD-4902-B4FA-A55E25EEA66F}" srcOrd="1" destOrd="0" presId="urn:microsoft.com/office/officeart/2005/8/layout/pyramid2"/>
    <dgm:cxn modelId="{75C3046E-ED81-4308-9854-C5F0F66D1727}" type="presParOf" srcId="{BD97DAD2-AB19-430A-A976-7B36706BC319}" destId="{5131A540-ABC7-46C8-83F6-2466FE9F6AAB}" srcOrd="2" destOrd="0" presId="urn:microsoft.com/office/officeart/2005/8/layout/pyramid2"/>
    <dgm:cxn modelId="{F26D7382-BF54-4DFE-A09A-228CD37A495B}" type="presParOf" srcId="{BD97DAD2-AB19-430A-A976-7B36706BC319}" destId="{C09A9F93-15BC-48D8-889D-F3CE198CE9BF}" srcOrd="3" destOrd="0" presId="urn:microsoft.com/office/officeart/2005/8/layout/pyramid2"/>
    <dgm:cxn modelId="{82469207-0B9D-4E7A-8B8D-4526E54AEF89}" type="presParOf" srcId="{BD97DAD2-AB19-430A-A976-7B36706BC319}" destId="{95D8E366-C0E2-4F41-B8C0-04D74353CF5C}" srcOrd="4" destOrd="0" presId="urn:microsoft.com/office/officeart/2005/8/layout/pyramid2"/>
    <dgm:cxn modelId="{E30F7425-3945-4674-B3C8-5B3C909C692A}" type="presParOf" srcId="{BD97DAD2-AB19-430A-A976-7B36706BC319}" destId="{9861CA5B-279D-400C-8875-19158336176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CD57C5-04E4-46C7-96BE-C6F9D6928E36}"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D619179D-A1A1-4522-B22C-B752D6FD7B2D}">
      <dgm:prSet/>
      <dgm:spPr/>
      <dgm:t>
        <a:bodyPr/>
        <a:lstStyle/>
        <a:p>
          <a:pPr algn="just" rtl="0"/>
          <a:r>
            <a:rPr lang="en-US" dirty="0" err="1" smtClean="0">
              <a:solidFill>
                <a:schemeClr val="tx1"/>
              </a:solidFill>
            </a:rPr>
            <a:t>Dr</a:t>
          </a:r>
          <a:r>
            <a:rPr lang="en-US" dirty="0" smtClean="0">
              <a:solidFill>
                <a:schemeClr val="tx1"/>
              </a:solidFill>
            </a:rPr>
            <a:t> Edgar F. </a:t>
          </a:r>
          <a:r>
            <a:rPr lang="en-US" dirty="0" err="1" smtClean="0">
              <a:solidFill>
                <a:schemeClr val="tx1"/>
              </a:solidFill>
            </a:rPr>
            <a:t>Codd</a:t>
          </a:r>
          <a:r>
            <a:rPr lang="en-US" dirty="0" smtClean="0">
              <a:solidFill>
                <a:schemeClr val="tx1"/>
              </a:solidFill>
            </a:rPr>
            <a:t>, after his extensive research on the Relational Model of database systems, came up with twelve rules of his own, which according to him, a database must obey in order to be regarded as a true relational database.</a:t>
          </a:r>
          <a:endParaRPr lang="en-IN" dirty="0">
            <a:solidFill>
              <a:schemeClr val="tx1"/>
            </a:solidFill>
          </a:endParaRPr>
        </a:p>
      </dgm:t>
    </dgm:pt>
    <dgm:pt modelId="{A036F476-A875-4F5F-80A2-20AFC5805C01}" type="parTrans" cxnId="{C21701BA-EB0D-4013-8393-987D89ECD9B1}">
      <dgm:prSet/>
      <dgm:spPr/>
      <dgm:t>
        <a:bodyPr/>
        <a:lstStyle/>
        <a:p>
          <a:endParaRPr lang="en-US"/>
        </a:p>
      </dgm:t>
    </dgm:pt>
    <dgm:pt modelId="{6F32C1D5-580D-4163-AB5A-E211B752DD78}" type="sibTrans" cxnId="{C21701BA-EB0D-4013-8393-987D89ECD9B1}">
      <dgm:prSet/>
      <dgm:spPr/>
      <dgm:t>
        <a:bodyPr/>
        <a:lstStyle/>
        <a:p>
          <a:endParaRPr lang="en-US"/>
        </a:p>
      </dgm:t>
    </dgm:pt>
    <dgm:pt modelId="{3C16321A-AC92-4645-ADAD-EB1DD2B2875D}">
      <dgm:prSet/>
      <dgm:spPr/>
      <dgm:t>
        <a:bodyPr/>
        <a:lstStyle/>
        <a:p>
          <a:pPr algn="just" rtl="0"/>
          <a:r>
            <a:rPr lang="en-US" dirty="0" smtClean="0">
              <a:solidFill>
                <a:schemeClr val="tx1"/>
              </a:solidFill>
            </a:rPr>
            <a:t>These rules can be applied on any database system that manages stored data using only its relational capabilities.</a:t>
          </a:r>
          <a:endParaRPr lang="en-IN" dirty="0">
            <a:solidFill>
              <a:schemeClr val="tx1"/>
            </a:solidFill>
          </a:endParaRPr>
        </a:p>
      </dgm:t>
    </dgm:pt>
    <dgm:pt modelId="{503C33FF-5909-41A0-993F-838E8FC692E8}" type="parTrans" cxnId="{B1C25A70-3C17-4045-BF5D-386A934FE4CF}">
      <dgm:prSet/>
      <dgm:spPr/>
      <dgm:t>
        <a:bodyPr/>
        <a:lstStyle/>
        <a:p>
          <a:endParaRPr lang="en-US"/>
        </a:p>
      </dgm:t>
    </dgm:pt>
    <dgm:pt modelId="{FBB387CB-10F8-4AD8-B9F0-BD570C4B7327}" type="sibTrans" cxnId="{B1C25A70-3C17-4045-BF5D-386A934FE4CF}">
      <dgm:prSet/>
      <dgm:spPr/>
      <dgm:t>
        <a:bodyPr/>
        <a:lstStyle/>
        <a:p>
          <a:endParaRPr lang="en-US"/>
        </a:p>
      </dgm:t>
    </dgm:pt>
    <dgm:pt modelId="{15BA9A1D-1F56-4B4E-B0D4-6254ED426A48}">
      <dgm:prSet/>
      <dgm:spPr/>
      <dgm:t>
        <a:bodyPr/>
        <a:lstStyle/>
        <a:p>
          <a:pPr algn="just" rtl="0"/>
          <a:r>
            <a:rPr lang="en-US" dirty="0" smtClean="0">
              <a:solidFill>
                <a:schemeClr val="tx1"/>
              </a:solidFill>
            </a:rPr>
            <a:t>This is a foundation rule, which acts as a base for all the other rules</a:t>
          </a:r>
          <a:endParaRPr lang="en-IN" dirty="0">
            <a:solidFill>
              <a:schemeClr val="tx1"/>
            </a:solidFill>
          </a:endParaRPr>
        </a:p>
      </dgm:t>
    </dgm:pt>
    <dgm:pt modelId="{CB30B55A-417D-4B9A-94D4-DFE97F281F10}" type="parTrans" cxnId="{4AB0D0C3-6268-4477-A7D4-914463A3C77B}">
      <dgm:prSet/>
      <dgm:spPr/>
      <dgm:t>
        <a:bodyPr/>
        <a:lstStyle/>
        <a:p>
          <a:endParaRPr lang="en-US"/>
        </a:p>
      </dgm:t>
    </dgm:pt>
    <dgm:pt modelId="{8815B0B5-02EE-44DA-BF23-5B4977C10AD6}" type="sibTrans" cxnId="{4AB0D0C3-6268-4477-A7D4-914463A3C77B}">
      <dgm:prSet/>
      <dgm:spPr/>
      <dgm:t>
        <a:bodyPr/>
        <a:lstStyle/>
        <a:p>
          <a:endParaRPr lang="en-US"/>
        </a:p>
      </dgm:t>
    </dgm:pt>
    <dgm:pt modelId="{6F370886-B159-4229-9FEC-7DB555AAFBD2}" type="pres">
      <dgm:prSet presAssocID="{21CD57C5-04E4-46C7-96BE-C6F9D6928E36}" presName="diagram" presStyleCnt="0">
        <dgm:presLayoutVars>
          <dgm:dir/>
          <dgm:resizeHandles val="exact"/>
        </dgm:presLayoutVars>
      </dgm:prSet>
      <dgm:spPr/>
      <dgm:t>
        <a:bodyPr/>
        <a:lstStyle/>
        <a:p>
          <a:endParaRPr lang="en-US"/>
        </a:p>
      </dgm:t>
    </dgm:pt>
    <dgm:pt modelId="{8CA0CDF1-D354-469F-BA4F-2F23BDD14461}" type="pres">
      <dgm:prSet presAssocID="{D619179D-A1A1-4522-B22C-B752D6FD7B2D}" presName="node" presStyleLbl="node1" presStyleIdx="0" presStyleCnt="3">
        <dgm:presLayoutVars>
          <dgm:bulletEnabled val="1"/>
        </dgm:presLayoutVars>
      </dgm:prSet>
      <dgm:spPr/>
      <dgm:t>
        <a:bodyPr/>
        <a:lstStyle/>
        <a:p>
          <a:endParaRPr lang="en-US"/>
        </a:p>
      </dgm:t>
    </dgm:pt>
    <dgm:pt modelId="{211BDFBD-C41B-4308-A684-4BDE8286F3E8}" type="pres">
      <dgm:prSet presAssocID="{6F32C1D5-580D-4163-AB5A-E211B752DD78}" presName="sibTrans" presStyleCnt="0"/>
      <dgm:spPr/>
    </dgm:pt>
    <dgm:pt modelId="{B0C5E709-DF52-4E75-8958-6F281110D646}" type="pres">
      <dgm:prSet presAssocID="{3C16321A-AC92-4645-ADAD-EB1DD2B2875D}" presName="node" presStyleLbl="node1" presStyleIdx="1" presStyleCnt="3">
        <dgm:presLayoutVars>
          <dgm:bulletEnabled val="1"/>
        </dgm:presLayoutVars>
      </dgm:prSet>
      <dgm:spPr/>
      <dgm:t>
        <a:bodyPr/>
        <a:lstStyle/>
        <a:p>
          <a:endParaRPr lang="en-US"/>
        </a:p>
      </dgm:t>
    </dgm:pt>
    <dgm:pt modelId="{C2C0E143-BCAA-4389-9745-3BACD96E71B3}" type="pres">
      <dgm:prSet presAssocID="{FBB387CB-10F8-4AD8-B9F0-BD570C4B7327}" presName="sibTrans" presStyleCnt="0"/>
      <dgm:spPr/>
    </dgm:pt>
    <dgm:pt modelId="{37C6B76B-C799-45FB-AC06-9D240731CDED}" type="pres">
      <dgm:prSet presAssocID="{15BA9A1D-1F56-4B4E-B0D4-6254ED426A48}" presName="node" presStyleLbl="node1" presStyleIdx="2" presStyleCnt="3">
        <dgm:presLayoutVars>
          <dgm:bulletEnabled val="1"/>
        </dgm:presLayoutVars>
      </dgm:prSet>
      <dgm:spPr/>
      <dgm:t>
        <a:bodyPr/>
        <a:lstStyle/>
        <a:p>
          <a:endParaRPr lang="en-US"/>
        </a:p>
      </dgm:t>
    </dgm:pt>
  </dgm:ptLst>
  <dgm:cxnLst>
    <dgm:cxn modelId="{1F8F0686-4488-4BF7-B371-B54D95D26F2A}" type="presOf" srcId="{D619179D-A1A1-4522-B22C-B752D6FD7B2D}" destId="{8CA0CDF1-D354-469F-BA4F-2F23BDD14461}" srcOrd="0" destOrd="0" presId="urn:microsoft.com/office/officeart/2005/8/layout/default"/>
    <dgm:cxn modelId="{0BB6003E-4424-4A88-B92B-B63896828CD3}" type="presOf" srcId="{21CD57C5-04E4-46C7-96BE-C6F9D6928E36}" destId="{6F370886-B159-4229-9FEC-7DB555AAFBD2}" srcOrd="0" destOrd="0" presId="urn:microsoft.com/office/officeart/2005/8/layout/default"/>
    <dgm:cxn modelId="{4AB0D0C3-6268-4477-A7D4-914463A3C77B}" srcId="{21CD57C5-04E4-46C7-96BE-C6F9D6928E36}" destId="{15BA9A1D-1F56-4B4E-B0D4-6254ED426A48}" srcOrd="2" destOrd="0" parTransId="{CB30B55A-417D-4B9A-94D4-DFE97F281F10}" sibTransId="{8815B0B5-02EE-44DA-BF23-5B4977C10AD6}"/>
    <dgm:cxn modelId="{B1C25A70-3C17-4045-BF5D-386A934FE4CF}" srcId="{21CD57C5-04E4-46C7-96BE-C6F9D6928E36}" destId="{3C16321A-AC92-4645-ADAD-EB1DD2B2875D}" srcOrd="1" destOrd="0" parTransId="{503C33FF-5909-41A0-993F-838E8FC692E8}" sibTransId="{FBB387CB-10F8-4AD8-B9F0-BD570C4B7327}"/>
    <dgm:cxn modelId="{483F2D68-F6D6-4F5D-82F7-26242D06D219}" type="presOf" srcId="{15BA9A1D-1F56-4B4E-B0D4-6254ED426A48}" destId="{37C6B76B-C799-45FB-AC06-9D240731CDED}" srcOrd="0" destOrd="0" presId="urn:microsoft.com/office/officeart/2005/8/layout/default"/>
    <dgm:cxn modelId="{A7B865D9-8616-4E22-8368-7366D43FC84D}" type="presOf" srcId="{3C16321A-AC92-4645-ADAD-EB1DD2B2875D}" destId="{B0C5E709-DF52-4E75-8958-6F281110D646}" srcOrd="0" destOrd="0" presId="urn:microsoft.com/office/officeart/2005/8/layout/default"/>
    <dgm:cxn modelId="{C21701BA-EB0D-4013-8393-987D89ECD9B1}" srcId="{21CD57C5-04E4-46C7-96BE-C6F9D6928E36}" destId="{D619179D-A1A1-4522-B22C-B752D6FD7B2D}" srcOrd="0" destOrd="0" parTransId="{A036F476-A875-4F5F-80A2-20AFC5805C01}" sibTransId="{6F32C1D5-580D-4163-AB5A-E211B752DD78}"/>
    <dgm:cxn modelId="{0C8F74FB-C58D-4C97-BA05-8539E7D39921}" type="presParOf" srcId="{6F370886-B159-4229-9FEC-7DB555AAFBD2}" destId="{8CA0CDF1-D354-469F-BA4F-2F23BDD14461}" srcOrd="0" destOrd="0" presId="urn:microsoft.com/office/officeart/2005/8/layout/default"/>
    <dgm:cxn modelId="{099F3C5C-1F4F-4E75-98D8-09E4832E3BE7}" type="presParOf" srcId="{6F370886-B159-4229-9FEC-7DB555AAFBD2}" destId="{211BDFBD-C41B-4308-A684-4BDE8286F3E8}" srcOrd="1" destOrd="0" presId="urn:microsoft.com/office/officeart/2005/8/layout/default"/>
    <dgm:cxn modelId="{24C6FE07-9187-44E4-BBB1-E853F56EE98F}" type="presParOf" srcId="{6F370886-B159-4229-9FEC-7DB555AAFBD2}" destId="{B0C5E709-DF52-4E75-8958-6F281110D646}" srcOrd="2" destOrd="0" presId="urn:microsoft.com/office/officeart/2005/8/layout/default"/>
    <dgm:cxn modelId="{3D339F68-3869-4EAD-9A6B-C9F574F7A43F}" type="presParOf" srcId="{6F370886-B159-4229-9FEC-7DB555AAFBD2}" destId="{C2C0E143-BCAA-4389-9745-3BACD96E71B3}" srcOrd="3" destOrd="0" presId="urn:microsoft.com/office/officeart/2005/8/layout/default"/>
    <dgm:cxn modelId="{73162222-66EE-49F2-9F94-1A72CF1B7EBF}" type="presParOf" srcId="{6F370886-B159-4229-9FEC-7DB555AAFBD2}" destId="{37C6B76B-C799-45FB-AC06-9D240731CDE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US" dirty="0" smtClean="0"/>
            <a:t>Rule 1</a:t>
          </a:r>
        </a:p>
        <a:p>
          <a:pPr rtl="0"/>
          <a:r>
            <a:rPr lang="en-US" dirty="0" smtClean="0"/>
            <a:t>Information Rule </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600" dirty="0" smtClean="0"/>
            <a:t>The data stored in a database, may it be user data or metadata, must be a value of some table cell. Everything in a database must be stored in a table format</a:t>
          </a:r>
          <a:endParaRPr lang="en-IN" sz="16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US" dirty="0" smtClean="0"/>
            <a:t>Rule 2</a:t>
          </a:r>
        </a:p>
        <a:p>
          <a:pPr rtl="0"/>
          <a:r>
            <a:rPr lang="en-US" dirty="0" smtClean="0"/>
            <a:t>Guaranteed Access Rule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dirty="0" smtClean="0"/>
            <a:t>Every single data element is guaranteed to be accessible logically with a combination of table-name, primary-key (row value), and No other means, such as pointers, can be used to access data</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US" dirty="0" smtClean="0"/>
            <a:t>Rule 3</a:t>
          </a:r>
        </a:p>
        <a:p>
          <a:pPr rtl="0"/>
          <a:r>
            <a:rPr lang="en-US" dirty="0" smtClean="0"/>
            <a:t>Systematic Treatment of NULL Values</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dirty="0" smtClean="0"/>
            <a:t>The NULL values in a database must be given a systematic and uniform treatment. This is a very important rule because a NULL can be interpreted as one the following − data is missing, data is not known, or data is not applicable</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US" dirty="0" smtClean="0"/>
            <a:t>Rule 4</a:t>
          </a:r>
        </a:p>
        <a:p>
          <a:pPr rtl="0"/>
          <a:r>
            <a:rPr lang="en-US" dirty="0" smtClean="0"/>
            <a:t> Active Online Catalog</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dirty="0" smtClean="0"/>
            <a:t>The structure description of the entire database must be stored in an online catalog, known as </a:t>
          </a:r>
          <a:r>
            <a:rPr lang="en-US" sz="1400" b="1" dirty="0" smtClean="0"/>
            <a:t>data dictionary</a:t>
          </a:r>
          <a:r>
            <a:rPr lang="en-US" sz="1400" dirty="0" smtClean="0"/>
            <a:t>, which can be accessed by authorized users. Users can use the same query language to access the catalog which they use to access the database itself</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0BE59BF7-3047-4B24-A264-0E1DA210CB95}" type="presOf" srcId="{81617C27-02F9-47F8-A647-C96A2E2B9551}" destId="{977B0C62-7121-42F6-AA5F-4AE4A21E3B0B}"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B2141915-8644-46A6-BF9F-F90BBF6432CA}" type="presOf" srcId="{94219105-B557-4399-821C-C51D72B1B5AF}" destId="{EC7F6798-B70D-483D-A100-5FFB0FDAAF0C}"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D08F844C-3509-43E4-A30B-23F62B1D1C5E}" type="presOf" srcId="{33E42579-7F5A-4DA8-A7EE-7FB0F7119777}" destId="{07620E7E-BB99-4A21-8E60-8F3E254E07C5}" srcOrd="0" destOrd="0" presId="urn:microsoft.com/office/officeart/2005/8/layout/vList5"/>
    <dgm:cxn modelId="{96432EE4-A5AD-44EB-986C-3A28D0D0877D}" type="presOf" srcId="{15B7ADA7-FBB1-4EE6-8BDF-57A7F12B8B09}" destId="{2CE63495-C887-43EB-948D-7216B639AB4E}"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26364D67-51AD-4B98-9AA5-702D3080462F}" srcId="{F309EEC1-51FD-4457-92FD-5303A68D2692}" destId="{D368CADB-C325-4275-AF75-44E2EAB85653}" srcOrd="3" destOrd="0" parTransId="{C9621DA4-B079-4C17-86FA-2E98AFA9EEEF}" sibTransId="{03169258-F409-458A-918D-558A32429B4B}"/>
    <dgm:cxn modelId="{00F90886-26BD-4016-9DF8-6196A64F52BA}" srcId="{D368CADB-C325-4275-AF75-44E2EAB85653}" destId="{81617C27-02F9-47F8-A647-C96A2E2B9551}" srcOrd="0" destOrd="0" parTransId="{0AE5C1F8-CA22-4ADB-8CF5-20263CAE9F8C}" sibTransId="{4143A233-8CEC-47F7-91B0-F14681D24AA4}"/>
    <dgm:cxn modelId="{FB840759-8C0A-4595-9FD8-1CA304D28A1F}" srcId="{E59ADE60-2CA2-4392-B502-E2C080120E7F}" destId="{15B7ADA7-FBB1-4EE6-8BDF-57A7F12B8B09}" srcOrd="0" destOrd="0" parTransId="{2DB589C2-D3E4-4A8C-B8F2-C20A2CF6EB30}" sibTransId="{5F8D1856-750C-45D2-A5C9-74C407BC62BD}"/>
    <dgm:cxn modelId="{7BA3F0AD-1F4D-458A-8C40-E672C10BBCEE}" type="presOf" srcId="{D368CADB-C325-4275-AF75-44E2EAB85653}" destId="{8BC6F5C1-6E5B-42F9-B10D-C0CABDCFE723}" srcOrd="0" destOrd="0" presId="urn:microsoft.com/office/officeart/2005/8/layout/vList5"/>
    <dgm:cxn modelId="{7C117DF7-0943-400B-8AB7-52C5A796FC7B}" srcId="{94219105-B557-4399-821C-C51D72B1B5AF}" destId="{D56D4396-0917-4F0D-96FF-587054B61180}" srcOrd="0" destOrd="0" parTransId="{E22617C1-596D-4B00-9595-E90F8A9855BA}" sibTransId="{8D3EC811-16A9-4A3A-9EEB-CC0D6C40762F}"/>
    <dgm:cxn modelId="{D2615F41-77C8-48A8-BDA7-2CF775BF80E8}" type="presOf" srcId="{F309EEC1-51FD-4457-92FD-5303A68D2692}" destId="{678323C2-C935-42CE-91BF-1799668D5DF5}"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FFF4B6E6-D594-4EFE-A084-A22E25066BC6}" type="presOf" srcId="{FB4183BA-BAD8-4832-B57C-33254C574F09}" destId="{DB926007-CCE6-4FD5-8A37-E7E932BFE452}"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821A6DCC-FDA2-44C3-8E1F-F36733C30D06}" type="presOf" srcId="{D56D4396-0917-4F0D-96FF-587054B61180}" destId="{47B1ADA7-FC0C-469B-98F1-93394FB16A26}" srcOrd="0" destOrd="0" presId="urn:microsoft.com/office/officeart/2005/8/layout/vList5"/>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US" b="0" i="0" dirty="0" smtClean="0"/>
            <a:t>Rule 5</a:t>
          </a:r>
        </a:p>
        <a:p>
          <a:pPr rtl="0"/>
          <a:r>
            <a:rPr lang="en-US" b="0" i="0" dirty="0" smtClean="0"/>
            <a:t>Comprehensive Data Sub-Language Rule</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400" b="0" i="0" dirty="0" smtClean="0"/>
            <a:t>A database can only be accessed using a language having linear syntax that supports data definition, data manipulation, and transaction management operations. This language can be used directly or by means of some application. </a:t>
          </a:r>
          <a:endParaRPr lang="en-IN" sz="14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US" b="0" i="0" dirty="0" smtClean="0"/>
            <a:t>Rule 6</a:t>
          </a:r>
        </a:p>
        <a:p>
          <a:pPr rtl="0"/>
          <a:r>
            <a:rPr lang="en-US" b="0" i="0" dirty="0" smtClean="0"/>
            <a:t>View Updating Rule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b="0" i="0" dirty="0" smtClean="0"/>
            <a:t>All the views of a database, which can theoretically be updated, must also be updatable by the system</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US" b="0" i="0" dirty="0" smtClean="0"/>
            <a:t>Rule 7</a:t>
          </a:r>
        </a:p>
        <a:p>
          <a:pPr rtl="0"/>
          <a:r>
            <a:rPr lang="en-US" b="0" i="0" dirty="0" smtClean="0"/>
            <a:t>High-Level Insert, Update, and Delete Rule</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b="0" i="0" dirty="0" smtClean="0"/>
            <a:t>A database must support high-level insertion, </a:t>
          </a:r>
          <a:r>
            <a:rPr lang="en-US" sz="1400" b="0" i="0" dirty="0" err="1" smtClean="0"/>
            <a:t>updation</a:t>
          </a:r>
          <a:r>
            <a:rPr lang="en-US" sz="1400" b="0" i="0" dirty="0" smtClean="0"/>
            <a:t>, and deletion. This must not be limited to a single row, that is, it must also support union, intersection and minus operations to yield sets of data records</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US" b="0" i="0" dirty="0" smtClean="0"/>
            <a:t>Rule 8</a:t>
          </a:r>
        </a:p>
        <a:p>
          <a:pPr rtl="0"/>
          <a:r>
            <a:rPr lang="en-US" b="0" i="0" dirty="0" smtClean="0"/>
            <a:t> Physical Data Independence</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b="0" i="0" dirty="0" smtClean="0"/>
            <a:t>The data stored in a database must be independent of the applications that access the database. Any change in the physical structure of a database must not have any impact on how the data is being accessed by external applications.</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D2615F41-77C8-48A8-BDA7-2CF775BF80E8}" type="presOf" srcId="{F309EEC1-51FD-4457-92FD-5303A68D2692}" destId="{678323C2-C935-42CE-91BF-1799668D5DF5}" srcOrd="0" destOrd="0" presId="urn:microsoft.com/office/officeart/2005/8/layout/vList5"/>
    <dgm:cxn modelId="{B2141915-8644-46A6-BF9F-F90BBF6432CA}" type="presOf" srcId="{94219105-B557-4399-821C-C51D72B1B5AF}" destId="{EC7F6798-B70D-483D-A100-5FFB0FDAAF0C}"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FFF4B6E6-D594-4EFE-A084-A22E25066BC6}" type="presOf" srcId="{FB4183BA-BAD8-4832-B57C-33254C574F09}" destId="{DB926007-CCE6-4FD5-8A37-E7E932BFE452}" srcOrd="0" destOrd="0" presId="urn:microsoft.com/office/officeart/2005/8/layout/vList5"/>
    <dgm:cxn modelId="{7BA3F0AD-1F4D-458A-8C40-E672C10BBCEE}" type="presOf" srcId="{D368CADB-C325-4275-AF75-44E2EAB85653}" destId="{8BC6F5C1-6E5B-42F9-B10D-C0CABDCFE723}" srcOrd="0" destOrd="0" presId="urn:microsoft.com/office/officeart/2005/8/layout/vList5"/>
    <dgm:cxn modelId="{D08F844C-3509-43E4-A30B-23F62B1D1C5E}" type="presOf" srcId="{33E42579-7F5A-4DA8-A7EE-7FB0F7119777}" destId="{07620E7E-BB99-4A21-8E60-8F3E254E07C5}"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FB840759-8C0A-4595-9FD8-1CA304D28A1F}" srcId="{E59ADE60-2CA2-4392-B502-E2C080120E7F}" destId="{15B7ADA7-FBB1-4EE6-8BDF-57A7F12B8B09}" srcOrd="0" destOrd="0" parTransId="{2DB589C2-D3E4-4A8C-B8F2-C20A2CF6EB30}" sibTransId="{5F8D1856-750C-45D2-A5C9-74C407BC62BD}"/>
    <dgm:cxn modelId="{7C117DF7-0943-400B-8AB7-52C5A796FC7B}" srcId="{94219105-B557-4399-821C-C51D72B1B5AF}" destId="{D56D4396-0917-4F0D-96FF-587054B61180}" srcOrd="0" destOrd="0" parTransId="{E22617C1-596D-4B00-9595-E90F8A9855BA}" sibTransId="{8D3EC811-16A9-4A3A-9EEB-CC0D6C40762F}"/>
    <dgm:cxn modelId="{96432EE4-A5AD-44EB-986C-3A28D0D0877D}" type="presOf" srcId="{15B7ADA7-FBB1-4EE6-8BDF-57A7F12B8B09}" destId="{2CE63495-C887-43EB-948D-7216B639AB4E}"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26364D67-51AD-4B98-9AA5-702D3080462F}" srcId="{F309EEC1-51FD-4457-92FD-5303A68D2692}" destId="{D368CADB-C325-4275-AF75-44E2EAB85653}" srcOrd="3" destOrd="0" parTransId="{C9621DA4-B079-4C17-86FA-2E98AFA9EEEF}" sibTransId="{03169258-F409-458A-918D-558A32429B4B}"/>
    <dgm:cxn modelId="{0BE59BF7-3047-4B24-A264-0E1DA210CB95}" type="presOf" srcId="{81617C27-02F9-47F8-A647-C96A2E2B9551}" destId="{977B0C62-7121-42F6-AA5F-4AE4A21E3B0B}"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821A6DCC-FDA2-44C3-8E1F-F36733C30D06}" type="presOf" srcId="{D56D4396-0917-4F0D-96FF-587054B61180}" destId="{47B1ADA7-FC0C-469B-98F1-93394FB16A26}" srcOrd="0" destOrd="0" presId="urn:microsoft.com/office/officeart/2005/8/layout/vList5"/>
    <dgm:cxn modelId="{00F90886-26BD-4016-9DF8-6196A64F52BA}" srcId="{D368CADB-C325-4275-AF75-44E2EAB85653}" destId="{81617C27-02F9-47F8-A647-C96A2E2B9551}" srcOrd="0" destOrd="0" parTransId="{0AE5C1F8-CA22-4ADB-8CF5-20263CAE9F8C}" sibTransId="{4143A233-8CEC-47F7-91B0-F14681D24AA4}"/>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IN" b="0" i="0" dirty="0" smtClean="0"/>
            <a:t>Rule 9</a:t>
          </a:r>
        </a:p>
        <a:p>
          <a:pPr rtl="0"/>
          <a:r>
            <a:rPr lang="en-IN" b="0" i="0" dirty="0" smtClean="0"/>
            <a:t> Logical Data Independence</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400" b="0" i="0" dirty="0" smtClean="0"/>
            <a:t>The logical data in a database must be independent of its user’s view. Any change in logical data must not affect the applications using it. For example, if two tables are merged or one is split into two different tables, there should be no impact or change on the user application. </a:t>
          </a:r>
          <a:endParaRPr lang="en-IN" sz="14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IN" b="0" i="0" dirty="0" smtClean="0"/>
            <a:t>Rule 10</a:t>
          </a:r>
        </a:p>
        <a:p>
          <a:pPr rtl="0"/>
          <a:r>
            <a:rPr lang="en-IN" b="0" i="0" dirty="0" smtClean="0"/>
            <a:t>Integrity Independence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b="0" i="0" dirty="0" smtClean="0"/>
            <a:t>A database must be independent of the application that uses it. All its integrity constraints can be independently modified without the need of any change in the application.</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IN" b="0" i="0" dirty="0" smtClean="0"/>
            <a:t>Rule 11</a:t>
          </a:r>
        </a:p>
        <a:p>
          <a:pPr rtl="0"/>
          <a:r>
            <a:rPr lang="en-IN" b="0" i="0" dirty="0" smtClean="0"/>
            <a:t>Distribution Independence</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b="0" i="0" dirty="0" smtClean="0"/>
            <a:t>The end-user must not be able to see that the data is distributed over various locations. Users should always get the impression that the data is located at one site only. This rule has been regarded as the foundation of distributed database systems.</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IN" b="0" i="0" dirty="0" smtClean="0"/>
            <a:t>Rule 12</a:t>
          </a:r>
        </a:p>
        <a:p>
          <a:pPr rtl="0"/>
          <a:r>
            <a:rPr lang="en-IN" b="0" i="0" dirty="0" smtClean="0"/>
            <a:t>Non-Subversion Rule</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b="0" i="0" dirty="0" smtClean="0"/>
            <a:t>If a system has an interface that provides access to low-level records, then the interface must not be able to subvert the system and bypass security and integrity constraints.</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custLinFactNeighborX="-4997">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D2615F41-77C8-48A8-BDA7-2CF775BF80E8}" type="presOf" srcId="{F309EEC1-51FD-4457-92FD-5303A68D2692}" destId="{678323C2-C935-42CE-91BF-1799668D5DF5}" srcOrd="0" destOrd="0" presId="urn:microsoft.com/office/officeart/2005/8/layout/vList5"/>
    <dgm:cxn modelId="{B2141915-8644-46A6-BF9F-F90BBF6432CA}" type="presOf" srcId="{94219105-B557-4399-821C-C51D72B1B5AF}" destId="{EC7F6798-B70D-483D-A100-5FFB0FDAAF0C}"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FFF4B6E6-D594-4EFE-A084-A22E25066BC6}" type="presOf" srcId="{FB4183BA-BAD8-4832-B57C-33254C574F09}" destId="{DB926007-CCE6-4FD5-8A37-E7E932BFE452}" srcOrd="0" destOrd="0" presId="urn:microsoft.com/office/officeart/2005/8/layout/vList5"/>
    <dgm:cxn modelId="{7BA3F0AD-1F4D-458A-8C40-E672C10BBCEE}" type="presOf" srcId="{D368CADB-C325-4275-AF75-44E2EAB85653}" destId="{8BC6F5C1-6E5B-42F9-B10D-C0CABDCFE723}" srcOrd="0" destOrd="0" presId="urn:microsoft.com/office/officeart/2005/8/layout/vList5"/>
    <dgm:cxn modelId="{D08F844C-3509-43E4-A30B-23F62B1D1C5E}" type="presOf" srcId="{33E42579-7F5A-4DA8-A7EE-7FB0F7119777}" destId="{07620E7E-BB99-4A21-8E60-8F3E254E07C5}"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FB840759-8C0A-4595-9FD8-1CA304D28A1F}" srcId="{E59ADE60-2CA2-4392-B502-E2C080120E7F}" destId="{15B7ADA7-FBB1-4EE6-8BDF-57A7F12B8B09}" srcOrd="0" destOrd="0" parTransId="{2DB589C2-D3E4-4A8C-B8F2-C20A2CF6EB30}" sibTransId="{5F8D1856-750C-45D2-A5C9-74C407BC62BD}"/>
    <dgm:cxn modelId="{7C117DF7-0943-400B-8AB7-52C5A796FC7B}" srcId="{94219105-B557-4399-821C-C51D72B1B5AF}" destId="{D56D4396-0917-4F0D-96FF-587054B61180}" srcOrd="0" destOrd="0" parTransId="{E22617C1-596D-4B00-9595-E90F8A9855BA}" sibTransId="{8D3EC811-16A9-4A3A-9EEB-CC0D6C40762F}"/>
    <dgm:cxn modelId="{96432EE4-A5AD-44EB-986C-3A28D0D0877D}" type="presOf" srcId="{15B7ADA7-FBB1-4EE6-8BDF-57A7F12B8B09}" destId="{2CE63495-C887-43EB-948D-7216B639AB4E}"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26364D67-51AD-4B98-9AA5-702D3080462F}" srcId="{F309EEC1-51FD-4457-92FD-5303A68D2692}" destId="{D368CADB-C325-4275-AF75-44E2EAB85653}" srcOrd="3" destOrd="0" parTransId="{C9621DA4-B079-4C17-86FA-2E98AFA9EEEF}" sibTransId="{03169258-F409-458A-918D-558A32429B4B}"/>
    <dgm:cxn modelId="{0BE59BF7-3047-4B24-A264-0E1DA210CB95}" type="presOf" srcId="{81617C27-02F9-47F8-A647-C96A2E2B9551}" destId="{977B0C62-7121-42F6-AA5F-4AE4A21E3B0B}"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821A6DCC-FDA2-44C3-8E1F-F36733C30D06}" type="presOf" srcId="{D56D4396-0917-4F0D-96FF-587054B61180}" destId="{47B1ADA7-FC0C-469B-98F1-93394FB16A26}" srcOrd="0" destOrd="0" presId="urn:microsoft.com/office/officeart/2005/8/layout/vList5"/>
    <dgm:cxn modelId="{00F90886-26BD-4016-9DF8-6196A64F52BA}" srcId="{D368CADB-C325-4275-AF75-44E2EAB85653}" destId="{81617C27-02F9-47F8-A647-C96A2E2B9551}" srcOrd="0" destOrd="0" parTransId="{0AE5C1F8-CA22-4ADB-8CF5-20263CAE9F8C}" sibTransId="{4143A233-8CEC-47F7-91B0-F14681D24AA4}"/>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05879-42FA-4128-87DA-1A9987D67EDF}">
      <dsp:nvSpPr>
        <dsp:cNvPr id="0" name=""/>
        <dsp:cNvSpPr/>
      </dsp:nvSpPr>
      <dsp:spPr>
        <a:xfrm>
          <a:off x="0" y="468945"/>
          <a:ext cx="7886700" cy="132721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smtClean="0"/>
            <a:t>Process through which the databases need to be designed.</a:t>
          </a:r>
          <a:endParaRPr lang="en-IN" sz="2500" kern="1200"/>
        </a:p>
      </dsp:txBody>
      <dsp:txXfrm>
        <a:off x="64789" y="533734"/>
        <a:ext cx="7757122" cy="1197640"/>
      </dsp:txXfrm>
    </dsp:sp>
    <dsp:sp modelId="{B81A349F-260E-430C-8EB3-0CE7116D0DBF}">
      <dsp:nvSpPr>
        <dsp:cNvPr id="0" name=""/>
        <dsp:cNvSpPr/>
      </dsp:nvSpPr>
      <dsp:spPr>
        <a:xfrm>
          <a:off x="0" y="1868164"/>
          <a:ext cx="7886700" cy="1327218"/>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smtClean="0"/>
            <a:t>The first part of the design is the logical design where need  to identify what are the schemas and what are the constraints that apply, what is authorization required.</a:t>
          </a:r>
          <a:endParaRPr lang="en-IN" sz="2500" kern="1200"/>
        </a:p>
      </dsp:txBody>
      <dsp:txXfrm>
        <a:off x="64789" y="1932953"/>
        <a:ext cx="7757122" cy="1197640"/>
      </dsp:txXfrm>
    </dsp:sp>
    <dsp:sp modelId="{61BDC8C4-0F3C-4755-9AC7-0349FEECC17A}">
      <dsp:nvSpPr>
        <dsp:cNvPr id="0" name=""/>
        <dsp:cNvSpPr/>
      </dsp:nvSpPr>
      <dsp:spPr>
        <a:xfrm>
          <a:off x="0" y="3267383"/>
          <a:ext cx="7886700" cy="1327218"/>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dirty="0" smtClean="0"/>
            <a:t>Physical design which decides on the physical layout of the data, what are the different database files, how they should be indexed and so on.</a:t>
          </a:r>
          <a:endParaRPr lang="en-IN" sz="2500" kern="1200" dirty="0"/>
        </a:p>
      </dsp:txBody>
      <dsp:txXfrm>
        <a:off x="64789" y="3332172"/>
        <a:ext cx="7757122" cy="1197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87A-6BBF-4BEF-BCF0-CF8DEF72046D}">
      <dsp:nvSpPr>
        <dsp:cNvPr id="0" name=""/>
        <dsp:cNvSpPr/>
      </dsp:nvSpPr>
      <dsp:spPr>
        <a:xfrm>
          <a:off x="0" y="78897"/>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Collection of relations</a:t>
          </a:r>
          <a:endParaRPr lang="en-IN" sz="1700" kern="1200"/>
        </a:p>
      </dsp:txBody>
      <dsp:txXfrm>
        <a:off x="32163" y="111060"/>
        <a:ext cx="7822374" cy="594530"/>
      </dsp:txXfrm>
    </dsp:sp>
    <dsp:sp modelId="{178051F1-97E9-4C24-ACAA-0AEE0CDC2352}">
      <dsp:nvSpPr>
        <dsp:cNvPr id="0" name=""/>
        <dsp:cNvSpPr/>
      </dsp:nvSpPr>
      <dsp:spPr>
        <a:xfrm>
          <a:off x="0" y="786713"/>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A relation is nothing but a table of values.</a:t>
          </a:r>
          <a:endParaRPr lang="en-IN" sz="1700" kern="1200"/>
        </a:p>
      </dsp:txBody>
      <dsp:txXfrm>
        <a:off x="32163" y="818876"/>
        <a:ext cx="7822374" cy="594530"/>
      </dsp:txXfrm>
    </dsp:sp>
    <dsp:sp modelId="{82430E9D-1D52-4457-906B-BE083F806082}">
      <dsp:nvSpPr>
        <dsp:cNvPr id="0" name=""/>
        <dsp:cNvSpPr/>
      </dsp:nvSpPr>
      <dsp:spPr>
        <a:xfrm>
          <a:off x="0" y="1494529"/>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Every row in the table represents a collection of related data values.</a:t>
          </a:r>
          <a:endParaRPr lang="en-IN" sz="1700" kern="1200"/>
        </a:p>
      </dsp:txBody>
      <dsp:txXfrm>
        <a:off x="32163" y="1526692"/>
        <a:ext cx="7822374" cy="594530"/>
      </dsp:txXfrm>
    </dsp:sp>
    <dsp:sp modelId="{FB1041D0-9457-4020-947C-7B55ED297691}">
      <dsp:nvSpPr>
        <dsp:cNvPr id="0" name=""/>
        <dsp:cNvSpPr/>
      </dsp:nvSpPr>
      <dsp:spPr>
        <a:xfrm>
          <a:off x="0" y="2202345"/>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These rows in the table denote a real-world entity or relationship.</a:t>
          </a:r>
          <a:endParaRPr lang="en-IN" sz="1700" kern="1200"/>
        </a:p>
      </dsp:txBody>
      <dsp:txXfrm>
        <a:off x="32163" y="2234508"/>
        <a:ext cx="7822374" cy="594530"/>
      </dsp:txXfrm>
    </dsp:sp>
    <dsp:sp modelId="{0DD6A231-FE75-4DA0-8070-E080465024C4}">
      <dsp:nvSpPr>
        <dsp:cNvPr id="0" name=""/>
        <dsp:cNvSpPr/>
      </dsp:nvSpPr>
      <dsp:spPr>
        <a:xfrm>
          <a:off x="0" y="2910162"/>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The table name and column names are helpful to interpret the meaning of values in each row.</a:t>
          </a:r>
          <a:endParaRPr lang="en-IN" sz="1700" kern="1200"/>
        </a:p>
      </dsp:txBody>
      <dsp:txXfrm>
        <a:off x="32163" y="2942325"/>
        <a:ext cx="7822374" cy="594530"/>
      </dsp:txXfrm>
    </dsp:sp>
    <dsp:sp modelId="{93BD5BBB-6276-47D3-B11E-128EB46C7B94}">
      <dsp:nvSpPr>
        <dsp:cNvPr id="0" name=""/>
        <dsp:cNvSpPr/>
      </dsp:nvSpPr>
      <dsp:spPr>
        <a:xfrm>
          <a:off x="0" y="3617978"/>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In the relational model, data are stored as tables</a:t>
          </a:r>
          <a:endParaRPr lang="en-IN" sz="1700" kern="1200"/>
        </a:p>
      </dsp:txBody>
      <dsp:txXfrm>
        <a:off x="32163" y="3650141"/>
        <a:ext cx="7822374" cy="594530"/>
      </dsp:txXfrm>
    </dsp:sp>
    <dsp:sp modelId="{5B5CA92F-CF6D-470E-8D3E-C78F79B88752}">
      <dsp:nvSpPr>
        <dsp:cNvPr id="0" name=""/>
        <dsp:cNvSpPr/>
      </dsp:nvSpPr>
      <dsp:spPr>
        <a:xfrm>
          <a:off x="0" y="4325794"/>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dirty="0" smtClean="0"/>
            <a:t>However, the physical storage of the data is independent of the way the data are logically organized.</a:t>
          </a:r>
          <a:endParaRPr lang="en-IN" sz="1700" kern="1200" dirty="0"/>
        </a:p>
      </dsp:txBody>
      <dsp:txXfrm>
        <a:off x="32163" y="4357957"/>
        <a:ext cx="7822374" cy="594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9DC91-F83C-4A86-B865-9AB3CED8C6FD}">
      <dsp:nvSpPr>
        <dsp:cNvPr id="0" name=""/>
        <dsp:cNvSpPr/>
      </dsp:nvSpPr>
      <dsp:spPr>
        <a:xfrm>
          <a:off x="5711" y="191535"/>
          <a:ext cx="2439242" cy="175589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Attribute:</a:t>
          </a:r>
          <a:r>
            <a:rPr lang="en-US" sz="1600" kern="1200" dirty="0" smtClean="0">
              <a:solidFill>
                <a:schemeClr val="tx1"/>
              </a:solidFill>
            </a:rPr>
            <a:t> Each column in a Table. Attributes are the properties which define a relation. e.g., Student </a:t>
          </a:r>
          <a:r>
            <a:rPr lang="en-US" sz="1600" kern="1200" dirty="0" err="1" smtClean="0">
              <a:solidFill>
                <a:schemeClr val="tx1"/>
              </a:solidFill>
            </a:rPr>
            <a:t>Rollno</a:t>
          </a:r>
          <a:r>
            <a:rPr lang="en-US" sz="1600" kern="1200" dirty="0" smtClean="0">
              <a:solidFill>
                <a:schemeClr val="tx1"/>
              </a:solidFill>
            </a:rPr>
            <a:t>, Name, etc.</a:t>
          </a:r>
          <a:endParaRPr lang="en-IN" sz="1600" kern="1200" dirty="0">
            <a:solidFill>
              <a:schemeClr val="tx1"/>
            </a:solidFill>
          </a:endParaRPr>
        </a:p>
      </dsp:txBody>
      <dsp:txXfrm>
        <a:off x="5711" y="191535"/>
        <a:ext cx="2439242" cy="1755895"/>
      </dsp:txXfrm>
    </dsp:sp>
    <dsp:sp modelId="{5E398457-87E7-41B7-8B4A-E15716B18AED}">
      <dsp:nvSpPr>
        <dsp:cNvPr id="0" name=""/>
        <dsp:cNvSpPr/>
      </dsp:nvSpPr>
      <dsp:spPr>
        <a:xfrm>
          <a:off x="2635710" y="58179"/>
          <a:ext cx="3402830" cy="202260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Tables</a:t>
          </a:r>
          <a:r>
            <a:rPr lang="en-US" sz="1600" kern="1200" dirty="0" smtClean="0">
              <a:solidFill>
                <a:schemeClr val="tx1"/>
              </a:solidFill>
            </a:rPr>
            <a:t> – In the Relational model the, relations are saved in the table format. It is stored along with its entities. A table has two properties rows and columns. Rows represent records and columns represent attributes.</a:t>
          </a:r>
          <a:endParaRPr lang="en-IN" sz="1600" kern="1200" dirty="0">
            <a:solidFill>
              <a:schemeClr val="tx1"/>
            </a:solidFill>
          </a:endParaRPr>
        </a:p>
      </dsp:txBody>
      <dsp:txXfrm>
        <a:off x="2635710" y="58179"/>
        <a:ext cx="3402830" cy="2022607"/>
      </dsp:txXfrm>
    </dsp:sp>
    <dsp:sp modelId="{E1A283E5-8320-4DF9-BC9A-1B0540D98E88}">
      <dsp:nvSpPr>
        <dsp:cNvPr id="0" name=""/>
        <dsp:cNvSpPr/>
      </dsp:nvSpPr>
      <dsp:spPr>
        <a:xfrm>
          <a:off x="6229297" y="340503"/>
          <a:ext cx="2593678" cy="145796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Tuple</a:t>
          </a:r>
          <a:r>
            <a:rPr lang="en-US" sz="1600" kern="1200" dirty="0" smtClean="0">
              <a:solidFill>
                <a:schemeClr val="tx1"/>
              </a:solidFill>
            </a:rPr>
            <a:t> – It is nothing but a single row of a table, which contains a single record.</a:t>
          </a:r>
          <a:endParaRPr lang="en-IN" sz="1600" kern="1200" dirty="0">
            <a:solidFill>
              <a:schemeClr val="tx1"/>
            </a:solidFill>
          </a:endParaRPr>
        </a:p>
      </dsp:txBody>
      <dsp:txXfrm>
        <a:off x="6229297" y="340503"/>
        <a:ext cx="2593678" cy="1457960"/>
      </dsp:txXfrm>
    </dsp:sp>
    <dsp:sp modelId="{9B89E7D6-7E3B-414E-8AC4-218519E70BFD}">
      <dsp:nvSpPr>
        <dsp:cNvPr id="0" name=""/>
        <dsp:cNvSpPr/>
      </dsp:nvSpPr>
      <dsp:spPr>
        <a:xfrm>
          <a:off x="162160" y="2271543"/>
          <a:ext cx="3016795" cy="114453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Schema:</a:t>
          </a:r>
          <a:r>
            <a:rPr lang="en-US" sz="1600" kern="1200" dirty="0" smtClean="0">
              <a:solidFill>
                <a:schemeClr val="tx1"/>
              </a:solidFill>
            </a:rPr>
            <a:t> A relation schema represents the name of the relation with its attributes.</a:t>
          </a:r>
          <a:endParaRPr lang="en-IN" sz="1600" kern="1200" dirty="0">
            <a:solidFill>
              <a:schemeClr val="tx1"/>
            </a:solidFill>
          </a:endParaRPr>
        </a:p>
      </dsp:txBody>
      <dsp:txXfrm>
        <a:off x="162160" y="2271543"/>
        <a:ext cx="3016795" cy="1144539"/>
      </dsp:txXfrm>
    </dsp:sp>
    <dsp:sp modelId="{85FC89DD-CE64-4387-A519-7B9815485B73}">
      <dsp:nvSpPr>
        <dsp:cNvPr id="0" name=""/>
        <dsp:cNvSpPr/>
      </dsp:nvSpPr>
      <dsp:spPr>
        <a:xfrm>
          <a:off x="3369713" y="2271543"/>
          <a:ext cx="3080089" cy="114453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Degree:</a:t>
          </a:r>
          <a:r>
            <a:rPr lang="en-US" sz="1600" kern="1200" dirty="0" smtClean="0">
              <a:solidFill>
                <a:schemeClr val="tx1"/>
              </a:solidFill>
            </a:rPr>
            <a:t> The total number of attributes which in the relation is called the degree of the relation.</a:t>
          </a:r>
          <a:endParaRPr lang="en-IN" sz="1600" kern="1200" dirty="0">
            <a:solidFill>
              <a:schemeClr val="tx1"/>
            </a:solidFill>
          </a:endParaRPr>
        </a:p>
      </dsp:txBody>
      <dsp:txXfrm>
        <a:off x="3369713" y="2271543"/>
        <a:ext cx="3080089" cy="1144539"/>
      </dsp:txXfrm>
    </dsp:sp>
    <dsp:sp modelId="{58CC494B-CA5D-4F13-810C-04DF9839C6DD}">
      <dsp:nvSpPr>
        <dsp:cNvPr id="0" name=""/>
        <dsp:cNvSpPr/>
      </dsp:nvSpPr>
      <dsp:spPr>
        <a:xfrm>
          <a:off x="6640558" y="2271543"/>
          <a:ext cx="2025968" cy="11445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Cardinality: </a:t>
          </a:r>
          <a:r>
            <a:rPr lang="en-US" sz="1600" kern="1200" dirty="0" smtClean="0">
              <a:solidFill>
                <a:schemeClr val="tx1"/>
              </a:solidFill>
            </a:rPr>
            <a:t>Total number of rows present in the Table.</a:t>
          </a:r>
          <a:endParaRPr lang="en-IN" sz="1600" kern="1200" dirty="0">
            <a:solidFill>
              <a:schemeClr val="tx1"/>
            </a:solidFill>
          </a:endParaRPr>
        </a:p>
      </dsp:txBody>
      <dsp:txXfrm>
        <a:off x="6640558" y="2271543"/>
        <a:ext cx="2025968" cy="1144539"/>
      </dsp:txXfrm>
    </dsp:sp>
    <dsp:sp modelId="{56D37420-3BC1-4B0A-8ACB-E96D87163DBB}">
      <dsp:nvSpPr>
        <dsp:cNvPr id="0" name=""/>
        <dsp:cNvSpPr/>
      </dsp:nvSpPr>
      <dsp:spPr>
        <a:xfrm>
          <a:off x="2449" y="3606839"/>
          <a:ext cx="2779590" cy="18256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instance</a:t>
          </a:r>
          <a:r>
            <a:rPr lang="en-US" sz="1600" kern="1200" dirty="0" smtClean="0">
              <a:solidFill>
                <a:schemeClr val="tx1"/>
              </a:solidFill>
            </a:rPr>
            <a:t> – Relation instance is a finite set of tuples in the RDBMS system. Relation instances never have duplicate tuples.</a:t>
          </a:r>
          <a:endParaRPr lang="en-IN" sz="1600" kern="1200" dirty="0">
            <a:solidFill>
              <a:schemeClr val="tx1"/>
            </a:solidFill>
          </a:endParaRPr>
        </a:p>
      </dsp:txBody>
      <dsp:txXfrm>
        <a:off x="2449" y="3606839"/>
        <a:ext cx="2779590" cy="1825631"/>
      </dsp:txXfrm>
    </dsp:sp>
    <dsp:sp modelId="{EEB853A2-C385-46E6-930C-1C0BF55341BE}">
      <dsp:nvSpPr>
        <dsp:cNvPr id="0" name=""/>
        <dsp:cNvSpPr/>
      </dsp:nvSpPr>
      <dsp:spPr>
        <a:xfrm>
          <a:off x="2972796" y="3947385"/>
          <a:ext cx="3071543" cy="114453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key</a:t>
          </a:r>
          <a:r>
            <a:rPr lang="en-US" sz="1600" kern="1200" dirty="0" smtClean="0">
              <a:solidFill>
                <a:schemeClr val="tx1"/>
              </a:solidFill>
            </a:rPr>
            <a:t> - Every row has one, two or multiple attributes, which is called relation key.</a:t>
          </a:r>
          <a:endParaRPr lang="en-IN" sz="1600" kern="1200" dirty="0">
            <a:solidFill>
              <a:schemeClr val="tx1"/>
            </a:solidFill>
          </a:endParaRPr>
        </a:p>
      </dsp:txBody>
      <dsp:txXfrm>
        <a:off x="2972796" y="3947385"/>
        <a:ext cx="3071543" cy="1144539"/>
      </dsp:txXfrm>
    </dsp:sp>
    <dsp:sp modelId="{1D37363E-21D4-457A-B54B-2AE3BCDC0052}">
      <dsp:nvSpPr>
        <dsp:cNvPr id="0" name=""/>
        <dsp:cNvSpPr/>
      </dsp:nvSpPr>
      <dsp:spPr>
        <a:xfrm>
          <a:off x="6235096" y="3695747"/>
          <a:ext cx="2591141" cy="164781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Attribute domain</a:t>
          </a:r>
          <a:r>
            <a:rPr lang="en-US" sz="1600" kern="1200" dirty="0" smtClean="0">
              <a:solidFill>
                <a:schemeClr val="tx1"/>
              </a:solidFill>
            </a:rPr>
            <a:t> – Every attribute has some pre-defined value and scope which is known as attribute domain</a:t>
          </a:r>
          <a:endParaRPr lang="en-IN" sz="1600" kern="1200" dirty="0">
            <a:solidFill>
              <a:schemeClr val="tx1"/>
            </a:solidFill>
          </a:endParaRPr>
        </a:p>
      </dsp:txBody>
      <dsp:txXfrm>
        <a:off x="6235096" y="3695747"/>
        <a:ext cx="2591141" cy="1647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74BD9-8459-4E12-9297-F1224FEA1708}">
      <dsp:nvSpPr>
        <dsp:cNvPr id="0" name=""/>
        <dsp:cNvSpPr/>
      </dsp:nvSpPr>
      <dsp:spPr>
        <a:xfrm>
          <a:off x="380270" y="0"/>
          <a:ext cx="5052060" cy="505206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4C89C-779A-45E7-9754-7DD4712D36DF}">
      <dsp:nvSpPr>
        <dsp:cNvPr id="0" name=""/>
        <dsp:cNvSpPr/>
      </dsp:nvSpPr>
      <dsp:spPr>
        <a:xfrm>
          <a:off x="3029871" y="911202"/>
          <a:ext cx="4255855" cy="11092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IN" sz="1500" b="1" kern="1200" dirty="0" smtClean="0"/>
            <a:t>Conceptual</a:t>
          </a:r>
          <a:r>
            <a:rPr lang="en-IN" sz="1500" kern="1200" dirty="0" smtClean="0"/>
            <a:t>: This Data Model defines WHAT the system contains. The purpose is to organize, scope and define business concepts and rules.</a:t>
          </a:r>
          <a:endParaRPr lang="en-IN" sz="1500" kern="1200" dirty="0"/>
        </a:p>
      </dsp:txBody>
      <dsp:txXfrm>
        <a:off x="3084020" y="965351"/>
        <a:ext cx="4147557" cy="1000950"/>
      </dsp:txXfrm>
    </dsp:sp>
    <dsp:sp modelId="{5131A540-ABC7-46C8-83F6-2466FE9F6AAB}">
      <dsp:nvSpPr>
        <dsp:cNvPr id="0" name=""/>
        <dsp:cNvSpPr/>
      </dsp:nvSpPr>
      <dsp:spPr>
        <a:xfrm>
          <a:off x="2368687" y="2362946"/>
          <a:ext cx="4968743" cy="11552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IN" sz="1400" b="1" kern="1200" dirty="0" smtClean="0"/>
            <a:t>Logical</a:t>
          </a:r>
          <a:r>
            <a:rPr lang="en-IN" sz="1400" kern="1200" dirty="0" smtClean="0"/>
            <a:t>: Defines HOW the system should be implemented regardless of the DBMS. The purpose is to developed technical map of rules and data structures.</a:t>
          </a:r>
          <a:endParaRPr lang="en-IN" sz="1400" kern="1200" dirty="0"/>
        </a:p>
      </dsp:txBody>
      <dsp:txXfrm>
        <a:off x="2425083" y="2419342"/>
        <a:ext cx="4855951" cy="1042479"/>
      </dsp:txXfrm>
    </dsp:sp>
    <dsp:sp modelId="{95D8E366-C0E2-4F41-B8C0-04D74353CF5C}">
      <dsp:nvSpPr>
        <dsp:cNvPr id="0" name=""/>
        <dsp:cNvSpPr/>
      </dsp:nvSpPr>
      <dsp:spPr>
        <a:xfrm>
          <a:off x="1304378" y="3679427"/>
          <a:ext cx="5962138" cy="134174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IN" sz="1400" b="1" kern="1200" dirty="0" smtClean="0"/>
            <a:t>Physical</a:t>
          </a:r>
          <a:r>
            <a:rPr lang="en-IN" sz="1400" kern="1200" dirty="0" smtClean="0"/>
            <a:t>: This Data Model describes HOW the system will be implemented using a specific DBMS system. The purpose is actual implementation of the database.</a:t>
          </a:r>
          <a:endParaRPr lang="en-IN" sz="1400" kern="1200" dirty="0"/>
        </a:p>
      </dsp:txBody>
      <dsp:txXfrm>
        <a:off x="1369876" y="3744925"/>
        <a:ext cx="5831142" cy="12107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0CDF1-D354-469F-BA4F-2F23BDD14461}">
      <dsp:nvSpPr>
        <dsp:cNvPr id="0" name=""/>
        <dsp:cNvSpPr/>
      </dsp:nvSpPr>
      <dsp:spPr>
        <a:xfrm>
          <a:off x="962" y="91248"/>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err="1" smtClean="0">
              <a:solidFill>
                <a:schemeClr val="tx1"/>
              </a:solidFill>
            </a:rPr>
            <a:t>Dr</a:t>
          </a:r>
          <a:r>
            <a:rPr lang="en-US" sz="1900" kern="1200" dirty="0" smtClean="0">
              <a:solidFill>
                <a:schemeClr val="tx1"/>
              </a:solidFill>
            </a:rPr>
            <a:t> Edgar F. </a:t>
          </a:r>
          <a:r>
            <a:rPr lang="en-US" sz="1900" kern="1200" dirty="0" err="1" smtClean="0">
              <a:solidFill>
                <a:schemeClr val="tx1"/>
              </a:solidFill>
            </a:rPr>
            <a:t>Codd</a:t>
          </a:r>
          <a:r>
            <a:rPr lang="en-US" sz="1900" kern="1200" dirty="0" smtClean="0">
              <a:solidFill>
                <a:schemeClr val="tx1"/>
              </a:solidFill>
            </a:rPr>
            <a:t>, after his extensive research on the Relational Model of database systems, came up with twelve rules of his own, which according to him, a database must obey in order to be regarded as a true relational database.</a:t>
          </a:r>
          <a:endParaRPr lang="en-IN" sz="1900" kern="1200" dirty="0">
            <a:solidFill>
              <a:schemeClr val="tx1"/>
            </a:solidFill>
          </a:endParaRPr>
        </a:p>
      </dsp:txBody>
      <dsp:txXfrm>
        <a:off x="962" y="91248"/>
        <a:ext cx="3754654" cy="2252792"/>
      </dsp:txXfrm>
    </dsp:sp>
    <dsp:sp modelId="{B0C5E709-DF52-4E75-8958-6F281110D646}">
      <dsp:nvSpPr>
        <dsp:cNvPr id="0" name=""/>
        <dsp:cNvSpPr/>
      </dsp:nvSpPr>
      <dsp:spPr>
        <a:xfrm>
          <a:off x="4131082" y="91248"/>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smtClean="0">
              <a:solidFill>
                <a:schemeClr val="tx1"/>
              </a:solidFill>
            </a:rPr>
            <a:t>These rules can be applied on any database system that manages stored data using only its relational capabilities.</a:t>
          </a:r>
          <a:endParaRPr lang="en-IN" sz="1900" kern="1200" dirty="0">
            <a:solidFill>
              <a:schemeClr val="tx1"/>
            </a:solidFill>
          </a:endParaRPr>
        </a:p>
      </dsp:txBody>
      <dsp:txXfrm>
        <a:off x="4131082" y="91248"/>
        <a:ext cx="3754654" cy="2252792"/>
      </dsp:txXfrm>
    </dsp:sp>
    <dsp:sp modelId="{37C6B76B-C799-45FB-AC06-9D240731CDED}">
      <dsp:nvSpPr>
        <dsp:cNvPr id="0" name=""/>
        <dsp:cNvSpPr/>
      </dsp:nvSpPr>
      <dsp:spPr>
        <a:xfrm>
          <a:off x="2066022" y="2719506"/>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smtClean="0">
              <a:solidFill>
                <a:schemeClr val="tx1"/>
              </a:solidFill>
            </a:rPr>
            <a:t>This is a foundation rule, which acts as a base for all the other rules</a:t>
          </a:r>
          <a:endParaRPr lang="en-IN" sz="1900" kern="1200" dirty="0">
            <a:solidFill>
              <a:schemeClr val="tx1"/>
            </a:solidFill>
          </a:endParaRPr>
        </a:p>
      </dsp:txBody>
      <dsp:txXfrm>
        <a:off x="2066022" y="2719506"/>
        <a:ext cx="3754654" cy="22527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rtl="0">
            <a:lnSpc>
              <a:spcPct val="90000"/>
            </a:lnSpc>
            <a:spcBef>
              <a:spcPct val="0"/>
            </a:spcBef>
            <a:spcAft>
              <a:spcPct val="15000"/>
            </a:spcAft>
            <a:buChar char="••"/>
          </a:pPr>
          <a:r>
            <a:rPr lang="en-US" sz="1600" kern="1200" dirty="0" smtClean="0"/>
            <a:t>The data stored in a database, may it be user data or metadata, must be a value of some table cell. Everything in a database must be stored in a table format</a:t>
          </a:r>
          <a:endParaRPr lang="en-IN" sz="16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1</a:t>
          </a:r>
        </a:p>
        <a:p>
          <a:pPr lvl="0" algn="ctr" defTabSz="933450" rtl="0">
            <a:lnSpc>
              <a:spcPct val="90000"/>
            </a:lnSpc>
            <a:spcBef>
              <a:spcPct val="0"/>
            </a:spcBef>
            <a:spcAft>
              <a:spcPct val="35000"/>
            </a:spcAft>
          </a:pPr>
          <a:r>
            <a:rPr lang="en-US" sz="2100" kern="1200" dirty="0" smtClean="0"/>
            <a:t>Information Rule </a:t>
          </a:r>
          <a:endParaRPr lang="en-IN" sz="21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kern="1200" dirty="0" smtClean="0"/>
            <a:t>Every single data element is guaranteed to be accessible logically with a combination of table-name, primary-key (row value), and No other means, such as pointers, can be used to access data</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2</a:t>
          </a:r>
        </a:p>
        <a:p>
          <a:pPr lvl="0" algn="ctr" defTabSz="933450" rtl="0">
            <a:lnSpc>
              <a:spcPct val="90000"/>
            </a:lnSpc>
            <a:spcBef>
              <a:spcPct val="0"/>
            </a:spcBef>
            <a:spcAft>
              <a:spcPct val="35000"/>
            </a:spcAft>
          </a:pPr>
          <a:r>
            <a:rPr lang="en-US" sz="2100" kern="1200" dirty="0" smtClean="0"/>
            <a:t>Guaranteed Access Rule</a:t>
          </a:r>
          <a:endParaRPr lang="en-IN" sz="21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kern="1200" dirty="0" smtClean="0"/>
            <a:t>The NULL values in a database must be given a systematic and uniform treatment. This is a very important rule because a NULL can be interpreted as one the following − data is missing, data is not known, or data is not applicable</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3</a:t>
          </a:r>
        </a:p>
        <a:p>
          <a:pPr lvl="0" algn="ctr" defTabSz="933450" rtl="0">
            <a:lnSpc>
              <a:spcPct val="90000"/>
            </a:lnSpc>
            <a:spcBef>
              <a:spcPct val="0"/>
            </a:spcBef>
            <a:spcAft>
              <a:spcPct val="35000"/>
            </a:spcAft>
          </a:pPr>
          <a:r>
            <a:rPr lang="en-US" sz="2100" kern="1200" dirty="0" smtClean="0"/>
            <a:t>Systematic Treatment of NULL Values</a:t>
          </a:r>
          <a:endParaRPr lang="en-IN" sz="21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kern="1200" dirty="0" smtClean="0"/>
            <a:t>The structure description of the entire database must be stored in an online catalog, known as </a:t>
          </a:r>
          <a:r>
            <a:rPr lang="en-US" sz="1400" b="1" kern="1200" dirty="0" smtClean="0"/>
            <a:t>data dictionary</a:t>
          </a:r>
          <a:r>
            <a:rPr lang="en-US" sz="1400" kern="1200" dirty="0" smtClean="0"/>
            <a:t>, which can be accessed by authorized users. Users can use the same query language to access the catalog which they use to access the database itself</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4</a:t>
          </a:r>
        </a:p>
        <a:p>
          <a:pPr lvl="0" algn="ctr" defTabSz="933450" rtl="0">
            <a:lnSpc>
              <a:spcPct val="90000"/>
            </a:lnSpc>
            <a:spcBef>
              <a:spcPct val="0"/>
            </a:spcBef>
            <a:spcAft>
              <a:spcPct val="35000"/>
            </a:spcAft>
          </a:pPr>
          <a:r>
            <a:rPr lang="en-US" sz="2100" kern="1200" dirty="0" smtClean="0"/>
            <a:t> Active Online Catalog</a:t>
          </a:r>
          <a:endParaRPr lang="en-IN" sz="2100" kern="1200" dirty="0"/>
        </a:p>
      </dsp:txBody>
      <dsp:txXfrm>
        <a:off x="59502" y="3901605"/>
        <a:ext cx="2720208" cy="10999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A database can only be accessed using a language having linear syntax that supports data definition, data manipulation, and transaction management operations. This language can be used directly or by means of some application. </a:t>
          </a:r>
          <a:endParaRPr lang="en-IN" sz="14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5</a:t>
          </a:r>
        </a:p>
        <a:p>
          <a:pPr lvl="0" algn="ctr" defTabSz="844550" rtl="0">
            <a:lnSpc>
              <a:spcPct val="90000"/>
            </a:lnSpc>
            <a:spcBef>
              <a:spcPct val="0"/>
            </a:spcBef>
            <a:spcAft>
              <a:spcPct val="35000"/>
            </a:spcAft>
          </a:pPr>
          <a:r>
            <a:rPr lang="en-US" sz="1900" b="0" i="0" kern="1200" dirty="0" smtClean="0"/>
            <a:t>Comprehensive Data Sub-Language Rule</a:t>
          </a:r>
          <a:endParaRPr lang="en-IN" sz="19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b="0" i="0" kern="1200" dirty="0" smtClean="0"/>
            <a:t>All the views of a database, which can theoretically be updated, must also be updatable by the system</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6</a:t>
          </a:r>
        </a:p>
        <a:p>
          <a:pPr lvl="0" algn="ctr" defTabSz="844550" rtl="0">
            <a:lnSpc>
              <a:spcPct val="90000"/>
            </a:lnSpc>
            <a:spcBef>
              <a:spcPct val="0"/>
            </a:spcBef>
            <a:spcAft>
              <a:spcPct val="35000"/>
            </a:spcAft>
          </a:pPr>
          <a:r>
            <a:rPr lang="en-US" sz="1900" b="0" i="0" kern="1200" dirty="0" smtClean="0"/>
            <a:t>View Updating Rule</a:t>
          </a:r>
          <a:endParaRPr lang="en-IN" sz="19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A database must support high-level insertion, </a:t>
          </a:r>
          <a:r>
            <a:rPr lang="en-US" sz="1400" b="0" i="0" kern="1200" dirty="0" err="1" smtClean="0"/>
            <a:t>updation</a:t>
          </a:r>
          <a:r>
            <a:rPr lang="en-US" sz="1400" b="0" i="0" kern="1200" dirty="0" smtClean="0"/>
            <a:t>, and deletion. This must not be limited to a single row, that is, it must also support union, intersection and minus operations to yield sets of data records</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7</a:t>
          </a:r>
        </a:p>
        <a:p>
          <a:pPr lvl="0" algn="ctr" defTabSz="844550" rtl="0">
            <a:lnSpc>
              <a:spcPct val="90000"/>
            </a:lnSpc>
            <a:spcBef>
              <a:spcPct val="0"/>
            </a:spcBef>
            <a:spcAft>
              <a:spcPct val="35000"/>
            </a:spcAft>
          </a:pPr>
          <a:r>
            <a:rPr lang="en-US" sz="1900" b="0" i="0" kern="1200" dirty="0" smtClean="0"/>
            <a:t>High-Level Insert, Update, and Delete Rule</a:t>
          </a:r>
          <a:endParaRPr lang="en-IN" sz="19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data stored in a database must be independent of the applications that access the database. Any change in the physical structure of a database must not have any impact on how the data is being accessed by external applications.</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8</a:t>
          </a:r>
        </a:p>
        <a:p>
          <a:pPr lvl="0" algn="ctr" defTabSz="844550" rtl="0">
            <a:lnSpc>
              <a:spcPct val="90000"/>
            </a:lnSpc>
            <a:spcBef>
              <a:spcPct val="0"/>
            </a:spcBef>
            <a:spcAft>
              <a:spcPct val="35000"/>
            </a:spcAft>
          </a:pPr>
          <a:r>
            <a:rPr lang="en-US" sz="1900" b="0" i="0" kern="1200" dirty="0" smtClean="0"/>
            <a:t> Physical Data Independence</a:t>
          </a:r>
          <a:endParaRPr lang="en-IN" sz="1900" kern="1200" dirty="0"/>
        </a:p>
      </dsp:txBody>
      <dsp:txXfrm>
        <a:off x="59502" y="3901605"/>
        <a:ext cx="2720208" cy="10999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logical data in a database must be independent of its user’s view. Any change in logical data must not affect the applications using it. For example, if two tables are merged or one is split into two different tables, there should be no impact or change on the user application. </a:t>
          </a:r>
          <a:endParaRPr lang="en-IN" sz="14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9</a:t>
          </a:r>
        </a:p>
        <a:p>
          <a:pPr lvl="0" algn="ctr" defTabSz="977900" rtl="0">
            <a:lnSpc>
              <a:spcPct val="90000"/>
            </a:lnSpc>
            <a:spcBef>
              <a:spcPct val="0"/>
            </a:spcBef>
            <a:spcAft>
              <a:spcPct val="35000"/>
            </a:spcAft>
          </a:pPr>
          <a:r>
            <a:rPr lang="en-IN" sz="2200" b="0" i="0" kern="1200" dirty="0" smtClean="0"/>
            <a:t> Logical Data Independence</a:t>
          </a:r>
          <a:endParaRPr lang="en-IN" sz="22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b="0" i="0" kern="1200" dirty="0" smtClean="0"/>
            <a:t>A database must be independent of the application that uses it. All its integrity constraints can be independently modified without the need of any change in the application.</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10</a:t>
          </a:r>
        </a:p>
        <a:p>
          <a:pPr lvl="0" algn="ctr" defTabSz="977900" rtl="0">
            <a:lnSpc>
              <a:spcPct val="90000"/>
            </a:lnSpc>
            <a:spcBef>
              <a:spcPct val="0"/>
            </a:spcBef>
            <a:spcAft>
              <a:spcPct val="35000"/>
            </a:spcAft>
          </a:pPr>
          <a:r>
            <a:rPr lang="en-IN" sz="2200" b="0" i="0" kern="1200" dirty="0" smtClean="0"/>
            <a:t>Integrity Independence</a:t>
          </a:r>
          <a:endParaRPr lang="en-IN" sz="22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end-user must not be able to see that the data is distributed over various locations. Users should always get the impression that the data is located at one site only. This rule has been regarded as the foundation of distributed database systems.</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11</a:t>
          </a:r>
        </a:p>
        <a:p>
          <a:pPr lvl="0" algn="ctr" defTabSz="977900" rtl="0">
            <a:lnSpc>
              <a:spcPct val="90000"/>
            </a:lnSpc>
            <a:spcBef>
              <a:spcPct val="0"/>
            </a:spcBef>
            <a:spcAft>
              <a:spcPct val="35000"/>
            </a:spcAft>
          </a:pPr>
          <a:r>
            <a:rPr lang="en-IN" sz="2200" b="0" i="0" kern="1200" dirty="0" smtClean="0"/>
            <a:t>Distribution Independence</a:t>
          </a:r>
          <a:endParaRPr lang="en-IN" sz="22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If a system has an interface that provides access to low-level records, then the interface must not be able to subvert the system and bypass security and integrity constraints.</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12</a:t>
          </a:r>
        </a:p>
        <a:p>
          <a:pPr lvl="0" algn="ctr" defTabSz="977900" rtl="0">
            <a:lnSpc>
              <a:spcPct val="90000"/>
            </a:lnSpc>
            <a:spcBef>
              <a:spcPct val="0"/>
            </a:spcBef>
            <a:spcAft>
              <a:spcPct val="35000"/>
            </a:spcAft>
          </a:pPr>
          <a:r>
            <a:rPr lang="en-IN" sz="2200" b="0" i="0" kern="1200" dirty="0" smtClean="0"/>
            <a:t>Non-Subversion Rule</a:t>
          </a:r>
          <a:endParaRPr lang="en-IN" sz="2200" kern="1200" dirty="0"/>
        </a:p>
      </dsp:txBody>
      <dsp:txXfrm>
        <a:off x="59502" y="3901605"/>
        <a:ext cx="2720208" cy="1099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0" y="6240757"/>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5815947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809048"/>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409248"/>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Edit Master text styles</a:t>
            </a:r>
          </a:p>
        </p:txBody>
      </p:sp>
      <p:sp>
        <p:nvSpPr>
          <p:cNvPr id="5" name="Date Placeholder 4"/>
          <p:cNvSpPr>
            <a:spLocks noGrp="1"/>
          </p:cNvSpPr>
          <p:nvPr>
            <p:ph type="dt" sz="half" idx="10"/>
          </p:nvPr>
        </p:nvSpPr>
        <p:spPr>
          <a:xfrm>
            <a:off x="0" y="6264568"/>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8011200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30510"/>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678382" y="6518277"/>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42414" y="6518278"/>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416973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43786"/>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7637634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rontP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3327" y="891516"/>
            <a:ext cx="7413914" cy="1048038"/>
          </a:xfrm>
        </p:spPr>
        <p:style>
          <a:lnRef idx="1">
            <a:schemeClr val="accent3"/>
          </a:lnRef>
          <a:fillRef idx="2">
            <a:schemeClr val="accent3"/>
          </a:fillRef>
          <a:effectRef idx="1">
            <a:schemeClr val="accent3"/>
          </a:effectRef>
          <a:fontRef idx="none"/>
        </p:style>
        <p:txBody>
          <a:bodyPr/>
          <a:lstStyle>
            <a:lvl1pPr algn="ctr">
              <a:defRPr>
                <a:latin typeface="+mj-lt"/>
              </a:defRPr>
            </a:lvl1pPr>
          </a:lstStyle>
          <a:p>
            <a:r>
              <a:rPr lang="en-US" dirty="0" smtClean="0"/>
              <a:t>Module Name</a:t>
            </a:r>
            <a:endParaRPr lang="en-IN" dirty="0"/>
          </a:p>
        </p:txBody>
      </p:sp>
      <p:sp>
        <p:nvSpPr>
          <p:cNvPr id="3" name="Slide Number Placeholder 2"/>
          <p:cNvSpPr>
            <a:spLocks noGrp="1"/>
          </p:cNvSpPr>
          <p:nvPr>
            <p:ph type="sldNum" sz="quarter" idx="10"/>
          </p:nvPr>
        </p:nvSpPr>
        <p:spPr>
          <a:xfrm>
            <a:off x="6832023" y="6528669"/>
            <a:ext cx="2057400" cy="365125"/>
          </a:xfrm>
        </p:spPr>
        <p:txBody>
          <a:bodyPr/>
          <a:lstStyle/>
          <a:p>
            <a:fld id="{64CC1EB5-F847-42C8-B15D-2370C53548DA}" type="slidenum">
              <a:rPr lang="en-IN" smtClean="0"/>
              <a:t>‹#›</a:t>
            </a:fld>
            <a:endParaRPr lang="en-IN"/>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6340" y="2312230"/>
            <a:ext cx="3470263" cy="3208065"/>
          </a:xfrm>
          <a:prstGeom prst="rect">
            <a:avLst/>
          </a:prstGeom>
        </p:spPr>
      </p:pic>
      <p:sp>
        <p:nvSpPr>
          <p:cNvPr id="5" name="TextBox 4"/>
          <p:cNvSpPr txBox="1"/>
          <p:nvPr/>
        </p:nvSpPr>
        <p:spPr>
          <a:xfrm>
            <a:off x="1906582" y="5756862"/>
            <a:ext cx="5247409" cy="369332"/>
          </a:xfrm>
          <a:prstGeom prst="rect">
            <a:avLst/>
          </a:prstGeom>
          <a:noFill/>
        </p:spPr>
        <p:txBody>
          <a:bodyPr wrap="square" rtlCol="0">
            <a:spAutoFit/>
          </a:bodyPr>
          <a:lstStyle/>
          <a:p>
            <a:pPr algn="ctr"/>
            <a:r>
              <a:rPr lang="en-IN" sz="1800" b="1" dirty="0" smtClean="0">
                <a:latin typeface="+mj-lt"/>
              </a:rPr>
              <a:t>CENTRE</a:t>
            </a:r>
            <a:r>
              <a:rPr lang="en-IN" sz="1800" b="1" baseline="0" dirty="0" smtClean="0">
                <a:latin typeface="+mj-lt"/>
              </a:rPr>
              <a:t> OF EXCELLENCE IN IT</a:t>
            </a:r>
            <a:endParaRPr lang="en-IN" sz="1800" b="1" dirty="0">
              <a:latin typeface="+mj-lt"/>
            </a:endParaRPr>
          </a:p>
        </p:txBody>
      </p:sp>
      <p:sp>
        <p:nvSpPr>
          <p:cNvPr id="6" name="TextBox 5"/>
          <p:cNvSpPr txBox="1"/>
          <p:nvPr/>
        </p:nvSpPr>
        <p:spPr>
          <a:xfrm>
            <a:off x="3291319" y="1939554"/>
            <a:ext cx="24003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dirty="0" smtClean="0">
                <a:latin typeface="+mj-lt"/>
              </a:rPr>
              <a:t>Session</a:t>
            </a:r>
            <a:r>
              <a:rPr lang="en-IN" sz="2400" baseline="0" dirty="0" smtClean="0">
                <a:latin typeface="+mj-lt"/>
              </a:rPr>
              <a:t> 2</a:t>
            </a:r>
            <a:endParaRPr lang="en-IN" sz="2400" dirty="0">
              <a:latin typeface="+mj-lt"/>
            </a:endParaRPr>
          </a:p>
        </p:txBody>
      </p:sp>
      <p:sp>
        <p:nvSpPr>
          <p:cNvPr id="7" name="TextBox 6"/>
          <p:cNvSpPr txBox="1"/>
          <p:nvPr/>
        </p:nvSpPr>
        <p:spPr>
          <a:xfrm>
            <a:off x="7153991" y="5066474"/>
            <a:ext cx="1839191" cy="300082"/>
          </a:xfrm>
          <a:prstGeom prst="rect">
            <a:avLst/>
          </a:prstGeom>
          <a:noFill/>
        </p:spPr>
        <p:txBody>
          <a:bodyPr wrap="square" rtlCol="0">
            <a:spAutoFit/>
          </a:bodyPr>
          <a:lstStyle/>
          <a:p>
            <a:r>
              <a:rPr lang="en-IN" sz="1350" dirty="0" smtClean="0"/>
              <a:t>Jishnu</a:t>
            </a:r>
            <a:r>
              <a:rPr lang="en-IN" sz="1350" baseline="0" dirty="0" smtClean="0"/>
              <a:t> TU</a:t>
            </a:r>
            <a:endParaRPr lang="en-IN" sz="1350" dirty="0"/>
          </a:p>
        </p:txBody>
      </p:sp>
    </p:spTree>
    <p:extLst>
      <p:ext uri="{BB962C8B-B14F-4D97-AF65-F5344CB8AC3E}">
        <p14:creationId xmlns:p14="http://schemas.microsoft.com/office/powerpoint/2010/main" val="12243058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8145" y="209265"/>
            <a:ext cx="7117773" cy="580447"/>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004743"/>
            <a:ext cx="7886700" cy="5063548"/>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vl2pPr>
              <a:defRPr>
                <a:latin typeface="Cambria" panose="02040503050406030204" pitchFamily="18" charset="0"/>
                <a:ea typeface="Cambria" panose="02040503050406030204" pitchFamily="18" charset="0"/>
                <a:cs typeface="Arial" panose="020B0604020202020204" pitchFamily="34" charset="0"/>
              </a:defRPr>
            </a:lvl2pPr>
            <a:lvl3pPr>
              <a:defRPr>
                <a:latin typeface="Cambria" panose="02040503050406030204" pitchFamily="18" charset="0"/>
                <a:ea typeface="Cambria" panose="02040503050406030204" pitchFamily="18" charset="0"/>
                <a:cs typeface="Arial" panose="020B0604020202020204" pitchFamily="34" charset="0"/>
              </a:defRPr>
            </a:lvl3pPr>
            <a:lvl4pPr>
              <a:defRPr>
                <a:latin typeface="Cambria" panose="02040503050406030204" pitchFamily="18" charset="0"/>
                <a:ea typeface="Cambria" panose="02040503050406030204" pitchFamily="18" charset="0"/>
                <a:cs typeface="Arial" panose="020B0604020202020204" pitchFamily="34" charset="0"/>
              </a:defRPr>
            </a:lvl4pPr>
            <a:lvl5pPr>
              <a:defRPr>
                <a:latin typeface="Cambria" panose="02040503050406030204" pitchFamily="18" charset="0"/>
                <a:ea typeface="Cambria" panose="02040503050406030204" pitchFamily="18"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0" y="6212614"/>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2629941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023943"/>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196" y="6262836"/>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28668"/>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28669"/>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5038982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6215499"/>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7433250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88482"/>
            <a:ext cx="7630932" cy="6324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0" y="6215499"/>
            <a:ext cx="2057400" cy="365125"/>
          </a:xfrm>
          <a:prstGeom prst="rect">
            <a:avLst/>
          </a:prstGeom>
        </p:spPr>
        <p:txBody>
          <a:bodyPr/>
          <a:lstStyle/>
          <a:p>
            <a:fld id="{B418C266-B96F-4A80-940D-31F143B6FEC7}" type="datetimeFigureOut">
              <a:rPr lang="en-IN" smtClean="0"/>
              <a:t>15-10-2019</a:t>
            </a:fld>
            <a:endParaRPr lang="en-IN"/>
          </a:p>
        </p:txBody>
      </p:sp>
      <p:sp>
        <p:nvSpPr>
          <p:cNvPr id="8" name="Footer Placeholder 7"/>
          <p:cNvSpPr>
            <a:spLocks noGrp="1"/>
          </p:cNvSpPr>
          <p:nvPr>
            <p:ph type="ftr" sz="quarter" idx="11"/>
          </p:nvPr>
        </p:nvSpPr>
        <p:spPr>
          <a:xfrm>
            <a:off x="3745923" y="6528668"/>
            <a:ext cx="30861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832023" y="6528669"/>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966674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0" y="6236281"/>
            <a:ext cx="2057400" cy="365125"/>
          </a:xfrm>
          <a:prstGeom prst="rect">
            <a:avLst/>
          </a:prstGeom>
        </p:spPr>
        <p:txBody>
          <a:bodyPr/>
          <a:lstStyle/>
          <a:p>
            <a:fld id="{B418C266-B96F-4A80-940D-31F143B6FEC7}" type="datetimeFigureOut">
              <a:rPr lang="en-IN" smtClean="0"/>
              <a:t>15-10-2019</a:t>
            </a:fld>
            <a:endParaRPr lang="en-IN"/>
          </a:p>
        </p:txBody>
      </p:sp>
      <p:sp>
        <p:nvSpPr>
          <p:cNvPr id="4" name="Footer Placeholder 3"/>
          <p:cNvSpPr>
            <a:spLocks noGrp="1"/>
          </p:cNvSpPr>
          <p:nvPr>
            <p:ph type="ftr" sz="quarter" idx="11"/>
          </p:nvPr>
        </p:nvSpPr>
        <p:spPr>
          <a:xfrm>
            <a:off x="3756314" y="6518278"/>
            <a:ext cx="30861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842414" y="6518278"/>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584459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254177"/>
            <a:ext cx="2057400" cy="365125"/>
          </a:xfrm>
          <a:prstGeom prst="rect">
            <a:avLst/>
          </a:prstGeom>
        </p:spPr>
        <p:txBody>
          <a:bodyPr/>
          <a:lstStyle/>
          <a:p>
            <a:fld id="{B418C266-B96F-4A80-940D-31F143B6FEC7}" type="datetimeFigureOut">
              <a:rPr lang="en-IN" smtClean="0"/>
              <a:t>15-10-2019</a:t>
            </a:fld>
            <a:endParaRPr lang="en-IN"/>
          </a:p>
        </p:txBody>
      </p:sp>
      <p:sp>
        <p:nvSpPr>
          <p:cNvPr id="3" name="Footer Placeholder 2"/>
          <p:cNvSpPr>
            <a:spLocks noGrp="1"/>
          </p:cNvSpPr>
          <p:nvPr>
            <p:ph type="ftr" sz="quarter" idx="11"/>
          </p:nvPr>
        </p:nvSpPr>
        <p:spPr>
          <a:xfrm>
            <a:off x="3766705" y="6549451"/>
            <a:ext cx="30861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852805" y="6549451"/>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4552283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Edit Master text styles</a:t>
            </a:r>
          </a:p>
        </p:txBody>
      </p:sp>
      <p:sp>
        <p:nvSpPr>
          <p:cNvPr id="5" name="Date Placeholder 4"/>
          <p:cNvSpPr>
            <a:spLocks noGrp="1"/>
          </p:cNvSpPr>
          <p:nvPr>
            <p:ph type="dt" sz="half" idx="10"/>
          </p:nvPr>
        </p:nvSpPr>
        <p:spPr>
          <a:xfrm>
            <a:off x="0" y="6254177"/>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589762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5085"/>
            <a:ext cx="7486650" cy="64423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8375" y="914404"/>
            <a:ext cx="8219209" cy="52625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832023" y="6539059"/>
            <a:ext cx="2057400" cy="365125"/>
          </a:xfrm>
          <a:prstGeom prst="rect">
            <a:avLst/>
          </a:prstGeom>
        </p:spPr>
        <p:txBody>
          <a:bodyPr vert="horz" lIns="91440" tIns="45720" rIns="91440" bIns="45720" rtlCol="0" anchor="ctr"/>
          <a:lstStyle>
            <a:lvl1pPr algn="r">
              <a:defRPr sz="900" b="1">
                <a:solidFill>
                  <a:schemeClr val="tx1"/>
                </a:solidFill>
                <a:latin typeface="Karma Medium" panose="02000000000000000000" pitchFamily="2" charset="0"/>
                <a:cs typeface="Karma Medium" panose="02000000000000000000" pitchFamily="2" charset="0"/>
              </a:defRPr>
            </a:lvl1pPr>
          </a:lstStyle>
          <a:p>
            <a:fld id="{64CC1EB5-F847-42C8-B15D-2370C53548DA}" type="slidenum">
              <a:rPr lang="en-IN" smtClean="0"/>
              <a:t>‹#›</a:t>
            </a:fld>
            <a:endParaRPr lang="en-IN"/>
          </a:p>
        </p:txBody>
      </p:sp>
      <p:sp>
        <p:nvSpPr>
          <p:cNvPr id="7" name="Footer Placeholder 6"/>
          <p:cNvSpPr>
            <a:spLocks noGrp="1"/>
          </p:cNvSpPr>
          <p:nvPr>
            <p:ph type="ftr" sz="quarter" idx="3"/>
          </p:nvPr>
        </p:nvSpPr>
        <p:spPr>
          <a:xfrm>
            <a:off x="3460173" y="6539059"/>
            <a:ext cx="3371850" cy="365125"/>
          </a:xfrm>
          <a:prstGeom prst="rect">
            <a:avLst/>
          </a:prstGeom>
        </p:spPr>
        <p:txBody>
          <a:bodyPr vert="horz" lIns="91440" tIns="45720" rIns="91440" bIns="45720" rtlCol="0" anchor="ctr"/>
          <a:lstStyle>
            <a:lvl1pPr algn="ctr">
              <a:defRPr sz="900" b="0">
                <a:solidFill>
                  <a:schemeClr val="tx1"/>
                </a:solidFill>
                <a:latin typeface="+mj-lt"/>
              </a:defRPr>
            </a:lvl1pPr>
          </a:lstStyle>
          <a:p>
            <a:endParaRPr lang="en-IN"/>
          </a:p>
        </p:txBody>
      </p:sp>
    </p:spTree>
    <p:extLst>
      <p:ext uri="{BB962C8B-B14F-4D97-AF65-F5344CB8AC3E}">
        <p14:creationId xmlns:p14="http://schemas.microsoft.com/office/powerpoint/2010/main" val="3284566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783" rtl="0" eaLnBrk="1" latinLnBrk="0" hangingPunct="1">
        <a:lnSpc>
          <a:spcPct val="90000"/>
        </a:lnSpc>
        <a:spcBef>
          <a:spcPct val="0"/>
        </a:spcBef>
        <a:buNone/>
        <a:defRPr sz="3200" kern="1200">
          <a:solidFill>
            <a:srgbClr val="002060"/>
          </a:solidFill>
          <a:latin typeface="+mj-lt"/>
          <a:ea typeface="+mj-ea"/>
          <a:cs typeface="Karma Medium" panose="020000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Database Concepts</a:t>
            </a:r>
          </a:p>
        </p:txBody>
      </p:sp>
    </p:spTree>
    <p:extLst>
      <p:ext uri="{BB962C8B-B14F-4D97-AF65-F5344CB8AC3E}">
        <p14:creationId xmlns:p14="http://schemas.microsoft.com/office/powerpoint/2010/main" val="62123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ER </a:t>
            </a:r>
            <a:r>
              <a:rPr lang="en-IN" dirty="0" smtClean="0"/>
              <a:t>Diagram</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20663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19" y="245745"/>
            <a:ext cx="7337425" cy="542531"/>
          </a:xfrm>
        </p:spPr>
        <p:txBody>
          <a:bodyPr>
            <a:normAutofit fontScale="90000"/>
          </a:bodyPr>
          <a:lstStyle/>
          <a:p>
            <a:pPr>
              <a:lnSpc>
                <a:spcPct val="150000"/>
              </a:lnSpc>
            </a:pPr>
            <a:r>
              <a:rPr lang="en-IN" dirty="0"/>
              <a:t>Data Modelling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6746951"/>
              </p:ext>
            </p:extLst>
          </p:nvPr>
        </p:nvGraphicFramePr>
        <p:xfrm>
          <a:off x="617220" y="1265555"/>
          <a:ext cx="7909560" cy="5052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61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275" y="245745"/>
            <a:ext cx="7166369" cy="521510"/>
          </a:xfrm>
        </p:spPr>
        <p:txBody>
          <a:bodyPr>
            <a:normAutofit fontScale="90000"/>
          </a:bodyPr>
          <a:lstStyle/>
          <a:p>
            <a:r>
              <a:rPr lang="" sz="3200" dirty="0" smtClean="0">
                <a:latin typeface="+mn-lt"/>
                <a:cs typeface="+mn-lt"/>
                <a:sym typeface="+mn-ea"/>
              </a:rPr>
              <a:t>C</a:t>
            </a:r>
            <a:r>
              <a:rPr sz="3200" dirty="0" smtClean="0">
                <a:latin typeface="+mn-lt"/>
                <a:cs typeface="+mn-lt"/>
                <a:sym typeface="+mn-ea"/>
              </a:rPr>
              <a:t>onceptual data model</a:t>
            </a:r>
            <a:endParaRPr sz="3200" dirty="0">
              <a:latin typeface="+mn-lt"/>
              <a:cs typeface="+mn-lt"/>
              <a:sym typeface="+mn-ea"/>
            </a:endParaRPr>
          </a:p>
        </p:txBody>
      </p:sp>
      <p:sp>
        <p:nvSpPr>
          <p:cNvPr id="3" name="Content Placeholder 2"/>
          <p:cNvSpPr>
            <a:spLocks noGrp="1"/>
          </p:cNvSpPr>
          <p:nvPr>
            <p:ph idx="1"/>
          </p:nvPr>
        </p:nvSpPr>
        <p:spPr>
          <a:xfrm>
            <a:off x="617220" y="1265555"/>
            <a:ext cx="7909560" cy="5052060"/>
          </a:xfrm>
        </p:spPr>
        <p:txBody>
          <a:bodyPr/>
          <a:lstStyle/>
          <a:p>
            <a:pPr marL="0" indent="0" algn="just">
              <a:lnSpc>
                <a:spcPct val="120000"/>
              </a:lnSpc>
              <a:buNone/>
            </a:pPr>
            <a:r>
              <a:rPr sz="2400" dirty="0" smtClean="0">
                <a:latin typeface="+mn-lt"/>
                <a:cs typeface="+mn-lt"/>
              </a:rPr>
              <a:t>A conceptual data model identifies the highest-level relationships between the different entities. Features of conceptual data model include:</a:t>
            </a:r>
          </a:p>
          <a:p>
            <a:pPr lvl="1" algn="just">
              <a:lnSpc>
                <a:spcPct val="120000"/>
              </a:lnSpc>
            </a:pPr>
            <a:r>
              <a:rPr sz="2100" dirty="0" smtClean="0">
                <a:latin typeface="+mn-lt"/>
                <a:cs typeface="+mn-lt"/>
              </a:rPr>
              <a:t>Includes the important entities and the relationships among them.</a:t>
            </a:r>
          </a:p>
          <a:p>
            <a:pPr lvl="1" algn="just">
              <a:lnSpc>
                <a:spcPct val="120000"/>
              </a:lnSpc>
            </a:pPr>
            <a:r>
              <a:rPr sz="2100" dirty="0" smtClean="0">
                <a:latin typeface="+mn-lt"/>
                <a:cs typeface="+mn-lt"/>
              </a:rPr>
              <a:t>No attribute is specified.</a:t>
            </a:r>
          </a:p>
          <a:p>
            <a:pPr lvl="1" algn="just">
              <a:lnSpc>
                <a:spcPct val="120000"/>
              </a:lnSpc>
            </a:pPr>
            <a:r>
              <a:rPr sz="2100" dirty="0" smtClean="0">
                <a:latin typeface="+mn-lt"/>
                <a:cs typeface="+mn-lt"/>
              </a:rPr>
              <a:t>No primary key is specified.</a:t>
            </a:r>
          </a:p>
        </p:txBody>
      </p:sp>
    </p:spTree>
    <p:extLst>
      <p:ext uri="{BB962C8B-B14F-4D97-AF65-F5344CB8AC3E}">
        <p14:creationId xmlns:p14="http://schemas.microsoft.com/office/powerpoint/2010/main" val="1359523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97" y="122555"/>
            <a:ext cx="7104708" cy="739293"/>
          </a:xfrm>
        </p:spPr>
        <p:txBody>
          <a:bodyPr/>
          <a:lstStyle/>
          <a:p>
            <a:r>
              <a:rPr lang="en-IN" sz="3200" dirty="0" smtClean="0">
                <a:latin typeface="+mn-lt"/>
                <a:cs typeface="+mn-lt"/>
                <a:sym typeface="+mn-ea"/>
              </a:rPr>
              <a:t>Conceptual Model Design</a:t>
            </a:r>
            <a:endParaRPr lang="en-US" sz="3200" dirty="0" smtClean="0">
              <a:latin typeface="+mn-lt"/>
              <a:cs typeface="+mn-lt"/>
              <a:sym typeface="+mn-ea"/>
            </a:endParaRPr>
          </a:p>
        </p:txBody>
      </p:sp>
      <p:pic>
        <p:nvPicPr>
          <p:cNvPr id="5" name="Content Placeholder 4" descr="/home/jishnu/Downloads/FireShot/FireShot Capture 004 - Sanjay Gupta_ Difference between Conceptual, Logical and Physical Dat_ - uksanjay.blogspot.com.pngFireShot Capture 004 - Sanjay Gupta_ Difference between Conceptual, Logical and Physical Dat_ - uksanjay.blogspot.com"/>
          <p:cNvPicPr>
            <a:picLocks noGrp="1" noChangeAspect="1"/>
          </p:cNvPicPr>
          <p:nvPr>
            <p:ph idx="1"/>
          </p:nvPr>
        </p:nvPicPr>
        <p:blipFill>
          <a:blip r:embed="rId2"/>
          <a:srcRect/>
          <a:stretch>
            <a:fillRect/>
          </a:stretch>
        </p:blipFill>
        <p:spPr>
          <a:xfrm>
            <a:off x="1049338" y="1353503"/>
            <a:ext cx="6339840" cy="4401820"/>
          </a:xfrm>
          <a:prstGeom prst="rect">
            <a:avLst/>
          </a:prstGeom>
        </p:spPr>
      </p:pic>
    </p:spTree>
    <p:extLst>
      <p:ext uri="{BB962C8B-B14F-4D97-AF65-F5344CB8AC3E}">
        <p14:creationId xmlns:p14="http://schemas.microsoft.com/office/powerpoint/2010/main" val="3889743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19" y="245745"/>
            <a:ext cx="7234009" cy="595083"/>
          </a:xfrm>
        </p:spPr>
        <p:txBody>
          <a:bodyPr/>
          <a:lstStyle/>
          <a:p>
            <a:r>
              <a:rPr lang="" sz="3200" dirty="0" smtClean="0">
                <a:latin typeface="+mn-lt"/>
                <a:cs typeface="+mn-lt"/>
                <a:sym typeface="+mn-ea"/>
              </a:rPr>
              <a:t>L</a:t>
            </a:r>
            <a:r>
              <a:rPr sz="3200" dirty="0" smtClean="0">
                <a:latin typeface="+mn-lt"/>
                <a:cs typeface="+mn-lt"/>
                <a:sym typeface="+mn-ea"/>
              </a:rPr>
              <a:t>ogical data model</a:t>
            </a:r>
            <a:endParaRPr sz="3200" dirty="0">
              <a:latin typeface="+mn-lt"/>
              <a:cs typeface="+mn-lt"/>
              <a:sym typeface="+mn-ea"/>
            </a:endParaRPr>
          </a:p>
        </p:txBody>
      </p:sp>
      <p:sp>
        <p:nvSpPr>
          <p:cNvPr id="3" name="Content Placeholder 2"/>
          <p:cNvSpPr>
            <a:spLocks noGrp="1"/>
          </p:cNvSpPr>
          <p:nvPr>
            <p:ph idx="1"/>
          </p:nvPr>
        </p:nvSpPr>
        <p:spPr>
          <a:xfrm>
            <a:off x="617220" y="1265555"/>
            <a:ext cx="7909560" cy="5052060"/>
          </a:xfrm>
        </p:spPr>
        <p:txBody>
          <a:bodyPr/>
          <a:lstStyle/>
          <a:p>
            <a:pPr marL="0" indent="0" algn="just">
              <a:lnSpc>
                <a:spcPct val="120000"/>
              </a:lnSpc>
              <a:buNone/>
            </a:pPr>
            <a:r>
              <a:rPr sz="2400" dirty="0" smtClean="0">
                <a:latin typeface="+mn-lt"/>
                <a:cs typeface="+mn-lt"/>
              </a:rPr>
              <a:t>A logical data model describes the data in as much detail as possible, without regard to how they will be physical implemented in the database. Features of a logical data model include:</a:t>
            </a:r>
          </a:p>
          <a:p>
            <a:pPr lvl="1" algn="just">
              <a:lnSpc>
                <a:spcPct val="120000"/>
              </a:lnSpc>
            </a:pPr>
            <a:r>
              <a:rPr sz="2100" dirty="0" smtClean="0">
                <a:latin typeface="+mn-lt"/>
                <a:cs typeface="+mn-lt"/>
              </a:rPr>
              <a:t>Includes all entities and relationships among them.</a:t>
            </a:r>
          </a:p>
          <a:p>
            <a:pPr lvl="1" algn="just">
              <a:lnSpc>
                <a:spcPct val="120000"/>
              </a:lnSpc>
            </a:pPr>
            <a:r>
              <a:rPr sz="2100" dirty="0" smtClean="0">
                <a:latin typeface="+mn-lt"/>
                <a:cs typeface="+mn-lt"/>
              </a:rPr>
              <a:t>All attributes for each entity are specified.</a:t>
            </a:r>
          </a:p>
          <a:p>
            <a:pPr lvl="1" algn="just">
              <a:lnSpc>
                <a:spcPct val="120000"/>
              </a:lnSpc>
            </a:pPr>
            <a:r>
              <a:rPr sz="2100" dirty="0" smtClean="0">
                <a:latin typeface="+mn-lt"/>
                <a:cs typeface="+mn-lt"/>
              </a:rPr>
              <a:t>The primary key for each entity is specified.</a:t>
            </a:r>
          </a:p>
          <a:p>
            <a:pPr lvl="1" algn="just">
              <a:lnSpc>
                <a:spcPct val="120000"/>
              </a:lnSpc>
            </a:pPr>
            <a:r>
              <a:rPr sz="2100" dirty="0" smtClean="0">
                <a:latin typeface="+mn-lt"/>
                <a:cs typeface="+mn-lt"/>
              </a:rPr>
              <a:t>Foreign keys (keys identifying the relationship between different entities) are specified.</a:t>
            </a:r>
          </a:p>
          <a:p>
            <a:pPr lvl="1" algn="just">
              <a:lnSpc>
                <a:spcPct val="120000"/>
              </a:lnSpc>
            </a:pPr>
            <a:r>
              <a:rPr sz="2100" dirty="0" smtClean="0">
                <a:latin typeface="+mn-lt"/>
                <a:cs typeface="+mn-lt"/>
              </a:rPr>
              <a:t>Normalization occurs at this level.</a:t>
            </a:r>
          </a:p>
          <a:p>
            <a:pPr marL="0" indent="0" algn="just">
              <a:lnSpc>
                <a:spcPct val="120000"/>
              </a:lnSpc>
              <a:buNone/>
            </a:pPr>
            <a:endParaRPr sz="2400" dirty="0" smtClean="0">
              <a:latin typeface="+mn-lt"/>
              <a:cs typeface="+mn-lt"/>
            </a:endParaRPr>
          </a:p>
        </p:txBody>
      </p:sp>
    </p:spTree>
    <p:extLst>
      <p:ext uri="{BB962C8B-B14F-4D97-AF65-F5344CB8AC3E}">
        <p14:creationId xmlns:p14="http://schemas.microsoft.com/office/powerpoint/2010/main" val="1710794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579" y="122555"/>
            <a:ext cx="7325426" cy="655211"/>
          </a:xfrm>
        </p:spPr>
        <p:txBody>
          <a:bodyPr/>
          <a:lstStyle/>
          <a:p>
            <a:r>
              <a:rPr lang="en-US" dirty="0" smtClean="0">
                <a:latin typeface="+mn-lt"/>
                <a:cs typeface="+mn-lt"/>
                <a:sym typeface="+mn-ea"/>
              </a:rPr>
              <a:t>Logical Model Design</a:t>
            </a:r>
            <a:endParaRPr lang="en-US" sz="3200" dirty="0" smtClean="0">
              <a:latin typeface="+mn-lt"/>
              <a:cs typeface="+mn-lt"/>
              <a:sym typeface="+mn-ea"/>
            </a:endParaRPr>
          </a:p>
        </p:txBody>
      </p:sp>
      <p:pic>
        <p:nvPicPr>
          <p:cNvPr id="5" name="Content Placeholder 4" descr="/home/jishnu/Downloads/FireShot/FireShot Capture 003 - Sanjay Gupta_ Difference between Conceptual, Logical and Physical Dat_ - uksanjay.blogspot.com.pngFireShot Capture 003 - Sanjay Gupta_ Difference between Conceptual, Logical and Physical Dat_ - uksanjay.blogspot.com"/>
          <p:cNvPicPr>
            <a:picLocks noGrp="1" noChangeAspect="1"/>
          </p:cNvPicPr>
          <p:nvPr>
            <p:ph idx="1"/>
          </p:nvPr>
        </p:nvPicPr>
        <p:blipFill>
          <a:blip r:embed="rId2"/>
          <a:srcRect/>
          <a:stretch>
            <a:fillRect/>
          </a:stretch>
        </p:blipFill>
        <p:spPr>
          <a:xfrm>
            <a:off x="1049338" y="1265555"/>
            <a:ext cx="6339840" cy="4577715"/>
          </a:xfrm>
          <a:prstGeom prst="rect">
            <a:avLst/>
          </a:prstGeom>
        </p:spPr>
      </p:pic>
    </p:spTree>
    <p:extLst>
      <p:ext uri="{BB962C8B-B14F-4D97-AF65-F5344CB8AC3E}">
        <p14:creationId xmlns:p14="http://schemas.microsoft.com/office/powerpoint/2010/main" val="823867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233" y="122555"/>
            <a:ext cx="7167771" cy="623679"/>
          </a:xfrm>
        </p:spPr>
        <p:txBody>
          <a:bodyPr/>
          <a:lstStyle/>
          <a:p>
            <a:r>
              <a:rPr lang="" sz="3200" dirty="0" smtClean="0">
                <a:latin typeface="+mn-lt"/>
                <a:cs typeface="+mn-lt"/>
                <a:sym typeface="+mn-ea"/>
              </a:rPr>
              <a:t>P</a:t>
            </a:r>
            <a:r>
              <a:rPr sz="3200" dirty="0" smtClean="0">
                <a:latin typeface="+mn-lt"/>
                <a:cs typeface="+mn-lt"/>
                <a:sym typeface="+mn-ea"/>
              </a:rPr>
              <a:t>hysical data model</a:t>
            </a:r>
            <a:endParaRPr sz="3200" dirty="0">
              <a:latin typeface="+mn-lt"/>
              <a:cs typeface="+mn-lt"/>
              <a:sym typeface="+mn-ea"/>
            </a:endParaRPr>
          </a:p>
        </p:txBody>
      </p:sp>
      <p:sp>
        <p:nvSpPr>
          <p:cNvPr id="3" name="Content Placeholder 2"/>
          <p:cNvSpPr>
            <a:spLocks noGrp="1"/>
          </p:cNvSpPr>
          <p:nvPr>
            <p:ph idx="1"/>
          </p:nvPr>
        </p:nvSpPr>
        <p:spPr>
          <a:xfrm>
            <a:off x="384810" y="1183640"/>
            <a:ext cx="8141970" cy="5639435"/>
          </a:xfrm>
        </p:spPr>
        <p:txBody>
          <a:bodyPr>
            <a:normAutofit/>
          </a:bodyPr>
          <a:lstStyle/>
          <a:p>
            <a:pPr marL="0" indent="0" algn="just">
              <a:lnSpc>
                <a:spcPct val="120000"/>
              </a:lnSpc>
              <a:buNone/>
            </a:pPr>
            <a:r>
              <a:rPr sz="2400" dirty="0" smtClean="0">
                <a:latin typeface="+mn-lt"/>
                <a:cs typeface="+mn-lt"/>
              </a:rPr>
              <a:t>Physical data model represents how the model will be built in the database. </a:t>
            </a:r>
            <a:endParaRPr lang="en-IN" sz="2400" dirty="0" smtClean="0">
              <a:latin typeface="+mn-lt"/>
              <a:cs typeface="+mn-lt"/>
            </a:endParaRPr>
          </a:p>
          <a:p>
            <a:pPr marL="0" indent="0" algn="just">
              <a:lnSpc>
                <a:spcPct val="120000"/>
              </a:lnSpc>
              <a:buNone/>
            </a:pPr>
            <a:r>
              <a:rPr lang="en-IN" dirty="0">
                <a:latin typeface="+mn-lt"/>
                <a:cs typeface="+mn-lt"/>
              </a:rPr>
              <a:t>P</a:t>
            </a:r>
            <a:r>
              <a:rPr sz="2400" dirty="0" err="1" smtClean="0">
                <a:latin typeface="+mn-lt"/>
                <a:cs typeface="+mn-lt"/>
              </a:rPr>
              <a:t>hysical</a:t>
            </a:r>
            <a:r>
              <a:rPr sz="2400" dirty="0" smtClean="0">
                <a:latin typeface="+mn-lt"/>
                <a:cs typeface="+mn-lt"/>
              </a:rPr>
              <a:t> data model include:</a:t>
            </a:r>
          </a:p>
          <a:p>
            <a:pPr lvl="1" algn="just">
              <a:lnSpc>
                <a:spcPct val="120000"/>
              </a:lnSpc>
            </a:pPr>
            <a:r>
              <a:rPr sz="2100" dirty="0" smtClean="0">
                <a:latin typeface="+mn-lt"/>
                <a:cs typeface="+mn-lt"/>
              </a:rPr>
              <a:t>Specification all tables and columns.</a:t>
            </a:r>
          </a:p>
          <a:p>
            <a:pPr lvl="1" algn="just">
              <a:lnSpc>
                <a:spcPct val="120000"/>
              </a:lnSpc>
            </a:pPr>
            <a:r>
              <a:rPr sz="2100" dirty="0" smtClean="0">
                <a:latin typeface="+mn-lt"/>
                <a:cs typeface="+mn-lt"/>
              </a:rPr>
              <a:t>Foreign keys are used to identify relationships between tables.</a:t>
            </a:r>
          </a:p>
          <a:p>
            <a:pPr lvl="1" algn="just">
              <a:lnSpc>
                <a:spcPct val="120000"/>
              </a:lnSpc>
            </a:pPr>
            <a:r>
              <a:rPr sz="2100" dirty="0" smtClean="0">
                <a:latin typeface="+mn-lt"/>
                <a:cs typeface="+mn-lt"/>
              </a:rPr>
              <a:t>Physical considerations may cause the physical data model to be quite different from the logical data model.</a:t>
            </a:r>
          </a:p>
          <a:p>
            <a:pPr lvl="1" algn="just">
              <a:lnSpc>
                <a:spcPct val="120000"/>
              </a:lnSpc>
            </a:pPr>
            <a:r>
              <a:rPr sz="2100" dirty="0" smtClean="0">
                <a:latin typeface="+mn-lt"/>
                <a:cs typeface="+mn-lt"/>
              </a:rPr>
              <a:t>Physical data model will be different for different RDBMS. For example, data type for a column may be different between Oracle, DB2 etc.</a:t>
            </a:r>
          </a:p>
        </p:txBody>
      </p:sp>
    </p:spTree>
    <p:extLst>
      <p:ext uri="{BB962C8B-B14F-4D97-AF65-F5344CB8AC3E}">
        <p14:creationId xmlns:p14="http://schemas.microsoft.com/office/powerpoint/2010/main" val="1125078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55" y="122555"/>
            <a:ext cx="7146750" cy="592148"/>
          </a:xfrm>
        </p:spPr>
        <p:txBody>
          <a:bodyPr/>
          <a:lstStyle/>
          <a:p>
            <a:r>
              <a:rPr lang="" sz="3200" dirty="0" smtClean="0">
                <a:latin typeface="+mn-lt"/>
                <a:cs typeface="+mn-lt"/>
                <a:sym typeface="+mn-ea"/>
              </a:rPr>
              <a:t>Physical Model Design</a:t>
            </a:r>
          </a:p>
        </p:txBody>
      </p:sp>
      <p:pic>
        <p:nvPicPr>
          <p:cNvPr id="5" name="Content Placeholder 4" descr="FireShot Capture 002 - Sanjay Gupta_ Difference between Conceptual, Logical and Physical Dat_ - uksanjay.blogspot.com"/>
          <p:cNvPicPr>
            <a:picLocks noGrp="1" noChangeAspect="1"/>
          </p:cNvPicPr>
          <p:nvPr>
            <p:ph idx="1"/>
          </p:nvPr>
        </p:nvPicPr>
        <p:blipFill>
          <a:blip r:embed="rId2"/>
          <a:stretch>
            <a:fillRect/>
          </a:stretch>
        </p:blipFill>
        <p:spPr>
          <a:xfrm>
            <a:off x="873760" y="1265555"/>
            <a:ext cx="6690995" cy="4577715"/>
          </a:xfrm>
          <a:prstGeom prst="rect">
            <a:avLst/>
          </a:prstGeom>
        </p:spPr>
      </p:pic>
    </p:spTree>
    <p:extLst>
      <p:ext uri="{BB962C8B-B14F-4D97-AF65-F5344CB8AC3E}">
        <p14:creationId xmlns:p14="http://schemas.microsoft.com/office/powerpoint/2010/main" val="389329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13" y="122555"/>
            <a:ext cx="7188791" cy="697252"/>
          </a:xfrm>
        </p:spPr>
        <p:txBody>
          <a:bodyPr/>
          <a:lstStyle/>
          <a:p>
            <a:r>
              <a:rPr lang="en-US" sz="3200" dirty="0" smtClean="0">
                <a:latin typeface="+mn-lt"/>
                <a:cs typeface="+mn-lt"/>
                <a:sym typeface="+mn-ea"/>
              </a:rPr>
              <a:t>D</a:t>
            </a:r>
            <a:r>
              <a:rPr sz="3200" dirty="0" smtClean="0">
                <a:latin typeface="+mn-lt"/>
                <a:cs typeface="+mn-lt"/>
                <a:sym typeface="+mn-ea"/>
              </a:rPr>
              <a:t>ata model</a:t>
            </a:r>
            <a:r>
              <a:rPr lang="en-US" sz="3200" dirty="0" smtClean="0">
                <a:latin typeface="+mn-lt"/>
                <a:cs typeface="+mn-lt"/>
                <a:sym typeface="+mn-ea"/>
              </a:rPr>
              <a:t>ling</a:t>
            </a:r>
          </a:p>
        </p:txBody>
      </p:sp>
      <p:pic>
        <p:nvPicPr>
          <p:cNvPr id="5" name="Content Placeholder 4" descr="/media/jishnu/CC405AEC405ADCB0/Repositories/Training-Materials/Database Technologies/Raw Sources/FireShot Capture 001 - Sanjay Gupta_ Difference between Conceptual, Logical and Physical Dat_ - uksanjay.blogspot.com.pngFireShot Capture 001 - Sanjay Gupta_ Difference between Conceptual, Logical and Physical Dat_ - uksanjay.blogspot.com"/>
          <p:cNvPicPr>
            <a:picLocks noGrp="1" noChangeAspect="1"/>
          </p:cNvPicPr>
          <p:nvPr>
            <p:ph idx="1"/>
          </p:nvPr>
        </p:nvPicPr>
        <p:blipFill>
          <a:blip r:embed="rId2"/>
          <a:srcRect/>
          <a:stretch>
            <a:fillRect/>
          </a:stretch>
        </p:blipFill>
        <p:spPr>
          <a:xfrm>
            <a:off x="887095" y="1265555"/>
            <a:ext cx="6664325" cy="4577715"/>
          </a:xfrm>
          <a:prstGeom prst="rect">
            <a:avLst/>
          </a:prstGeom>
        </p:spPr>
      </p:pic>
    </p:spTree>
    <p:extLst>
      <p:ext uri="{BB962C8B-B14F-4D97-AF65-F5344CB8AC3E}">
        <p14:creationId xmlns:p14="http://schemas.microsoft.com/office/powerpoint/2010/main" val="2954969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a:t>
            </a:r>
            <a:r>
              <a:rPr lang="en-IN" dirty="0" smtClean="0"/>
              <a:t>Database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6698369"/>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936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Noto Serif CJK JP" panose="02020400000000000000" charset="-122"/>
                <a:cs typeface="+mj-lt"/>
              </a:rPr>
              <a:t>Topics Covered</a:t>
            </a:r>
            <a:endParaRPr lang="en-IN" dirty="0"/>
          </a:p>
        </p:txBody>
      </p:sp>
      <p:sp>
        <p:nvSpPr>
          <p:cNvPr id="3" name="Content Placeholder 2"/>
          <p:cNvSpPr>
            <a:spLocks noGrp="1"/>
          </p:cNvSpPr>
          <p:nvPr>
            <p:ph idx="1"/>
          </p:nvPr>
        </p:nvSpPr>
        <p:spPr>
          <a:xfrm>
            <a:off x="628650" y="1004742"/>
            <a:ext cx="7886700" cy="5448609"/>
          </a:xfrm>
        </p:spPr>
        <p:txBody>
          <a:bodyPr>
            <a:normAutofit/>
          </a:bodyPr>
          <a:lstStyle/>
          <a:p>
            <a:pPr>
              <a:lnSpc>
                <a:spcPct val="150000"/>
              </a:lnSpc>
            </a:pPr>
            <a:r>
              <a:rPr lang="en-IN" dirty="0" smtClean="0"/>
              <a:t>Database Design</a:t>
            </a:r>
          </a:p>
          <a:p>
            <a:pPr>
              <a:lnSpc>
                <a:spcPct val="150000"/>
              </a:lnSpc>
            </a:pPr>
            <a:r>
              <a:rPr lang="en-IN" dirty="0"/>
              <a:t>Relational Model and its </a:t>
            </a:r>
            <a:r>
              <a:rPr lang="en-IN" dirty="0" smtClean="0"/>
              <a:t>Concepts</a:t>
            </a:r>
          </a:p>
          <a:p>
            <a:pPr>
              <a:lnSpc>
                <a:spcPct val="150000"/>
              </a:lnSpc>
            </a:pPr>
            <a:r>
              <a:rPr lang="en-IN" dirty="0" smtClean="0"/>
              <a:t>DBMS </a:t>
            </a:r>
            <a:r>
              <a:rPr lang="en-IN" dirty="0" smtClean="0"/>
              <a:t>Keys</a:t>
            </a:r>
          </a:p>
          <a:p>
            <a:pPr>
              <a:lnSpc>
                <a:spcPct val="150000"/>
              </a:lnSpc>
            </a:pPr>
            <a:r>
              <a:rPr lang="en-IN" dirty="0"/>
              <a:t>DBMS Functional Dependency</a:t>
            </a:r>
          </a:p>
          <a:p>
            <a:pPr>
              <a:lnSpc>
                <a:spcPct val="150000"/>
              </a:lnSpc>
            </a:pPr>
            <a:r>
              <a:rPr lang="en-IN" dirty="0"/>
              <a:t>Data Integrity &amp; integrity </a:t>
            </a:r>
            <a:r>
              <a:rPr lang="en-IN" dirty="0" smtClean="0"/>
              <a:t>rules</a:t>
            </a:r>
          </a:p>
          <a:p>
            <a:pPr>
              <a:lnSpc>
                <a:spcPct val="150000"/>
              </a:lnSpc>
            </a:pPr>
            <a:r>
              <a:rPr lang="en-IN" dirty="0"/>
              <a:t>ER Diagram</a:t>
            </a:r>
            <a:endParaRPr lang="en-IN" dirty="0" smtClean="0"/>
          </a:p>
          <a:p>
            <a:pPr>
              <a:lnSpc>
                <a:spcPct val="150000"/>
              </a:lnSpc>
            </a:pPr>
            <a:r>
              <a:rPr lang="en-IN" dirty="0" smtClean="0"/>
              <a:t>Data Modelling </a:t>
            </a:r>
          </a:p>
          <a:p>
            <a:pPr>
              <a:lnSpc>
                <a:spcPct val="150000"/>
              </a:lnSpc>
            </a:pPr>
            <a:r>
              <a:rPr lang="en-IN" dirty="0" smtClean="0"/>
              <a:t>Codd’s </a:t>
            </a:r>
            <a:r>
              <a:rPr lang="en-IN" dirty="0"/>
              <a:t>12 rules for a Relational Database</a:t>
            </a:r>
          </a:p>
        </p:txBody>
      </p:sp>
    </p:spTree>
    <p:extLst>
      <p:ext uri="{BB962C8B-B14F-4D97-AF65-F5344CB8AC3E}">
        <p14:creationId xmlns:p14="http://schemas.microsoft.com/office/powerpoint/2010/main" val="4008661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1056397"/>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032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2623214"/>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459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586520"/>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962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Database </a:t>
            </a:r>
            <a:r>
              <a:rPr lang="en-IN" dirty="0"/>
              <a:t>Design</a:t>
            </a:r>
            <a:br>
              <a:rPr lang="en-IN" dirty="0"/>
            </a:b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63096777"/>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494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Relational </a:t>
            </a:r>
            <a:r>
              <a:rPr lang="en-IN" dirty="0" smtClean="0"/>
              <a:t>Model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1791935"/>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425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Relational Model </a:t>
            </a:r>
            <a:r>
              <a:rPr lang="en-IN" dirty="0" smtClean="0"/>
              <a:t>Concepts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5348621"/>
              </p:ext>
            </p:extLst>
          </p:nvPr>
        </p:nvGraphicFramePr>
        <p:xfrm>
          <a:off x="231229" y="1004742"/>
          <a:ext cx="8828688" cy="5490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6153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07471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Relational Integrity </a:t>
            </a:r>
            <a:r>
              <a:rPr lang="en-IN" dirty="0" smtClean="0"/>
              <a:t>constraints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79534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Functional </a:t>
            </a:r>
            <a:r>
              <a:rPr lang="en-IN" dirty="0" smtClean="0"/>
              <a:t>Dependency</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3722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Integrity &amp; integrity </a:t>
            </a:r>
            <a:r>
              <a:rPr lang="en-IN" dirty="0" smtClean="0"/>
              <a:t>rules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77349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eit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itTheme" id="{773BE53D-AF43-48C2-87DA-C1256364C54C}" vid="{FEE66D1D-8A06-41C8-9704-8D9E3FBB7480}"/>
    </a:ext>
  </a:extLst>
</a:theme>
</file>

<file path=docProps/app.xml><?xml version="1.0" encoding="utf-8"?>
<Properties xmlns="http://schemas.openxmlformats.org/officeDocument/2006/extended-properties" xmlns:vt="http://schemas.openxmlformats.org/officeDocument/2006/docPropsVTypes">
  <Template>ceitTheme</Template>
  <TotalTime>76</TotalTime>
  <Words>1146</Words>
  <Application>Microsoft Office PowerPoint</Application>
  <PresentationFormat>On-screen Show (4:3)</PresentationFormat>
  <Paragraphs>107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Cambria</vt:lpstr>
      <vt:lpstr>Karma Medium</vt:lpstr>
      <vt:lpstr>Noto Serif CJK JP</vt:lpstr>
      <vt:lpstr>ceitTheme</vt:lpstr>
      <vt:lpstr>Database Concepts</vt:lpstr>
      <vt:lpstr>Topics Covered</vt:lpstr>
      <vt:lpstr> Database Design </vt:lpstr>
      <vt:lpstr>Relational Model</vt:lpstr>
      <vt:lpstr>Relational Model Concepts</vt:lpstr>
      <vt:lpstr>DBMS Keys</vt:lpstr>
      <vt:lpstr>Relational Integrity constraints</vt:lpstr>
      <vt:lpstr>DBMS Functional Dependency</vt:lpstr>
      <vt:lpstr>Data Integrity &amp; integrity rules</vt:lpstr>
      <vt:lpstr>ER Diagram</vt:lpstr>
      <vt:lpstr>Data Modelling </vt:lpstr>
      <vt:lpstr>Conceptual data model</vt:lpstr>
      <vt:lpstr>Conceptual Model Design</vt:lpstr>
      <vt:lpstr>Logical data model</vt:lpstr>
      <vt:lpstr>Logical Model Design</vt:lpstr>
      <vt:lpstr>Physical data model</vt:lpstr>
      <vt:lpstr>Physical Model Design</vt:lpstr>
      <vt:lpstr>Data modelling</vt:lpstr>
      <vt:lpstr>Codd’s 12 rules for a Relational Database</vt:lpstr>
      <vt:lpstr>Codd’s 12 rules for a Relational Database</vt:lpstr>
      <vt:lpstr>Codd’s 12 rules for a Relational Database</vt:lpstr>
      <vt:lpstr>Codd’s 12 rules for a Relational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Jishnu TU</dc:creator>
  <cp:lastModifiedBy>Jishnu TU</cp:lastModifiedBy>
  <cp:revision>16</cp:revision>
  <dcterms:created xsi:type="dcterms:W3CDTF">2019-10-15T01:54:41Z</dcterms:created>
  <dcterms:modified xsi:type="dcterms:W3CDTF">2019-10-15T04:25:53Z</dcterms:modified>
</cp:coreProperties>
</file>