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0754"/>
            <a:ext cx="2743200" cy="365125"/>
          </a:xfrm>
          <a:prstGeom prst="rect">
            <a:avLst/>
          </a:prstGeom>
        </p:spPr>
        <p:txBody>
          <a:bodyPr/>
          <a:lstStyle/>
          <a:p>
            <a:fld id="{B90317B0-E4C4-4AC0-A065-F8D8AF0127AC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80E0714A-063D-4CEE-A994-2E2AF7127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778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0904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0924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64565"/>
            <a:ext cx="2743200" cy="365125"/>
          </a:xfrm>
          <a:prstGeom prst="rect">
            <a:avLst/>
          </a:prstGeom>
        </p:spPr>
        <p:txBody>
          <a:bodyPr/>
          <a:lstStyle/>
          <a:p>
            <a:fld id="{B90317B0-E4C4-4AC0-A065-F8D8AF0127AC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714A-063D-4CEE-A994-2E2AF7127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23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30507"/>
            <a:ext cx="2743200" cy="365125"/>
          </a:xfrm>
          <a:prstGeom prst="rect">
            <a:avLst/>
          </a:prstGeom>
        </p:spPr>
        <p:txBody>
          <a:bodyPr/>
          <a:lstStyle/>
          <a:p>
            <a:fld id="{B90317B0-E4C4-4AC0-A065-F8D8AF0127AC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4509" y="65182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3219" y="6518275"/>
            <a:ext cx="2743200" cy="365125"/>
          </a:xfrm>
        </p:spPr>
        <p:txBody>
          <a:bodyPr/>
          <a:lstStyle/>
          <a:p>
            <a:fld id="{80E0714A-063D-4CEE-A994-2E2AF7127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706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3783"/>
            <a:ext cx="2743200" cy="365125"/>
          </a:xfrm>
          <a:prstGeom prst="rect">
            <a:avLst/>
          </a:prstGeom>
        </p:spPr>
        <p:txBody>
          <a:bodyPr/>
          <a:lstStyle/>
          <a:p>
            <a:fld id="{B90317B0-E4C4-4AC0-A065-F8D8AF0127AC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80E0714A-063D-4CEE-A994-2E2AF7127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00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Pag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769" y="891516"/>
            <a:ext cx="9885219" cy="104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Module Name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80E0714A-063D-4CEE-A994-2E2AF71272A8}" type="slidenum">
              <a:rPr lang="en-AU" smtClean="0"/>
              <a:t>‹#›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18" y="2312230"/>
            <a:ext cx="4627017" cy="3208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2108" y="5756862"/>
            <a:ext cx="69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>
                <a:latin typeface="+mj-lt"/>
              </a:rPr>
              <a:t>CENTRE</a:t>
            </a:r>
            <a:r>
              <a:rPr lang="en-IN" sz="1800" baseline="0" dirty="0" smtClean="0">
                <a:latin typeface="+mj-lt"/>
              </a:rPr>
              <a:t> OF EXCELLENCE IN IT</a:t>
            </a:r>
            <a:endParaRPr lang="en-IN" sz="1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8425" y="1939554"/>
            <a:ext cx="3200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dirty="0" smtClean="0">
                <a:latin typeface="+mj-lt"/>
              </a:rPr>
              <a:t>Session</a:t>
            </a:r>
            <a:r>
              <a:rPr lang="en-IN" sz="1800" baseline="0" dirty="0" smtClean="0">
                <a:latin typeface="+mj-lt"/>
              </a:rPr>
              <a:t> 2</a:t>
            </a:r>
            <a:endParaRPr lang="en-IN" sz="1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8653" y="5066474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Trainer Name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94140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26" y="209263"/>
            <a:ext cx="9490364" cy="58044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743"/>
            <a:ext cx="10515600" cy="506354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12611"/>
            <a:ext cx="2743200" cy="365125"/>
          </a:xfrm>
          <a:prstGeom prst="rect">
            <a:avLst/>
          </a:prstGeom>
        </p:spPr>
        <p:txBody>
          <a:bodyPr/>
          <a:lstStyle/>
          <a:p>
            <a:fld id="{B90317B0-E4C4-4AC0-A065-F8D8AF0127AC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80E0714A-063D-4CEE-A994-2E2AF7127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013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023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28" y="6262833"/>
            <a:ext cx="2743200" cy="365125"/>
          </a:xfrm>
          <a:prstGeom prst="rect">
            <a:avLst/>
          </a:prstGeom>
        </p:spPr>
        <p:txBody>
          <a:bodyPr/>
          <a:lstStyle/>
          <a:p>
            <a:fld id="{B90317B0-E4C4-4AC0-A065-F8D8AF0127AC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2866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80E0714A-063D-4CEE-A994-2E2AF7127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282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15496"/>
            <a:ext cx="2743200" cy="365125"/>
          </a:xfrm>
          <a:prstGeom prst="rect">
            <a:avLst/>
          </a:prstGeom>
        </p:spPr>
        <p:txBody>
          <a:bodyPr/>
          <a:lstStyle/>
          <a:p>
            <a:fld id="{B90317B0-E4C4-4AC0-A065-F8D8AF0127AC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714A-063D-4CEE-A994-2E2AF7127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7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8482"/>
            <a:ext cx="10174576" cy="632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215496"/>
            <a:ext cx="2743200" cy="365125"/>
          </a:xfrm>
          <a:prstGeom prst="rect">
            <a:avLst/>
          </a:prstGeom>
        </p:spPr>
        <p:txBody>
          <a:bodyPr/>
          <a:lstStyle/>
          <a:p>
            <a:fld id="{B90317B0-E4C4-4AC0-A065-F8D8AF0127AC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94564" y="652866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80E0714A-063D-4CEE-A994-2E2AF7127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29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6278"/>
            <a:ext cx="2743200" cy="365125"/>
          </a:xfrm>
          <a:prstGeom prst="rect">
            <a:avLst/>
          </a:prstGeom>
        </p:spPr>
        <p:txBody>
          <a:bodyPr/>
          <a:lstStyle/>
          <a:p>
            <a:fld id="{B90317B0-E4C4-4AC0-A065-F8D8AF0127AC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419" y="65182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23219" y="6518275"/>
            <a:ext cx="2743200" cy="365125"/>
          </a:xfrm>
        </p:spPr>
        <p:txBody>
          <a:bodyPr/>
          <a:lstStyle/>
          <a:p>
            <a:fld id="{80E0714A-063D-4CEE-A994-2E2AF7127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75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54174"/>
            <a:ext cx="2743200" cy="365125"/>
          </a:xfrm>
          <a:prstGeom prst="rect">
            <a:avLst/>
          </a:prstGeom>
        </p:spPr>
        <p:txBody>
          <a:bodyPr/>
          <a:lstStyle/>
          <a:p>
            <a:fld id="{B90317B0-E4C4-4AC0-A065-F8D8AF0127AC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22273" y="65494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37073" y="6549448"/>
            <a:ext cx="2743200" cy="365125"/>
          </a:xfrm>
        </p:spPr>
        <p:txBody>
          <a:bodyPr/>
          <a:lstStyle/>
          <a:p>
            <a:fld id="{80E0714A-063D-4CEE-A994-2E2AF7127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003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54174"/>
            <a:ext cx="2743200" cy="365125"/>
          </a:xfrm>
          <a:prstGeom prst="rect">
            <a:avLst/>
          </a:prstGeom>
        </p:spPr>
        <p:txBody>
          <a:bodyPr/>
          <a:lstStyle/>
          <a:p>
            <a:fld id="{B90317B0-E4C4-4AC0-A065-F8D8AF0127AC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714A-063D-4CEE-A994-2E2AF7127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5082"/>
            <a:ext cx="9982200" cy="64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165" y="914401"/>
            <a:ext cx="10958945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364" y="65390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Karma Medium" panose="02000000000000000000" pitchFamily="2" charset="0"/>
                <a:cs typeface="Karma Medium" panose="02000000000000000000" pitchFamily="2" charset="0"/>
              </a:defRPr>
            </a:lvl1pPr>
          </a:lstStyle>
          <a:p>
            <a:fld id="{80E0714A-063D-4CEE-A994-2E2AF71272A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13564" y="6539056"/>
            <a:ext cx="449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6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Karma Medium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Fundamentals of Computer and OS 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17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2826"/>
            <a:ext cx="7980608" cy="544746"/>
          </a:xfrm>
        </p:spPr>
        <p:txBody>
          <a:bodyPr>
            <a:normAutofit/>
          </a:bodyPr>
          <a:lstStyle/>
          <a:p>
            <a:r>
              <a:rPr lang="en-AU" sz="2400" b="1" dirty="0" smtClean="0"/>
              <a:t>Overview Of Operating System</a:t>
            </a:r>
            <a:endParaRPr lang="en-AU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371" y="929588"/>
            <a:ext cx="10036629" cy="5482098"/>
          </a:xfrm>
        </p:spPr>
        <p:txBody>
          <a:bodyPr/>
          <a:lstStyle/>
          <a:p>
            <a:pPr algn="just"/>
            <a:r>
              <a:rPr lang="en-AU" sz="1800" dirty="0" smtClean="0"/>
              <a:t>An </a:t>
            </a:r>
            <a:r>
              <a:rPr lang="en-AU" sz="1800" b="1" dirty="0"/>
              <a:t>operating system </a:t>
            </a:r>
            <a:r>
              <a:rPr lang="en-AU" sz="1800" dirty="0"/>
              <a:t>(OS) is a set of programs that control the execution of application programs and act as an intermediary between a user of a computer and the computer hardware. OS is software that manages the computer hardware as well as providing an environment for application programs to run. </a:t>
            </a:r>
          </a:p>
          <a:p>
            <a:pPr algn="just"/>
            <a:r>
              <a:rPr lang="en-AU" sz="1800" dirty="0"/>
              <a:t>Examples of OS are: Windows, Windows/NT, </a:t>
            </a:r>
            <a:r>
              <a:rPr lang="en-AU" sz="1800" dirty="0" smtClean="0"/>
              <a:t>OS/2, Ubuntu,  </a:t>
            </a:r>
            <a:r>
              <a:rPr lang="en-AU" sz="1800" dirty="0" err="1" smtClean="0"/>
              <a:t>MacOS</a:t>
            </a:r>
            <a:r>
              <a:rPr lang="en-AU" sz="1800" dirty="0" smtClean="0"/>
              <a:t> etc... </a:t>
            </a:r>
          </a:p>
          <a:p>
            <a:pPr algn="just"/>
            <a:endParaRPr lang="en-AU" sz="1800" dirty="0"/>
          </a:p>
          <a:p>
            <a:pPr algn="just"/>
            <a:r>
              <a:rPr lang="en-AU" sz="1800" b="1" dirty="0" smtClean="0"/>
              <a:t>An Abstract view:</a:t>
            </a:r>
            <a:r>
              <a:rPr lang="en-AU" sz="1800" dirty="0" smtClean="0"/>
              <a:t>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1800" dirty="0" smtClean="0"/>
              <a:t>Resource Manager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1800" dirty="0" smtClean="0"/>
              <a:t>Controller (programs)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1800" dirty="0" smtClean="0"/>
              <a:t>Simplify in application development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1800" dirty="0" smtClean="0"/>
              <a:t>Acts as Government</a:t>
            </a:r>
          </a:p>
          <a:p>
            <a:pPr marL="342900" indent="-342900" algn="just">
              <a:buFontTx/>
              <a:buChar char="-"/>
            </a:pPr>
            <a:endParaRPr lang="en-AU" dirty="0" smtClean="0"/>
          </a:p>
          <a:p>
            <a:pPr algn="l"/>
            <a:endParaRPr lang="en-AU" dirty="0" smtClean="0"/>
          </a:p>
          <a:p>
            <a:pPr algn="l"/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6117021" y="3237185"/>
            <a:ext cx="1965434" cy="53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117021" y="3983420"/>
            <a:ext cx="1965434" cy="515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Non Kernel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117021" y="4708634"/>
            <a:ext cx="1965434" cy="57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Kernel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117021" y="5496910"/>
            <a:ext cx="1965434" cy="55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Hardware</a:t>
            </a:r>
            <a:endParaRPr lang="en-IN" dirty="0"/>
          </a:p>
        </p:txBody>
      </p:sp>
      <p:sp>
        <p:nvSpPr>
          <p:cNvPr id="9" name="Curved Right Arrow 8"/>
          <p:cNvSpPr/>
          <p:nvPr/>
        </p:nvSpPr>
        <p:spPr>
          <a:xfrm>
            <a:off x="5649685" y="3436883"/>
            <a:ext cx="467336" cy="8040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>
            <a:off x="5649685" y="4309429"/>
            <a:ext cx="467336" cy="788276"/>
          </a:xfrm>
          <a:prstGeom prst="curvedRightArrow">
            <a:avLst>
              <a:gd name="adj1" fmla="val 1415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5649685" y="5097705"/>
            <a:ext cx="467336" cy="7775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>
            <a:off x="8119238" y="3436883"/>
            <a:ext cx="430551" cy="8040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941" y="4240923"/>
            <a:ext cx="451143" cy="8169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646" y="5078026"/>
            <a:ext cx="451143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742" y="323395"/>
            <a:ext cx="10842171" cy="6349547"/>
          </a:xfrm>
        </p:spPr>
        <p:txBody>
          <a:bodyPr/>
          <a:lstStyle/>
          <a:p>
            <a:pPr marL="0" indent="0">
              <a:buNone/>
            </a:pPr>
            <a:endParaRPr lang="en-AU" sz="1800" dirty="0"/>
          </a:p>
          <a:p>
            <a:pPr marL="457200" lvl="1" indent="0" algn="ctr">
              <a:buNone/>
            </a:pPr>
            <a:endParaRPr lang="en-AU" sz="2000" b="1" dirty="0" smtClean="0"/>
          </a:p>
          <a:p>
            <a:pPr marL="457200" lvl="1" indent="0" algn="ctr">
              <a:buNone/>
            </a:pPr>
            <a:r>
              <a:rPr lang="en-AU" sz="2400" b="1" dirty="0" smtClean="0"/>
              <a:t>The </a:t>
            </a:r>
            <a:r>
              <a:rPr lang="en-AU" sz="2400" b="1" dirty="0" smtClean="0"/>
              <a:t>Computer System</a:t>
            </a:r>
            <a:endParaRPr lang="en-AU" sz="2400" b="1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2000" b="1" dirty="0" smtClean="0"/>
              <a:t>THE OBJECTIVES OF OS:</a:t>
            </a:r>
          </a:p>
          <a:p>
            <a:pPr marL="0" indent="0">
              <a:buNone/>
            </a:pPr>
            <a:r>
              <a:rPr lang="en-AU" sz="2000" dirty="0" smtClean="0"/>
              <a:t>1. To make the computer system </a:t>
            </a:r>
            <a:r>
              <a:rPr lang="en-AU" sz="2000" b="1" u="sng" dirty="0" smtClean="0"/>
              <a:t>convenient</a:t>
            </a:r>
            <a:r>
              <a:rPr lang="en-AU" sz="2000" dirty="0" smtClean="0"/>
              <a:t> and easy to use for the user. </a:t>
            </a:r>
          </a:p>
          <a:p>
            <a:pPr marL="0" indent="0">
              <a:buNone/>
            </a:pPr>
            <a:r>
              <a:rPr lang="en-AU" sz="2000" dirty="0" smtClean="0"/>
              <a:t>2. To use the computer hardware in an </a:t>
            </a:r>
            <a:r>
              <a:rPr lang="en-AU" sz="2000" b="1" u="sng" dirty="0" smtClean="0"/>
              <a:t>efficient</a:t>
            </a:r>
            <a:r>
              <a:rPr lang="en-AU" sz="2000" dirty="0" smtClean="0"/>
              <a:t> way. </a:t>
            </a:r>
          </a:p>
          <a:p>
            <a:pPr marL="0" indent="0">
              <a:buNone/>
            </a:pPr>
            <a:r>
              <a:rPr lang="en-AU" sz="2000" dirty="0" smtClean="0"/>
              <a:t>3. To execute user programs and make solving user problems easier. </a:t>
            </a:r>
          </a:p>
          <a:p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22" y="1524000"/>
            <a:ext cx="6433458" cy="26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819807"/>
            <a:ext cx="10515600" cy="5785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b="1" dirty="0" smtClean="0"/>
              <a:t>Types of Operating System</a:t>
            </a:r>
          </a:p>
          <a:p>
            <a:pPr marL="514350" indent="-514350">
              <a:buAutoNum type="arabicPeriod"/>
            </a:pPr>
            <a:r>
              <a:rPr lang="en-AU" sz="1800" dirty="0" smtClean="0"/>
              <a:t>Batch OS</a:t>
            </a:r>
          </a:p>
          <a:p>
            <a:pPr marL="514350" indent="-514350">
              <a:buAutoNum type="arabicPeriod"/>
            </a:pPr>
            <a:r>
              <a:rPr lang="en-AU" sz="1800" dirty="0" smtClean="0"/>
              <a:t>Multi Programing OS</a:t>
            </a:r>
          </a:p>
          <a:p>
            <a:pPr marL="514350" indent="-514350">
              <a:buAutoNum type="arabicPeriod"/>
            </a:pPr>
            <a:r>
              <a:rPr lang="en-AU" sz="1800" dirty="0" smtClean="0"/>
              <a:t>Multi Tasking OS</a:t>
            </a:r>
          </a:p>
          <a:p>
            <a:pPr marL="514350" indent="-514350">
              <a:buAutoNum type="arabicPeriod"/>
            </a:pPr>
            <a:r>
              <a:rPr lang="en-AU" sz="1800" dirty="0" smtClean="0"/>
              <a:t>Multi Processing OS</a:t>
            </a:r>
          </a:p>
          <a:p>
            <a:pPr marL="514350" indent="-514350">
              <a:buAutoNum type="arabicPeriod"/>
            </a:pPr>
            <a:r>
              <a:rPr lang="en-AU" sz="1800" dirty="0" smtClean="0"/>
              <a:t>Real-Time OS</a:t>
            </a:r>
            <a:endParaRPr lang="en-AU" sz="1800" dirty="0"/>
          </a:p>
          <a:p>
            <a:pPr marL="0" indent="0">
              <a:buNone/>
            </a:pPr>
            <a:r>
              <a:rPr lang="en-AU" sz="1800" b="1" u="sng" dirty="0" smtClean="0"/>
              <a:t>Batch OS :</a:t>
            </a:r>
          </a:p>
          <a:p>
            <a:r>
              <a:rPr lang="en-AU" sz="1800" dirty="0" smtClean="0"/>
              <a:t>Consist of Jobs (Program, input data, control instruction) in the form of </a:t>
            </a:r>
            <a:r>
              <a:rPr lang="en-AU" sz="1800" dirty="0" smtClean="0"/>
              <a:t>punch cards</a:t>
            </a:r>
            <a:endParaRPr lang="en-AU" sz="1800" dirty="0" smtClean="0"/>
          </a:p>
          <a:p>
            <a:r>
              <a:rPr lang="en-AU" sz="1800" dirty="0" smtClean="0"/>
              <a:t>Non interact (user cannot interact with the OS)</a:t>
            </a:r>
          </a:p>
          <a:p>
            <a:r>
              <a:rPr lang="en-AU" sz="1800" dirty="0" smtClean="0"/>
              <a:t>Similar jobs are grouped and in a single batch </a:t>
            </a:r>
          </a:p>
          <a:p>
            <a:pPr marL="0" indent="0">
              <a:buNone/>
            </a:pPr>
            <a:endParaRPr lang="en-AU" sz="1800" dirty="0" smtClean="0"/>
          </a:p>
          <a:p>
            <a:pPr marL="0" indent="0">
              <a:buNone/>
            </a:pPr>
            <a:endParaRPr lang="en-AU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2895600" y="4726089"/>
            <a:ext cx="743179" cy="20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b="1" dirty="0" smtClean="0"/>
          </a:p>
          <a:p>
            <a:pPr algn="ctr"/>
            <a:r>
              <a:rPr lang="en-AU" sz="1400" b="1" dirty="0" smtClean="0"/>
              <a:t>User 2</a:t>
            </a:r>
          </a:p>
          <a:p>
            <a:pPr algn="ctr"/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5052803"/>
            <a:ext cx="760525" cy="199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/>
              <a:t>User 3</a:t>
            </a:r>
            <a:endParaRPr lang="en-AU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894126" y="5448744"/>
            <a:ext cx="743179" cy="235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/>
              <a:t>User 4</a:t>
            </a:r>
            <a:endParaRPr lang="en-AU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940621" y="5813484"/>
            <a:ext cx="715503" cy="288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/>
              <a:t>User1</a:t>
            </a:r>
            <a:endParaRPr lang="en-AU" sz="1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637315" y="4868636"/>
            <a:ext cx="1068389" cy="42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/>
              <a:t>Operator</a:t>
            </a:r>
            <a:endParaRPr lang="en-AU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37305" y="5192485"/>
            <a:ext cx="976764" cy="75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1"/>
          </p:cNvCxnSpPr>
          <p:nvPr/>
        </p:nvCxnSpPr>
        <p:spPr>
          <a:xfrm>
            <a:off x="3638779" y="4829691"/>
            <a:ext cx="998536" cy="24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2" idx="1"/>
          </p:cNvCxnSpPr>
          <p:nvPr/>
        </p:nvCxnSpPr>
        <p:spPr>
          <a:xfrm flipV="1">
            <a:off x="3656125" y="5079547"/>
            <a:ext cx="981190" cy="7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</p:cNvCxnSpPr>
          <p:nvPr/>
        </p:nvCxnSpPr>
        <p:spPr>
          <a:xfrm flipV="1">
            <a:off x="3637305" y="5147168"/>
            <a:ext cx="935280" cy="41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912532" y="4635062"/>
            <a:ext cx="1206725" cy="38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/>
              <a:t>J1</a:t>
            </a:r>
          </a:p>
          <a:p>
            <a:pPr algn="ctr"/>
            <a:r>
              <a:rPr lang="en-AU" sz="1400" b="1" dirty="0" smtClean="0"/>
              <a:t>J2</a:t>
            </a:r>
            <a:endParaRPr lang="en-AU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5923418" y="5192487"/>
            <a:ext cx="1206725" cy="37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/>
              <a:t>J3</a:t>
            </a:r>
          </a:p>
          <a:p>
            <a:pPr algn="ctr"/>
            <a:r>
              <a:rPr lang="en-AU" sz="1400" b="1" dirty="0" smtClean="0"/>
              <a:t>J4</a:t>
            </a:r>
            <a:endParaRPr lang="en-AU" sz="1400" b="1" dirty="0"/>
          </a:p>
        </p:txBody>
      </p:sp>
      <p:sp>
        <p:nvSpPr>
          <p:cNvPr id="23" name="Right Arrow 22"/>
          <p:cNvSpPr/>
          <p:nvPr/>
        </p:nvSpPr>
        <p:spPr>
          <a:xfrm>
            <a:off x="7187857" y="4982687"/>
            <a:ext cx="794658" cy="168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7238998" y="4726089"/>
            <a:ext cx="64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input</a:t>
            </a:r>
            <a:endParaRPr lang="en-AU" sz="1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7997709" y="4635062"/>
            <a:ext cx="1284515" cy="81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CPU</a:t>
            </a:r>
          </a:p>
          <a:p>
            <a:pPr algn="ctr"/>
            <a:endParaRPr lang="en-AU" b="1" dirty="0" smtClean="0"/>
          </a:p>
          <a:p>
            <a:pPr algn="ctr"/>
            <a:r>
              <a:rPr lang="en-AU" b="1" dirty="0" smtClean="0"/>
              <a:t>OS</a:t>
            </a:r>
            <a:endParaRPr lang="en-AU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062" y="4952588"/>
            <a:ext cx="810838" cy="20728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304503" y="474502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output</a:t>
            </a:r>
            <a:endParaRPr lang="en-A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069525" y="4312009"/>
            <a:ext cx="678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Batch</a:t>
            </a:r>
            <a:endParaRPr lang="en-IN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857825" y="5116016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Jobs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7329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1847"/>
            <a:ext cx="10092559" cy="5626037"/>
          </a:xfrm>
        </p:spPr>
        <p:txBody>
          <a:bodyPr/>
          <a:lstStyle/>
          <a:p>
            <a:pPr marL="0" indent="0">
              <a:buNone/>
            </a:pPr>
            <a:r>
              <a:rPr lang="en-AU" sz="1800" b="1" u="sng" dirty="0" smtClean="0"/>
              <a:t>Multi Programing OS</a:t>
            </a:r>
          </a:p>
          <a:p>
            <a:r>
              <a:rPr lang="en-AU" sz="1800" dirty="0"/>
              <a:t>e</a:t>
            </a:r>
            <a:r>
              <a:rPr lang="en-AU" sz="1800" dirty="0" smtClean="0"/>
              <a:t>xecute each process at a time</a:t>
            </a:r>
          </a:p>
          <a:p>
            <a:r>
              <a:rPr lang="en-AU" sz="1800" dirty="0" smtClean="0"/>
              <a:t>current executing process cannot be forcefully removed from CPU</a:t>
            </a:r>
          </a:p>
          <a:p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b="1" u="sng" dirty="0" smtClean="0"/>
              <a:t>Multi Tasking OS</a:t>
            </a:r>
          </a:p>
          <a:p>
            <a:pPr marL="0" indent="0">
              <a:buNone/>
            </a:pPr>
            <a:r>
              <a:rPr lang="en-AU" sz="1800" dirty="0" smtClean="0"/>
              <a:t>Is an extension of multi programing</a:t>
            </a:r>
          </a:p>
          <a:p>
            <a:pPr marL="0" indent="0">
              <a:buNone/>
            </a:pPr>
            <a:r>
              <a:rPr lang="en-AU" sz="1800" dirty="0" smtClean="0"/>
              <a:t>Can forcefully remove the currently executing process on the basis of time slots: time sharing or fair share.</a:t>
            </a:r>
          </a:p>
          <a:p>
            <a:pPr marL="0" indent="0">
              <a:buNone/>
            </a:pPr>
            <a:endParaRPr lang="en-AU" sz="1800" dirty="0" smtClean="0"/>
          </a:p>
          <a:p>
            <a:pPr marL="0" indent="0">
              <a:buNone/>
            </a:pPr>
            <a:r>
              <a:rPr lang="en-AU" sz="1400" b="1" dirty="0" smtClean="0"/>
              <a:t>          </a:t>
            </a:r>
            <a:endParaRPr lang="en-AU" sz="1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492828" y="2505070"/>
            <a:ext cx="1687286" cy="4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P3   P2   P1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712279" y="2471056"/>
            <a:ext cx="1657350" cy="511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Execution</a:t>
            </a:r>
            <a:endParaRPr lang="en-A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21439" y="2210886"/>
            <a:ext cx="143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Main memory</a:t>
            </a:r>
            <a:endParaRPr lang="en-AU" sz="1400" b="1" dirty="0"/>
          </a:p>
        </p:txBody>
      </p:sp>
      <p:sp>
        <p:nvSpPr>
          <p:cNvPr id="7" name="Right Arrow 6"/>
          <p:cNvSpPr/>
          <p:nvPr/>
        </p:nvSpPr>
        <p:spPr>
          <a:xfrm>
            <a:off x="4234668" y="2678562"/>
            <a:ext cx="1393371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262007" y="2228594"/>
            <a:ext cx="58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CPU</a:t>
            </a:r>
            <a:endParaRPr lang="en-AU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447876" y="5203371"/>
            <a:ext cx="1687286" cy="49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P3   P2   P1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71456" y="5203370"/>
            <a:ext cx="1657350" cy="49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Execution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203878" y="5342910"/>
            <a:ext cx="1393371" cy="141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007" y="4917659"/>
            <a:ext cx="603556" cy="3779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71" y="4909959"/>
            <a:ext cx="1280271" cy="377985"/>
          </a:xfrm>
          <a:prstGeom prst="rect">
            <a:avLst/>
          </a:prstGeom>
        </p:spPr>
      </p:pic>
      <p:sp>
        <p:nvSpPr>
          <p:cNvPr id="14" name="U-Turn Arrow 13"/>
          <p:cNvSpPr/>
          <p:nvPr/>
        </p:nvSpPr>
        <p:spPr>
          <a:xfrm rot="10800000">
            <a:off x="2959553" y="5768808"/>
            <a:ext cx="3567369" cy="505867"/>
          </a:xfrm>
          <a:prstGeom prst="uturnArrow">
            <a:avLst>
              <a:gd name="adj1" fmla="val 10223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403013" y="2667911"/>
            <a:ext cx="1221920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7448426" y="2274237"/>
            <a:ext cx="986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Terminate (output)</a:t>
            </a:r>
            <a:endParaRPr lang="en-AU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758" y="5328315"/>
            <a:ext cx="1237595" cy="1707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013" y="4945995"/>
            <a:ext cx="847417" cy="5060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17722" y="2420712"/>
            <a:ext cx="55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P1</a:t>
            </a:r>
          </a:p>
          <a:p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4704243" y="5032668"/>
            <a:ext cx="45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P1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8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0828"/>
            <a:ext cx="10176641" cy="5336136"/>
          </a:xfrm>
        </p:spPr>
        <p:txBody>
          <a:bodyPr/>
          <a:lstStyle/>
          <a:p>
            <a:pPr marL="0" indent="0">
              <a:buNone/>
            </a:pPr>
            <a:r>
              <a:rPr lang="en-AU" sz="1800" b="1" u="sng" dirty="0" smtClean="0"/>
              <a:t>Multi Processing </a:t>
            </a:r>
            <a:r>
              <a:rPr lang="en-AU" sz="1800" b="1" u="sng" dirty="0" smtClean="0"/>
              <a:t>OS (Tightly Coupled)</a:t>
            </a:r>
            <a:endParaRPr lang="en-AU" sz="1800" b="1" u="sng" dirty="0" smtClean="0"/>
          </a:p>
          <a:p>
            <a:r>
              <a:rPr lang="en-AU" sz="1800" dirty="0"/>
              <a:t>e</a:t>
            </a:r>
            <a:r>
              <a:rPr lang="en-AU" sz="1800" dirty="0" smtClean="0"/>
              <a:t>xtension of </a:t>
            </a:r>
            <a:r>
              <a:rPr lang="en-AU" sz="1800" dirty="0"/>
              <a:t>m</a:t>
            </a:r>
            <a:r>
              <a:rPr lang="en-AU" sz="1800" dirty="0" smtClean="0"/>
              <a:t>ulti tasking OS</a:t>
            </a:r>
          </a:p>
          <a:p>
            <a:r>
              <a:rPr lang="en-AU" sz="1800" dirty="0"/>
              <a:t>i</a:t>
            </a:r>
            <a:r>
              <a:rPr lang="en-AU" sz="1800" dirty="0" smtClean="0"/>
              <a:t>nvolves multi CPU’s</a:t>
            </a:r>
          </a:p>
          <a:p>
            <a:r>
              <a:rPr lang="en-AU" sz="1800" dirty="0"/>
              <a:t>e</a:t>
            </a:r>
            <a:r>
              <a:rPr lang="en-AU" sz="1800" dirty="0" smtClean="0"/>
              <a:t>ach process or task is processed in each CPU</a:t>
            </a:r>
          </a:p>
          <a:p>
            <a:pPr marL="0" indent="0">
              <a:buNone/>
            </a:pPr>
            <a:endParaRPr lang="en-AU" sz="1800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2905035" y="2672256"/>
            <a:ext cx="571500" cy="1543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P1</a:t>
            </a:r>
          </a:p>
          <a:p>
            <a:pPr algn="ctr"/>
            <a:r>
              <a:rPr lang="en-AU" dirty="0" smtClean="0"/>
              <a:t>P2</a:t>
            </a:r>
          </a:p>
          <a:p>
            <a:pPr algn="ctr"/>
            <a:r>
              <a:rPr lang="en-AU" dirty="0" smtClean="0"/>
              <a:t>P3</a:t>
            </a:r>
          </a:p>
          <a:p>
            <a:pPr algn="ctr"/>
            <a:r>
              <a:rPr lang="en-AU" dirty="0" smtClean="0"/>
              <a:t>P4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4662486" y="2672256"/>
            <a:ext cx="708299" cy="479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CPU 1</a:t>
            </a:r>
            <a:endParaRPr lang="en-AU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680477" y="3303685"/>
            <a:ext cx="774392" cy="42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/>
              <a:t>CPU 2</a:t>
            </a:r>
            <a:endParaRPr lang="en-AU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707137" y="3931445"/>
            <a:ext cx="747732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CPU 3</a:t>
            </a:r>
            <a:endParaRPr lang="en-AU" sz="1400" dirty="0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3469337" y="2911944"/>
            <a:ext cx="1193149" cy="13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69337" y="3325654"/>
            <a:ext cx="1211140" cy="18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76535" y="3625930"/>
            <a:ext cx="1230602" cy="48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70377" y="2787870"/>
            <a:ext cx="489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p1</a:t>
            </a:r>
            <a:endParaRPr lang="en-AU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4619" y="3176132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p2</a:t>
            </a:r>
            <a:endParaRPr lang="en-AU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8693" y="3644965"/>
            <a:ext cx="394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p3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40701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806"/>
            <a:ext cx="10515600" cy="5654565"/>
          </a:xfrm>
        </p:spPr>
        <p:txBody>
          <a:bodyPr/>
          <a:lstStyle/>
          <a:p>
            <a:pPr marL="0" indent="0">
              <a:buNone/>
            </a:pPr>
            <a:r>
              <a:rPr lang="en-AU" sz="1800" b="1" u="sng" dirty="0" smtClean="0"/>
              <a:t>Real-Time </a:t>
            </a:r>
            <a:r>
              <a:rPr lang="en-AU" sz="1800" b="1" u="sng" dirty="0" smtClean="0"/>
              <a:t>OS (RTOS)</a:t>
            </a:r>
          </a:p>
          <a:p>
            <a:pPr marL="0" indent="0">
              <a:buNone/>
            </a:pPr>
            <a:r>
              <a:rPr lang="en-AU" sz="1800" dirty="0" smtClean="0"/>
              <a:t>Definition: </a:t>
            </a:r>
          </a:p>
          <a:p>
            <a:pPr>
              <a:buFontTx/>
              <a:buChar char="-"/>
            </a:pPr>
            <a:r>
              <a:rPr lang="en-AU" sz="1800" dirty="0" smtClean="0"/>
              <a:t>A system is said to be </a:t>
            </a:r>
            <a:r>
              <a:rPr lang="en-AU" sz="1800" dirty="0"/>
              <a:t>R</a:t>
            </a:r>
            <a:r>
              <a:rPr lang="en-AU" sz="1800" dirty="0" smtClean="0"/>
              <a:t>eal </a:t>
            </a:r>
            <a:r>
              <a:rPr lang="en-AU" sz="1800" dirty="0" smtClean="0"/>
              <a:t>T</a:t>
            </a:r>
            <a:r>
              <a:rPr lang="en-AU" sz="1800" dirty="0" smtClean="0"/>
              <a:t>ime if its required to complete its work and deliver its services on time. </a:t>
            </a:r>
            <a:endParaRPr lang="en-AU" sz="1800" dirty="0" smtClean="0"/>
          </a:p>
          <a:p>
            <a:pPr marL="0" indent="0">
              <a:buNone/>
            </a:pPr>
            <a:r>
              <a:rPr lang="en-AU" sz="1800" dirty="0" smtClean="0"/>
              <a:t>This type of OS is bounded by time constrain and there are two types</a:t>
            </a:r>
            <a:r>
              <a:rPr lang="en-AU" sz="1800" dirty="0" smtClean="0"/>
              <a:t>;</a:t>
            </a:r>
            <a:endParaRPr lang="en-AU" sz="1800" dirty="0" smtClean="0"/>
          </a:p>
          <a:p>
            <a:pPr marL="514350" indent="-514350">
              <a:buAutoNum type="romanUcPeriod"/>
            </a:pPr>
            <a:r>
              <a:rPr lang="en-AU" sz="1800" dirty="0" smtClean="0"/>
              <a:t>Hard Real Time - The process should be completed at the exact </a:t>
            </a:r>
            <a:r>
              <a:rPr lang="en-AU" sz="1800" dirty="0" smtClean="0"/>
              <a:t>time (purely deterministic)</a:t>
            </a:r>
            <a:endParaRPr lang="en-AU" sz="1800" dirty="0" smtClean="0"/>
          </a:p>
          <a:p>
            <a:pPr marL="514350" indent="-514350">
              <a:buAutoNum type="romanUcPeriod"/>
            </a:pPr>
            <a:r>
              <a:rPr lang="en-AU" sz="1800" dirty="0" smtClean="0"/>
              <a:t>Soft Real Time – The should be completed within the time </a:t>
            </a:r>
            <a:r>
              <a:rPr lang="en-AU" sz="1800" dirty="0" smtClean="0"/>
              <a:t>bound (timing is not important than the output)</a:t>
            </a:r>
            <a:endParaRPr lang="en-AU" sz="1800" dirty="0" smtClean="0"/>
          </a:p>
          <a:p>
            <a:pPr marL="0" indent="0">
              <a:buNone/>
            </a:pPr>
            <a:r>
              <a:rPr lang="en-AU" sz="1800" dirty="0"/>
              <a:t>E</a:t>
            </a:r>
            <a:r>
              <a:rPr lang="en-AU" sz="1800" dirty="0" smtClean="0"/>
              <a:t>xamples of Hard Real Time OS </a:t>
            </a:r>
            <a:r>
              <a:rPr lang="en-AU" sz="1800" dirty="0" smtClean="0"/>
              <a:t>would </a:t>
            </a:r>
            <a:r>
              <a:rPr lang="en-AU" sz="1800" dirty="0" smtClean="0"/>
              <a:t>be: </a:t>
            </a:r>
            <a:endParaRPr lang="en-AU" sz="1800" dirty="0"/>
          </a:p>
          <a:p>
            <a:pPr marL="342900" indent="-342900">
              <a:buAutoNum type="alphaLcPeriod"/>
            </a:pPr>
            <a:r>
              <a:rPr lang="en-AU" sz="1800" dirty="0" smtClean="0"/>
              <a:t>timed bomb </a:t>
            </a:r>
            <a:endParaRPr lang="en-AU" sz="1800" dirty="0"/>
          </a:p>
          <a:p>
            <a:pPr marL="342900" indent="-342900">
              <a:buAutoNum type="alphaLcPeriod"/>
            </a:pPr>
            <a:r>
              <a:rPr lang="en-AU" sz="1800" dirty="0" smtClean="0"/>
              <a:t>missile launching</a:t>
            </a:r>
          </a:p>
          <a:p>
            <a:pPr marL="342900" indent="-342900">
              <a:buAutoNum type="alphaLcPeriod"/>
            </a:pPr>
            <a:r>
              <a:rPr lang="en-AU" sz="1800" dirty="0" smtClean="0"/>
              <a:t>airbags</a:t>
            </a:r>
            <a:r>
              <a:rPr lang="en-AU" sz="1800" dirty="0" smtClean="0"/>
              <a:t> </a:t>
            </a:r>
            <a:r>
              <a:rPr lang="en-AU" sz="1800" dirty="0" smtClean="0"/>
              <a:t>etc…</a:t>
            </a:r>
          </a:p>
          <a:p>
            <a:pPr marL="0" indent="0">
              <a:buNone/>
            </a:pPr>
            <a:r>
              <a:rPr lang="en-AU" sz="1800" dirty="0" smtClean="0"/>
              <a:t>Soft Real time OS:</a:t>
            </a:r>
          </a:p>
          <a:p>
            <a:pPr marL="342900" indent="-342900">
              <a:buAutoNum type="alphaLcPeriod"/>
            </a:pPr>
            <a:r>
              <a:rPr lang="en-AU" sz="1800" dirty="0" smtClean="0"/>
              <a:t>Personal Computer</a:t>
            </a:r>
          </a:p>
          <a:p>
            <a:pPr marL="342900" indent="-342900">
              <a:buAutoNum type="alphaLcPeriod"/>
            </a:pPr>
            <a:r>
              <a:rPr lang="en-AU" sz="1800" dirty="0" smtClean="0"/>
              <a:t>Audio and Video Systems</a:t>
            </a:r>
          </a:p>
          <a:p>
            <a:pPr marL="342900" indent="-342900">
              <a:buAutoNum type="alphaLcPeriod"/>
            </a:pP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14293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u="sng" dirty="0"/>
              <a:t>Processes and </a:t>
            </a:r>
            <a:r>
              <a:rPr lang="en-AU" b="1" u="sng" dirty="0" smtClean="0"/>
              <a:t>Threads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Definition:</a:t>
            </a:r>
          </a:p>
          <a:p>
            <a:pPr marL="0" indent="0">
              <a:buNone/>
            </a:pPr>
            <a:r>
              <a:rPr lang="en-AU" b="1" dirty="0"/>
              <a:t>Process</a:t>
            </a:r>
            <a:r>
              <a:rPr lang="en-AU" dirty="0"/>
              <a:t> – a program during execution is called a process.</a:t>
            </a:r>
          </a:p>
          <a:p>
            <a:pPr marL="0" indent="0">
              <a:buNone/>
            </a:pPr>
            <a:r>
              <a:rPr lang="en-AU" b="1" dirty="0"/>
              <a:t>Threads</a:t>
            </a:r>
            <a:r>
              <a:rPr lang="en-AU" dirty="0"/>
              <a:t> – basic unit of execution, or a collection of instructions formed together to produce a specific task.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60" y="3184634"/>
            <a:ext cx="3457940" cy="28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30817"/>
      </p:ext>
    </p:extLst>
  </p:cSld>
  <p:clrMapOvr>
    <a:masterClrMapping/>
  </p:clrMapOvr>
</p:sld>
</file>

<file path=ppt/theme/theme1.xml><?xml version="1.0" encoding="utf-8"?>
<a:theme xmlns:a="http://schemas.openxmlformats.org/drawingml/2006/main" name="ceit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itTheme" id="{773BE53D-AF43-48C2-87DA-C1256364C54C}" vid="{FEE66D1D-8A06-41C8-9704-8D9E3FBB74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ceitTheme</Template>
  <TotalTime>567</TotalTime>
  <Words>473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Karma Medium</vt:lpstr>
      <vt:lpstr>ceitTheme</vt:lpstr>
      <vt:lpstr>Fundamentals of Computer and OS Concepts</vt:lpstr>
      <vt:lpstr>Overview Of Operating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Processes and Threads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Operating System</dc:title>
  <dc:creator>ABLE VALUED CLIENT</dc:creator>
  <cp:lastModifiedBy>Windows User</cp:lastModifiedBy>
  <cp:revision>37</cp:revision>
  <dcterms:created xsi:type="dcterms:W3CDTF">2019-10-20T15:45:43Z</dcterms:created>
  <dcterms:modified xsi:type="dcterms:W3CDTF">2019-10-21T02:05:10Z</dcterms:modified>
</cp:coreProperties>
</file>