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3"/>
    <p:sldId id="258" r:id="rId4"/>
    <p:sldId id="259" r:id="rId5"/>
    <p:sldId id="262" r:id="rId6"/>
    <p:sldId id="261" r:id="rId7"/>
    <p:sldId id="260" r:id="rId8"/>
    <p:sldId id="264" r:id="rId9"/>
    <p:sldId id="265" r:id="rId10"/>
    <p:sldId id="269" r:id="rId11"/>
    <p:sldId id="266" r:id="rId12"/>
    <p:sldId id="270" r:id="rId13"/>
    <p:sldId id="268" r:id="rId14"/>
    <p:sldId id="271" r:id="rId15"/>
    <p:sldId id="272" r:id="rId16"/>
    <p:sldId id="273" r:id="rId17"/>
    <p:sldId id="280" r:id="rId18"/>
    <p:sldId id="274" r:id="rId19"/>
    <p:sldId id="278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Times Newer Roman" panose="00000500000000000000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Times Newer Roman" panose="00000500000000000000" charset="0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er Roman" panose="00000500000000000000" charset="0"/>
              </a:defRPr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Times Newer Roman" panose="00000500000000000000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Times Newer Roman" panose="00000500000000000000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Times Newer Roman" panose="00000500000000000000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Times Newer Roman" panose="00000500000000000000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er Roman" panose="00000500000000000000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er Roman" panose="0000050000000000000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51455"/>
            <a:ext cx="7772400" cy="1143000"/>
          </a:xfrm>
        </p:spPr>
        <p:txBody>
          <a:bodyPr/>
          <a:lstStyle/>
          <a:p>
            <a:r>
              <a:rPr lang="en-US" altLang="en-IN" sz="4800" dirty="0">
                <a:latin typeface="+mn-lt"/>
                <a:ea typeface="Noto Serif CJK JP" panose="02020400000000000000" charset="-122"/>
                <a:cs typeface="+mn-lt"/>
              </a:rPr>
              <a:t>Data</a:t>
            </a:r>
            <a:r>
              <a:rPr lang="en-US" altLang="en-US" sz="4800" dirty="0">
                <a:latin typeface="+mn-lt"/>
                <a:ea typeface="Noto Serif CJK JP" panose="02020400000000000000" charset="-122"/>
                <a:cs typeface="+mn-lt"/>
              </a:rPr>
              <a:t>base</a:t>
            </a:r>
            <a:r>
              <a:rPr lang="en-US" altLang="en-IN" sz="4800" dirty="0">
                <a:latin typeface="+mn-lt"/>
                <a:ea typeface="Noto Serif CJK JP" panose="02020400000000000000" charset="-122"/>
                <a:cs typeface="+mn-lt"/>
              </a:rPr>
              <a:t> </a:t>
            </a:r>
            <a:r>
              <a:rPr lang="en-US" altLang="en-US" sz="4800" dirty="0">
                <a:latin typeface="+mn-lt"/>
                <a:ea typeface="Noto Serif CJK JP" panose="02020400000000000000" charset="-122"/>
                <a:cs typeface="+mn-lt"/>
              </a:rPr>
              <a:t>Technologies</a:t>
            </a:r>
            <a:br>
              <a:rPr lang="en-US" altLang="en-US" dirty="0">
                <a:latin typeface="+mn-lt"/>
                <a:ea typeface="Noto Serif CJK JP" panose="02020400000000000000" charset="-122"/>
                <a:cs typeface="+mn-lt"/>
              </a:rPr>
            </a:br>
            <a:r>
              <a:rPr lang="en-US" altLang="en-US" sz="3600" dirty="0">
                <a:latin typeface="+mn-lt"/>
                <a:ea typeface="Noto Serif CJK JP" panose="02020400000000000000" charset="-122"/>
                <a:cs typeface="+mn-lt"/>
              </a:rPr>
              <a:t>Session-1</a:t>
            </a:r>
            <a:endParaRPr lang="en-US" altLang="en-US" sz="3600" dirty="0">
              <a:latin typeface="+mn-lt"/>
              <a:ea typeface="Noto Serif CJK JP" panose="02020400000000000000" charset="-122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Network Model</a:t>
            </a:r>
            <a:endParaRPr lang="en-IN"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511300"/>
            <a:ext cx="8185150" cy="505206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en-IN" sz="2400" dirty="0" smtClean="0">
                <a:latin typeface="+mn-lt"/>
                <a:cs typeface="+mn-lt"/>
              </a:rPr>
              <a:t>O</a:t>
            </a:r>
            <a:r>
              <a:rPr lang="en-IN" sz="2400" dirty="0" smtClean="0">
                <a:latin typeface="+mn-lt"/>
                <a:cs typeface="+mn-lt"/>
              </a:rPr>
              <a:t>rganises data a more like a graph, and are allowed to have more than one parent node.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+mn-lt"/>
                <a:cs typeface="+mn-lt"/>
              </a:rPr>
              <a:t>data is more related as more relationships are established in this database model. 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+mn-lt"/>
                <a:cs typeface="+mn-lt"/>
                <a:sym typeface="+mn-ea"/>
              </a:rPr>
              <a:t>many-to-many relationships between linked records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Network </a:t>
            </a:r>
            <a:r>
              <a:rPr lang="en-IN" sz="3200" dirty="0">
                <a:latin typeface="+mn-lt"/>
                <a:cs typeface="+mn-lt"/>
                <a:sym typeface="+mn-ea"/>
              </a:rPr>
              <a:t>Model</a:t>
            </a:r>
            <a:endParaRPr lang="en-IN" sz="3200" dirty="0">
              <a:latin typeface="+mn-lt"/>
              <a:cs typeface="+mn-lt"/>
              <a:sym typeface="+mn-ea"/>
            </a:endParaRPr>
          </a:p>
        </p:txBody>
      </p:sp>
      <p:pic>
        <p:nvPicPr>
          <p:cNvPr id="5" name="Content Placeholder 4" descr="/media/jishnu/CC405AEC405ADCB0/Repositories/Training-Materials/Database Technologies/Raw Sources/network-model.svgnetwork-model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605915" y="1388745"/>
            <a:ext cx="5389245" cy="5006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" altLang="en-IN" sz="3200" dirty="0">
                <a:latin typeface="+mn-lt"/>
                <a:cs typeface="+mn-lt"/>
                <a:sym typeface="+mn-ea"/>
              </a:rPr>
              <a:t>Relational </a:t>
            </a:r>
            <a:r>
              <a:rPr lang="en-IN" sz="3200" dirty="0">
                <a:latin typeface="+mn-lt"/>
                <a:cs typeface="+mn-lt"/>
                <a:sym typeface="+mn-ea"/>
              </a:rPr>
              <a:t>Model</a:t>
            </a:r>
            <a:endParaRPr lang="en-IN"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511300"/>
            <a:ext cx="7909560" cy="505206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" sz="2400" dirty="0" smtClean="0">
                <a:latin typeface="+mn-lt"/>
                <a:cs typeface="+mn-lt"/>
              </a:rPr>
              <a:t>Organize</a:t>
            </a:r>
            <a:r>
              <a:rPr sz="2400" dirty="0" smtClean="0">
                <a:latin typeface="+mn-lt"/>
                <a:cs typeface="+mn-lt"/>
              </a:rPr>
              <a:t> data into tables, also known as relations, each of which consists of columns and rows</a:t>
            </a:r>
            <a:r>
              <a:rPr lang="en-IN" sz="2400" dirty="0" smtClean="0">
                <a:latin typeface="+mn-lt"/>
                <a:cs typeface="+mn-lt"/>
              </a:rPr>
              <a:t>.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" altLang="en-IN" sz="2400" dirty="0" smtClean="0">
                <a:latin typeface="+mn-lt"/>
                <a:cs typeface="+mn-lt"/>
              </a:rPr>
              <a:t>E</a:t>
            </a:r>
            <a:r>
              <a:rPr lang="en-IN" sz="2400" dirty="0" smtClean="0">
                <a:latin typeface="+mn-lt"/>
                <a:cs typeface="+mn-lt"/>
              </a:rPr>
              <a:t>ach column lists an attribute of the entity in question, such as price, zip code, or birth dat</a:t>
            </a:r>
            <a:r>
              <a:rPr lang="" altLang="en-IN" sz="2400" dirty="0" smtClean="0">
                <a:latin typeface="+mn-lt"/>
                <a:cs typeface="+mn-lt"/>
              </a:rPr>
              <a:t>e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US" altLang="en-IN" sz="3200" dirty="0">
                <a:latin typeface="+mn-lt"/>
                <a:cs typeface="+mn-lt"/>
                <a:sym typeface="+mn-ea"/>
              </a:rPr>
              <a:t>Relational </a:t>
            </a:r>
            <a:r>
              <a:rPr lang="en-IN" sz="3200" dirty="0">
                <a:latin typeface="+mn-lt"/>
                <a:cs typeface="+mn-lt"/>
                <a:sym typeface="+mn-ea"/>
              </a:rPr>
              <a:t>Model</a:t>
            </a:r>
            <a:endParaRPr lang="en-IN" sz="3200" dirty="0">
              <a:latin typeface="+mn-lt"/>
              <a:cs typeface="+mn-lt"/>
              <a:sym typeface="+mn-ea"/>
            </a:endParaRPr>
          </a:p>
        </p:txBody>
      </p:sp>
      <p:pic>
        <p:nvPicPr>
          <p:cNvPr id="5" name="Content Placeholder 4" descr="/media/jishnu/CC405AEC405ADCB0/Repositories/Training-Materials/Database Technologies/Raw Sources/relational-model.svgrelational-model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01420" y="1388745"/>
            <a:ext cx="6652260" cy="5006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US" altLang="en-IN" sz="3200" dirty="0">
                <a:latin typeface="+mn-lt"/>
                <a:cs typeface="+mn-lt"/>
                <a:sym typeface="+mn-ea"/>
              </a:rPr>
              <a:t>T</a:t>
            </a:r>
            <a:r>
              <a:rPr lang="en-IN" sz="3200" dirty="0">
                <a:latin typeface="+mn-lt"/>
                <a:cs typeface="+mn-lt"/>
                <a:sym typeface="+mn-ea"/>
              </a:rPr>
              <a:t>hree level of data modeling</a:t>
            </a:r>
            <a:endParaRPr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265555"/>
            <a:ext cx="7909560" cy="505206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sz="2400" dirty="0" smtClean="0">
                <a:latin typeface="+mn-lt"/>
                <a:cs typeface="+mn-lt"/>
              </a:rPr>
              <a:t>Conceptual: This Data Model defines WHAT the system contains. The purpose is to organize, scope and define business concepts and rules.</a:t>
            </a:r>
            <a:endParaRPr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sz="2400" dirty="0" smtClean="0">
                <a:latin typeface="+mn-lt"/>
                <a:cs typeface="+mn-lt"/>
              </a:rPr>
              <a:t>Logical: Defines HOW the system should be implemented regardless of the DBMS. The purpose is to developed technical map of rules and data structures.</a:t>
            </a:r>
            <a:endParaRPr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sz="2400" dirty="0" smtClean="0">
                <a:latin typeface="+mn-lt"/>
                <a:cs typeface="+mn-lt"/>
              </a:rPr>
              <a:t>Physical: This Data Model describes HOW the system will be implemented using a specific DBMS system. The purpose is actual implementation of the database.</a:t>
            </a:r>
            <a:endParaRPr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" sz="3200" dirty="0" smtClean="0">
                <a:latin typeface="+mn-lt"/>
                <a:cs typeface="+mn-lt"/>
                <a:sym typeface="+mn-ea"/>
              </a:rPr>
              <a:t>C</a:t>
            </a:r>
            <a:r>
              <a:rPr sz="3200" dirty="0" smtClean="0">
                <a:latin typeface="+mn-lt"/>
                <a:cs typeface="+mn-lt"/>
                <a:sym typeface="+mn-ea"/>
              </a:rPr>
              <a:t>onceptual data model</a:t>
            </a:r>
            <a:endParaRPr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265555"/>
            <a:ext cx="7909560" cy="505206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sz="2400" dirty="0" smtClean="0">
                <a:latin typeface="+mn-lt"/>
                <a:cs typeface="+mn-lt"/>
              </a:rPr>
              <a:t>A conceptual data model identifies the highest-level relationships between the different entities. Features of conceptual data model include:</a:t>
            </a:r>
            <a:endParaRPr sz="2400" dirty="0" smtClean="0">
              <a:latin typeface="+mn-lt"/>
              <a:cs typeface="+mn-lt"/>
            </a:endParaRP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Includes the important entities and the relationships among them.</a:t>
            </a:r>
            <a:endParaRPr sz="2100" dirty="0" smtClean="0">
              <a:latin typeface="+mn-lt"/>
              <a:cs typeface="+mn-lt"/>
            </a:endParaRP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No attribute is specified.</a:t>
            </a:r>
            <a:endParaRPr sz="2100" dirty="0" smtClean="0">
              <a:latin typeface="+mn-lt"/>
              <a:cs typeface="+mn-lt"/>
            </a:endParaRP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No primary key is specified.</a:t>
            </a:r>
            <a:endParaRPr sz="21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" y="122555"/>
            <a:ext cx="7772400" cy="1143000"/>
          </a:xfrm>
        </p:spPr>
        <p:txBody>
          <a:bodyPr/>
          <a:lstStyle/>
          <a:p>
            <a:r>
              <a:rPr lang="en-US" sz="3200" dirty="0" smtClean="0">
                <a:latin typeface="+mn-lt"/>
                <a:cs typeface="+mn-lt"/>
                <a:sym typeface="+mn-ea"/>
              </a:rPr>
              <a:t>D</a:t>
            </a:r>
            <a:r>
              <a:rPr sz="3200" dirty="0" smtClean="0">
                <a:latin typeface="+mn-lt"/>
                <a:cs typeface="+mn-lt"/>
                <a:sym typeface="+mn-ea"/>
              </a:rPr>
              <a:t>ata model</a:t>
            </a:r>
            <a:r>
              <a:rPr lang="en-US" sz="3200" dirty="0" smtClean="0">
                <a:latin typeface="+mn-lt"/>
                <a:cs typeface="+mn-lt"/>
                <a:sym typeface="+mn-ea"/>
              </a:rPr>
              <a:t>ling</a:t>
            </a:r>
            <a:endParaRPr lang="en-US" sz="3200" dirty="0" smtClean="0">
              <a:latin typeface="+mn-lt"/>
              <a:cs typeface="+mn-lt"/>
              <a:sym typeface="+mn-ea"/>
            </a:endParaRPr>
          </a:p>
        </p:txBody>
      </p:sp>
      <p:pic>
        <p:nvPicPr>
          <p:cNvPr id="5" name="Content Placeholder 4" descr="/home/jishnu/Downloads/FireShot/FireShot Capture 004 - Sanjay Gupta_ Difference between Conceptual, Logical and Physical Dat_ - uksanjay.blogspot.com.pngFireShot Capture 004 - Sanjay Gupta_ Difference between Conceptual, Logical and Physical Dat_ - uksanjay.blogspot.com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49338" y="1353503"/>
            <a:ext cx="6339840" cy="4401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" sz="3200" dirty="0" smtClean="0">
                <a:latin typeface="+mn-lt"/>
                <a:cs typeface="+mn-lt"/>
                <a:sym typeface="+mn-ea"/>
              </a:rPr>
              <a:t>L</a:t>
            </a:r>
            <a:r>
              <a:rPr sz="3200" dirty="0" smtClean="0">
                <a:latin typeface="+mn-lt"/>
                <a:cs typeface="+mn-lt"/>
                <a:sym typeface="+mn-ea"/>
              </a:rPr>
              <a:t>ogical </a:t>
            </a:r>
            <a:r>
              <a:rPr sz="3200" dirty="0" smtClean="0">
                <a:latin typeface="+mn-lt"/>
                <a:cs typeface="+mn-lt"/>
                <a:sym typeface="+mn-ea"/>
              </a:rPr>
              <a:t>data model</a:t>
            </a:r>
            <a:endParaRPr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265555"/>
            <a:ext cx="7909560" cy="505206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sz="2400" dirty="0" smtClean="0">
                <a:latin typeface="+mn-lt"/>
                <a:cs typeface="+mn-lt"/>
              </a:rPr>
              <a:t>A logical data model describes the data in as much detail as possible, without regard to how they will be physical implemented in the database. Features of a logical data model include:</a:t>
            </a:r>
            <a:endParaRPr sz="2400" dirty="0" smtClean="0">
              <a:latin typeface="+mn-lt"/>
              <a:cs typeface="+mn-lt"/>
            </a:endParaRP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Includes all entities and relationships among them.</a:t>
            </a:r>
            <a:endParaRPr sz="2100" dirty="0" smtClean="0">
              <a:latin typeface="+mn-lt"/>
              <a:cs typeface="+mn-lt"/>
            </a:endParaRP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All attributes for each entity are specified.</a:t>
            </a:r>
            <a:endParaRPr sz="2100" dirty="0" smtClean="0">
              <a:latin typeface="+mn-lt"/>
              <a:cs typeface="+mn-lt"/>
            </a:endParaRP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The primary key for each entity is specified.</a:t>
            </a:r>
            <a:endParaRPr sz="2100" dirty="0" smtClean="0">
              <a:latin typeface="+mn-lt"/>
              <a:cs typeface="+mn-lt"/>
            </a:endParaRP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Foreign keys (keys identifying the relationship between different entities) are specified.</a:t>
            </a:r>
            <a:endParaRPr sz="2100" dirty="0" smtClean="0">
              <a:latin typeface="+mn-lt"/>
              <a:cs typeface="+mn-lt"/>
            </a:endParaRP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Normalization occurs at this level.</a:t>
            </a:r>
            <a:endParaRPr sz="2100" dirty="0" smtClean="0">
              <a:latin typeface="+mn-lt"/>
              <a:cs typeface="+mn-lt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" y="122555"/>
            <a:ext cx="7772400" cy="1143000"/>
          </a:xfrm>
        </p:spPr>
        <p:txBody>
          <a:bodyPr/>
          <a:lstStyle/>
          <a:p>
            <a:r>
              <a:rPr lang="en-US" sz="3200" dirty="0" smtClean="0">
                <a:latin typeface="+mn-lt"/>
                <a:cs typeface="+mn-lt"/>
                <a:sym typeface="+mn-ea"/>
              </a:rPr>
              <a:t>D</a:t>
            </a:r>
            <a:r>
              <a:rPr sz="3200" dirty="0" smtClean="0">
                <a:latin typeface="+mn-lt"/>
                <a:cs typeface="+mn-lt"/>
                <a:sym typeface="+mn-ea"/>
              </a:rPr>
              <a:t>ata model</a:t>
            </a:r>
            <a:r>
              <a:rPr lang="en-US" sz="3200" dirty="0" smtClean="0">
                <a:latin typeface="+mn-lt"/>
                <a:cs typeface="+mn-lt"/>
                <a:sym typeface="+mn-ea"/>
              </a:rPr>
              <a:t>ling</a:t>
            </a:r>
            <a:endParaRPr lang="en-US" sz="3200" dirty="0" smtClean="0">
              <a:latin typeface="+mn-lt"/>
              <a:cs typeface="+mn-lt"/>
              <a:sym typeface="+mn-ea"/>
            </a:endParaRPr>
          </a:p>
        </p:txBody>
      </p:sp>
      <p:pic>
        <p:nvPicPr>
          <p:cNvPr id="5" name="Content Placeholder 4" descr="/home/jishnu/Downloads/FireShot/FireShot Capture 003 - Sanjay Gupta_ Difference between Conceptual, Logical and Physical Dat_ - uksanjay.blogspot.com.pngFireShot Capture 003 - Sanjay Gupta_ Difference between Conceptual, Logical and Physical Dat_ - uksanjay.blogspot.com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49338" y="1265555"/>
            <a:ext cx="6339840" cy="4577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" y="122555"/>
            <a:ext cx="7772400" cy="1143000"/>
          </a:xfrm>
        </p:spPr>
        <p:txBody>
          <a:bodyPr/>
          <a:lstStyle/>
          <a:p>
            <a:r>
              <a:rPr lang="" sz="3200" dirty="0" smtClean="0">
                <a:latin typeface="+mn-lt"/>
                <a:cs typeface="+mn-lt"/>
                <a:sym typeface="+mn-ea"/>
              </a:rPr>
              <a:t>P</a:t>
            </a:r>
            <a:r>
              <a:rPr sz="3200" dirty="0" smtClean="0">
                <a:latin typeface="+mn-lt"/>
                <a:cs typeface="+mn-lt"/>
                <a:sym typeface="+mn-ea"/>
              </a:rPr>
              <a:t>hysical </a:t>
            </a:r>
            <a:r>
              <a:rPr sz="3200" dirty="0" smtClean="0">
                <a:latin typeface="+mn-lt"/>
                <a:cs typeface="+mn-lt"/>
                <a:sym typeface="+mn-ea"/>
              </a:rPr>
              <a:t>data model</a:t>
            </a:r>
            <a:endParaRPr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10" y="1183640"/>
            <a:ext cx="8141970" cy="5639435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sz="2400" dirty="0" smtClean="0">
                <a:latin typeface="+mn-lt"/>
                <a:cs typeface="+mn-lt"/>
              </a:rPr>
              <a:t>Physical data model represents how the model will be built in the database. A physical database model shows all table structures, including column name, column data type, column constraints, primary key, foreign key, and relationships between tables. Features of a physical data model include:</a:t>
            </a:r>
            <a:endParaRPr sz="2400" dirty="0" smtClean="0">
              <a:latin typeface="+mn-lt"/>
              <a:cs typeface="+mn-lt"/>
            </a:endParaRP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Specification all tables and columns.</a:t>
            </a:r>
            <a:endParaRPr sz="2100" dirty="0" smtClean="0">
              <a:latin typeface="+mn-lt"/>
              <a:cs typeface="+mn-lt"/>
            </a:endParaRP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Foreign keys are used to identify relationships between tables.</a:t>
            </a:r>
            <a:endParaRPr sz="2100" dirty="0" smtClean="0">
              <a:latin typeface="+mn-lt"/>
              <a:cs typeface="+mn-lt"/>
            </a:endParaRP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Physical considerations may cause the physical data model to be quite different from the logical data model.</a:t>
            </a:r>
            <a:endParaRPr sz="2100" dirty="0" smtClean="0">
              <a:latin typeface="+mn-lt"/>
              <a:cs typeface="+mn-lt"/>
            </a:endParaRP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Physical data model will be different for different RDBMS. For example, data type for a column may be different between Oracle, DB2 etc.</a:t>
            </a:r>
            <a:endParaRPr sz="21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US" altLang="en-US" sz="3200" dirty="0">
                <a:latin typeface="+mj-lt"/>
                <a:ea typeface="Noto Serif CJK JP" panose="02020400000000000000" charset="-122"/>
                <a:cs typeface="+mj-lt"/>
              </a:rPr>
              <a:t>Topics Covered</a:t>
            </a:r>
            <a:endParaRPr lang="en-US" altLang="en-US" sz="3200" dirty="0">
              <a:latin typeface="+mj-lt"/>
              <a:ea typeface="Noto Serif CJK JP" panose="02020400000000000000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31" y="1511196"/>
            <a:ext cx="7772400" cy="4832176"/>
          </a:xfrm>
        </p:spPr>
        <p:txBody>
          <a:bodyPr/>
          <a:lstStyle/>
          <a:p>
            <a:endParaRPr lang="en-IN" sz="2400" dirty="0" smtClean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+mn-lt"/>
                <a:cs typeface="+mn-lt"/>
              </a:rPr>
              <a:t>Introduction to DBMS </a:t>
            </a:r>
            <a:endParaRPr lang="en-IN" sz="2400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+mn-lt"/>
                <a:cs typeface="+mn-lt"/>
              </a:rPr>
              <a:t>Areas where DBMS are used</a:t>
            </a:r>
            <a:endParaRPr lang="en-IN" sz="2400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+mn-lt"/>
                <a:cs typeface="+mn-lt"/>
              </a:rPr>
              <a:t>Types of DBMS: Introduction to Hierarchical Model, Network and Relational Models</a:t>
            </a:r>
            <a:endParaRPr lang="en-IN" sz="2400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" altLang="en-IN" sz="2400" dirty="0">
                <a:latin typeface="+mn-lt"/>
                <a:cs typeface="+mn-lt"/>
              </a:rPr>
              <a:t>T</a:t>
            </a:r>
            <a:r>
              <a:rPr lang="en-IN" sz="2400" dirty="0">
                <a:latin typeface="+mn-lt"/>
                <a:cs typeface="+mn-lt"/>
              </a:rPr>
              <a:t>hree level of data modeling (conceptual</a:t>
            </a:r>
            <a:r>
              <a:rPr lang="en-US" altLang="en-IN" sz="2400" dirty="0">
                <a:latin typeface="+mn-lt"/>
                <a:cs typeface="+mn-lt"/>
              </a:rPr>
              <a:t>,</a:t>
            </a:r>
            <a:r>
              <a:rPr lang="en-IN" sz="2400" dirty="0">
                <a:latin typeface="+mn-lt"/>
                <a:cs typeface="+mn-lt"/>
              </a:rPr>
              <a:t> physical and logical)</a:t>
            </a:r>
            <a:endParaRPr lang="en-IN" sz="2400" dirty="0">
              <a:latin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" y="122555"/>
            <a:ext cx="7772400" cy="1143000"/>
          </a:xfrm>
        </p:spPr>
        <p:txBody>
          <a:bodyPr/>
          <a:lstStyle/>
          <a:p>
            <a:r>
              <a:rPr lang="" sz="3200" dirty="0" smtClean="0">
                <a:latin typeface="+mn-lt"/>
                <a:cs typeface="+mn-lt"/>
                <a:sym typeface="+mn-ea"/>
              </a:rPr>
              <a:t>D</a:t>
            </a:r>
            <a:r>
              <a:rPr sz="3200" dirty="0" smtClean="0">
                <a:latin typeface="+mn-lt"/>
                <a:cs typeface="+mn-lt"/>
                <a:sym typeface="+mn-ea"/>
              </a:rPr>
              <a:t>ata model</a:t>
            </a:r>
            <a:r>
              <a:rPr lang="" sz="3200" dirty="0" smtClean="0">
                <a:latin typeface="+mn-lt"/>
                <a:cs typeface="+mn-lt"/>
                <a:sym typeface="+mn-ea"/>
              </a:rPr>
              <a:t>ling</a:t>
            </a:r>
            <a:endParaRPr lang="" sz="3200" dirty="0" smtClean="0">
              <a:latin typeface="+mn-lt"/>
              <a:cs typeface="+mn-lt"/>
              <a:sym typeface="+mn-ea"/>
            </a:endParaRPr>
          </a:p>
        </p:txBody>
      </p:sp>
      <p:pic>
        <p:nvPicPr>
          <p:cNvPr id="5" name="Content Placeholder 4" descr="FireShot Capture 002 - Sanjay Gupta_ Difference between Conceptual, Logical and Physical Dat_ - uksanjay.blogspot.co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3760" y="1265555"/>
            <a:ext cx="6690995" cy="4577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" y="122555"/>
            <a:ext cx="7772400" cy="1143000"/>
          </a:xfrm>
        </p:spPr>
        <p:txBody>
          <a:bodyPr/>
          <a:lstStyle/>
          <a:p>
            <a:r>
              <a:rPr lang="en-US" sz="3200" dirty="0" smtClean="0">
                <a:latin typeface="+mn-lt"/>
                <a:cs typeface="+mn-lt"/>
                <a:sym typeface="+mn-ea"/>
              </a:rPr>
              <a:t>D</a:t>
            </a:r>
            <a:r>
              <a:rPr sz="3200" dirty="0" smtClean="0">
                <a:latin typeface="+mn-lt"/>
                <a:cs typeface="+mn-lt"/>
                <a:sym typeface="+mn-ea"/>
              </a:rPr>
              <a:t>ata model</a:t>
            </a:r>
            <a:r>
              <a:rPr lang="en-US" sz="3200" dirty="0" smtClean="0">
                <a:latin typeface="+mn-lt"/>
                <a:cs typeface="+mn-lt"/>
                <a:sym typeface="+mn-ea"/>
              </a:rPr>
              <a:t>ling</a:t>
            </a:r>
            <a:endParaRPr lang="en-US" sz="3200" dirty="0" smtClean="0">
              <a:latin typeface="+mn-lt"/>
              <a:cs typeface="+mn-lt"/>
              <a:sym typeface="+mn-ea"/>
            </a:endParaRPr>
          </a:p>
        </p:txBody>
      </p:sp>
      <p:pic>
        <p:nvPicPr>
          <p:cNvPr id="5" name="Content Placeholder 4" descr="/media/jishnu/CC405AEC405ADCB0/Repositories/Training-Materials/Database Technologies/Raw Sources/FireShot Capture 001 - Sanjay Gupta_ Difference between Conceptual, Logical and Physical Dat_ - uksanjay.blogspot.com.pngFireShot Capture 001 - Sanjay Gupta_ Difference between Conceptual, Logical and Physical Dat_ - uksanjay.blogspot.com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87095" y="1265555"/>
            <a:ext cx="6664325" cy="4577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Introduction to DBMS </a:t>
            </a:r>
            <a:endParaRPr lang="en-US" altLang="en-US" sz="3200" dirty="0">
              <a:latin typeface="+mj-lt"/>
              <a:ea typeface="Noto Serif CJK JP" panose="02020400000000000000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511300"/>
            <a:ext cx="7979410" cy="4832350"/>
          </a:xfrm>
        </p:spPr>
        <p:txBody>
          <a:bodyPr/>
          <a:lstStyle/>
          <a:p>
            <a:pPr algn="just"/>
            <a:r>
              <a:rPr lang="en-US" altLang="en-IN" sz="2400" b="1" dirty="0">
                <a:latin typeface="+mn-lt"/>
                <a:cs typeface="+mn-lt"/>
              </a:rPr>
              <a:t>Data </a:t>
            </a:r>
            <a:r>
              <a:rPr lang="en-US" altLang="en-IN" sz="2400" dirty="0">
                <a:latin typeface="+mn-lt"/>
                <a:cs typeface="+mn-lt"/>
              </a:rPr>
              <a:t>: facts or information in the form of text, video, images, etc.</a:t>
            </a:r>
            <a:endParaRPr lang="en-US" altLang="en-IN" sz="2400" dirty="0">
              <a:latin typeface="+mn-lt"/>
              <a:cs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en-IN" sz="2400" b="1" dirty="0">
                <a:latin typeface="+mn-lt"/>
                <a:cs typeface="+mn-lt"/>
              </a:rPr>
              <a:t>Database </a:t>
            </a:r>
            <a:r>
              <a:rPr lang="en-US" altLang="en-IN" sz="2400" dirty="0">
                <a:latin typeface="+mn-lt"/>
                <a:cs typeface="+mn-lt"/>
              </a:rPr>
              <a:t>: collection of inter-related data which helps in efficient retrieval, insertion and deletion of data. </a:t>
            </a:r>
            <a:endParaRPr lang="en-US" altLang="en-IN" sz="2400" dirty="0">
              <a:latin typeface="+mn-lt"/>
              <a:cs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en-IN" sz="2400" b="1" dirty="0">
                <a:latin typeface="+mn-lt"/>
                <a:cs typeface="+mn-lt"/>
              </a:rPr>
              <a:t>Database Management System</a:t>
            </a:r>
            <a:r>
              <a:rPr lang="en-US" altLang="en-IN" sz="2400" dirty="0">
                <a:latin typeface="+mn-lt"/>
                <a:cs typeface="+mn-lt"/>
              </a:rPr>
              <a:t> :  technology for creating and managing databases. </a:t>
            </a:r>
            <a:endParaRPr lang="en-US" altLang="en-IN" sz="2400" dirty="0">
              <a:latin typeface="+mn-lt"/>
              <a:cs typeface="+mn-lt"/>
            </a:endParaRPr>
          </a:p>
          <a:p>
            <a:pPr lvl="1" algn="just">
              <a:lnSpc>
                <a:spcPct val="130000"/>
              </a:lnSpc>
            </a:pPr>
            <a:r>
              <a:rPr lang="en-US" altLang="en-IN" sz="2100" dirty="0">
                <a:latin typeface="+mn-lt"/>
                <a:cs typeface="+mn-lt"/>
              </a:rPr>
              <a:t>DBMS is a software tool to organize (create, retrieve, update and manage) data in a database.</a:t>
            </a:r>
            <a:endParaRPr lang="en-US" altLang="en-IN" sz="2100" dirty="0">
              <a:latin typeface="+mn-lt"/>
              <a:cs typeface="+mn-lt"/>
            </a:endParaRPr>
          </a:p>
          <a:p>
            <a:pPr lvl="1" algn="just">
              <a:lnSpc>
                <a:spcPct val="130000"/>
              </a:lnSpc>
            </a:pPr>
            <a:r>
              <a:rPr lang="en-US" altLang="en-US" sz="2100" dirty="0">
                <a:latin typeface="+mn-lt"/>
                <a:cs typeface="+mn-lt"/>
              </a:rPr>
              <a:t>Eg : Oracle, MySQL, MongoDB, Cassandra, ..etc</a:t>
            </a:r>
            <a:endParaRPr lang="en-US" altLang="en-US" sz="2100" dirty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" y="177165"/>
            <a:ext cx="7772400" cy="842645"/>
          </a:xfrm>
        </p:spPr>
        <p:txBody>
          <a:bodyPr/>
          <a:lstStyle/>
          <a:p>
            <a:r>
              <a:rPr lang="en-US" altLang="en-US" sz="3200" dirty="0">
                <a:latin typeface="+mn-lt"/>
                <a:ea typeface="Noto Serif CJK JP" panose="02020400000000000000" charset="-122"/>
                <a:cs typeface="+mn-lt"/>
                <a:sym typeface="+mn-ea"/>
              </a:rPr>
              <a:t> Data Management Factors</a:t>
            </a:r>
            <a:endParaRPr lang="en-US" altLang="en-US" sz="3200" dirty="0">
              <a:latin typeface="+mn-lt"/>
              <a:ea typeface="Noto Serif CJK JP" panose="02020400000000000000" charset="-122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35" y="1281430"/>
            <a:ext cx="8304530" cy="551497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Redundancy of data</a:t>
            </a:r>
            <a:r>
              <a:rPr lang="en-IN" sz="2400" dirty="0" smtClean="0">
                <a:latin typeface="+mn-lt"/>
                <a:cs typeface="+mn-lt"/>
              </a:rPr>
              <a:t>: Data is said to be redundant if same data is copied at many places. 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Inconsistency of Data</a:t>
            </a:r>
            <a:r>
              <a:rPr lang="en-IN" sz="2400" dirty="0" smtClean="0">
                <a:latin typeface="+mn-lt"/>
                <a:cs typeface="+mn-lt"/>
              </a:rPr>
              <a:t>: Data is said to be inconsistent if multiple copies of same data does not match with each other. 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Unauthorized Access</a:t>
            </a:r>
            <a:r>
              <a:rPr lang="en-IN" sz="2400" dirty="0" smtClean="0">
                <a:latin typeface="+mn-lt"/>
                <a:cs typeface="+mn-lt"/>
              </a:rPr>
              <a:t>: File System may lead to unauthorized access to data. 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Concurrent Access</a:t>
            </a:r>
            <a:r>
              <a:rPr lang="en-IN" sz="2400" dirty="0" smtClean="0">
                <a:latin typeface="+mn-lt"/>
                <a:cs typeface="+mn-lt"/>
              </a:rPr>
              <a:t>: The access of same data by multiple users at same time is known as concurrency.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Backup and Recovery</a:t>
            </a:r>
            <a:r>
              <a:rPr lang="en-IN" sz="2400" dirty="0" smtClean="0">
                <a:latin typeface="+mn-lt"/>
                <a:cs typeface="+mn-lt"/>
              </a:rPr>
              <a:t>:  backup and recovery of data if a </a:t>
            </a:r>
            <a:r>
              <a:rPr lang="en-US" altLang="en-IN" sz="2400" dirty="0" smtClean="0">
                <a:latin typeface="+mn-lt"/>
                <a:cs typeface="+mn-lt"/>
              </a:rPr>
              <a:t>Data </a:t>
            </a:r>
            <a:r>
              <a:rPr lang="en-IN" sz="2400" dirty="0" smtClean="0">
                <a:latin typeface="+mn-lt"/>
                <a:cs typeface="+mn-lt"/>
              </a:rPr>
              <a:t>is lost or corrupted.</a:t>
            </a:r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" y="177165"/>
            <a:ext cx="7772400" cy="842645"/>
          </a:xfrm>
        </p:spPr>
        <p:txBody>
          <a:bodyPr/>
          <a:lstStyle/>
          <a:p>
            <a:r>
              <a:rPr lang="en-US" altLang="en-IN" sz="3200" dirty="0">
                <a:latin typeface="+mn-lt"/>
                <a:cs typeface="+mn-lt"/>
                <a:sym typeface="+mn-ea"/>
              </a:rPr>
              <a:t>Why use</a:t>
            </a:r>
            <a:r>
              <a:rPr lang="en-IN" sz="3200" dirty="0">
                <a:latin typeface="+mn-lt"/>
                <a:cs typeface="+mn-lt"/>
                <a:sym typeface="+mn-ea"/>
              </a:rPr>
              <a:t> DBMS </a:t>
            </a:r>
            <a:r>
              <a:rPr lang="en-US" altLang="en-IN" sz="3200" dirty="0">
                <a:latin typeface="+mn-lt"/>
                <a:cs typeface="+mn-lt"/>
                <a:sym typeface="+mn-ea"/>
              </a:rPr>
              <a:t>?</a:t>
            </a:r>
            <a:endParaRPr lang="en-US" altLang="en-IN" sz="3200" dirty="0">
              <a:latin typeface="+mn-lt"/>
              <a:ea typeface="Noto Serif CJK JP" panose="02020400000000000000" charset="-122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156335"/>
            <a:ext cx="8304530" cy="551497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Data independence</a:t>
            </a:r>
            <a:r>
              <a:rPr lang="en-IN" sz="2400" dirty="0" smtClean="0">
                <a:latin typeface="+mn-lt"/>
                <a:cs typeface="+mn-lt"/>
              </a:rPr>
              <a:t>: Application programs should be as free or independent as possible from details of data representation and storage.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Efficient data access</a:t>
            </a:r>
            <a:r>
              <a:rPr lang="en-IN" sz="2400" dirty="0" smtClean="0">
                <a:latin typeface="+mn-lt"/>
                <a:cs typeface="+mn-lt"/>
              </a:rPr>
              <a:t>: DBMS utilizes a mixture of sophisticated concepts and techniques for storing and retrieving data competently</a:t>
            </a:r>
            <a:r>
              <a:rPr lang="en-US" altLang="en-IN" sz="2400" dirty="0" smtClean="0">
                <a:latin typeface="+mn-lt"/>
                <a:cs typeface="+mn-lt"/>
              </a:rPr>
              <a:t>.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  <a:sym typeface="+mn-ea"/>
              </a:rPr>
              <a:t>Data integrity and security</a:t>
            </a:r>
            <a:r>
              <a:rPr lang="en-IN" sz="2400" dirty="0" smtClean="0">
                <a:latin typeface="+mn-lt"/>
                <a:cs typeface="+mn-lt"/>
                <a:sym typeface="+mn-ea"/>
              </a:rPr>
              <a:t>: If data is accessed through the DBMS, the DBMS can enforce integrity constraints on the data.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  <a:sym typeface="+mn-ea"/>
              </a:rPr>
              <a:t>Data administration</a:t>
            </a:r>
            <a:r>
              <a:rPr lang="en-IN" sz="2400" dirty="0" smtClean="0">
                <a:latin typeface="+mn-lt"/>
                <a:cs typeface="+mn-lt"/>
                <a:sym typeface="+mn-ea"/>
              </a:rPr>
              <a:t>: When several users share the data, integrating the administration of data can offer major improvements.</a:t>
            </a:r>
            <a:endParaRPr lang="en-IN" sz="2400" dirty="0" smtClean="0">
              <a:latin typeface="+mn-lt"/>
              <a:cs typeface="+mn-lt"/>
            </a:endParaRPr>
          </a:p>
          <a:p>
            <a:pPr algn="just"/>
            <a:endParaRPr lang="en-IN" sz="2400" dirty="0" smtClean="0">
              <a:latin typeface="+mn-lt"/>
              <a:cs typeface="+mn-lt"/>
            </a:endParaRPr>
          </a:p>
          <a:p>
            <a:pPr algn="just"/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Areas where DBMS are used</a:t>
            </a:r>
            <a:endParaRPr lang="en-US" altLang="en-US" sz="3200" dirty="0">
              <a:latin typeface="+mj-lt"/>
              <a:ea typeface="Noto Serif CJK JP" panose="02020400000000000000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31" y="1511196"/>
            <a:ext cx="7772400" cy="4832176"/>
          </a:xfrm>
        </p:spPr>
        <p:txBody>
          <a:bodyPr/>
          <a:lstStyle/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Airlines</a:t>
            </a:r>
            <a:r>
              <a:rPr lang="en-IN" sz="2400" dirty="0" smtClean="0">
                <a:latin typeface="+mn-lt"/>
                <a:cs typeface="+mn-lt"/>
              </a:rPr>
              <a:t>: reservations, schedules, etc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Telecom</a:t>
            </a:r>
            <a:r>
              <a:rPr lang="en-IN" sz="2400" dirty="0" smtClean="0">
                <a:latin typeface="+mn-lt"/>
                <a:cs typeface="+mn-lt"/>
              </a:rPr>
              <a:t>: calls made, customer details, network usage, etc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Universities</a:t>
            </a:r>
            <a:r>
              <a:rPr lang="en-IN" sz="2400" dirty="0" smtClean="0">
                <a:latin typeface="+mn-lt"/>
                <a:cs typeface="+mn-lt"/>
              </a:rPr>
              <a:t>: registration, results, grades, etc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Sales</a:t>
            </a:r>
            <a:r>
              <a:rPr lang="en-IN" sz="2400" dirty="0" smtClean="0">
                <a:latin typeface="+mn-lt"/>
                <a:cs typeface="+mn-lt"/>
              </a:rPr>
              <a:t>: products, purchases, customers, etc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Banking</a:t>
            </a:r>
            <a:r>
              <a:rPr lang="en-IN" sz="2400" dirty="0" smtClean="0">
                <a:latin typeface="+mn-lt"/>
                <a:cs typeface="+mn-lt"/>
              </a:rPr>
              <a:t>: all transactions etc</a:t>
            </a:r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DBMS Database Models</a:t>
            </a:r>
            <a:endParaRPr lang="en-IN"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31" y="1511196"/>
            <a:ext cx="7772400" cy="4832176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+mn-lt"/>
                <a:cs typeface="+mn-lt"/>
              </a:rPr>
              <a:t>Database model defines the logical design and structure of a database 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" sz="2400" dirty="0" smtClean="0">
                <a:latin typeface="+mn-lt"/>
                <a:cs typeface="+mn-lt"/>
              </a:rPr>
              <a:t>defines </a:t>
            </a:r>
            <a:r>
              <a:rPr sz="2400" dirty="0" smtClean="0">
                <a:latin typeface="+mn-lt"/>
                <a:cs typeface="+mn-lt"/>
              </a:rPr>
              <a:t> the relationships and constraints that determine how data can be stored and accessed</a:t>
            </a:r>
            <a:endParaRPr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+mn-lt"/>
                <a:cs typeface="+mn-lt"/>
              </a:rPr>
              <a:t>While the Relational Model is the most widely used database model, there are other models too:</a:t>
            </a:r>
            <a:endParaRPr lang="en-IN" sz="2400" dirty="0" smtClean="0">
              <a:latin typeface="+mn-lt"/>
              <a:cs typeface="+mn-lt"/>
            </a:endParaRPr>
          </a:p>
          <a:p>
            <a:pPr lvl="1" algn="just">
              <a:lnSpc>
                <a:spcPct val="120000"/>
              </a:lnSpc>
            </a:pPr>
            <a:r>
              <a:rPr lang="en-IN" sz="2100" dirty="0" smtClean="0">
                <a:latin typeface="+mn-lt"/>
                <a:cs typeface="+mn-lt"/>
              </a:rPr>
              <a:t>Hierarchical Model</a:t>
            </a:r>
            <a:endParaRPr lang="en-IN" sz="2100" dirty="0" smtClean="0">
              <a:latin typeface="+mn-lt"/>
              <a:cs typeface="+mn-lt"/>
            </a:endParaRPr>
          </a:p>
          <a:p>
            <a:pPr lvl="1" algn="just">
              <a:lnSpc>
                <a:spcPct val="120000"/>
              </a:lnSpc>
            </a:pPr>
            <a:r>
              <a:rPr lang="en-IN" sz="2100" dirty="0" smtClean="0">
                <a:latin typeface="+mn-lt"/>
                <a:cs typeface="+mn-lt"/>
              </a:rPr>
              <a:t>Network Model</a:t>
            </a:r>
            <a:endParaRPr lang="en-IN" sz="2100" dirty="0" smtClean="0">
              <a:latin typeface="+mn-lt"/>
              <a:cs typeface="+mn-lt"/>
            </a:endParaRPr>
          </a:p>
          <a:p>
            <a:pPr lvl="1" algn="just">
              <a:lnSpc>
                <a:spcPct val="120000"/>
              </a:lnSpc>
            </a:pPr>
            <a:r>
              <a:rPr lang="en-IN" sz="2100" dirty="0" smtClean="0">
                <a:latin typeface="+mn-lt"/>
                <a:cs typeface="+mn-lt"/>
              </a:rPr>
              <a:t>Relational Model</a:t>
            </a:r>
            <a:endParaRPr lang="en-IN" sz="21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Hierarchical Model</a:t>
            </a:r>
            <a:endParaRPr lang="en-IN"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511300"/>
            <a:ext cx="8020685" cy="505206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en-IN" sz="2400" dirty="0" smtClean="0">
                <a:latin typeface="+mn-lt"/>
                <a:cs typeface="+mn-lt"/>
              </a:rPr>
              <a:t>O</a:t>
            </a:r>
            <a:r>
              <a:rPr lang="en-IN" sz="2400" dirty="0" smtClean="0">
                <a:latin typeface="+mn-lt"/>
                <a:cs typeface="+mn-lt"/>
              </a:rPr>
              <a:t>rganises data into a tree-like-structure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en-IN" sz="2400" dirty="0" smtClean="0">
                <a:latin typeface="+mn-lt"/>
                <a:cs typeface="+mn-lt"/>
              </a:rPr>
              <a:t>A </a:t>
            </a:r>
            <a:r>
              <a:rPr lang="en-IN" sz="2400" dirty="0" smtClean="0">
                <a:latin typeface="+mn-lt"/>
                <a:cs typeface="+mn-lt"/>
              </a:rPr>
              <a:t>single root, to which all the other data is linked. The heirarchy starts from the Root data, and expands like a tree, adding child nodes to the parent nodes.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en-IN" sz="2400" dirty="0" smtClean="0">
                <a:latin typeface="+mn-lt"/>
                <a:cs typeface="+mn-lt"/>
              </a:rPr>
              <a:t>M</a:t>
            </a:r>
            <a:r>
              <a:rPr lang="en-IN" sz="2400" dirty="0" smtClean="0">
                <a:latin typeface="+mn-lt"/>
                <a:cs typeface="+mn-lt"/>
              </a:rPr>
              <a:t>odel efficiently describes many real-world relationships like index of a book, recipes etc.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Hierarchical Model</a:t>
            </a:r>
            <a:endParaRPr lang="en-IN" sz="3200" dirty="0">
              <a:latin typeface="+mn-lt"/>
              <a:cs typeface="+mn-lt"/>
              <a:sym typeface="+mn-ea"/>
            </a:endParaRPr>
          </a:p>
        </p:txBody>
      </p:sp>
      <p:pic>
        <p:nvPicPr>
          <p:cNvPr id="5" name="Content Placeholder 4" descr="hierarchical-model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4795" y="1950085"/>
            <a:ext cx="8470265" cy="3970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4947</Words>
  <Application>WPS Presentation</Application>
  <PresentationFormat>On-screen Show (4:3)</PresentationFormat>
  <Paragraphs>118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Times Newer Roman</vt:lpstr>
      <vt:lpstr>Times New Roman</vt:lpstr>
      <vt:lpstr>Noto Serif CJK JP</vt:lpstr>
      <vt:lpstr>微软雅黑</vt:lpstr>
      <vt:lpstr>Droid Sans Fallback</vt:lpstr>
      <vt:lpstr>Arial Unicode MS</vt:lpstr>
      <vt:lpstr>Calibri</vt:lpstr>
      <vt:lpstr>Presentation1</vt:lpstr>
      <vt:lpstr>Database Technologies Session-1</vt:lpstr>
      <vt:lpstr>Topics Covered</vt:lpstr>
      <vt:lpstr>Introduction to DBMS </vt:lpstr>
      <vt:lpstr> Data Management Factors</vt:lpstr>
      <vt:lpstr>Why use DBMS ?</vt:lpstr>
      <vt:lpstr>Areas where DBMS are used</vt:lpstr>
      <vt:lpstr>DBMS Database Models</vt:lpstr>
      <vt:lpstr>Hierarchical Model</vt:lpstr>
      <vt:lpstr>Hierarchical Model</vt:lpstr>
      <vt:lpstr>Network Model</vt:lpstr>
      <vt:lpstr>Hierarchical Model</vt:lpstr>
      <vt:lpstr>Network Model</vt:lpstr>
      <vt:lpstr>Network Model</vt:lpstr>
      <vt:lpstr>Relational Model</vt:lpstr>
      <vt:lpstr>Types of Data Models</vt:lpstr>
      <vt:lpstr>Data modelling</vt:lpstr>
      <vt:lpstr>Conceptual data model</vt:lpstr>
      <vt:lpstr>Data modelling</vt:lpstr>
      <vt:lpstr>Logical data model</vt:lpstr>
      <vt:lpstr>Physical data model</vt:lpstr>
      <vt:lpstr>Data modelling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44</cp:revision>
  <dcterms:created xsi:type="dcterms:W3CDTF">2019-08-26T05:54:44Z</dcterms:created>
  <dcterms:modified xsi:type="dcterms:W3CDTF">2019-08-26T05:54:44Z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