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57" r:id="rId3"/>
    <p:sldId id="258" r:id="rId4"/>
    <p:sldId id="343" r:id="rId5"/>
    <p:sldId id="346" r:id="rId6"/>
    <p:sldId id="344" r:id="rId7"/>
    <p:sldId id="348" r:id="rId8"/>
    <p:sldId id="349" r:id="rId9"/>
    <p:sldId id="340" r:id="rId10"/>
    <p:sldId id="345" r:id="rId11"/>
    <p:sldId id="352" r:id="rId12"/>
    <p:sldId id="356" r:id="rId13"/>
    <p:sldId id="355" r:id="rId14"/>
    <p:sldId id="351" r:id="rId15"/>
    <p:sldId id="353" r:id="rId16"/>
    <p:sldId id="360" r:id="rId17"/>
    <p:sldId id="35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Noto Sans Mono CJK JP" panose="020B0500000000000000" charset="-122"/>
                <a:ea typeface="Noto Sans Mono CJK JP" panose="020B0500000000000000" charset="-122"/>
                <a:cs typeface="Noto Sans Mono CJK JP" panose="020B0500000000000000" charset="-122"/>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Noto Sans Mono CJK JP" panose="020B0500000000000000" charset="-122"/>
                <a:ea typeface="Noto Sans Mono CJK JP" panose="020B0500000000000000" charset="-122"/>
                <a:cs typeface="Noto Sans Mono CJK JP" panose="020B0500000000000000" charset="-122"/>
              </a:defRPr>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Noto Sans Mono CJK JP" panose="020B0500000000000000" charset="-122"/>
                <a:ea typeface="Noto Sans Mono CJK JP" panose="020B0500000000000000" charset="-122"/>
                <a:cs typeface="Noto Sans Mono CJK JP" panose="020B0500000000000000" charset="-122"/>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Noto Sans Mono CJK JP" panose="020B0500000000000000" charset="-122"/>
                <a:ea typeface="Noto Sans Mono CJK JP" panose="020B0500000000000000" charset="-122"/>
                <a:cs typeface="Noto Sans Mono CJK JP" panose="020B0500000000000000" charset="-122"/>
              </a:defRPr>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Noto Sans Mono CJK JP" panose="020B0500000000000000" charset="-122"/>
        <a:ea typeface="Noto Sans Mono CJK JP" panose="020B0500000000000000" charset="-122"/>
        <a:cs typeface="Noto Sans Mono CJK JP" panose="020B0500000000000000" charset="-122"/>
      </a:defRPr>
    </a:lvl1pPr>
    <a:lvl2pPr marL="457200" algn="l" defTabSz="914400" rtl="0" eaLnBrk="1" latinLnBrk="0" hangingPunct="1">
      <a:defRPr sz="1200" kern="1200">
        <a:solidFill>
          <a:schemeClr val="tx1"/>
        </a:solidFill>
        <a:latin typeface="Noto Sans Mono CJK JP" panose="020B0500000000000000" charset="-122"/>
        <a:ea typeface="Noto Sans Mono CJK JP" panose="020B0500000000000000" charset="-122"/>
        <a:cs typeface="Noto Sans Mono CJK JP" panose="020B0500000000000000" charset="-122"/>
      </a:defRPr>
    </a:lvl2pPr>
    <a:lvl3pPr marL="914400" algn="l" defTabSz="914400" rtl="0" eaLnBrk="1" latinLnBrk="0" hangingPunct="1">
      <a:defRPr sz="1200" kern="1200">
        <a:solidFill>
          <a:schemeClr val="tx1"/>
        </a:solidFill>
        <a:latin typeface="Noto Sans Mono CJK JP" panose="020B0500000000000000" charset="-122"/>
        <a:ea typeface="Noto Sans Mono CJK JP" panose="020B0500000000000000" charset="-122"/>
        <a:cs typeface="Noto Sans Mono CJK JP" panose="020B0500000000000000" charset="-122"/>
      </a:defRPr>
    </a:lvl3pPr>
    <a:lvl4pPr marL="1371600" algn="l" defTabSz="914400" rtl="0" eaLnBrk="1" latinLnBrk="0" hangingPunct="1">
      <a:defRPr sz="1200" kern="1200">
        <a:solidFill>
          <a:schemeClr val="tx1"/>
        </a:solidFill>
        <a:latin typeface="Noto Sans Mono CJK JP" panose="020B0500000000000000" charset="-122"/>
        <a:ea typeface="Noto Sans Mono CJK JP" panose="020B0500000000000000" charset="-122"/>
        <a:cs typeface="Noto Sans Mono CJK JP" panose="020B0500000000000000" charset="-122"/>
      </a:defRPr>
    </a:lvl4pPr>
    <a:lvl5pPr marL="1828800" algn="l" defTabSz="914400" rtl="0" eaLnBrk="1" latinLnBrk="0" hangingPunct="1">
      <a:defRPr sz="1200" kern="1200">
        <a:solidFill>
          <a:schemeClr val="tx1"/>
        </a:solidFill>
        <a:latin typeface="Noto Sans Mono CJK JP" panose="020B0500000000000000" charset="-122"/>
        <a:ea typeface="Noto Sans Mono CJK JP" panose="020B0500000000000000" charset="-122"/>
        <a:cs typeface="Noto Sans Mono CJK JP" panose="020B0500000000000000"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9A678811-B549-45B3-81B1-47E6AC5F9402}" type="slidenum">
              <a:rPr lang="en-US" altLang="en-US"/>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214E7FEA-58E0-47EE-AC9C-F31BF7C9F7FE}"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IN"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0534EEE-6172-4E08-B0F7-A7F46A93D015}" type="slidenum">
              <a:rPr lang="en-US" altLang="en-US"/>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A56982BD-E878-4359-9BE2-EF98375094DE}" type="slidenum">
              <a:rPr lang="en-US" altLang="en-US"/>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16832"/>
            <a:ext cx="8229600" cy="4560168"/>
          </a:xfrm>
          <a:prstGeom prst="rect">
            <a:avLst/>
          </a:prstGeo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31E38928-F05B-4C42-9226-61EDCAAB8EFB}" type="datetime1">
              <a:rPr lang="en-US" smtClean="0"/>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a:p>
        </p:txBody>
      </p:sp>
      <p:sp>
        <p:nvSpPr>
          <p:cNvPr id="6" name="Slide Number Placeholder 5"/>
          <p:cNvSpPr>
            <a:spLocks noGrp="1"/>
          </p:cNvSpPr>
          <p:nvPr>
            <p:ph type="sldNum" sz="quarter" idx="12"/>
          </p:nvPr>
        </p:nvSpPr>
        <p:spPr>
          <a:xfrm>
            <a:off x="7956376" y="6477000"/>
            <a:ext cx="1066800" cy="329184"/>
          </a:xfrm>
          <a:prstGeom prst="rect">
            <a:avLst/>
          </a:prstGeom>
        </p:spPr>
        <p:txBody>
          <a:bodyPr/>
          <a:lstStyle/>
          <a:p>
            <a:pPr algn="r"/>
            <a:fld id="{D4C49B74-5DB2-4B03-B1D2-7F6A3C51C318}" type="slidenum">
              <a:rPr lang="en-US" smtClean="0"/>
            </a:fld>
            <a:endParaRPr lang="en-US"/>
          </a:p>
        </p:txBody>
      </p:sp>
      <p:sp>
        <p:nvSpPr>
          <p:cNvPr id="7"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3086ADDC-2EE6-42FF-AE85-54D774CE032E}" type="slidenum">
              <a:rPr lang="en-US" altLang="en-US"/>
            </a:fld>
            <a:endParaRPr lang="en-US"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a:xfrm>
            <a:off x="685800" y="3933056"/>
            <a:ext cx="7772400" cy="2162944"/>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3086ADDC-2EE6-42FF-AE85-54D774CE032E}" type="slidenum">
              <a:rPr lang="en-US" altLang="en-US"/>
            </a:fld>
            <a:endParaRPr lang="en-US" altLang="en-US"/>
          </a:p>
        </p:txBody>
      </p:sp>
      <p:sp>
        <p:nvSpPr>
          <p:cNvPr id="7" name="Content Placeholder 2"/>
          <p:cNvSpPr>
            <a:spLocks noGrp="1"/>
          </p:cNvSpPr>
          <p:nvPr>
            <p:ph sz="half" idx="13"/>
          </p:nvPr>
        </p:nvSpPr>
        <p:spPr>
          <a:xfrm>
            <a:off x="685800" y="1981200"/>
            <a:ext cx="3814192" cy="1799456"/>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8" name="Content Placeholder 2"/>
          <p:cNvSpPr>
            <a:spLocks noGrp="1"/>
          </p:cNvSpPr>
          <p:nvPr>
            <p:ph sz="half" idx="14"/>
          </p:nvPr>
        </p:nvSpPr>
        <p:spPr>
          <a:xfrm>
            <a:off x="4650432" y="1981200"/>
            <a:ext cx="3807768" cy="1799456"/>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2FBF8E4-576C-4900-8131-5FBCD47137B3}"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4" name="Content Placeholder 3"/>
          <p:cNvSpPr>
            <a:spLocks noGrp="1"/>
          </p:cNvSpPr>
          <p:nvPr>
            <p:ph sz="half" idx="2"/>
          </p:nvPr>
        </p:nvSpPr>
        <p:spPr>
          <a:xfrm>
            <a:off x="4648200" y="1981200"/>
            <a:ext cx="3810000" cy="4114800"/>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524673CD-E789-4B99-849D-7D1DEE88FD01}"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7B82C466-627A-4535-934D-F77F4C647A2A}"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IN" dirty="0"/>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F559B138-3910-4CB2-9145-1068E3B9E07E}"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909E207A-2206-4F55-86B7-C4BA7E6C4B55}"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9F7BB258-1CFF-4F4F-8C27-AD1703630852}"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2" name="Picture 8" descr="F:\2 ppt.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350" y="0"/>
            <a:ext cx="9131300" cy="2041525"/>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n-US" altLang="en-US" smtClean="0"/>
              <a:t>Click to edit Master title style</a:t>
            </a:r>
            <a:endParaRPr lang="en-US" altLang="en-US" smtClean="0"/>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en-US" smtClean="0"/>
              <a:t>Click to edit Master text styles</a:t>
            </a:r>
            <a:endParaRPr lang="en-US" altLang="en-US" smtClean="0"/>
          </a:p>
          <a:p>
            <a:pPr lvl="1"/>
            <a:r>
              <a:rPr lang="en-US" altLang="en-US" smtClean="0"/>
              <a:t>Second level</a:t>
            </a:r>
            <a:endParaRPr lang="en-US" altLang="en-US" smtClean="0"/>
          </a:p>
          <a:p>
            <a:pPr lvl="2"/>
            <a:r>
              <a:rPr lang="en-US" altLang="en-US" smtClean="0"/>
              <a:t>Third level</a:t>
            </a:r>
            <a:endParaRPr lang="en-US" altLang="en-US" smtClean="0"/>
          </a:p>
          <a:p>
            <a:pPr lvl="3"/>
            <a:r>
              <a:rPr lang="en-US" altLang="en-US" smtClean="0"/>
              <a:t>Fourth level</a:t>
            </a:r>
            <a:endParaRPr lang="en-US" altLang="en-US" smtClean="0"/>
          </a:p>
          <a:p>
            <a:pPr lvl="4"/>
            <a:r>
              <a:rPr lang="en-US" altLang="en-US" smtClean="0"/>
              <a:t>Fifth level</a:t>
            </a:r>
            <a:endParaRPr lang="en-US" altLang="en-US" smtClean="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atin typeface="Noto Sans Mono CJK JP" panose="020B0500000000000000" charset="-122"/>
                <a:ea typeface="Noto Sans Mono CJK JP" panose="020B0500000000000000" charset="-122"/>
                <a:cs typeface="Noto Sans Mono CJK JP" panose="020B0500000000000000" charset="-122"/>
              </a:defRPr>
            </a:lvl1pPr>
          </a:lstStyle>
          <a:p>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atin typeface="Noto Sans Mono CJK JP" panose="020B0500000000000000" charset="-122"/>
                <a:ea typeface="Noto Sans Mono CJK JP" panose="020B0500000000000000" charset="-122"/>
                <a:cs typeface="Noto Sans Mono CJK JP" panose="020B0500000000000000" charset="-122"/>
              </a:defRPr>
            </a:lvl1pPr>
          </a:lstStyle>
          <a:p>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atin typeface="Noto Sans Mono CJK JP" panose="020B0500000000000000" charset="-122"/>
                <a:ea typeface="Noto Sans Mono CJK JP" panose="020B0500000000000000" charset="-122"/>
                <a:cs typeface="Noto Sans Mono CJK JP" panose="020B0500000000000000" charset="-122"/>
              </a:defRPr>
            </a:lvl1pPr>
          </a:lstStyle>
          <a:p>
            <a:fld id="{7FAD312C-826E-40DC-8EA2-9106566C605C}"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ctr" rtl="0" eaLnBrk="1" fontAlgn="base" hangingPunct="1">
        <a:spcBef>
          <a:spcPct val="0"/>
        </a:spcBef>
        <a:spcAft>
          <a:spcPct val="0"/>
        </a:spcAft>
        <a:defRPr sz="4400" kern="1200">
          <a:solidFill>
            <a:schemeClr val="tx2"/>
          </a:solidFill>
          <a:latin typeface="Noto Sans Mono CJK JP" panose="020B0500000000000000" charset="-122"/>
          <a:ea typeface="Noto Sans Mono CJK JP" panose="020B0500000000000000" charset="-122"/>
          <a:cs typeface="Noto Sans Mono CJK JP" panose="020B0500000000000000" charset="-122"/>
        </a:defRPr>
      </a:lvl1pPr>
      <a:lvl2pPr algn="ctr" rtl="0" eaLnBrk="1" fontAlgn="base" hangingPunct="1">
        <a:spcBef>
          <a:spcPct val="0"/>
        </a:spcBef>
        <a:spcAft>
          <a:spcPct val="0"/>
        </a:spcAft>
        <a:defRPr sz="4400">
          <a:solidFill>
            <a:schemeClr val="tx2"/>
          </a:solidFill>
          <a:latin typeface="Times New Roman" panose="02020603050405020304" pitchFamily="18" charset="0"/>
        </a:defRPr>
      </a:lvl2pPr>
      <a:lvl3pPr algn="ctr" rtl="0" eaLnBrk="1" fontAlgn="base" hangingPunct="1">
        <a:spcBef>
          <a:spcPct val="0"/>
        </a:spcBef>
        <a:spcAft>
          <a:spcPct val="0"/>
        </a:spcAft>
        <a:defRPr sz="4400">
          <a:solidFill>
            <a:schemeClr val="tx2"/>
          </a:solidFill>
          <a:latin typeface="Times New Roman" panose="02020603050405020304" pitchFamily="18" charset="0"/>
        </a:defRPr>
      </a:lvl3pPr>
      <a:lvl4pPr algn="ctr" rtl="0" eaLnBrk="1" fontAlgn="base" hangingPunct="1">
        <a:spcBef>
          <a:spcPct val="0"/>
        </a:spcBef>
        <a:spcAft>
          <a:spcPct val="0"/>
        </a:spcAft>
        <a:defRPr sz="4400">
          <a:solidFill>
            <a:schemeClr val="tx2"/>
          </a:solidFill>
          <a:latin typeface="Times New Roman" panose="02020603050405020304" pitchFamily="18" charset="0"/>
        </a:defRPr>
      </a:lvl4pPr>
      <a:lvl5pPr algn="ctr" rtl="0" eaLnBrk="1" fontAlgn="base" hangingPunct="1">
        <a:spcBef>
          <a:spcPct val="0"/>
        </a:spcBef>
        <a:spcAft>
          <a:spcPct val="0"/>
        </a:spcAft>
        <a:defRPr sz="4400">
          <a:solidFill>
            <a:schemeClr val="tx2"/>
          </a:solidFill>
          <a:latin typeface="Times New Roman" panose="02020603050405020304" pitchFamily="18" charset="0"/>
        </a:defRPr>
      </a:lvl5pPr>
      <a:lvl6pPr marL="457200" algn="ctr" rtl="0" eaLnBrk="1" fontAlgn="base" hangingPunct="1">
        <a:spcBef>
          <a:spcPct val="0"/>
        </a:spcBef>
        <a:spcAft>
          <a:spcPct val="0"/>
        </a:spcAft>
        <a:defRPr sz="4400">
          <a:solidFill>
            <a:schemeClr val="tx2"/>
          </a:solidFill>
          <a:latin typeface="Times New Roman" panose="02020603050405020304" pitchFamily="18" charset="0"/>
        </a:defRPr>
      </a:lvl6pPr>
      <a:lvl7pPr marL="914400" algn="ctr" rtl="0" eaLnBrk="1" fontAlgn="base" hangingPunct="1">
        <a:spcBef>
          <a:spcPct val="0"/>
        </a:spcBef>
        <a:spcAft>
          <a:spcPct val="0"/>
        </a:spcAft>
        <a:defRPr sz="4400">
          <a:solidFill>
            <a:schemeClr val="tx2"/>
          </a:solidFill>
          <a:latin typeface="Times New Roman" panose="02020603050405020304" pitchFamily="18" charset="0"/>
        </a:defRPr>
      </a:lvl7pPr>
      <a:lvl8pPr marL="1371600" algn="ctr" rtl="0" eaLnBrk="1" fontAlgn="base" hangingPunct="1">
        <a:spcBef>
          <a:spcPct val="0"/>
        </a:spcBef>
        <a:spcAft>
          <a:spcPct val="0"/>
        </a:spcAft>
        <a:defRPr sz="4400">
          <a:solidFill>
            <a:schemeClr val="tx2"/>
          </a:solidFill>
          <a:latin typeface="Times New Roman" panose="02020603050405020304" pitchFamily="18" charset="0"/>
        </a:defRPr>
      </a:lvl8pPr>
      <a:lvl9pPr marL="1828800" algn="ctr"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Noto Sans Mono CJK JP" panose="020B0500000000000000" charset="-122"/>
          <a:ea typeface="Noto Sans Mono CJK JP" panose="020B0500000000000000" charset="-122"/>
          <a:cs typeface="Noto Sans Mono CJK JP" panose="020B0500000000000000" charset="-122"/>
        </a:defRPr>
      </a:lvl1pPr>
      <a:lvl2pPr marL="742950" indent="-285750" algn="l" rtl="0" eaLnBrk="1" fontAlgn="base" hangingPunct="1">
        <a:spcBef>
          <a:spcPct val="20000"/>
        </a:spcBef>
        <a:spcAft>
          <a:spcPct val="0"/>
        </a:spcAft>
        <a:buChar char="–"/>
        <a:defRPr sz="2800" kern="1200">
          <a:solidFill>
            <a:schemeClr val="tx1"/>
          </a:solidFill>
          <a:latin typeface="Noto Sans Mono CJK JP" panose="020B0500000000000000" charset="-122"/>
          <a:ea typeface="Noto Sans Mono CJK JP" panose="020B0500000000000000" charset="-122"/>
          <a:cs typeface="Noto Sans Mono CJK JP" panose="020B0500000000000000" charset="-122"/>
        </a:defRPr>
      </a:lvl2pPr>
      <a:lvl3pPr marL="1143000" indent="-228600" algn="l" rtl="0" eaLnBrk="1" fontAlgn="base" hangingPunct="1">
        <a:spcBef>
          <a:spcPct val="20000"/>
        </a:spcBef>
        <a:spcAft>
          <a:spcPct val="0"/>
        </a:spcAft>
        <a:buChar char="•"/>
        <a:defRPr sz="2400" kern="1200">
          <a:solidFill>
            <a:schemeClr val="tx1"/>
          </a:solidFill>
          <a:latin typeface="Noto Sans Mono CJK JP" panose="020B0500000000000000" charset="-122"/>
          <a:ea typeface="Noto Sans Mono CJK JP" panose="020B0500000000000000" charset="-122"/>
          <a:cs typeface="Noto Sans Mono CJK JP" panose="020B0500000000000000" charset="-122"/>
        </a:defRPr>
      </a:lvl3pPr>
      <a:lvl4pPr marL="1600200" indent="-228600" algn="l" rtl="0" eaLnBrk="1" fontAlgn="base" hangingPunct="1">
        <a:spcBef>
          <a:spcPct val="20000"/>
        </a:spcBef>
        <a:spcAft>
          <a:spcPct val="0"/>
        </a:spcAft>
        <a:buChar char="–"/>
        <a:defRPr sz="2000" kern="1200">
          <a:solidFill>
            <a:schemeClr val="tx1"/>
          </a:solidFill>
          <a:latin typeface="Noto Sans Mono CJK JP" panose="020B0500000000000000" charset="-122"/>
          <a:ea typeface="Noto Sans Mono CJK JP" panose="020B0500000000000000" charset="-122"/>
          <a:cs typeface="Noto Sans Mono CJK JP" panose="020B0500000000000000" charset="-122"/>
        </a:defRPr>
      </a:lvl4pPr>
      <a:lvl5pPr marL="2057400" indent="-228600" algn="l" rtl="0" eaLnBrk="1" fontAlgn="base" hangingPunct="1">
        <a:spcBef>
          <a:spcPct val="20000"/>
        </a:spcBef>
        <a:spcAft>
          <a:spcPct val="0"/>
        </a:spcAft>
        <a:buChar char="»"/>
        <a:defRPr sz="2000" kern="1200">
          <a:solidFill>
            <a:schemeClr val="tx1"/>
          </a:solidFill>
          <a:latin typeface="Noto Sans Mono CJK JP" panose="020B0500000000000000" charset="-122"/>
          <a:ea typeface="Noto Sans Mono CJK JP" panose="020B0500000000000000" charset="-122"/>
          <a:cs typeface="Noto Sans Mono CJK JP" panose="020B0500000000000000" charset="-122"/>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185" y="2428875"/>
            <a:ext cx="7772400" cy="1143000"/>
          </a:xfrm>
        </p:spPr>
        <p:txBody>
          <a:bodyPr/>
          <a:lstStyle/>
          <a:p>
            <a:r>
              <a:rPr lang="en-IN" sz="3600" dirty="0">
                <a:latin typeface="Noto Serif CJK JP" panose="02020400000000000000" charset="-122"/>
                <a:ea typeface="Noto Serif CJK JP" panose="02020400000000000000" charset="-122"/>
              </a:rPr>
              <a:t>Object Oriented Programming Concepts Using C++ &amp; Data Structures</a:t>
            </a:r>
            <a:endParaRPr lang="en-IN" sz="3600" dirty="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755576" y="1772816"/>
            <a:ext cx="7772400" cy="4832176"/>
          </a:xfrm>
        </p:spPr>
        <p:txBody>
          <a:bodyPr/>
          <a:lstStyle/>
          <a:p>
            <a:endParaRPr lang="en-IN" sz="2800" dirty="0" smtClean="0"/>
          </a:p>
          <a:p>
            <a:endParaRPr lang="en-IN"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55" y="287020"/>
            <a:ext cx="7772400" cy="1143000"/>
          </a:xfrm>
        </p:spPr>
        <p:txBody>
          <a:bodyPr/>
          <a:lstStyle/>
          <a:p>
            <a:r>
              <a:rPr lang="en-US" altLang="en-US" sz="2800" dirty="0">
                <a:latin typeface="Noto Serif CJK JP" panose="02020400000000000000" charset="-122"/>
                <a:ea typeface="Noto Serif CJK JP" panose="02020400000000000000" charset="-122"/>
              </a:rPr>
              <a:t>What is a Heap ?</a:t>
            </a:r>
            <a:endParaRPr lang="en-US" altLang="en-US" sz="2800" dirty="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85800" y="1430020"/>
            <a:ext cx="7772400" cy="4766310"/>
          </a:xfrm>
        </p:spPr>
        <p:txBody>
          <a:bodyPr/>
          <a:lstStyle/>
          <a:p>
            <a:pPr>
              <a:lnSpc>
                <a:spcPct val="150000"/>
              </a:lnSpc>
            </a:pPr>
            <a:r>
              <a:rPr lang="en-US" sz="1800" dirty="0" smtClean="0">
                <a:latin typeface="Noto Serif CJK JP" panose="02020400000000000000" charset="-122"/>
                <a:ea typeface="Noto Serif CJK JP" panose="02020400000000000000" charset="-122"/>
              </a:rPr>
              <a:t>Heap is a special tree-based data structure, that satisfies the following special heap properties:</a:t>
            </a:r>
            <a:endParaRPr lang="en-US" sz="1800" dirty="0" smtClean="0">
              <a:latin typeface="Noto Serif CJK JP" panose="02020400000000000000" charset="-122"/>
              <a:ea typeface="Noto Serif CJK JP" panose="02020400000000000000" charset="-122"/>
            </a:endParaRPr>
          </a:p>
          <a:p>
            <a:pPr marL="0" indent="0">
              <a:lnSpc>
                <a:spcPct val="150000"/>
              </a:lnSpc>
              <a:buNone/>
            </a:pPr>
            <a:endParaRPr lang="en-US" sz="1800" dirty="0" smtClean="0">
              <a:latin typeface="Noto Serif CJK JP" panose="02020400000000000000" charset="-122"/>
              <a:ea typeface="Noto Serif CJK JP" panose="02020400000000000000" charset="-122"/>
            </a:endParaRPr>
          </a:p>
          <a:p>
            <a:pPr lvl="1">
              <a:lnSpc>
                <a:spcPct val="150000"/>
              </a:lnSpc>
            </a:pPr>
            <a:r>
              <a:rPr lang="en-US" sz="1575" dirty="0" smtClean="0">
                <a:latin typeface="Noto Serif CJK JP" panose="02020400000000000000" charset="-122"/>
                <a:ea typeface="Noto Serif CJK JP" panose="02020400000000000000" charset="-122"/>
              </a:rPr>
              <a:t>Shape Property: Heap data structure is always a Complete Binary Tree, which means all levels of the tree are fully filled.</a:t>
            </a:r>
            <a:endParaRPr lang="en-US" sz="1575" dirty="0" smtClean="0">
              <a:latin typeface="Noto Serif CJK JP" panose="02020400000000000000" charset="-122"/>
              <a:ea typeface="Noto Serif CJK JP" panose="02020400000000000000" charset="-122"/>
            </a:endParaRPr>
          </a:p>
          <a:p>
            <a:pPr marL="457200" lvl="1" indent="0">
              <a:lnSpc>
                <a:spcPct val="150000"/>
              </a:lnSpc>
              <a:buNone/>
            </a:pPr>
            <a:endParaRPr lang="en-US" sz="1575" dirty="0" smtClean="0">
              <a:latin typeface="Noto Serif CJK JP" panose="02020400000000000000" charset="-122"/>
              <a:ea typeface="Noto Serif CJK JP" panose="02020400000000000000" charset="-122"/>
            </a:endParaRPr>
          </a:p>
          <a:p>
            <a:pPr lvl="1">
              <a:lnSpc>
                <a:spcPct val="150000"/>
              </a:lnSpc>
            </a:pPr>
            <a:r>
              <a:rPr lang="en-US" sz="1575" dirty="0" smtClean="0">
                <a:latin typeface="Noto Serif CJK JP" panose="02020400000000000000" charset="-122"/>
                <a:ea typeface="Noto Serif CJK JP" panose="02020400000000000000" charset="-122"/>
              </a:rPr>
              <a:t>Heap Property: All nodes are either greater than or equal to or less than or equal to each of its children. If the parent nodes are greater than their child nodes, heap is called a Max-Heap, and if the parent nodes are smaller than their child nodes, heap is called Min-Heap.</a:t>
            </a:r>
            <a:endParaRPr lang="en-US" sz="1575" dirty="0" smtClean="0">
              <a:latin typeface="Noto Serif CJK JP" panose="02020400000000000000" charset="-122"/>
              <a:ea typeface="Noto Serif CJK JP" panose="02020400000000000000"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55" y="287020"/>
            <a:ext cx="7772400" cy="1143000"/>
          </a:xfrm>
        </p:spPr>
        <p:txBody>
          <a:bodyPr/>
          <a:lstStyle/>
          <a:p>
            <a:r>
              <a:rPr lang="en-US" altLang="en-US" sz="2800" dirty="0">
                <a:latin typeface="Noto Serif CJK JP" panose="02020400000000000000" charset="-122"/>
                <a:ea typeface="Noto Serif CJK JP" panose="02020400000000000000" charset="-122"/>
              </a:rPr>
              <a:t> Heap :  </a:t>
            </a:r>
            <a:r>
              <a:rPr lang="en-US" sz="2800" dirty="0" smtClean="0">
                <a:latin typeface="Noto Serif CJK JP" panose="02020400000000000000" charset="-122"/>
                <a:ea typeface="Noto Serif CJK JP" panose="02020400000000000000" charset="-122"/>
                <a:sym typeface="+mn-ea"/>
              </a:rPr>
              <a:t>Shape Property</a:t>
            </a:r>
            <a:endParaRPr lang="en-US" altLang="en-US" sz="2800" dirty="0">
              <a:latin typeface="Noto Serif CJK JP" panose="02020400000000000000" charset="-122"/>
              <a:ea typeface="Noto Serif CJK JP" panose="02020400000000000000" charset="-122"/>
            </a:endParaRPr>
          </a:p>
        </p:txBody>
      </p:sp>
      <p:pic>
        <p:nvPicPr>
          <p:cNvPr id="4" name="Content Placeholder 3" descr="/home/jishnu/Documents/heap-binary-tree-example.pngheap-binary-tree-example"/>
          <p:cNvPicPr>
            <a:picLocks noChangeAspect="1"/>
          </p:cNvPicPr>
          <p:nvPr>
            <p:ph idx="1"/>
          </p:nvPr>
        </p:nvPicPr>
        <p:blipFill>
          <a:blip r:embed="rId1"/>
          <a:srcRect/>
          <a:stretch>
            <a:fillRect/>
          </a:stretch>
        </p:blipFill>
        <p:spPr>
          <a:xfrm>
            <a:off x="1165860" y="2101850"/>
            <a:ext cx="7160895" cy="311531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55" y="287020"/>
            <a:ext cx="7772400" cy="1143000"/>
          </a:xfrm>
        </p:spPr>
        <p:txBody>
          <a:bodyPr/>
          <a:lstStyle/>
          <a:p>
            <a:r>
              <a:rPr lang="en-US" sz="2800" dirty="0" smtClean="0">
                <a:latin typeface="Noto Serif CJK JP" panose="02020400000000000000" charset="-122"/>
                <a:ea typeface="Noto Serif CJK JP" panose="02020400000000000000" charset="-122"/>
                <a:sym typeface="+mn-ea"/>
              </a:rPr>
              <a:t>Heap Property</a:t>
            </a:r>
            <a:endParaRPr lang="en-US" altLang="en-US" sz="2800" dirty="0">
              <a:latin typeface="Noto Serif CJK JP" panose="02020400000000000000" charset="-122"/>
              <a:ea typeface="Noto Serif CJK JP" panose="02020400000000000000" charset="-122"/>
            </a:endParaRPr>
          </a:p>
        </p:txBody>
      </p:sp>
      <p:pic>
        <p:nvPicPr>
          <p:cNvPr id="4" name="Content Placeholder 3" descr="heap-property-example"/>
          <p:cNvPicPr>
            <a:picLocks noChangeAspect="1"/>
          </p:cNvPicPr>
          <p:nvPr>
            <p:ph idx="1"/>
          </p:nvPr>
        </p:nvPicPr>
        <p:blipFill>
          <a:blip r:embed="rId1"/>
          <a:stretch>
            <a:fillRect/>
          </a:stretch>
        </p:blipFill>
        <p:spPr>
          <a:xfrm>
            <a:off x="1112520" y="1522095"/>
            <a:ext cx="6656070" cy="46609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55" y="287020"/>
            <a:ext cx="7772400" cy="1143000"/>
          </a:xfrm>
        </p:spPr>
        <p:txBody>
          <a:bodyPr/>
          <a:lstStyle/>
          <a:p>
            <a:r>
              <a:rPr lang="en-US" altLang="en-US" sz="2800" dirty="0">
                <a:latin typeface="Noto Serif CJK JP" panose="02020400000000000000" charset="-122"/>
                <a:ea typeface="Noto Serif CJK JP" panose="02020400000000000000" charset="-122"/>
              </a:rPr>
              <a:t>Heap Sort</a:t>
            </a:r>
            <a:endParaRPr lang="en-US" altLang="en-US" sz="2800" dirty="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85800" y="1430020"/>
            <a:ext cx="7772400" cy="4766310"/>
          </a:xfrm>
        </p:spPr>
        <p:txBody>
          <a:bodyPr/>
          <a:lstStyle/>
          <a:p>
            <a:pPr>
              <a:lnSpc>
                <a:spcPct val="150000"/>
              </a:lnSpc>
            </a:pPr>
            <a:r>
              <a:rPr lang="en-US" altLang="en-US" sz="1800" dirty="0" smtClean="0">
                <a:latin typeface="Noto Serif CJK JP" panose="02020400000000000000" charset="-122"/>
                <a:ea typeface="Noto Serif CJK JP" panose="02020400000000000000" charset="-122"/>
              </a:rPr>
              <a:t>I</a:t>
            </a:r>
            <a:r>
              <a:rPr lang="en-US" sz="1800" dirty="0" smtClean="0">
                <a:latin typeface="Noto Serif CJK JP" panose="02020400000000000000" charset="-122"/>
                <a:ea typeface="Noto Serif CJK JP" panose="02020400000000000000" charset="-122"/>
              </a:rPr>
              <a:t>nvolves building a Heap data structure from the given array and then utilizing the Heap to sort the array.</a:t>
            </a:r>
            <a:endParaRPr lang="en-US" sz="1800" dirty="0" smtClean="0">
              <a:latin typeface="Noto Serif CJK JP" panose="02020400000000000000" charset="-122"/>
              <a:ea typeface="Noto Serif CJK JP" panose="02020400000000000000" charset="-122"/>
            </a:endParaRPr>
          </a:p>
        </p:txBody>
      </p:sp>
      <p:pic>
        <p:nvPicPr>
          <p:cNvPr id="4" name="Picture 3" descr="/home/jishnu/Documents/200w.gif200w"/>
          <p:cNvPicPr>
            <a:picLocks noChangeAspect="1"/>
          </p:cNvPicPr>
          <p:nvPr/>
        </p:nvPicPr>
        <p:blipFill>
          <a:blip r:embed="rId1"/>
          <a:srcRect/>
          <a:stretch>
            <a:fillRect/>
          </a:stretch>
        </p:blipFill>
        <p:spPr>
          <a:xfrm>
            <a:off x="2016125" y="2730500"/>
            <a:ext cx="4533900" cy="362712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55" y="287020"/>
            <a:ext cx="7772400" cy="1143000"/>
          </a:xfrm>
        </p:spPr>
        <p:txBody>
          <a:bodyPr/>
          <a:lstStyle/>
          <a:p>
            <a:r>
              <a:rPr lang="en-US" altLang="en-US" sz="2800" dirty="0">
                <a:latin typeface="Noto Serif CJK JP" panose="02020400000000000000" charset="-122"/>
                <a:ea typeface="Noto Serif CJK JP" panose="02020400000000000000" charset="-122"/>
              </a:rPr>
              <a:t>How Heap Sort Works?</a:t>
            </a:r>
            <a:endParaRPr lang="en-US" altLang="en-US" sz="2800" dirty="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85800" y="1430020"/>
            <a:ext cx="7772400" cy="4766310"/>
          </a:xfrm>
        </p:spPr>
        <p:txBody>
          <a:bodyPr/>
          <a:lstStyle/>
          <a:p>
            <a:pPr>
              <a:lnSpc>
                <a:spcPct val="150000"/>
              </a:lnSpc>
            </a:pPr>
            <a:r>
              <a:rPr lang="en-US" sz="1800" dirty="0" smtClean="0">
                <a:latin typeface="Noto Serif CJK JP" panose="02020400000000000000" charset="-122"/>
                <a:ea typeface="Noto Serif CJK JP" panose="02020400000000000000" charset="-122"/>
              </a:rPr>
              <a:t>Heap sort algorithm is divided into two basic parts:</a:t>
            </a:r>
            <a:endParaRPr lang="en-US" sz="1800" dirty="0" smtClean="0">
              <a:latin typeface="Noto Serif CJK JP" panose="02020400000000000000" charset="-122"/>
              <a:ea typeface="Noto Serif CJK JP" panose="02020400000000000000" charset="-122"/>
            </a:endParaRPr>
          </a:p>
          <a:p>
            <a:pPr lvl="1">
              <a:lnSpc>
                <a:spcPct val="150000"/>
              </a:lnSpc>
            </a:pPr>
            <a:r>
              <a:rPr lang="en-US" sz="1575" dirty="0" smtClean="0">
                <a:latin typeface="Noto Serif CJK JP" panose="02020400000000000000" charset="-122"/>
                <a:ea typeface="Noto Serif CJK JP" panose="02020400000000000000" charset="-122"/>
              </a:rPr>
              <a:t>Creating a Heap of the unsorted list/array.</a:t>
            </a:r>
            <a:endParaRPr lang="en-US" sz="1575" dirty="0" smtClean="0">
              <a:latin typeface="Noto Serif CJK JP" panose="02020400000000000000" charset="-122"/>
              <a:ea typeface="Noto Serif CJK JP" panose="02020400000000000000" charset="-122"/>
            </a:endParaRPr>
          </a:p>
          <a:p>
            <a:pPr lvl="1">
              <a:lnSpc>
                <a:spcPct val="150000"/>
              </a:lnSpc>
            </a:pPr>
            <a:r>
              <a:rPr lang="en-US" sz="1575" dirty="0" smtClean="0">
                <a:latin typeface="Noto Serif CJK JP" panose="02020400000000000000" charset="-122"/>
                <a:ea typeface="Noto Serif CJK JP" panose="02020400000000000000" charset="-122"/>
              </a:rPr>
              <a:t>Then a sorted array is created by repeatedly removing the largest/smallest element from the heap, and inserting it into the array. The heap is reconstructed after each removal.</a:t>
            </a:r>
            <a:endParaRPr lang="en-US" sz="1575" dirty="0" smtClean="0">
              <a:latin typeface="Noto Serif CJK JP" panose="02020400000000000000" charset="-122"/>
              <a:ea typeface="Noto Serif CJK JP" panose="02020400000000000000"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55" y="287020"/>
            <a:ext cx="7772400" cy="1143000"/>
          </a:xfrm>
        </p:spPr>
        <p:txBody>
          <a:bodyPr/>
          <a:lstStyle/>
          <a:p>
            <a:r>
              <a:rPr lang="en-US" altLang="en-US" sz="2800" dirty="0">
                <a:latin typeface="Noto Serif CJK JP" panose="02020400000000000000" charset="-122"/>
                <a:ea typeface="Noto Serif CJK JP" panose="02020400000000000000" charset="-122"/>
              </a:rPr>
              <a:t>Heap Sort</a:t>
            </a:r>
            <a:endParaRPr lang="en-US" altLang="en-US" sz="2800" dirty="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85800" y="1430020"/>
            <a:ext cx="7772400" cy="4766310"/>
          </a:xfrm>
        </p:spPr>
        <p:txBody>
          <a:bodyPr/>
          <a:lstStyle/>
          <a:p>
            <a:pPr marL="0" indent="0">
              <a:lnSpc>
                <a:spcPct val="150000"/>
              </a:lnSpc>
              <a:buNone/>
            </a:pPr>
            <a:r>
              <a:rPr lang="en-US" sz="1800" b="1" dirty="0" smtClean="0">
                <a:latin typeface="Noto Serif CJK JP" panose="02020400000000000000" charset="-122"/>
                <a:ea typeface="Noto Serif CJK JP" panose="02020400000000000000" charset="-122"/>
              </a:rPr>
              <a:t>Why array based representation for Binary Heap?</a:t>
            </a:r>
            <a:endParaRPr lang="en-US" sz="1800" b="1" dirty="0" smtClean="0">
              <a:latin typeface="Noto Serif CJK JP" panose="02020400000000000000" charset="-122"/>
              <a:ea typeface="Noto Serif CJK JP" panose="02020400000000000000" charset="-122"/>
            </a:endParaRPr>
          </a:p>
          <a:p>
            <a:pPr marL="0" indent="0">
              <a:lnSpc>
                <a:spcPct val="150000"/>
              </a:lnSpc>
              <a:buNone/>
            </a:pPr>
            <a:r>
              <a:rPr lang="" altLang="en-US" sz="1800" dirty="0" smtClean="0">
                <a:latin typeface="Noto Serif CJK JP" panose="02020400000000000000" charset="-122"/>
                <a:ea typeface="Noto Serif CJK JP" panose="02020400000000000000" charset="-122"/>
              </a:rPr>
              <a:t>	</a:t>
            </a:r>
            <a:r>
              <a:rPr lang="en-US" sz="1800" dirty="0" smtClean="0">
                <a:latin typeface="Noto Serif CJK JP" panose="02020400000000000000" charset="-122"/>
                <a:ea typeface="Noto Serif CJK JP" panose="02020400000000000000" charset="-122"/>
              </a:rPr>
              <a:t>Since a Binary Heap is a Complete Binary Tree, it can be easily represented as array and array based representation is space efficient. If the parent node is stored at index I, the left child can be calculated by 2 * I + 1 and right child by 2 * I + 2 (assuming the indexing starts at 0).</a:t>
            </a:r>
            <a:endParaRPr lang="en-US" sz="1800" dirty="0" smtClean="0">
              <a:latin typeface="Noto Serif CJK JP" panose="02020400000000000000" charset="-122"/>
              <a:ea typeface="Noto Serif CJK JP" panose="02020400000000000000" charset="-122"/>
            </a:endParaRPr>
          </a:p>
          <a:p>
            <a:pPr marL="0" indent="0">
              <a:lnSpc>
                <a:spcPct val="150000"/>
              </a:lnSpc>
              <a:buNone/>
            </a:pPr>
            <a:r>
              <a:rPr lang="en-US" sz="1800" b="1" dirty="0" smtClean="0">
                <a:latin typeface="Noto Serif CJK JP" panose="02020400000000000000" charset="-122"/>
                <a:ea typeface="Noto Serif CJK JP" panose="02020400000000000000" charset="-122"/>
              </a:rPr>
              <a:t>How to build the heap ?</a:t>
            </a:r>
            <a:endParaRPr lang="en-US" sz="1800" dirty="0" smtClean="0">
              <a:latin typeface="Noto Serif CJK JP" panose="02020400000000000000" charset="-122"/>
              <a:ea typeface="Noto Serif CJK JP" panose="02020400000000000000" charset="-122"/>
            </a:endParaRPr>
          </a:p>
          <a:p>
            <a:pPr marL="0" indent="0">
              <a:lnSpc>
                <a:spcPct val="150000"/>
              </a:lnSpc>
              <a:buNone/>
            </a:pPr>
            <a:r>
              <a:rPr lang="en-US" sz="1800" dirty="0" smtClean="0">
                <a:latin typeface="Noto Serif CJK JP" panose="02020400000000000000" charset="-122"/>
                <a:ea typeface="Noto Serif CJK JP" panose="02020400000000000000" charset="-122"/>
              </a:rPr>
              <a:t>Heapify procedure can be applied to a node only if its children nodes are heapified. So the heapification must be performed in the bottom up order.</a:t>
            </a:r>
            <a:endParaRPr lang="en-US" sz="1800" dirty="0" smtClean="0">
              <a:latin typeface="Noto Serif CJK JP" panose="02020400000000000000" charset="-122"/>
              <a:ea typeface="Noto Serif CJK JP" panose="02020400000000000000"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55" y="287020"/>
            <a:ext cx="7772400" cy="1143000"/>
          </a:xfrm>
        </p:spPr>
        <p:txBody>
          <a:bodyPr/>
          <a:lstStyle/>
          <a:p>
            <a:r>
              <a:rPr lang="en-US" altLang="en-US" sz="2800" dirty="0">
                <a:latin typeface="Noto Serif CJK JP" panose="02020400000000000000" charset="-122"/>
                <a:ea typeface="Noto Serif CJK JP" panose="02020400000000000000" charset="-122"/>
              </a:rPr>
              <a:t>Complexity Analysis of Heap Sort</a:t>
            </a:r>
            <a:endParaRPr lang="en-US" altLang="en-US" sz="2800" dirty="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85800" y="1430020"/>
            <a:ext cx="7772400" cy="4766310"/>
          </a:xfrm>
        </p:spPr>
        <p:txBody>
          <a:bodyPr/>
          <a:lstStyle/>
          <a:p>
            <a:pPr>
              <a:lnSpc>
                <a:spcPct val="150000"/>
              </a:lnSpc>
            </a:pPr>
            <a:r>
              <a:rPr lang="en-US" sz="1800" dirty="0" smtClean="0">
                <a:latin typeface="Noto Serif CJK JP" panose="02020400000000000000" charset="-122"/>
                <a:ea typeface="Noto Serif CJK JP" panose="02020400000000000000" charset="-122"/>
              </a:rPr>
              <a:t> Time complexity of heapify is O(Logn). Time complexity of createAndBuildHeap() is O(n) and overall time complexity of Heap Sort is O(nLogn).</a:t>
            </a:r>
            <a:endParaRPr lang="en-US" sz="1800" dirty="0" smtClean="0">
              <a:latin typeface="Noto Serif CJK JP" panose="02020400000000000000" charset="-122"/>
              <a:ea typeface="Noto Serif CJK JP" panose="02020400000000000000" charset="-122"/>
            </a:endParaRPr>
          </a:p>
          <a:p>
            <a:pPr>
              <a:lnSpc>
                <a:spcPct val="150000"/>
              </a:lnSpc>
            </a:pPr>
            <a:endParaRPr lang="en-US" sz="1800" dirty="0" smtClean="0">
              <a:latin typeface="Noto Serif CJK JP" panose="02020400000000000000" charset="-122"/>
              <a:ea typeface="Noto Serif CJK JP" panose="02020400000000000000" charset="-122"/>
            </a:endParaRPr>
          </a:p>
          <a:p>
            <a:pPr>
              <a:lnSpc>
                <a:spcPct val="150000"/>
              </a:lnSpc>
            </a:pPr>
            <a:r>
              <a:rPr lang="en-US" sz="1800" dirty="0" smtClean="0">
                <a:latin typeface="Noto Serif CJK JP" panose="02020400000000000000" charset="-122"/>
                <a:ea typeface="Noto Serif CJK JP" panose="02020400000000000000" charset="-122"/>
              </a:rPr>
              <a:t>Worst Case Time Complexity: O(n*log n)</a:t>
            </a:r>
            <a:endParaRPr lang="en-US" sz="1800" dirty="0" smtClean="0">
              <a:latin typeface="Noto Serif CJK JP" panose="02020400000000000000" charset="-122"/>
              <a:ea typeface="Noto Serif CJK JP" panose="02020400000000000000" charset="-122"/>
            </a:endParaRPr>
          </a:p>
          <a:p>
            <a:pPr>
              <a:lnSpc>
                <a:spcPct val="150000"/>
              </a:lnSpc>
            </a:pPr>
            <a:r>
              <a:rPr lang="en-US" sz="1800" dirty="0" smtClean="0">
                <a:latin typeface="Noto Serif CJK JP" panose="02020400000000000000" charset="-122"/>
                <a:ea typeface="Noto Serif CJK JP" panose="02020400000000000000" charset="-122"/>
              </a:rPr>
              <a:t>Best Case Time Complexity: O(n*log n)</a:t>
            </a:r>
            <a:endParaRPr lang="en-US" sz="1800" dirty="0" smtClean="0">
              <a:latin typeface="Noto Serif CJK JP" panose="02020400000000000000" charset="-122"/>
              <a:ea typeface="Noto Serif CJK JP" panose="02020400000000000000" charset="-122"/>
            </a:endParaRPr>
          </a:p>
          <a:p>
            <a:pPr>
              <a:lnSpc>
                <a:spcPct val="150000"/>
              </a:lnSpc>
            </a:pPr>
            <a:r>
              <a:rPr lang="en-US" sz="1800" dirty="0" smtClean="0">
                <a:latin typeface="Noto Serif CJK JP" panose="02020400000000000000" charset="-122"/>
                <a:ea typeface="Noto Serif CJK JP" panose="02020400000000000000" charset="-122"/>
              </a:rPr>
              <a:t>Average Time Complexity: O(n*log n)</a:t>
            </a:r>
            <a:endParaRPr lang="en-US" sz="1800" dirty="0" smtClean="0">
              <a:latin typeface="Noto Serif CJK JP" panose="02020400000000000000" charset="-122"/>
              <a:ea typeface="Noto Serif CJK JP" panose="02020400000000000000"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55" y="287020"/>
            <a:ext cx="7772400" cy="1143000"/>
          </a:xfrm>
        </p:spPr>
        <p:txBody>
          <a:bodyPr/>
          <a:lstStyle/>
          <a:p>
            <a:r>
              <a:rPr lang="en-US" altLang="en-IN" sz="2800" dirty="0">
                <a:latin typeface="Noto Serif CJK JP" panose="02020400000000000000" charset="-122"/>
                <a:ea typeface="Noto Serif CJK JP" panose="02020400000000000000" charset="-122"/>
              </a:rPr>
              <a:t>Topics Covered</a:t>
            </a:r>
            <a:endParaRPr lang="en-US" altLang="en-IN" sz="2800" dirty="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85800" y="1430020"/>
            <a:ext cx="7772400" cy="4518660"/>
          </a:xfrm>
        </p:spPr>
        <p:txBody>
          <a:bodyPr/>
          <a:lstStyle/>
          <a:p>
            <a:pPr>
              <a:lnSpc>
                <a:spcPct val="200000"/>
              </a:lnSpc>
            </a:pPr>
            <a:r>
              <a:rPr lang="en-US" altLang="en-IN" sz="1800" dirty="0" smtClean="0">
                <a:latin typeface="Noto Serif CJK JP" panose="02020400000000000000" charset="-122"/>
                <a:ea typeface="Noto Serif CJK JP" panose="02020400000000000000" charset="-122"/>
              </a:rPr>
              <a:t>Quick Sort</a:t>
            </a:r>
            <a:endParaRPr lang="en-US" altLang="en-IN" sz="1800" dirty="0" smtClean="0">
              <a:latin typeface="Noto Serif CJK JP" panose="02020400000000000000" charset="-122"/>
              <a:ea typeface="Noto Serif CJK JP" panose="02020400000000000000" charset="-122"/>
            </a:endParaRPr>
          </a:p>
          <a:p>
            <a:pPr>
              <a:lnSpc>
                <a:spcPct val="200000"/>
              </a:lnSpc>
            </a:pPr>
            <a:r>
              <a:rPr lang="en-US" altLang="en-IN" sz="1800" dirty="0" smtClean="0">
                <a:latin typeface="Noto Serif CJK JP" panose="02020400000000000000" charset="-122"/>
                <a:ea typeface="Noto Serif CJK JP" panose="02020400000000000000" charset="-122"/>
              </a:rPr>
              <a:t>Heap Sort</a:t>
            </a:r>
            <a:endParaRPr lang="en-IN" sz="1800" dirty="0" smtClean="0">
              <a:latin typeface="Noto Serif CJK JP" panose="02020400000000000000" charset="-122"/>
              <a:ea typeface="Noto Serif CJK JP" panose="02020400000000000000" charset="-122"/>
            </a:endParaRPr>
          </a:p>
          <a:p>
            <a:pPr marL="0" indent="0">
              <a:lnSpc>
                <a:spcPct val="200000"/>
              </a:lnSpc>
              <a:buNone/>
            </a:pPr>
            <a:endParaRPr lang="en-IN" sz="1800" dirty="0" smtClean="0">
              <a:latin typeface="Noto Serif CJK JP" panose="02020400000000000000" charset="-122"/>
              <a:ea typeface="Noto Serif CJK JP" panose="02020400000000000000"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55" y="287020"/>
            <a:ext cx="7772400" cy="1143000"/>
          </a:xfrm>
        </p:spPr>
        <p:txBody>
          <a:bodyPr/>
          <a:lstStyle/>
          <a:p>
            <a:r>
              <a:rPr lang="en-US" altLang="en-US" sz="2800" dirty="0">
                <a:latin typeface="Noto Serif CJK JP" panose="02020400000000000000" charset="-122"/>
                <a:ea typeface="Noto Serif CJK JP" panose="02020400000000000000" charset="-122"/>
              </a:rPr>
              <a:t>Quick Sort</a:t>
            </a:r>
            <a:endParaRPr lang="en-US" altLang="en-US" sz="2800" dirty="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85800" y="1430020"/>
            <a:ext cx="7772400" cy="4766310"/>
          </a:xfrm>
        </p:spPr>
        <p:txBody>
          <a:bodyPr/>
          <a:lstStyle/>
          <a:p>
            <a:pPr>
              <a:lnSpc>
                <a:spcPct val="150000"/>
              </a:lnSpc>
            </a:pPr>
            <a:r>
              <a:rPr lang="en-US" altLang="en-US" sz="1800" dirty="0" smtClean="0">
                <a:latin typeface="Noto Serif CJK JP" panose="02020400000000000000" charset="-122"/>
                <a:ea typeface="Noto Serif CJK JP" panose="02020400000000000000" charset="-122"/>
              </a:rPr>
              <a:t>C</a:t>
            </a:r>
            <a:r>
              <a:rPr lang="en-US" altLang="en-IN" sz="1800" dirty="0" smtClean="0">
                <a:latin typeface="Noto Serif CJK JP" panose="02020400000000000000" charset="-122"/>
                <a:ea typeface="Noto Serif CJK JP" panose="02020400000000000000" charset="-122"/>
              </a:rPr>
              <a:t>oncept of Divide and Conquer, just like merge sort.</a:t>
            </a:r>
            <a:endParaRPr lang="en-US" altLang="en-IN" sz="1800" dirty="0" smtClean="0">
              <a:latin typeface="Noto Serif CJK JP" panose="02020400000000000000" charset="-122"/>
              <a:ea typeface="Noto Serif CJK JP" panose="02020400000000000000" charset="-122"/>
            </a:endParaRPr>
          </a:p>
          <a:p>
            <a:pPr>
              <a:lnSpc>
                <a:spcPct val="150000"/>
              </a:lnSpc>
            </a:pPr>
            <a:r>
              <a:rPr lang="en-US" altLang="en-US" sz="1800" dirty="0" smtClean="0">
                <a:latin typeface="Noto Serif CJK JP" panose="02020400000000000000" charset="-122"/>
                <a:ea typeface="Noto Serif CJK JP" panose="02020400000000000000" charset="-122"/>
              </a:rPr>
              <a:t>H</a:t>
            </a:r>
            <a:r>
              <a:rPr lang="en-US" altLang="en-IN" sz="1800" dirty="0" smtClean="0">
                <a:latin typeface="Noto Serif CJK JP" panose="02020400000000000000" charset="-122"/>
                <a:ea typeface="Noto Serif CJK JP" panose="02020400000000000000" charset="-122"/>
              </a:rPr>
              <a:t>eavy lifting(major work) is done while dividing the array into subarrays</a:t>
            </a:r>
            <a:endParaRPr lang="en-US" altLang="en-IN" sz="1800" dirty="0" smtClean="0">
              <a:latin typeface="Noto Serif CJK JP" panose="02020400000000000000" charset="-122"/>
              <a:ea typeface="Noto Serif CJK JP" panose="02020400000000000000" charset="-122"/>
            </a:endParaRPr>
          </a:p>
          <a:p>
            <a:pPr>
              <a:lnSpc>
                <a:spcPct val="150000"/>
              </a:lnSpc>
            </a:pPr>
            <a:r>
              <a:rPr lang="en-US" altLang="en-IN" sz="1800" dirty="0" smtClean="0">
                <a:latin typeface="Noto Serif CJK JP" panose="02020400000000000000" charset="-122"/>
                <a:ea typeface="Noto Serif CJK JP" panose="02020400000000000000" charset="-122"/>
              </a:rPr>
              <a:t>In case of quick sort, the combine step does absolutely nothing.</a:t>
            </a:r>
            <a:endParaRPr lang="en-US" altLang="en-IN" sz="1800" dirty="0" smtClean="0">
              <a:latin typeface="Noto Serif CJK JP" panose="02020400000000000000" charset="-122"/>
              <a:ea typeface="Noto Serif CJK JP" panose="02020400000000000000" charset="-122"/>
            </a:endParaRPr>
          </a:p>
          <a:p>
            <a:pPr>
              <a:lnSpc>
                <a:spcPct val="150000"/>
              </a:lnSpc>
            </a:pPr>
            <a:r>
              <a:rPr lang="en-US" altLang="en-IN" sz="1800" dirty="0" smtClean="0">
                <a:latin typeface="Noto Serif CJK JP" panose="02020400000000000000" charset="-122"/>
                <a:ea typeface="Noto Serif CJK JP" panose="02020400000000000000" charset="-122"/>
              </a:rPr>
              <a:t>It is also called partition-exchange sort.</a:t>
            </a:r>
            <a:endParaRPr lang="en-US" altLang="en-IN" sz="1800" dirty="0" smtClean="0">
              <a:latin typeface="Noto Serif CJK JP" panose="02020400000000000000" charset="-122"/>
              <a:ea typeface="Noto Serif CJK JP" panose="02020400000000000000" charset="-122"/>
            </a:endParaRPr>
          </a:p>
          <a:p>
            <a:pPr>
              <a:lnSpc>
                <a:spcPct val="150000"/>
              </a:lnSpc>
            </a:pPr>
            <a:r>
              <a:rPr lang="en-US" altLang="en-US" sz="1800" dirty="0">
                <a:latin typeface="Noto Serif CJK JP" panose="02020400000000000000" charset="-122"/>
                <a:ea typeface="Noto Serif CJK JP" panose="02020400000000000000" charset="-122"/>
                <a:sym typeface="+mn-ea"/>
              </a:rPr>
              <a:t>This algorithm divides the list into three main parts:</a:t>
            </a:r>
            <a:endParaRPr lang="en-US" altLang="en-US" sz="1800" dirty="0">
              <a:latin typeface="Noto Serif CJK JP" panose="02020400000000000000" charset="-122"/>
              <a:ea typeface="Noto Serif CJK JP" panose="02020400000000000000" charset="-122"/>
              <a:sym typeface="+mn-ea"/>
            </a:endParaRPr>
          </a:p>
          <a:p>
            <a:pPr lvl="1">
              <a:lnSpc>
                <a:spcPct val="150000"/>
              </a:lnSpc>
            </a:pPr>
            <a:r>
              <a:rPr lang="en-US" altLang="en-US" sz="1795" dirty="0">
                <a:latin typeface="Noto Serif CJK JP" panose="02020400000000000000" charset="-122"/>
                <a:ea typeface="Noto Serif CJK JP" panose="02020400000000000000" charset="-122"/>
                <a:sym typeface="+mn-ea"/>
              </a:rPr>
              <a:t>Elements less than the Pivot element</a:t>
            </a:r>
            <a:endParaRPr lang="en-US" altLang="en-US" sz="1795" dirty="0">
              <a:latin typeface="Noto Serif CJK JP" panose="02020400000000000000" charset="-122"/>
              <a:ea typeface="Noto Serif CJK JP" panose="02020400000000000000" charset="-122"/>
              <a:sym typeface="+mn-ea"/>
            </a:endParaRPr>
          </a:p>
          <a:p>
            <a:pPr lvl="1">
              <a:lnSpc>
                <a:spcPct val="150000"/>
              </a:lnSpc>
            </a:pPr>
            <a:r>
              <a:rPr lang="en-US" altLang="en-US" sz="1795" dirty="0">
                <a:latin typeface="Noto Serif CJK JP" panose="02020400000000000000" charset="-122"/>
                <a:ea typeface="Noto Serif CJK JP" panose="02020400000000000000" charset="-122"/>
                <a:sym typeface="+mn-ea"/>
              </a:rPr>
              <a:t>Pivot element(Central element)</a:t>
            </a:r>
            <a:endParaRPr lang="en-US" altLang="en-US" sz="1795" dirty="0">
              <a:latin typeface="Noto Serif CJK JP" panose="02020400000000000000" charset="-122"/>
              <a:ea typeface="Noto Serif CJK JP" panose="02020400000000000000" charset="-122"/>
              <a:sym typeface="+mn-ea"/>
            </a:endParaRPr>
          </a:p>
          <a:p>
            <a:pPr lvl="1">
              <a:lnSpc>
                <a:spcPct val="150000"/>
              </a:lnSpc>
            </a:pPr>
            <a:r>
              <a:rPr lang="en-US" altLang="en-US" sz="1795" dirty="0">
                <a:latin typeface="Noto Serif CJK JP" panose="02020400000000000000" charset="-122"/>
                <a:ea typeface="Noto Serif CJK JP" panose="02020400000000000000" charset="-122"/>
                <a:sym typeface="+mn-ea"/>
              </a:rPr>
              <a:t>Elements greater than the pivot element</a:t>
            </a:r>
            <a:endParaRPr lang="en-US" altLang="en-IN" sz="1795" dirty="0" smtClean="0">
              <a:latin typeface="Noto Serif CJK JP" panose="02020400000000000000" charset="-122"/>
              <a:ea typeface="Noto Serif CJK JP" panose="02020400000000000000" charset="-122"/>
            </a:endParaRPr>
          </a:p>
          <a:p>
            <a:pPr>
              <a:lnSpc>
                <a:spcPct val="200000"/>
              </a:lnSpc>
            </a:pPr>
            <a:endParaRPr lang="en-US" altLang="en-IN" sz="1800" dirty="0" smtClean="0">
              <a:latin typeface="Noto Serif CJK JP" panose="02020400000000000000" charset="-122"/>
              <a:ea typeface="Noto Serif CJK JP" panose="02020400000000000000" charset="-122"/>
            </a:endParaRPr>
          </a:p>
          <a:p>
            <a:pPr marL="0" indent="0">
              <a:lnSpc>
                <a:spcPct val="200000"/>
              </a:lnSpc>
              <a:buNone/>
            </a:pPr>
            <a:endParaRPr lang="en-IN" sz="1800" dirty="0" smtClean="0">
              <a:latin typeface="Noto Serif CJK JP" panose="02020400000000000000" charset="-122"/>
              <a:ea typeface="Noto Serif CJK JP" panose="02020400000000000000"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55" y="287020"/>
            <a:ext cx="3434080" cy="1143000"/>
          </a:xfrm>
        </p:spPr>
        <p:txBody>
          <a:bodyPr/>
          <a:lstStyle/>
          <a:p>
            <a:r>
              <a:rPr lang="en-US" altLang="en-US" sz="2800" dirty="0">
                <a:latin typeface="Noto Serif CJK JP" panose="02020400000000000000" charset="-122"/>
                <a:ea typeface="Noto Serif CJK JP" panose="02020400000000000000" charset="-122"/>
              </a:rPr>
              <a:t>Quick Sort</a:t>
            </a:r>
            <a:endParaRPr lang="en-US" altLang="en-US" sz="2800" dirty="0">
              <a:latin typeface="Noto Serif CJK JP" panose="02020400000000000000" charset="-122"/>
              <a:ea typeface="Noto Serif CJK JP" panose="02020400000000000000" charset="-122"/>
            </a:endParaRPr>
          </a:p>
        </p:txBody>
      </p:sp>
      <p:pic>
        <p:nvPicPr>
          <p:cNvPr id="4" name="Picture 3" descr="/home/jishnu/Documents/QuickSort2.pngQuickSort2"/>
          <p:cNvPicPr>
            <a:picLocks noChangeAspect="1"/>
          </p:cNvPicPr>
          <p:nvPr/>
        </p:nvPicPr>
        <p:blipFill>
          <a:blip r:embed="rId1"/>
          <a:srcRect/>
          <a:stretch>
            <a:fillRect/>
          </a:stretch>
        </p:blipFill>
        <p:spPr>
          <a:xfrm>
            <a:off x="554355" y="1887220"/>
            <a:ext cx="8155940" cy="36195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55" y="287020"/>
            <a:ext cx="7772400" cy="1143000"/>
          </a:xfrm>
        </p:spPr>
        <p:txBody>
          <a:bodyPr/>
          <a:lstStyle/>
          <a:p>
            <a:r>
              <a:rPr lang="en-US" altLang="en-US" sz="2800" dirty="0">
                <a:latin typeface="Noto Serif CJK JP" panose="02020400000000000000" charset="-122"/>
                <a:ea typeface="Noto Serif CJK JP" panose="02020400000000000000" charset="-122"/>
                <a:sym typeface="+mn-ea"/>
              </a:rPr>
              <a:t>Quick Sort - Steps</a:t>
            </a:r>
            <a:endParaRPr lang="en-US" altLang="en-US" sz="2800" dirty="0">
              <a:latin typeface="Noto Serif CJK JP" panose="02020400000000000000" charset="-122"/>
              <a:ea typeface="Noto Serif CJK JP" panose="02020400000000000000" charset="-122"/>
              <a:sym typeface="+mn-ea"/>
            </a:endParaRPr>
          </a:p>
        </p:txBody>
      </p:sp>
      <p:sp>
        <p:nvSpPr>
          <p:cNvPr id="3" name="Content Placeholder 2"/>
          <p:cNvSpPr>
            <a:spLocks noGrp="1"/>
          </p:cNvSpPr>
          <p:nvPr>
            <p:ph idx="1"/>
          </p:nvPr>
        </p:nvSpPr>
        <p:spPr>
          <a:xfrm>
            <a:off x="554355" y="1182370"/>
            <a:ext cx="7772400" cy="5358765"/>
          </a:xfrm>
        </p:spPr>
        <p:txBody>
          <a:bodyPr/>
          <a:lstStyle/>
          <a:p>
            <a:pPr>
              <a:lnSpc>
                <a:spcPct val="150000"/>
              </a:lnSpc>
            </a:pPr>
            <a:r>
              <a:rPr lang="en-US" altLang="en-US" sz="1800" dirty="0">
                <a:latin typeface="Noto Serif CJK JP" panose="02020400000000000000" charset="-122"/>
                <a:ea typeface="Noto Serif CJK JP" panose="02020400000000000000" charset="-122"/>
                <a:sym typeface="+mn-ea"/>
              </a:rPr>
              <a:t>After selecting an element as pivot, which is the last index of the array in our case, we divide the array for the first time.</a:t>
            </a:r>
            <a:endParaRPr lang="en-US" altLang="en-US" sz="1800" dirty="0">
              <a:latin typeface="Noto Serif CJK JP" panose="02020400000000000000" charset="-122"/>
              <a:ea typeface="Noto Serif CJK JP" panose="02020400000000000000" charset="-122"/>
              <a:sym typeface="+mn-ea"/>
            </a:endParaRPr>
          </a:p>
          <a:p>
            <a:pPr lvl="0">
              <a:lnSpc>
                <a:spcPct val="150000"/>
              </a:lnSpc>
              <a:buFont typeface="Arial" panose="02080604020202020204" pitchFamily="34" charset="0"/>
              <a:buChar char="•"/>
            </a:pPr>
            <a:r>
              <a:rPr lang="en-US" altLang="en-US" sz="1800" dirty="0">
                <a:latin typeface="Noto Serif CJK JP" panose="02020400000000000000" charset="-122"/>
                <a:ea typeface="Noto Serif CJK JP" panose="02020400000000000000" charset="-122"/>
                <a:sym typeface="+mn-ea"/>
              </a:rPr>
              <a:t>In quick sort, we call this partitioning. It is not simple breaking down of array into 2 subarrays, but in case of partitioning, the array elements are so positioned that all the elements smaller than the pivot will be on the left side of the pivot and all the elements greater than the pivot will be on the right side of it.</a:t>
            </a:r>
            <a:endParaRPr lang="en-US" altLang="en-US" sz="1800" dirty="0">
              <a:latin typeface="Noto Serif CJK JP" panose="02020400000000000000" charset="-122"/>
              <a:ea typeface="Noto Serif CJK JP" panose="02020400000000000000" charset="-122"/>
              <a:sym typeface="+mn-ea"/>
            </a:endParaRPr>
          </a:p>
          <a:p>
            <a:pPr lvl="0">
              <a:lnSpc>
                <a:spcPct val="150000"/>
              </a:lnSpc>
              <a:buFont typeface="Arial" panose="02080604020202020204" pitchFamily="34" charset="0"/>
              <a:buChar char="•"/>
            </a:pPr>
            <a:r>
              <a:rPr lang="en-US" altLang="en-US" sz="1800" dirty="0">
                <a:latin typeface="Noto Serif CJK JP" panose="02020400000000000000" charset="-122"/>
                <a:ea typeface="Noto Serif CJK JP" panose="02020400000000000000" charset="-122"/>
                <a:sym typeface="+mn-ea"/>
              </a:rPr>
              <a:t>And the pivot element will be at its final sorted position.</a:t>
            </a:r>
            <a:endParaRPr lang="en-US" altLang="en-US" sz="1800" dirty="0">
              <a:latin typeface="Noto Serif CJK JP" panose="02020400000000000000" charset="-122"/>
              <a:ea typeface="Noto Serif CJK JP" panose="02020400000000000000" charset="-122"/>
              <a:sym typeface="+mn-ea"/>
            </a:endParaRPr>
          </a:p>
          <a:p>
            <a:pPr lvl="0">
              <a:lnSpc>
                <a:spcPct val="150000"/>
              </a:lnSpc>
              <a:buFont typeface="Arial" panose="02080604020202020204" pitchFamily="34" charset="0"/>
              <a:buChar char="•"/>
            </a:pPr>
            <a:r>
              <a:rPr lang="en-US" altLang="en-US" sz="1800" dirty="0">
                <a:latin typeface="Noto Serif CJK JP" panose="02020400000000000000" charset="-122"/>
                <a:ea typeface="Noto Serif CJK JP" panose="02020400000000000000" charset="-122"/>
                <a:sym typeface="+mn-ea"/>
              </a:rPr>
              <a:t>The elements to the left and right, may not be sorted.</a:t>
            </a:r>
            <a:endParaRPr lang="en-US" altLang="en-US" sz="1800" dirty="0">
              <a:latin typeface="Noto Serif CJK JP" panose="02020400000000000000" charset="-122"/>
              <a:ea typeface="Noto Serif CJK JP" panose="02020400000000000000" charset="-122"/>
              <a:sym typeface="+mn-ea"/>
            </a:endParaRPr>
          </a:p>
          <a:p>
            <a:pPr lvl="0">
              <a:lnSpc>
                <a:spcPct val="150000"/>
              </a:lnSpc>
              <a:buFont typeface="Arial" panose="02080604020202020204" pitchFamily="34" charset="0"/>
              <a:buChar char="•"/>
            </a:pPr>
            <a:r>
              <a:rPr lang="en-US" altLang="en-US" sz="1800" dirty="0">
                <a:latin typeface="Noto Serif CJK JP" panose="02020400000000000000" charset="-122"/>
                <a:ea typeface="Noto Serif CJK JP" panose="02020400000000000000" charset="-122"/>
                <a:sym typeface="+mn-ea"/>
              </a:rPr>
              <a:t>Then we pick subarrays, elements on the left of pivot and elements on the right of pivot, and we perform partitioning on them by choosing a pivot in the subarrays.</a:t>
            </a:r>
            <a:endParaRPr lang="en-US" altLang="en-US" sz="1800" dirty="0">
              <a:latin typeface="Noto Serif CJK JP" panose="02020400000000000000" charset="-122"/>
              <a:ea typeface="Noto Serif CJK JP" panose="02020400000000000000" charset="-122"/>
              <a:sym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55" y="287020"/>
            <a:ext cx="7772400" cy="1143000"/>
          </a:xfrm>
        </p:spPr>
        <p:txBody>
          <a:bodyPr/>
          <a:lstStyle/>
          <a:p>
            <a:r>
              <a:rPr lang="en-US" altLang="en-US" sz="2800" dirty="0">
                <a:latin typeface="Noto Serif CJK JP" panose="02020400000000000000" charset="-122"/>
                <a:ea typeface="Noto Serif CJK JP" panose="02020400000000000000" charset="-122"/>
                <a:sym typeface="+mn-ea"/>
              </a:rPr>
              <a:t>Quick Sort - Steps</a:t>
            </a:r>
            <a:endParaRPr lang="en-US" altLang="en-US" sz="2800" dirty="0">
              <a:latin typeface="Noto Serif CJK JP" panose="02020400000000000000" charset="-122"/>
              <a:ea typeface="Noto Serif CJK JP" panose="02020400000000000000" charset="-122"/>
              <a:sym typeface="+mn-ea"/>
            </a:endParaRPr>
          </a:p>
        </p:txBody>
      </p:sp>
      <p:sp>
        <p:nvSpPr>
          <p:cNvPr id="3" name="Content Placeholder 2"/>
          <p:cNvSpPr>
            <a:spLocks noGrp="1"/>
          </p:cNvSpPr>
          <p:nvPr>
            <p:ph idx="1"/>
          </p:nvPr>
        </p:nvSpPr>
        <p:spPr>
          <a:xfrm>
            <a:off x="554355" y="1182370"/>
            <a:ext cx="7772400" cy="5358765"/>
          </a:xfrm>
        </p:spPr>
        <p:txBody>
          <a:bodyPr/>
          <a:lstStyle/>
          <a:p>
            <a:pPr marL="0" indent="0">
              <a:lnSpc>
                <a:spcPct val="70000"/>
              </a:lnSpc>
              <a:buNone/>
            </a:pPr>
            <a:r>
              <a:rPr lang="en-US" altLang="en-US" sz="1800" dirty="0">
                <a:latin typeface="FreeMono" panose="020F0409020205020404" charset="0"/>
                <a:ea typeface="FreeMono" panose="020F0409020205020404" charset="0"/>
                <a:sym typeface="+mn-ea"/>
              </a:rPr>
              <a:t>partition (arr[], low, high)</a:t>
            </a:r>
            <a:endParaRPr lang="en-US" altLang="en-US" sz="1800" dirty="0">
              <a:latin typeface="FreeMono" panose="020F0409020205020404" charset="0"/>
              <a:ea typeface="FreeMono" panose="020F0409020205020404" charset="0"/>
              <a:sym typeface="+mn-ea"/>
            </a:endParaRPr>
          </a:p>
          <a:p>
            <a:pPr marL="0" indent="0">
              <a:lnSpc>
                <a:spcPct val="70000"/>
              </a:lnSpc>
              <a:buNone/>
            </a:pPr>
            <a:r>
              <a:rPr lang="en-US" altLang="en-US" sz="1800" dirty="0">
                <a:latin typeface="FreeMono" panose="020F0409020205020404" charset="0"/>
                <a:ea typeface="FreeMono" panose="020F0409020205020404" charset="0"/>
                <a:sym typeface="+mn-ea"/>
              </a:rPr>
              <a:t>{</a:t>
            </a:r>
            <a:endParaRPr lang="en-US" altLang="en-US" sz="1800" dirty="0">
              <a:latin typeface="FreeMono" panose="020F0409020205020404" charset="0"/>
              <a:ea typeface="FreeMono" panose="020F0409020205020404" charset="0"/>
              <a:sym typeface="+mn-ea"/>
            </a:endParaRPr>
          </a:p>
          <a:p>
            <a:pPr marL="0" indent="0">
              <a:lnSpc>
                <a:spcPct val="70000"/>
              </a:lnSpc>
              <a:buNone/>
            </a:pPr>
            <a:r>
              <a:rPr lang="en-US" altLang="en-US" sz="1800" dirty="0">
                <a:latin typeface="FreeMono" panose="020F0409020205020404" charset="0"/>
                <a:ea typeface="FreeMono" panose="020F0409020205020404" charset="0"/>
                <a:sym typeface="+mn-ea"/>
              </a:rPr>
              <a:t>   // pivot (Element to be placed at correct position)</a:t>
            </a:r>
            <a:endParaRPr lang="en-US" altLang="en-US" sz="1800" dirty="0">
              <a:latin typeface="FreeMono" panose="020F0409020205020404" charset="0"/>
              <a:ea typeface="FreeMono" panose="020F0409020205020404" charset="0"/>
              <a:sym typeface="+mn-ea"/>
            </a:endParaRPr>
          </a:p>
          <a:p>
            <a:pPr marL="0" indent="0">
              <a:lnSpc>
                <a:spcPct val="70000"/>
              </a:lnSpc>
              <a:buNone/>
            </a:pPr>
            <a:r>
              <a:rPr lang="en-US" altLang="en-US" sz="1800" dirty="0">
                <a:latin typeface="FreeMono" panose="020F0409020205020404" charset="0"/>
                <a:ea typeface="FreeMono" panose="020F0409020205020404" charset="0"/>
                <a:sym typeface="+mn-ea"/>
              </a:rPr>
              <a:t>    pivot = arr[high];  </a:t>
            </a:r>
            <a:endParaRPr lang="en-US" altLang="en-US" sz="1800" dirty="0">
              <a:latin typeface="FreeMono" panose="020F0409020205020404" charset="0"/>
              <a:ea typeface="FreeMono" panose="020F0409020205020404" charset="0"/>
              <a:sym typeface="+mn-ea"/>
            </a:endParaRPr>
          </a:p>
          <a:p>
            <a:pPr marL="0" indent="0">
              <a:lnSpc>
                <a:spcPct val="70000"/>
              </a:lnSpc>
              <a:buNone/>
            </a:pPr>
            <a:r>
              <a:rPr lang="en-US" altLang="en-US" sz="1800" dirty="0">
                <a:latin typeface="FreeMono" panose="020F0409020205020404" charset="0"/>
                <a:ea typeface="FreeMono" panose="020F0409020205020404" charset="0"/>
                <a:sym typeface="+mn-ea"/>
              </a:rPr>
              <a:t> </a:t>
            </a:r>
            <a:endParaRPr lang="en-US" altLang="en-US" sz="1800" dirty="0">
              <a:latin typeface="FreeMono" panose="020F0409020205020404" charset="0"/>
              <a:ea typeface="FreeMono" panose="020F0409020205020404" charset="0"/>
              <a:sym typeface="+mn-ea"/>
            </a:endParaRPr>
          </a:p>
          <a:p>
            <a:pPr marL="0" indent="0">
              <a:lnSpc>
                <a:spcPct val="70000"/>
              </a:lnSpc>
              <a:buNone/>
            </a:pPr>
            <a:r>
              <a:rPr lang="en-US" altLang="en-US" sz="1800" dirty="0">
                <a:latin typeface="FreeMono" panose="020F0409020205020404" charset="0"/>
                <a:ea typeface="FreeMono" panose="020F0409020205020404" charset="0"/>
                <a:sym typeface="+mn-ea"/>
              </a:rPr>
              <a:t>    i = (low - 1)  // Index of smaller element</a:t>
            </a:r>
            <a:endParaRPr lang="en-US" altLang="en-US" sz="1800" dirty="0">
              <a:latin typeface="FreeMono" panose="020F0409020205020404" charset="0"/>
              <a:ea typeface="FreeMono" panose="020F0409020205020404" charset="0"/>
              <a:sym typeface="+mn-ea"/>
            </a:endParaRPr>
          </a:p>
          <a:p>
            <a:pPr marL="0" indent="0">
              <a:lnSpc>
                <a:spcPct val="70000"/>
              </a:lnSpc>
              <a:buNone/>
            </a:pPr>
            <a:endParaRPr lang="en-US" altLang="en-US" sz="1800" dirty="0">
              <a:latin typeface="FreeMono" panose="020F0409020205020404" charset="0"/>
              <a:ea typeface="FreeMono" panose="020F0409020205020404" charset="0"/>
              <a:sym typeface="+mn-ea"/>
            </a:endParaRPr>
          </a:p>
          <a:p>
            <a:pPr marL="0" indent="0">
              <a:lnSpc>
                <a:spcPct val="70000"/>
              </a:lnSpc>
              <a:buNone/>
            </a:pPr>
            <a:r>
              <a:rPr lang="en-US" altLang="en-US" sz="1800" dirty="0">
                <a:latin typeface="FreeMono" panose="020F0409020205020404" charset="0"/>
                <a:ea typeface="FreeMono" panose="020F0409020205020404" charset="0"/>
                <a:sym typeface="+mn-ea"/>
              </a:rPr>
              <a:t>    for (j = low; j &lt;= high- 1; j++)</a:t>
            </a:r>
            <a:endParaRPr lang="en-US" altLang="en-US" sz="1800" dirty="0">
              <a:latin typeface="FreeMono" panose="020F0409020205020404" charset="0"/>
              <a:ea typeface="FreeMono" panose="020F0409020205020404" charset="0"/>
              <a:sym typeface="+mn-ea"/>
            </a:endParaRPr>
          </a:p>
          <a:p>
            <a:pPr marL="0" indent="0">
              <a:lnSpc>
                <a:spcPct val="70000"/>
              </a:lnSpc>
              <a:buNone/>
            </a:pPr>
            <a:r>
              <a:rPr lang="en-US" altLang="en-US" sz="1800" dirty="0">
                <a:latin typeface="FreeMono" panose="020F0409020205020404" charset="0"/>
                <a:ea typeface="FreeMono" panose="020F0409020205020404" charset="0"/>
                <a:sym typeface="+mn-ea"/>
              </a:rPr>
              <a:t>    {</a:t>
            </a:r>
            <a:endParaRPr lang="en-US" altLang="en-US" sz="1800" dirty="0">
              <a:latin typeface="FreeMono" panose="020F0409020205020404" charset="0"/>
              <a:ea typeface="FreeMono" panose="020F0409020205020404" charset="0"/>
              <a:sym typeface="+mn-ea"/>
            </a:endParaRPr>
          </a:p>
          <a:p>
            <a:pPr marL="0" indent="0">
              <a:lnSpc>
                <a:spcPct val="70000"/>
              </a:lnSpc>
              <a:buNone/>
            </a:pPr>
            <a:r>
              <a:rPr lang="en-US" altLang="en-US" sz="1800" dirty="0">
                <a:latin typeface="FreeMono" panose="020F0409020205020404" charset="0"/>
                <a:ea typeface="FreeMono" panose="020F0409020205020404" charset="0"/>
                <a:sym typeface="+mn-ea"/>
              </a:rPr>
              <a:t>        // If current element is smaller than or</a:t>
            </a:r>
            <a:endParaRPr lang="en-US" altLang="en-US" sz="1800" dirty="0">
              <a:latin typeface="FreeMono" panose="020F0409020205020404" charset="0"/>
              <a:ea typeface="FreeMono" panose="020F0409020205020404" charset="0"/>
              <a:sym typeface="+mn-ea"/>
            </a:endParaRPr>
          </a:p>
          <a:p>
            <a:pPr marL="0" indent="0">
              <a:lnSpc>
                <a:spcPct val="70000"/>
              </a:lnSpc>
              <a:buNone/>
            </a:pPr>
            <a:r>
              <a:rPr lang="en-US" altLang="en-US" sz="1800" dirty="0">
                <a:latin typeface="FreeMono" panose="020F0409020205020404" charset="0"/>
                <a:ea typeface="FreeMono" panose="020F0409020205020404" charset="0"/>
                <a:sym typeface="+mn-ea"/>
              </a:rPr>
              <a:t>        // equal to pivot</a:t>
            </a:r>
            <a:endParaRPr lang="en-US" altLang="en-US" sz="1800" dirty="0">
              <a:latin typeface="FreeMono" panose="020F0409020205020404" charset="0"/>
              <a:ea typeface="FreeMono" panose="020F0409020205020404" charset="0"/>
              <a:sym typeface="+mn-ea"/>
            </a:endParaRPr>
          </a:p>
          <a:p>
            <a:pPr marL="0" indent="0">
              <a:lnSpc>
                <a:spcPct val="70000"/>
              </a:lnSpc>
              <a:buNone/>
            </a:pPr>
            <a:r>
              <a:rPr lang="en-US" altLang="en-US" sz="1800" dirty="0">
                <a:latin typeface="FreeMono" panose="020F0409020205020404" charset="0"/>
                <a:ea typeface="FreeMono" panose="020F0409020205020404" charset="0"/>
                <a:sym typeface="+mn-ea"/>
              </a:rPr>
              <a:t>        if (arr[j] &lt;= pivot)</a:t>
            </a:r>
            <a:endParaRPr lang="en-US" altLang="en-US" sz="1800" dirty="0">
              <a:latin typeface="FreeMono" panose="020F0409020205020404" charset="0"/>
              <a:ea typeface="FreeMono" panose="020F0409020205020404" charset="0"/>
              <a:sym typeface="+mn-ea"/>
            </a:endParaRPr>
          </a:p>
          <a:p>
            <a:pPr marL="0" indent="0">
              <a:lnSpc>
                <a:spcPct val="70000"/>
              </a:lnSpc>
              <a:buNone/>
            </a:pPr>
            <a:r>
              <a:rPr lang="en-US" altLang="en-US" sz="1800" dirty="0">
                <a:latin typeface="FreeMono" panose="020F0409020205020404" charset="0"/>
                <a:ea typeface="FreeMono" panose="020F0409020205020404" charset="0"/>
                <a:sym typeface="+mn-ea"/>
              </a:rPr>
              <a:t>        {</a:t>
            </a:r>
            <a:endParaRPr lang="en-US" altLang="en-US" sz="1800" dirty="0">
              <a:latin typeface="FreeMono" panose="020F0409020205020404" charset="0"/>
              <a:ea typeface="FreeMono" panose="020F0409020205020404" charset="0"/>
              <a:sym typeface="+mn-ea"/>
            </a:endParaRPr>
          </a:p>
          <a:p>
            <a:pPr marL="0" indent="0">
              <a:lnSpc>
                <a:spcPct val="70000"/>
              </a:lnSpc>
              <a:buNone/>
            </a:pPr>
            <a:r>
              <a:rPr lang="en-US" altLang="en-US" sz="1800" dirty="0">
                <a:latin typeface="FreeMono" panose="020F0409020205020404" charset="0"/>
                <a:ea typeface="FreeMono" panose="020F0409020205020404" charset="0"/>
                <a:sym typeface="+mn-ea"/>
              </a:rPr>
              <a:t>            i++;  // increment index of smaller element</a:t>
            </a:r>
            <a:endParaRPr lang="en-US" altLang="en-US" sz="1800" dirty="0">
              <a:latin typeface="FreeMono" panose="020F0409020205020404" charset="0"/>
              <a:ea typeface="FreeMono" panose="020F0409020205020404" charset="0"/>
              <a:sym typeface="+mn-ea"/>
            </a:endParaRPr>
          </a:p>
          <a:p>
            <a:pPr marL="0" indent="0">
              <a:lnSpc>
                <a:spcPct val="70000"/>
              </a:lnSpc>
              <a:buNone/>
            </a:pPr>
            <a:r>
              <a:rPr lang="en-US" altLang="en-US" sz="1800" dirty="0">
                <a:latin typeface="FreeMono" panose="020F0409020205020404" charset="0"/>
                <a:ea typeface="FreeMono" panose="020F0409020205020404" charset="0"/>
                <a:sym typeface="+mn-ea"/>
              </a:rPr>
              <a:t>            swap arr[i] and arr[j]</a:t>
            </a:r>
            <a:endParaRPr lang="en-US" altLang="en-US" sz="1800" dirty="0">
              <a:latin typeface="FreeMono" panose="020F0409020205020404" charset="0"/>
              <a:ea typeface="FreeMono" panose="020F0409020205020404" charset="0"/>
              <a:sym typeface="+mn-ea"/>
            </a:endParaRPr>
          </a:p>
          <a:p>
            <a:pPr marL="0" indent="0">
              <a:lnSpc>
                <a:spcPct val="70000"/>
              </a:lnSpc>
              <a:buNone/>
            </a:pPr>
            <a:r>
              <a:rPr lang="en-US" altLang="en-US" sz="1800" dirty="0">
                <a:latin typeface="FreeMono" panose="020F0409020205020404" charset="0"/>
                <a:ea typeface="FreeMono" panose="020F0409020205020404" charset="0"/>
                <a:sym typeface="+mn-ea"/>
              </a:rPr>
              <a:t>        }</a:t>
            </a:r>
            <a:endParaRPr lang="en-US" altLang="en-US" sz="1800" dirty="0">
              <a:latin typeface="FreeMono" panose="020F0409020205020404" charset="0"/>
              <a:ea typeface="FreeMono" panose="020F0409020205020404" charset="0"/>
              <a:sym typeface="+mn-ea"/>
            </a:endParaRPr>
          </a:p>
          <a:p>
            <a:pPr marL="0" indent="0">
              <a:lnSpc>
                <a:spcPct val="70000"/>
              </a:lnSpc>
              <a:buNone/>
            </a:pPr>
            <a:r>
              <a:rPr lang="en-US" altLang="en-US" sz="1800" dirty="0">
                <a:latin typeface="FreeMono" panose="020F0409020205020404" charset="0"/>
                <a:ea typeface="FreeMono" panose="020F0409020205020404" charset="0"/>
                <a:sym typeface="+mn-ea"/>
              </a:rPr>
              <a:t>    }</a:t>
            </a:r>
            <a:endParaRPr lang="en-US" altLang="en-US" sz="1800" dirty="0">
              <a:latin typeface="FreeMono" panose="020F0409020205020404" charset="0"/>
              <a:ea typeface="FreeMono" panose="020F0409020205020404" charset="0"/>
              <a:sym typeface="+mn-ea"/>
            </a:endParaRPr>
          </a:p>
          <a:p>
            <a:pPr marL="0" indent="0">
              <a:lnSpc>
                <a:spcPct val="70000"/>
              </a:lnSpc>
              <a:buNone/>
            </a:pPr>
            <a:r>
              <a:rPr lang="en-US" altLang="en-US" sz="1800" dirty="0">
                <a:latin typeface="FreeMono" panose="020F0409020205020404" charset="0"/>
                <a:ea typeface="FreeMono" panose="020F0409020205020404" charset="0"/>
                <a:sym typeface="+mn-ea"/>
              </a:rPr>
              <a:t>    swap arr[i + 1] and arr[high])</a:t>
            </a:r>
            <a:endParaRPr lang="en-US" altLang="en-US" sz="1800" dirty="0">
              <a:latin typeface="FreeMono" panose="020F0409020205020404" charset="0"/>
              <a:ea typeface="FreeMono" panose="020F0409020205020404" charset="0"/>
              <a:sym typeface="+mn-ea"/>
            </a:endParaRPr>
          </a:p>
          <a:p>
            <a:pPr marL="0" indent="0">
              <a:lnSpc>
                <a:spcPct val="70000"/>
              </a:lnSpc>
              <a:buNone/>
            </a:pPr>
            <a:r>
              <a:rPr lang="en-US" altLang="en-US" sz="1800" dirty="0">
                <a:latin typeface="FreeMono" panose="020F0409020205020404" charset="0"/>
                <a:ea typeface="FreeMono" panose="020F0409020205020404" charset="0"/>
                <a:sym typeface="+mn-ea"/>
              </a:rPr>
              <a:t>    return (i + 1)</a:t>
            </a:r>
            <a:endParaRPr lang="en-US" altLang="en-US" sz="1800" dirty="0">
              <a:latin typeface="FreeMono" panose="020F0409020205020404" charset="0"/>
              <a:ea typeface="FreeMono" panose="020F0409020205020404" charset="0"/>
              <a:sym typeface="+mn-ea"/>
            </a:endParaRPr>
          </a:p>
          <a:p>
            <a:pPr marL="0" indent="0">
              <a:lnSpc>
                <a:spcPct val="70000"/>
              </a:lnSpc>
              <a:buNone/>
            </a:pPr>
            <a:r>
              <a:rPr lang="en-US" altLang="en-US" sz="1800" dirty="0">
                <a:latin typeface="FreeMono" panose="020F0409020205020404" charset="0"/>
                <a:ea typeface="FreeMono" panose="020F0409020205020404" charset="0"/>
                <a:sym typeface="+mn-ea"/>
              </a:rPr>
              <a:t>}</a:t>
            </a:r>
            <a:endParaRPr lang="en-US" altLang="en-US" sz="1800" dirty="0">
              <a:latin typeface="FreeMono" panose="020F0409020205020404" charset="0"/>
              <a:ea typeface="FreeMono" panose="020F0409020205020404" charset="0"/>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55" y="287020"/>
            <a:ext cx="7772400" cy="1143000"/>
          </a:xfrm>
        </p:spPr>
        <p:txBody>
          <a:bodyPr/>
          <a:lstStyle/>
          <a:p>
            <a:r>
              <a:rPr lang="en-US" altLang="en-US" sz="2800" dirty="0">
                <a:latin typeface="Noto Serif CJK JP" panose="02020400000000000000" charset="-122"/>
                <a:ea typeface="Noto Serif CJK JP" panose="02020400000000000000" charset="-122"/>
                <a:sym typeface="+mn-ea"/>
              </a:rPr>
              <a:t>Quick Sort - Steps</a:t>
            </a:r>
            <a:endParaRPr lang="en-US" altLang="en-US" sz="2800" dirty="0">
              <a:latin typeface="Noto Serif CJK JP" panose="02020400000000000000" charset="-122"/>
              <a:ea typeface="Noto Serif CJK JP" panose="02020400000000000000" charset="-122"/>
              <a:sym typeface="+mn-ea"/>
            </a:endParaRPr>
          </a:p>
        </p:txBody>
      </p:sp>
      <p:sp>
        <p:nvSpPr>
          <p:cNvPr id="3" name="Content Placeholder 2"/>
          <p:cNvSpPr>
            <a:spLocks noGrp="1"/>
          </p:cNvSpPr>
          <p:nvPr>
            <p:ph idx="1"/>
          </p:nvPr>
        </p:nvSpPr>
        <p:spPr>
          <a:xfrm>
            <a:off x="554355" y="1182370"/>
            <a:ext cx="7772400" cy="5358765"/>
          </a:xfrm>
        </p:spPr>
        <p:txBody>
          <a:bodyPr/>
          <a:lstStyle/>
          <a:p>
            <a:pPr marL="0" indent="0">
              <a:lnSpc>
                <a:spcPct val="110000"/>
              </a:lnSpc>
              <a:buNone/>
            </a:pPr>
            <a:r>
              <a:rPr lang="en-US" altLang="en-US" sz="1800" dirty="0">
                <a:latin typeface="FreeMono" panose="020F0409020205020404" charset="0"/>
                <a:ea typeface="FreeMono" panose="020F0409020205020404" charset="0"/>
                <a:sym typeface="+mn-ea"/>
              </a:rPr>
              <a:t>/* low  --&gt; Starting index,  high  --&gt; Ending index */</a:t>
            </a:r>
            <a:endParaRPr lang="en-US" altLang="en-US" sz="1800" dirty="0">
              <a:latin typeface="FreeMono" panose="020F0409020205020404" charset="0"/>
              <a:ea typeface="FreeMono" panose="020F0409020205020404" charset="0"/>
              <a:sym typeface="+mn-ea"/>
            </a:endParaRPr>
          </a:p>
          <a:p>
            <a:pPr marL="0" indent="0">
              <a:lnSpc>
                <a:spcPct val="110000"/>
              </a:lnSpc>
              <a:buNone/>
            </a:pPr>
            <a:r>
              <a:rPr lang="en-US" altLang="en-US" sz="1800" dirty="0">
                <a:latin typeface="FreeMono" panose="020F0409020205020404" charset="0"/>
                <a:ea typeface="FreeMono" panose="020F0409020205020404" charset="0"/>
                <a:sym typeface="+mn-ea"/>
              </a:rPr>
              <a:t>quickSort(arr[], low, high)</a:t>
            </a:r>
            <a:endParaRPr lang="en-US" altLang="en-US" sz="1800" dirty="0">
              <a:latin typeface="FreeMono" panose="020F0409020205020404" charset="0"/>
              <a:ea typeface="FreeMono" panose="020F0409020205020404" charset="0"/>
              <a:sym typeface="+mn-ea"/>
            </a:endParaRPr>
          </a:p>
          <a:p>
            <a:pPr marL="0" indent="0">
              <a:lnSpc>
                <a:spcPct val="110000"/>
              </a:lnSpc>
              <a:buNone/>
            </a:pPr>
            <a:r>
              <a:rPr lang="en-US" altLang="en-US" sz="1800" dirty="0">
                <a:latin typeface="FreeMono" panose="020F0409020205020404" charset="0"/>
                <a:ea typeface="FreeMono" panose="020F0409020205020404" charset="0"/>
                <a:sym typeface="+mn-ea"/>
              </a:rPr>
              <a:t>{</a:t>
            </a:r>
            <a:endParaRPr lang="en-US" altLang="en-US" sz="1800" dirty="0">
              <a:latin typeface="FreeMono" panose="020F0409020205020404" charset="0"/>
              <a:ea typeface="FreeMono" panose="020F0409020205020404" charset="0"/>
              <a:sym typeface="+mn-ea"/>
            </a:endParaRPr>
          </a:p>
          <a:p>
            <a:pPr marL="0" indent="0">
              <a:lnSpc>
                <a:spcPct val="110000"/>
              </a:lnSpc>
              <a:buNone/>
            </a:pPr>
            <a:r>
              <a:rPr lang="en-US" altLang="en-US" sz="1800" dirty="0">
                <a:latin typeface="FreeMono" panose="020F0409020205020404" charset="0"/>
                <a:ea typeface="FreeMono" panose="020F0409020205020404" charset="0"/>
                <a:sym typeface="+mn-ea"/>
              </a:rPr>
              <a:t>    if (low &lt; high)</a:t>
            </a:r>
            <a:endParaRPr lang="en-US" altLang="en-US" sz="1800" dirty="0">
              <a:latin typeface="FreeMono" panose="020F0409020205020404" charset="0"/>
              <a:ea typeface="FreeMono" panose="020F0409020205020404" charset="0"/>
              <a:sym typeface="+mn-ea"/>
            </a:endParaRPr>
          </a:p>
          <a:p>
            <a:pPr marL="0" indent="0">
              <a:lnSpc>
                <a:spcPct val="110000"/>
              </a:lnSpc>
              <a:buNone/>
            </a:pPr>
            <a:r>
              <a:rPr lang="en-US" altLang="en-US" sz="1800" dirty="0">
                <a:latin typeface="FreeMono" panose="020F0409020205020404" charset="0"/>
                <a:ea typeface="FreeMono" panose="020F0409020205020404" charset="0"/>
                <a:sym typeface="+mn-ea"/>
              </a:rPr>
              <a:t>    {</a:t>
            </a:r>
            <a:endParaRPr lang="en-US" altLang="en-US" sz="1800" dirty="0">
              <a:latin typeface="FreeMono" panose="020F0409020205020404" charset="0"/>
              <a:ea typeface="FreeMono" panose="020F0409020205020404" charset="0"/>
              <a:sym typeface="+mn-ea"/>
            </a:endParaRPr>
          </a:p>
          <a:p>
            <a:pPr marL="0" indent="0">
              <a:lnSpc>
                <a:spcPct val="110000"/>
              </a:lnSpc>
              <a:buNone/>
            </a:pPr>
            <a:r>
              <a:rPr lang="en-US" altLang="en-US" sz="1800" dirty="0">
                <a:latin typeface="FreeMono" panose="020F0409020205020404" charset="0"/>
                <a:ea typeface="FreeMono" panose="020F0409020205020404" charset="0"/>
                <a:sym typeface="+mn-ea"/>
              </a:rPr>
              <a:t>        /* pi is partitioning index, arr[pi] is now</a:t>
            </a:r>
            <a:endParaRPr lang="en-US" altLang="en-US" sz="1800" dirty="0">
              <a:latin typeface="FreeMono" panose="020F0409020205020404" charset="0"/>
              <a:ea typeface="FreeMono" panose="020F0409020205020404" charset="0"/>
              <a:sym typeface="+mn-ea"/>
            </a:endParaRPr>
          </a:p>
          <a:p>
            <a:pPr marL="0" indent="0">
              <a:lnSpc>
                <a:spcPct val="110000"/>
              </a:lnSpc>
              <a:buNone/>
            </a:pPr>
            <a:r>
              <a:rPr lang="en-US" altLang="en-US" sz="1800" dirty="0">
                <a:latin typeface="FreeMono" panose="020F0409020205020404" charset="0"/>
                <a:ea typeface="FreeMono" panose="020F0409020205020404" charset="0"/>
                <a:sym typeface="+mn-ea"/>
              </a:rPr>
              <a:t>           at right place */</a:t>
            </a:r>
            <a:endParaRPr lang="en-US" altLang="en-US" sz="1800" dirty="0">
              <a:latin typeface="FreeMono" panose="020F0409020205020404" charset="0"/>
              <a:ea typeface="FreeMono" panose="020F0409020205020404" charset="0"/>
              <a:sym typeface="+mn-ea"/>
            </a:endParaRPr>
          </a:p>
          <a:p>
            <a:pPr marL="0" indent="0">
              <a:lnSpc>
                <a:spcPct val="110000"/>
              </a:lnSpc>
              <a:buNone/>
            </a:pPr>
            <a:r>
              <a:rPr lang="en-US" altLang="en-US" sz="1800" dirty="0">
                <a:latin typeface="FreeMono" panose="020F0409020205020404" charset="0"/>
                <a:ea typeface="FreeMono" panose="020F0409020205020404" charset="0"/>
                <a:sym typeface="+mn-ea"/>
              </a:rPr>
              <a:t>        pi = partition(arr, low, high);</a:t>
            </a:r>
            <a:endParaRPr lang="en-US" altLang="en-US" sz="1800" dirty="0">
              <a:latin typeface="FreeMono" panose="020F0409020205020404" charset="0"/>
              <a:ea typeface="FreeMono" panose="020F0409020205020404" charset="0"/>
              <a:sym typeface="+mn-ea"/>
            </a:endParaRPr>
          </a:p>
          <a:p>
            <a:pPr marL="0" indent="0">
              <a:lnSpc>
                <a:spcPct val="110000"/>
              </a:lnSpc>
              <a:buNone/>
            </a:pPr>
            <a:endParaRPr lang="en-US" altLang="en-US" sz="1800" dirty="0">
              <a:latin typeface="FreeMono" panose="020F0409020205020404" charset="0"/>
              <a:ea typeface="FreeMono" panose="020F0409020205020404" charset="0"/>
              <a:sym typeface="+mn-ea"/>
            </a:endParaRPr>
          </a:p>
          <a:p>
            <a:pPr marL="0" indent="0">
              <a:lnSpc>
                <a:spcPct val="110000"/>
              </a:lnSpc>
              <a:buNone/>
            </a:pPr>
            <a:r>
              <a:rPr lang="en-US" altLang="en-US" sz="1800" dirty="0">
                <a:latin typeface="FreeMono" panose="020F0409020205020404" charset="0"/>
                <a:ea typeface="FreeMono" panose="020F0409020205020404" charset="0"/>
                <a:sym typeface="+mn-ea"/>
              </a:rPr>
              <a:t>        quickSort(arr, low, pi - 1);  // Before pi</a:t>
            </a:r>
            <a:endParaRPr lang="en-US" altLang="en-US" sz="1800" dirty="0">
              <a:latin typeface="FreeMono" panose="020F0409020205020404" charset="0"/>
              <a:ea typeface="FreeMono" panose="020F0409020205020404" charset="0"/>
              <a:sym typeface="+mn-ea"/>
            </a:endParaRPr>
          </a:p>
          <a:p>
            <a:pPr marL="0" indent="0">
              <a:lnSpc>
                <a:spcPct val="110000"/>
              </a:lnSpc>
              <a:buNone/>
            </a:pPr>
            <a:r>
              <a:rPr lang="en-US" altLang="en-US" sz="1800" dirty="0">
                <a:latin typeface="FreeMono" panose="020F0409020205020404" charset="0"/>
                <a:ea typeface="FreeMono" panose="020F0409020205020404" charset="0"/>
                <a:sym typeface="+mn-ea"/>
              </a:rPr>
              <a:t>        quickSort(arr, pi + 1, high); // After pi</a:t>
            </a:r>
            <a:endParaRPr lang="en-US" altLang="en-US" sz="1800" dirty="0">
              <a:latin typeface="FreeMono" panose="020F0409020205020404" charset="0"/>
              <a:ea typeface="FreeMono" panose="020F0409020205020404" charset="0"/>
              <a:sym typeface="+mn-ea"/>
            </a:endParaRPr>
          </a:p>
          <a:p>
            <a:pPr marL="0" indent="0">
              <a:lnSpc>
                <a:spcPct val="110000"/>
              </a:lnSpc>
              <a:buNone/>
            </a:pPr>
            <a:r>
              <a:rPr lang="en-US" altLang="en-US" sz="1800" dirty="0">
                <a:latin typeface="FreeMono" panose="020F0409020205020404" charset="0"/>
                <a:ea typeface="FreeMono" panose="020F0409020205020404" charset="0"/>
                <a:sym typeface="+mn-ea"/>
              </a:rPr>
              <a:t>    }</a:t>
            </a:r>
            <a:endParaRPr lang="en-US" altLang="en-US" sz="1800" dirty="0">
              <a:latin typeface="FreeMono" panose="020F0409020205020404" charset="0"/>
              <a:ea typeface="FreeMono" panose="020F0409020205020404" charset="0"/>
              <a:sym typeface="+mn-ea"/>
            </a:endParaRPr>
          </a:p>
          <a:p>
            <a:pPr marL="0" indent="0">
              <a:lnSpc>
                <a:spcPct val="110000"/>
              </a:lnSpc>
              <a:buNone/>
            </a:pPr>
            <a:r>
              <a:rPr lang="en-US" altLang="en-US" sz="1800" dirty="0">
                <a:latin typeface="FreeMono" panose="020F0409020205020404" charset="0"/>
                <a:ea typeface="FreeMono" panose="020F0409020205020404" charset="0"/>
                <a:sym typeface="+mn-ea"/>
              </a:rPr>
              <a:t>}</a:t>
            </a:r>
            <a:endParaRPr lang="en-US" altLang="en-US" sz="1800" dirty="0">
              <a:latin typeface="FreeMono" panose="020F0409020205020404" charset="0"/>
              <a:ea typeface="FreeMono" panose="020F0409020205020404" charset="0"/>
              <a:sym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55" y="287020"/>
            <a:ext cx="3434080" cy="1143000"/>
          </a:xfrm>
        </p:spPr>
        <p:txBody>
          <a:bodyPr/>
          <a:lstStyle/>
          <a:p>
            <a:r>
              <a:rPr lang="en-US" altLang="en-US" sz="2800" dirty="0">
                <a:latin typeface="Noto Serif CJK JP" panose="02020400000000000000" charset="-122"/>
                <a:ea typeface="Noto Serif CJK JP" panose="02020400000000000000" charset="-122"/>
              </a:rPr>
              <a:t>Quick Sort</a:t>
            </a:r>
            <a:endParaRPr lang="en-US" altLang="en-US" sz="2800" dirty="0">
              <a:latin typeface="Noto Serif CJK JP" panose="02020400000000000000" charset="-122"/>
              <a:ea typeface="Noto Serif CJK JP" panose="02020400000000000000" charset="-122"/>
            </a:endParaRPr>
          </a:p>
        </p:txBody>
      </p:sp>
      <p:pic>
        <p:nvPicPr>
          <p:cNvPr id="4" name="Picture 3" descr="QuickSort_Avg_case"/>
          <p:cNvPicPr>
            <a:picLocks noChangeAspect="1"/>
          </p:cNvPicPr>
          <p:nvPr/>
        </p:nvPicPr>
        <p:blipFill>
          <a:blip r:embed="rId1"/>
          <a:stretch>
            <a:fillRect/>
          </a:stretch>
        </p:blipFill>
        <p:spPr>
          <a:xfrm>
            <a:off x="349250" y="1699260"/>
            <a:ext cx="8155940" cy="371983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55" y="287020"/>
            <a:ext cx="7772400" cy="1143000"/>
          </a:xfrm>
        </p:spPr>
        <p:txBody>
          <a:bodyPr/>
          <a:lstStyle/>
          <a:p>
            <a:r>
              <a:rPr lang="en-US" altLang="en-US" sz="2800" dirty="0">
                <a:latin typeface="Noto Serif CJK JP" panose="02020400000000000000" charset="-122"/>
                <a:ea typeface="Noto Serif CJK JP" panose="02020400000000000000" charset="-122"/>
                <a:sym typeface="+mn-ea"/>
              </a:rPr>
              <a:t>Complexity Analysis of Quick Sort</a:t>
            </a:r>
            <a:endParaRPr lang="en-US" altLang="en-US" sz="2800" dirty="0">
              <a:latin typeface="Noto Serif CJK JP" panose="02020400000000000000" charset="-122"/>
              <a:ea typeface="Noto Serif CJK JP" panose="02020400000000000000" charset="-122"/>
              <a:sym typeface="+mn-ea"/>
            </a:endParaRPr>
          </a:p>
        </p:txBody>
      </p:sp>
      <p:sp>
        <p:nvSpPr>
          <p:cNvPr id="3" name="Content Placeholder 2"/>
          <p:cNvSpPr>
            <a:spLocks noGrp="1"/>
          </p:cNvSpPr>
          <p:nvPr>
            <p:ph idx="1"/>
          </p:nvPr>
        </p:nvSpPr>
        <p:spPr>
          <a:xfrm>
            <a:off x="554355" y="1182370"/>
            <a:ext cx="7772400" cy="5358765"/>
          </a:xfrm>
        </p:spPr>
        <p:txBody>
          <a:bodyPr/>
          <a:lstStyle/>
          <a:p>
            <a:pPr>
              <a:lnSpc>
                <a:spcPct val="150000"/>
              </a:lnSpc>
            </a:pPr>
            <a:r>
              <a:rPr lang="en-US" altLang="en-US" sz="1800" dirty="0">
                <a:latin typeface="Noto Serif CJK JP" panose="02020400000000000000" charset="-122"/>
                <a:ea typeface="Noto Serif CJK JP" panose="02020400000000000000" charset="-122"/>
                <a:sym typeface="+mn-ea"/>
              </a:rPr>
              <a:t>For an array, in which partitioning leads to unbalanced subarrays, to an extent where on the left side there are no elements, with all the elements greater than the pivot, hence on the right side.</a:t>
            </a:r>
            <a:endParaRPr lang="en-US" altLang="en-US" sz="1800" dirty="0">
              <a:latin typeface="Noto Serif CJK JP" panose="02020400000000000000" charset="-122"/>
              <a:ea typeface="Noto Serif CJK JP" panose="02020400000000000000" charset="-122"/>
              <a:sym typeface="+mn-ea"/>
            </a:endParaRPr>
          </a:p>
          <a:p>
            <a:pPr>
              <a:lnSpc>
                <a:spcPct val="150000"/>
              </a:lnSpc>
            </a:pPr>
            <a:r>
              <a:rPr lang="en-US" altLang="en-US" sz="1800" dirty="0">
                <a:latin typeface="Noto Serif CJK JP" panose="02020400000000000000" charset="-122"/>
                <a:ea typeface="Noto Serif CJK JP" panose="02020400000000000000" charset="-122"/>
                <a:sym typeface="+mn-ea"/>
              </a:rPr>
              <a:t>And if keep on getting unbalanced subarrays, then the running time is the worst case, which is O(n2)</a:t>
            </a:r>
            <a:endParaRPr lang="en-US" altLang="en-US" sz="1800" dirty="0">
              <a:latin typeface="Noto Serif CJK JP" panose="02020400000000000000" charset="-122"/>
              <a:ea typeface="Noto Serif CJK JP" panose="02020400000000000000" charset="-122"/>
              <a:sym typeface="+mn-ea"/>
            </a:endParaRPr>
          </a:p>
          <a:p>
            <a:pPr>
              <a:lnSpc>
                <a:spcPct val="150000"/>
              </a:lnSpc>
            </a:pPr>
            <a:r>
              <a:rPr lang="en-US" altLang="en-US" sz="1800" dirty="0">
                <a:latin typeface="Noto Serif CJK JP" panose="02020400000000000000" charset="-122"/>
                <a:ea typeface="Noto Serif CJK JP" panose="02020400000000000000" charset="-122"/>
                <a:sym typeface="+mn-ea"/>
              </a:rPr>
              <a:t>Where as if partitioning leads to almost equal subarrays, then the running time is the best, with time complexity as O(n*log n).</a:t>
            </a:r>
            <a:endParaRPr lang="en-US" altLang="en-US" sz="1800" dirty="0">
              <a:latin typeface="Noto Serif CJK JP" panose="02020400000000000000" charset="-122"/>
              <a:ea typeface="Noto Serif CJK JP" panose="02020400000000000000" charset="-122"/>
              <a:sym typeface="+mn-ea"/>
            </a:endParaRPr>
          </a:p>
          <a:p>
            <a:pPr marL="0" indent="0">
              <a:lnSpc>
                <a:spcPct val="150000"/>
              </a:lnSpc>
              <a:buNone/>
            </a:pPr>
            <a:endParaRPr lang="en-US" altLang="en-US" sz="1800" dirty="0">
              <a:latin typeface="Noto Serif CJK JP" panose="02020400000000000000" charset="-122"/>
              <a:ea typeface="Noto Serif CJK JP" panose="02020400000000000000" charset="-122"/>
              <a:sym typeface="+mn-ea"/>
            </a:endParaRPr>
          </a:p>
          <a:p>
            <a:pPr>
              <a:lnSpc>
                <a:spcPct val="150000"/>
              </a:lnSpc>
            </a:pPr>
            <a:r>
              <a:rPr lang="en-US" altLang="en-US" sz="1800" dirty="0">
                <a:latin typeface="Noto Serif CJK JP" panose="02020400000000000000" charset="-122"/>
                <a:ea typeface="Noto Serif CJK JP" panose="02020400000000000000" charset="-122"/>
                <a:sym typeface="+mn-ea"/>
              </a:rPr>
              <a:t>Worst Case Time Complexity [ Big-O ]: O(n2)</a:t>
            </a:r>
            <a:endParaRPr lang="en-US" altLang="en-US" sz="1800" dirty="0">
              <a:latin typeface="Noto Serif CJK JP" panose="02020400000000000000" charset="-122"/>
              <a:ea typeface="Noto Serif CJK JP" panose="02020400000000000000" charset="-122"/>
              <a:sym typeface="+mn-ea"/>
            </a:endParaRPr>
          </a:p>
          <a:p>
            <a:pPr>
              <a:lnSpc>
                <a:spcPct val="150000"/>
              </a:lnSpc>
            </a:pPr>
            <a:r>
              <a:rPr lang="en-US" altLang="en-US" sz="1800" dirty="0">
                <a:latin typeface="Noto Serif CJK JP" panose="02020400000000000000" charset="-122"/>
                <a:ea typeface="Noto Serif CJK JP" panose="02020400000000000000" charset="-122"/>
                <a:sym typeface="+mn-ea"/>
              </a:rPr>
              <a:t>Best Case Time Complexity [Big-omega]: O(n*log n)</a:t>
            </a:r>
            <a:endParaRPr lang="en-US" altLang="en-US" sz="1800" dirty="0">
              <a:latin typeface="Noto Serif CJK JP" panose="02020400000000000000" charset="-122"/>
              <a:ea typeface="Noto Serif CJK JP" panose="02020400000000000000" charset="-122"/>
              <a:sym typeface="+mn-ea"/>
            </a:endParaRPr>
          </a:p>
          <a:p>
            <a:pPr>
              <a:lnSpc>
                <a:spcPct val="150000"/>
              </a:lnSpc>
            </a:pPr>
            <a:r>
              <a:rPr lang="en-US" altLang="en-US" sz="1800" dirty="0">
                <a:latin typeface="Noto Serif CJK JP" panose="02020400000000000000" charset="-122"/>
                <a:ea typeface="Noto Serif CJK JP" panose="02020400000000000000" charset="-122"/>
                <a:sym typeface="+mn-ea"/>
              </a:rPr>
              <a:t>Average Time Complexity [Big-theta]: O(n*log n)</a:t>
            </a:r>
            <a:endParaRPr lang="en-US" altLang="en-US" sz="1800" dirty="0">
              <a:latin typeface="Noto Serif CJK JP" panose="02020400000000000000" charset="-122"/>
              <a:ea typeface="Noto Serif CJK JP" panose="02020400000000000000" charset="-122"/>
              <a:sym typeface="+mn-ea"/>
            </a:endParaRPr>
          </a:p>
          <a:p>
            <a:pPr>
              <a:lnSpc>
                <a:spcPct val="100000"/>
              </a:lnSpc>
            </a:pPr>
            <a:endParaRPr lang="en-US" altLang="en-US" sz="1800" dirty="0">
              <a:latin typeface="Noto Serif CJK JP" panose="02020400000000000000" charset="-122"/>
              <a:ea typeface="Noto Serif CJK JP" panose="02020400000000000000" charset="-122"/>
              <a:sym typeface="+mn-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1">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4437</Words>
  <Application>WPS Presentation</Application>
  <PresentationFormat>On-screen Show (4:3)</PresentationFormat>
  <Paragraphs>122</Paragraphs>
  <Slides>16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Arial</vt:lpstr>
      <vt:lpstr>SimSun</vt:lpstr>
      <vt:lpstr>Wingdings</vt:lpstr>
      <vt:lpstr>Noto Sans Mono CJK JP</vt:lpstr>
      <vt:lpstr>Times New Roman</vt:lpstr>
      <vt:lpstr>Noto Serif CJK JP</vt:lpstr>
      <vt:lpstr>FreeMono</vt:lpstr>
      <vt:lpstr>微软雅黑</vt:lpstr>
      <vt:lpstr>Droid Sans Fallback</vt:lpstr>
      <vt:lpstr>Arial Unicode MS</vt:lpstr>
      <vt:lpstr>DejaVu Sans</vt:lpstr>
      <vt:lpstr>Presentation1</vt:lpstr>
      <vt:lpstr>Object Oriented Programming Concepts Using C++ &amp; Data Structures</vt:lpstr>
      <vt:lpstr>Topics Covered</vt:lpstr>
      <vt:lpstr>Quick Sort</vt:lpstr>
      <vt:lpstr>Quick Sort</vt:lpstr>
      <vt:lpstr>Quick Sort - Steps</vt:lpstr>
      <vt:lpstr>Quick Sort - Steps</vt:lpstr>
      <vt:lpstr>Quick Sort - Steps</vt:lpstr>
      <vt:lpstr>Quick Sort</vt:lpstr>
      <vt:lpstr>Complexity Analysis of Quick Sort</vt:lpstr>
      <vt:lpstr>What is a Heap ?</vt:lpstr>
      <vt:lpstr> Heap :  Shape Property</vt:lpstr>
      <vt:lpstr>Heap Property</vt:lpstr>
      <vt:lpstr>Heap Sort</vt:lpstr>
      <vt:lpstr>How Heap Sort Works?</vt:lpstr>
      <vt:lpstr>How Heap Sort Works?</vt:lpstr>
      <vt:lpstr>Complexity Analysis of Heap Sort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jishnu</cp:lastModifiedBy>
  <cp:revision>128</cp:revision>
  <dcterms:created xsi:type="dcterms:W3CDTF">2019-07-15T04:25:51Z</dcterms:created>
  <dcterms:modified xsi:type="dcterms:W3CDTF">2019-07-15T04:25:51Z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1033-11.1.0.8392</vt:lpwstr>
  </property>
</Properties>
</file>