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64" r:id="rId4"/>
    <p:sldId id="261" r:id="rId5"/>
    <p:sldId id="384" r:id="rId6"/>
    <p:sldId id="383" r:id="rId7"/>
    <p:sldId id="359" r:id="rId8"/>
    <p:sldId id="357" r:id="rId9"/>
    <p:sldId id="380" r:id="rId10"/>
    <p:sldId id="370" r:id="rId11"/>
    <p:sldId id="371" r:id="rId12"/>
    <p:sldId id="298" r:id="rId13"/>
    <p:sldId id="358" r:id="rId14"/>
    <p:sldId id="363" r:id="rId15"/>
    <p:sldId id="377" r:id="rId16"/>
    <p:sldId id="364" r:id="rId17"/>
    <p:sldId id="378" r:id="rId18"/>
    <p:sldId id="3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JP Regular" panose="020B0500000000000000" charset="-122"/>
        <a:ea typeface="Noto Sans CJK JP Regular" panose="020B0500000000000000" charset="-122"/>
        <a:cs typeface="Noto Sans CJK JP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JP Regular" panose="020B0500000000000000" charset="-122"/>
        <a:ea typeface="Noto Sans CJK JP Regular" panose="020B0500000000000000" charset="-122"/>
        <a:cs typeface="Noto Sans CJK JP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JP Regular" panose="020B0500000000000000" charset="-122"/>
        <a:ea typeface="Noto Sans CJK JP Regular" panose="020B0500000000000000" charset="-122"/>
        <a:cs typeface="Noto Sans CJK JP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JP Regular" panose="020B0500000000000000" charset="-122"/>
        <a:ea typeface="Noto Sans CJK JP Regular" panose="020B0500000000000000" charset="-122"/>
        <a:cs typeface="Noto Sans CJK JP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JP Regular" panose="020B0500000000000000" charset="-122"/>
        <a:ea typeface="Noto Sans CJK JP Regular" panose="020B0500000000000000" charset="-122"/>
        <a:cs typeface="Noto Sans CJK JP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Noto Sans CJK JP Regular" panose="020B0500000000000000" charset="-122"/>
                <a:ea typeface="Noto Sans CJK JP Regular" panose="020B0500000000000000" charset="-122"/>
                <a:cs typeface="Noto Sans CJK JP Regular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Noto Sans CJK JP Regular" panose="020B0500000000000000" charset="-122"/>
          <a:ea typeface="Noto Sans CJK JP Regular" panose="020B0500000000000000" charset="-122"/>
          <a:cs typeface="Noto Sans CJK JP Regular" panose="020B0500000000000000" charset="-122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Noto Sans CJK JP Regular" panose="020B0500000000000000" charset="-122"/>
          <a:ea typeface="Noto Sans CJK JP Regular" panose="020B0500000000000000" charset="-122"/>
          <a:cs typeface="Noto Sans CJK JP Regular" panose="020B0500000000000000" charset="-122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Noto Sans CJK JP Regular" panose="020B0500000000000000" charset="-122"/>
          <a:ea typeface="Noto Sans CJK JP Regular" panose="020B0500000000000000" charset="-122"/>
          <a:cs typeface="Noto Sans CJK JP Regular" panose="020B0500000000000000" charset="-122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Noto Sans CJK JP Regular" panose="020B0500000000000000" charset="-122"/>
          <a:ea typeface="Noto Sans CJK JP Regular" panose="020B0500000000000000" charset="-122"/>
          <a:cs typeface="Noto Sans CJK JP Regular" panose="020B0500000000000000" charset="-122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Noto Sans CJK JP Regular" panose="020B0500000000000000" charset="-122"/>
          <a:ea typeface="Noto Sans CJK JP Regular" panose="020B0500000000000000" charset="-122"/>
          <a:cs typeface="Noto Sans CJK JP Regular" panose="020B0500000000000000" charset="-122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Noto Sans CJK JP Regular" panose="020B0500000000000000" charset="-122"/>
          <a:ea typeface="Noto Sans CJK JP Regular" panose="020B0500000000000000" charset="-122"/>
          <a:cs typeface="Noto Sans CJK JP Regular" panose="020B0500000000000000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7690"/>
            <a:ext cx="7772400" cy="2313940"/>
          </a:xfrm>
        </p:spPr>
        <p:txBody>
          <a:bodyPr/>
          <a:lstStyle/>
          <a:p>
            <a:r>
              <a:rPr lang="en-IN" sz="2800" dirty="0"/>
              <a:t>Objected Oriented Programming Concepts Using C++ &amp; Data Structures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US" altLang="en-IN" sz="2800" dirty="0"/>
              <a:t>Session 2</a:t>
            </a:r>
            <a:endParaRPr lang="en-US" alt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Types of Constructors 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90" y="1474470"/>
            <a:ext cx="7772400" cy="4439285"/>
          </a:xfrm>
        </p:spPr>
        <p:txBody>
          <a:bodyPr/>
          <a:p>
            <a:pPr>
              <a:lnSpc>
                <a:spcPct val="150000"/>
              </a:lnSpc>
            </a:pPr>
            <a:r>
              <a:rPr sz="1800"/>
              <a:t>Default Constructor</a:t>
            </a:r>
            <a:endParaRPr sz="1800"/>
          </a:p>
          <a:p>
            <a:pPr lvl="1">
              <a:lnSpc>
                <a:spcPct val="150000"/>
              </a:lnSpc>
            </a:pPr>
            <a:r>
              <a:rPr sz="1575"/>
              <a:t>the constructor which doesn't take any argument. It has no parameter.</a:t>
            </a:r>
            <a:endParaRPr sz="1575"/>
          </a:p>
          <a:p>
            <a:pPr lvl="1">
              <a:lnSpc>
                <a:spcPct val="150000"/>
              </a:lnSpc>
            </a:pPr>
            <a:r>
              <a:rPr sz="1575"/>
              <a:t>A default constructor is so important for initialization of object members, that even if we do not define a constructor explicitly, the compiler will provide a default constructor implicitly.</a:t>
            </a:r>
            <a:endParaRPr sz="1575"/>
          </a:p>
          <a:p>
            <a:pPr>
              <a:lnSpc>
                <a:spcPct val="150000"/>
              </a:lnSpc>
            </a:pPr>
            <a:r>
              <a:rPr sz="1800"/>
              <a:t>Parametrized Constructor</a:t>
            </a:r>
            <a:endParaRPr sz="1800"/>
          </a:p>
          <a:p>
            <a:pPr lvl="1">
              <a:lnSpc>
                <a:spcPct val="150000"/>
              </a:lnSpc>
            </a:pPr>
            <a:r>
              <a:rPr sz="1575"/>
              <a:t>constructors with parameter</a:t>
            </a:r>
            <a:endParaRPr sz="1575"/>
          </a:p>
          <a:p>
            <a:pPr lvl="1">
              <a:lnSpc>
                <a:spcPct val="150000"/>
              </a:lnSpc>
            </a:pPr>
            <a:r>
              <a:rPr sz="1575"/>
              <a:t>can provide different values to data members of different objects, by passing the appropriate values as argument.</a:t>
            </a:r>
            <a:endParaRPr sz="1575"/>
          </a:p>
          <a:p>
            <a:pPr>
              <a:lnSpc>
                <a:spcPct val="150000"/>
              </a:lnSpc>
            </a:pPr>
            <a:r>
              <a:rPr sz="1800"/>
              <a:t>Copy C</a:t>
            </a:r>
            <a:r>
              <a:rPr lang="en-US" sz="1800"/>
              <a:t>o</a:t>
            </a:r>
            <a:r>
              <a:rPr sz="1800"/>
              <a:t>nstructor</a:t>
            </a:r>
            <a:endParaRPr sz="1800"/>
          </a:p>
          <a:p>
            <a:pPr lvl="1">
              <a:lnSpc>
                <a:spcPct val="150000"/>
              </a:lnSpc>
            </a:pPr>
            <a:r>
              <a:rPr sz="1575"/>
              <a:t>which takes an object as argument, and is used to copy values of data members of one object into other object</a:t>
            </a:r>
            <a:endParaRPr sz="157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Static Member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1940"/>
            <a:ext cx="7772400" cy="454406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/>
              <a:t>I</a:t>
            </a:r>
            <a:r>
              <a:rPr sz="1800"/>
              <a:t>t means no matter how many objects of the class are created, there is only one copy of the static member.</a:t>
            </a:r>
            <a:endParaRPr sz="1800"/>
          </a:p>
          <a:p>
            <a:pPr>
              <a:lnSpc>
                <a:spcPct val="150000"/>
              </a:lnSpc>
            </a:pPr>
            <a:r>
              <a:rPr lang="en-US" sz="1800"/>
              <a:t>S</a:t>
            </a:r>
            <a:r>
              <a:rPr sz="1800"/>
              <a:t>tatic member is shared by all objects of the class.</a:t>
            </a:r>
            <a:endParaRPr sz="1800"/>
          </a:p>
          <a:p>
            <a:pPr>
              <a:lnSpc>
                <a:spcPct val="150000"/>
              </a:lnSpc>
            </a:pPr>
            <a:r>
              <a:rPr sz="1800"/>
              <a:t>Static Function Members </a:t>
            </a:r>
            <a:r>
              <a:rPr lang="en-US" sz="1800"/>
              <a:t>: </a:t>
            </a:r>
            <a:endParaRPr lang="en-US" sz="1800"/>
          </a:p>
          <a:p>
            <a:pPr lvl="1">
              <a:lnSpc>
                <a:spcPct val="150000"/>
              </a:lnSpc>
            </a:pPr>
            <a:r>
              <a:rPr lang="en-US" sz="1575"/>
              <a:t>Independent of any particular object of the class. </a:t>
            </a:r>
            <a:endParaRPr lang="en-US" sz="1575"/>
          </a:p>
          <a:p>
            <a:pPr lvl="1">
              <a:lnSpc>
                <a:spcPct val="150000"/>
              </a:lnSpc>
            </a:pPr>
            <a:r>
              <a:rPr lang="en-US" sz="1575"/>
              <a:t>Can be called even if no objects of the class exist </a:t>
            </a:r>
            <a:endParaRPr lang="en-US" sz="1575"/>
          </a:p>
          <a:p>
            <a:pPr lvl="1">
              <a:lnSpc>
                <a:spcPct val="150000"/>
              </a:lnSpc>
            </a:pPr>
            <a:r>
              <a:rPr lang="en-US" sz="1575"/>
              <a:t>Accessed using only the class name and the scope resolution operator ::</a:t>
            </a:r>
            <a:endParaRPr lang="en-US" sz="1575"/>
          </a:p>
          <a:p>
            <a:pPr lvl="1">
              <a:lnSpc>
                <a:spcPct val="150000"/>
              </a:lnSpc>
            </a:pPr>
            <a:r>
              <a:rPr lang="en-US" sz="1575"/>
              <a:t>Static member function can only access static data member, other static member functions and any other functions from outside the class.</a:t>
            </a:r>
            <a:endParaRPr lang="en-US" sz="157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Inline Function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 sz="1800"/>
              <a:t>T</a:t>
            </a:r>
            <a:r>
              <a:rPr lang="en-US" sz="1800"/>
              <a:t>o reduce the function call overhead</a:t>
            </a:r>
            <a:endParaRPr lang="en-US" sz="1800"/>
          </a:p>
          <a:p>
            <a:pPr>
              <a:lnSpc>
                <a:spcPct val="150000"/>
              </a:lnSpc>
            </a:pPr>
            <a:r>
              <a:rPr lang="en-US" sz="1800"/>
              <a:t>When the inline function is called whole code of the inline function gets inserted or substituted at the point of inline function call. </a:t>
            </a:r>
            <a:endParaRPr lang="en-US" sz="1800"/>
          </a:p>
          <a:p>
            <a:pPr>
              <a:lnSpc>
                <a:spcPct val="150000"/>
              </a:lnSpc>
            </a:pPr>
            <a:r>
              <a:rPr lang="en-US" sz="1800"/>
              <a:t>This substitution is performed by the C++ compiler at compile time. Inline function may increase efficiency if it is small.</a:t>
            </a:r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Inheritance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 sz="1800">
                <a:sym typeface="+mn-ea"/>
              </a:rPr>
              <a:t>A</a:t>
            </a:r>
            <a:r>
              <a:rPr lang="en-US" sz="1800">
                <a:sym typeface="+mn-ea"/>
              </a:rPr>
              <a:t>n object of class acquires the properties of </a:t>
            </a:r>
            <a:r>
              <a:rPr lang="en-US" altLang="en-US" sz="1800">
                <a:sym typeface="+mn-ea"/>
              </a:rPr>
              <a:t>another </a:t>
            </a:r>
            <a:r>
              <a:rPr lang="en-US" sz="1800">
                <a:sym typeface="+mn-ea"/>
              </a:rPr>
              <a:t>class.</a:t>
            </a:r>
            <a:endParaRPr lang="en-US" sz="1800"/>
          </a:p>
          <a:p>
            <a:pPr>
              <a:lnSpc>
                <a:spcPct val="150000"/>
              </a:lnSpc>
            </a:pPr>
            <a:r>
              <a:rPr lang="en-US" altLang="en-US" sz="1800">
                <a:sym typeface="+mn-ea"/>
              </a:rPr>
              <a:t>Parent / Super class - whose properties can be inherited</a:t>
            </a: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1800">
                <a:sym typeface="+mn-ea"/>
              </a:rPr>
              <a:t>Child / Sub class - who inherts the properties of class</a:t>
            </a:r>
            <a:endParaRPr lang="en-US" sz="1800"/>
          </a:p>
          <a:p>
            <a:pPr>
              <a:lnSpc>
                <a:spcPct val="150000"/>
              </a:lnSpc>
            </a:pPr>
            <a:r>
              <a:rPr lang="en-US" altLang="en-US" sz="1800">
                <a:sym typeface="+mn-ea"/>
              </a:rPr>
              <a:t>achieves reusability</a:t>
            </a: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1800">
                <a:sym typeface="+mn-ea"/>
              </a:rPr>
              <a:t>Implemented using operator ':' with access modifers [private , protected, public]</a:t>
            </a:r>
            <a:endParaRPr lang="en-US" altLang="en-US" sz="1800"/>
          </a:p>
          <a:p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class </a:t>
            </a:r>
            <a:r>
              <a:rPr lang="en-US" altLang="en-US" sz="1800" b="1">
                <a:latin typeface="Segoe UI Symbol" panose="020B0502040204020203" charset="0"/>
                <a:ea typeface="Segoe UI Symbol" panose="020B0502040204020203" charset="0"/>
              </a:rPr>
              <a:t>Student : public Person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{</a:t>
            </a: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 private int rollNo ;</a:t>
            </a: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  <a:sym typeface="+mn-ea"/>
              </a:rPr>
              <a:t>private char []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marks; </a:t>
            </a: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  <a:sym typeface="+mn-ea"/>
              </a:rPr>
              <a:t>private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float height;</a:t>
            </a: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  <a:sym typeface="+mn-ea"/>
              </a:rPr>
              <a:t>private </a:t>
            </a: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Attendences attendences; </a:t>
            </a: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  </a:t>
            </a: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800">
                <a:latin typeface="Segoe UI Symbol" panose="020B0502040204020203" charset="0"/>
                <a:ea typeface="Segoe UI Symbol" panose="020B0502040204020203" charset="0"/>
              </a:rPr>
              <a:t> public float </a:t>
            </a:r>
            <a:r>
              <a:rPr lang="en-US" altLang="en-US" sz="1795">
                <a:latin typeface="Segoe UI Symbol" panose="020B0502040204020203" charset="0"/>
                <a:ea typeface="Segoe UI Symbol" panose="020B0502040204020203" charset="0"/>
              </a:rPr>
              <a:t>calculatePercentage()</a:t>
            </a:r>
            <a:endParaRPr lang="en-US" altLang="en-US" sz="1795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 sz="1795">
                <a:latin typeface="Segoe UI Symbol" panose="020B0502040204020203" charset="0"/>
                <a:ea typeface="Segoe UI Symbol" panose="020B0502040204020203" charset="0"/>
              </a:rPr>
              <a:t> public int getAttendOfMonth(Month)</a:t>
            </a:r>
            <a:endParaRPr lang="en-US" altLang="en-US" sz="1795">
              <a:latin typeface="Segoe UI Symbol" panose="020B0502040204020203" charset="0"/>
              <a:ea typeface="Segoe UI Symbol" panose="020B0502040204020203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Segoe UI Symbol" panose="020B0502040204020203" charset="0"/>
                <a:ea typeface="Segoe UI Symbol" panose="020B0502040204020203" charset="0"/>
              </a:rPr>
              <a:t>}</a:t>
            </a:r>
            <a:endParaRPr lang="en-US" altLang="en-US" sz="1795">
              <a:latin typeface="Segoe UI Symbol" panose="020B0502040204020203" charset="0"/>
              <a:ea typeface="Segoe UI Symbol" panose="020B0502040204020203" charset="0"/>
            </a:endParaRPr>
          </a:p>
          <a:p>
            <a:pPr marL="457200" lvl="1" indent="0">
              <a:buNone/>
            </a:pP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endParaRPr lang="en-US" altLang="en-US" sz="1800">
              <a:latin typeface="Segoe UI Symbol" panose="020B0502040204020203" charset="0"/>
              <a:ea typeface="Segoe UI Symbol" panose="020B050204020402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class </a:t>
            </a:r>
            <a:r>
              <a:rPr lang="en-US" altLang="en-US" b="1">
                <a:latin typeface="Segoe UI Symbol" panose="020B0502040204020203" charset="0"/>
                <a:ea typeface="Segoe UI Symbol" panose="020B0502040204020203" charset="0"/>
                <a:sym typeface="+mn-ea"/>
              </a:rPr>
              <a:t>Person </a:t>
            </a: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{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 private int aadharNo;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 protected char[] name;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</a:rPr>
              <a:t> protected char[] address;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public void showID()</a:t>
            </a:r>
            <a:endParaRPr lang="en-US" altLang="en-US">
              <a:latin typeface="Segoe UI Symbol" panose="020B0502040204020203" charset="0"/>
              <a:ea typeface="Segoe UI Symbol" panose="020B0502040204020203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}</a:t>
            </a:r>
            <a:endParaRPr lang="en-US" altLang="en-US">
              <a:latin typeface="Segoe UI Symbol" panose="020B0502040204020203" charset="0"/>
              <a:ea typeface="Segoe UI Symbol" panose="020B0502040204020203" charset="0"/>
              <a:sym typeface="+mn-ea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class </a:t>
            </a:r>
            <a:r>
              <a:rPr lang="en-US" altLang="en-US" b="1">
                <a:latin typeface="Segoe UI Symbol" panose="020B0502040204020203" charset="0"/>
                <a:ea typeface="Segoe UI Symbol" panose="020B0502040204020203" charset="0"/>
                <a:sym typeface="+mn-ea"/>
              </a:rPr>
              <a:t>Teacher : public Person </a:t>
            </a: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{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  private int employeeNo 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ymbol" panose="020B0502040204020203" charset="0"/>
                <a:ea typeface="Segoe UI Symbol" panose="020B0502040204020203" charset="0"/>
              </a:rPr>
              <a:t>private </a:t>
            </a:r>
            <a:r>
              <a:rPr lang="en-US" altLang="en-US">
                <a:latin typeface="Segoe UI Symbol" panose="020B0502040204020203" charset="0"/>
                <a:ea typeface="Segoe UI Symbol" panose="020B0502040204020203" charset="0"/>
              </a:rPr>
              <a:t>char[] subjectsTaken;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</a:rPr>
              <a:t>  private int experience;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0" indent="0">
              <a:buNone/>
            </a:pPr>
            <a:endParaRPr lang="en-US" altLang="en-US">
              <a:latin typeface="Segoe UI Symbol" panose="020B0502040204020203" charset="0"/>
              <a:ea typeface="Segoe UI Symbol" panose="020B0502040204020203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</a:rPr>
              <a:t> </a:t>
            </a: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public int getexpertiseSubject();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Segoe UI Symbol" panose="020B0502040204020203" charset="0"/>
                <a:ea typeface="Segoe UI Symbol" panose="020B0502040204020203" charset="0"/>
                <a:sym typeface="+mn-ea"/>
              </a:rPr>
              <a:t>}</a:t>
            </a:r>
            <a:endParaRPr lang="en-US" altLang="en-US">
              <a:latin typeface="Segoe UI Symbol" panose="020B0502040204020203" charset="0"/>
              <a:ea typeface="Segoe UI Symbol" panose="020B0502040204020203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Mode of Inheritance </a:t>
            </a:r>
            <a:endParaRPr lang="en-US" altLang="en-US" sz="3200"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968500"/>
          <a:ext cx="8460740" cy="314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05"/>
                <a:gridCol w="2188845"/>
                <a:gridCol w="1908810"/>
                <a:gridCol w="1910080"/>
              </a:tblGrid>
              <a:tr h="926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Base class member Access Specifier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Private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Protected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Public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</a:tr>
              <a:tr h="925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private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Not Accessible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ans CJK JP Regular" panose="020B0500000000000000" charset="-122"/>
                        <a:ea typeface="Noto Sans CJK JP Regular" panose="020B05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ans CJK JP Regular" panose="020B0500000000000000" charset="-122"/>
                        <a:ea typeface="Noto Sans CJK JP Regular" panose="020B05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protected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private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protected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protected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public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private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protected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public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Types of Inheritance 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5705"/>
            <a:ext cx="7772400" cy="44659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/>
              <a:t>Single Inheritance</a:t>
            </a:r>
            <a:endParaRPr lang="en-US" sz="1800"/>
          </a:p>
          <a:p>
            <a:pPr lvl="1">
              <a:lnSpc>
                <a:spcPct val="150000"/>
              </a:lnSpc>
            </a:pPr>
            <a:r>
              <a:rPr lang="en-US" sz="1575"/>
              <a:t>one derived class inherits from only one base class. </a:t>
            </a:r>
            <a:endParaRPr lang="en-US" sz="1575"/>
          </a:p>
          <a:p>
            <a:pPr>
              <a:lnSpc>
                <a:spcPct val="150000"/>
              </a:lnSpc>
            </a:pPr>
            <a:r>
              <a:rPr lang="en-US" sz="1800"/>
              <a:t>Multiple Inheritance</a:t>
            </a:r>
            <a:endParaRPr lang="en-US" sz="1800"/>
          </a:p>
          <a:p>
            <a:pPr lvl="1">
              <a:lnSpc>
                <a:spcPct val="150000"/>
              </a:lnSpc>
            </a:pPr>
            <a:r>
              <a:rPr lang="en-US" sz="1575"/>
              <a:t>single derived class may inherit from two or more than two base classes.</a:t>
            </a:r>
            <a:endParaRPr lang="en-US" sz="1575"/>
          </a:p>
          <a:p>
            <a:pPr>
              <a:lnSpc>
                <a:spcPct val="150000"/>
              </a:lnSpc>
            </a:pPr>
            <a:r>
              <a:rPr lang="en-US" sz="1800"/>
              <a:t>Hierarchical Inheritance</a:t>
            </a:r>
            <a:endParaRPr lang="en-US" sz="1800"/>
          </a:p>
          <a:p>
            <a:pPr lvl="1">
              <a:lnSpc>
                <a:spcPct val="150000"/>
              </a:lnSpc>
            </a:pPr>
            <a:r>
              <a:rPr lang="en-US" sz="1575"/>
              <a:t>multiple derived classes inherits from a single base class.</a:t>
            </a:r>
            <a:endParaRPr lang="en-US" sz="1575"/>
          </a:p>
          <a:p>
            <a:pPr>
              <a:lnSpc>
                <a:spcPct val="150000"/>
              </a:lnSpc>
            </a:pPr>
            <a:r>
              <a:rPr lang="en-US" sz="1800"/>
              <a:t>Multilevel Inheritance</a:t>
            </a:r>
            <a:endParaRPr lang="en-US" sz="1800"/>
          </a:p>
          <a:p>
            <a:pPr lvl="1">
              <a:lnSpc>
                <a:spcPct val="150000"/>
              </a:lnSpc>
            </a:pPr>
            <a:r>
              <a:rPr lang="en-US" sz="1575"/>
              <a:t>derived class inherits from a class, which in turn inherits from some other class. The Super class for one, is sub class for the other.</a:t>
            </a:r>
            <a:endParaRPr lang="en-US" sz="1575"/>
          </a:p>
          <a:p>
            <a:pPr>
              <a:lnSpc>
                <a:spcPct val="150000"/>
              </a:lnSpc>
            </a:pPr>
            <a:r>
              <a:rPr lang="en-US" sz="1800"/>
              <a:t>Hybrid Inheritance (also known as Virtual Inheritance)</a:t>
            </a:r>
            <a:endParaRPr lang="en-US" sz="1800"/>
          </a:p>
          <a:p>
            <a:pPr lvl="1">
              <a:lnSpc>
                <a:spcPct val="150000"/>
              </a:lnSpc>
            </a:pPr>
            <a:r>
              <a:rPr lang="en-US" sz="1575"/>
              <a:t>combination of Hierarchical and Mutilevel Inheritance.</a:t>
            </a:r>
            <a:endParaRPr lang="en-US" sz="157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Types of Inheritance </a:t>
            </a:r>
            <a:endParaRPr lang="en-US" altLang="en-US" sz="3200">
              <a:sym typeface="+mn-ea"/>
            </a:endParaRPr>
          </a:p>
        </p:txBody>
      </p:sp>
      <p:pic>
        <p:nvPicPr>
          <p:cNvPr id="4" name="Content Placeholder 3" descr="single-inheritance"/>
          <p:cNvPicPr>
            <a:picLocks noChangeAspect="1"/>
          </p:cNvPicPr>
          <p:nvPr>
            <p:ph idx="1"/>
          </p:nvPr>
        </p:nvPicPr>
        <p:blipFill>
          <a:blip r:embed="rId1"/>
          <a:srcRect l="23704" r="6334"/>
          <a:stretch>
            <a:fillRect/>
          </a:stretch>
        </p:blipFill>
        <p:spPr>
          <a:xfrm>
            <a:off x="457200" y="982980"/>
            <a:ext cx="2125345" cy="2381250"/>
          </a:xfrm>
          <a:prstGeom prst="rect">
            <a:avLst/>
          </a:prstGeom>
        </p:spPr>
      </p:pic>
      <p:pic>
        <p:nvPicPr>
          <p:cNvPr id="5" name="Picture 4" descr="multiple-inheri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70" y="1131570"/>
            <a:ext cx="3333750" cy="2381250"/>
          </a:xfrm>
          <a:prstGeom prst="rect">
            <a:avLst/>
          </a:prstGeom>
        </p:spPr>
      </p:pic>
      <p:pic>
        <p:nvPicPr>
          <p:cNvPr id="6" name="Picture 5" descr="multilevel-inheritance"/>
          <p:cNvPicPr>
            <a:picLocks noChangeAspect="1"/>
          </p:cNvPicPr>
          <p:nvPr/>
        </p:nvPicPr>
        <p:blipFill>
          <a:blip r:embed="rId3"/>
          <a:srcRect l="7058" r="21482"/>
          <a:stretch>
            <a:fillRect/>
          </a:stretch>
        </p:blipFill>
        <p:spPr>
          <a:xfrm>
            <a:off x="6850380" y="982980"/>
            <a:ext cx="2070100" cy="2381250"/>
          </a:xfrm>
          <a:prstGeom prst="rect">
            <a:avLst/>
          </a:prstGeom>
        </p:spPr>
      </p:pic>
      <p:pic>
        <p:nvPicPr>
          <p:cNvPr id="7" name="Picture 6" descr="hierarchical-inherita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" y="4044950"/>
            <a:ext cx="3333750" cy="2381250"/>
          </a:xfrm>
          <a:prstGeom prst="rect">
            <a:avLst/>
          </a:prstGeom>
        </p:spPr>
      </p:pic>
      <p:pic>
        <p:nvPicPr>
          <p:cNvPr id="8" name="Picture 7" descr="hybrid-inherita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044950"/>
            <a:ext cx="3333750" cy="23812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7200" y="336423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Noto Sans CJK JP Regular" panose="020B0500000000000000" charset="-122"/>
                <a:ea typeface="Noto Sans CJK JP Regular" panose="020B0500000000000000" charset="-122"/>
              </a:rPr>
              <a:t>Single</a:t>
            </a:r>
            <a:endParaRPr lang="en-US" altLang="en-US">
              <a:latin typeface="Noto Sans CJK JP Regular" panose="020B0500000000000000" charset="-122"/>
              <a:ea typeface="Noto Sans CJK JP Regular" panose="020B0500000000000000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618230" y="336423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Noto Sans CJK JP Regular" panose="020B0500000000000000" charset="-122"/>
                <a:ea typeface="Noto Sans CJK JP Regular" panose="020B0500000000000000" charset="-122"/>
              </a:rPr>
              <a:t>Multiple</a:t>
            </a:r>
            <a:endParaRPr lang="en-US" altLang="en-US">
              <a:latin typeface="Noto Sans CJK JP Regular" panose="020B0500000000000000" charset="-122"/>
              <a:ea typeface="Noto Sans CJK JP Regular" panose="020B0500000000000000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627495" y="336423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Noto Sans CJK JP Regular" panose="020B0500000000000000" charset="-122"/>
                <a:ea typeface="Noto Sans CJK JP Regular" panose="020B0500000000000000" charset="-122"/>
              </a:rPr>
              <a:t>Multilevel</a:t>
            </a:r>
            <a:endParaRPr lang="en-US" altLang="en-US">
              <a:latin typeface="Noto Sans CJK JP Regular" panose="020B0500000000000000" charset="-122"/>
              <a:ea typeface="Noto Sans CJK JP Regular" panose="020B0500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05865" y="642620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>
                <a:latin typeface="Noto Sans CJK JP Regular" panose="020B0500000000000000" charset="-122"/>
                <a:ea typeface="Noto Sans CJK JP Regular" panose="020B0500000000000000" charset="-122"/>
                <a:sym typeface="+mn-ea"/>
              </a:rPr>
              <a:t>Hierarchical </a:t>
            </a:r>
            <a:endParaRPr lang="en-US">
              <a:latin typeface="Noto Sans CJK JP Regular" panose="020B0500000000000000" charset="-122"/>
              <a:ea typeface="Noto Sans CJK JP Regular" panose="020B0500000000000000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483860" y="642620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>
                <a:latin typeface="Noto Sans CJK JP Regular" panose="020B0500000000000000" charset="-122"/>
                <a:ea typeface="Noto Sans CJK JP Regular" panose="020B0500000000000000" charset="-122"/>
                <a:sym typeface="+mn-ea"/>
              </a:rPr>
              <a:t>Hybrid </a:t>
            </a:r>
            <a:endParaRPr lang="en-US">
              <a:latin typeface="Noto Sans CJK JP Regular" panose="020B0500000000000000" charset="-122"/>
              <a:ea typeface="Noto Sans CJK JP Regular" panose="020B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/>
              <a:t>Intro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4927600"/>
          </a:xfrm>
        </p:spPr>
        <p:txBody>
          <a:bodyPr/>
          <a:p>
            <a:pPr>
              <a:lnSpc>
                <a:spcPct val="260000"/>
              </a:lnSpc>
            </a:pPr>
            <a:r>
              <a:rPr lang="en-US" altLang="en-US" sz="2000">
                <a:sym typeface="+mn-ea"/>
              </a:rPr>
              <a:t>Programming : giving instructions</a:t>
            </a:r>
            <a:endParaRPr lang="en-US" altLang="en-US" sz="2000"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sym typeface="+mn-ea"/>
              </a:rPr>
              <a:t>Programming Paradigm : Way of Thinking</a:t>
            </a:r>
            <a:endParaRPr lang="en-US" altLang="en-US" sz="2000"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en-US" sz="2000"/>
              <a:t>C++ :  Programming Language that supports procedural and object-oriented. </a:t>
            </a:r>
            <a:endParaRPr lang="en-US" altLang="en-US" sz="2000"/>
          </a:p>
          <a:p>
            <a:pPr>
              <a:lnSpc>
                <a:spcPct val="260000"/>
              </a:lnSpc>
            </a:pPr>
            <a:r>
              <a:rPr lang="en-US" altLang="en-US" sz="2000"/>
              <a:t>Data Structures : </a:t>
            </a:r>
            <a:r>
              <a:rPr lang="en-US" altLang="en-US" sz="2000">
                <a:sym typeface="+mn-ea"/>
              </a:rPr>
              <a:t>W</a:t>
            </a:r>
            <a:r>
              <a:rPr lang="en-US" sz="2000">
                <a:sym typeface="+mn-ea"/>
              </a:rPr>
              <a:t>ay of organizing data</a:t>
            </a:r>
            <a:endParaRPr lang="en-US" sz="2000"/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endParaRPr lang="en-US" altLang="en-US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sz="2000"/>
          </a:p>
          <a:p>
            <a:pPr>
              <a:lnSpc>
                <a:spcPct val="12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/>
              <a:t>Topics covered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3135"/>
            <a:ext cx="7772400" cy="5511165"/>
          </a:xfrm>
        </p:spPr>
        <p:txBody>
          <a:bodyPr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Array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String &amp; Streams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Properties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Access specifiers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Constructors and Destructors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Types of constructors &amp; destructors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Static Member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Inline Function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Inheritance</a:t>
            </a:r>
            <a:endParaRPr lang="en-US" altLang="en-US" sz="1800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sym typeface="+mn-ea"/>
              </a:rPr>
              <a:t>Types of inheritance 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/>
              <a:t>Array</a:t>
            </a:r>
            <a:endParaRPr lang="en-US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1800"/>
              <a:t>L</a:t>
            </a:r>
            <a:r>
              <a:rPr lang="en-US" sz="1800"/>
              <a:t>inear data structure</a:t>
            </a:r>
            <a:endParaRPr lang="en-US" sz="1800"/>
          </a:p>
          <a:p>
            <a:r>
              <a:rPr lang="en-US" altLang="en-US" sz="1800"/>
              <a:t>E</a:t>
            </a:r>
            <a:r>
              <a:rPr lang="en-US" sz="1800"/>
              <a:t>lements are stored at contiguous memory locations.</a:t>
            </a:r>
            <a:endParaRPr lang="en-US" altLang="en-US" sz="1800"/>
          </a:p>
          <a:p>
            <a:r>
              <a:rPr lang="en-US" altLang="en-US" sz="1800"/>
              <a:t>Store multiple items of the same type together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Implementation 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	int a[3 ];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a[0] = 2; 		cout&lt;&lt;”Value is”&lt;&lt;a[0];  // </a:t>
            </a:r>
            <a:r>
              <a:rPr lang="en-US" altLang="en-US" sz="1800">
                <a:sym typeface="+mn-ea"/>
              </a:rPr>
              <a:t>Value is </a:t>
            </a:r>
            <a:r>
              <a:rPr lang="en-US" altLang="en-US" sz="1800"/>
              <a:t>2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a[1] = 5 ;		</a:t>
            </a:r>
            <a:r>
              <a:rPr lang="en-US" altLang="en-US" sz="1800">
                <a:sym typeface="+mn-ea"/>
              </a:rPr>
              <a:t>cout&lt;&lt;”Value is”&lt;&lt;a[1];  // Value is 5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	a[2] = 6;		</a:t>
            </a:r>
            <a:r>
              <a:rPr lang="en-US" altLang="en-US" sz="1800">
                <a:sym typeface="+mn-ea"/>
              </a:rPr>
              <a:t>cout&lt;&lt;”Value is”&lt;&lt;a[2];  // Value is 6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28473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Strings &amp; Streams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altLang="en-US" sz="1800"/>
              <a:t>Collection of character</a:t>
            </a:r>
            <a:endParaRPr lang="en-US" altLang="en-US" sz="1800"/>
          </a:p>
          <a:p>
            <a:pPr>
              <a:lnSpc>
                <a:spcPct val="200000"/>
              </a:lnSpc>
            </a:pPr>
            <a:r>
              <a:rPr lang="en-US" altLang="en-US" sz="1800"/>
              <a:t> Group of zero or more number of character forms a string</a:t>
            </a:r>
            <a:endParaRPr lang="en-US" altLang="en-US" sz="1800"/>
          </a:p>
          <a:p>
            <a:pPr>
              <a:lnSpc>
                <a:spcPct val="200000"/>
              </a:lnSpc>
            </a:pPr>
            <a:r>
              <a:rPr lang="en-US" altLang="en-US" sz="1800"/>
              <a:t>Example :  “Hello world”</a:t>
            </a:r>
            <a:endParaRPr lang="en-US" altLang="en-US" sz="1800"/>
          </a:p>
          <a:p>
            <a:pPr>
              <a:lnSpc>
                <a:spcPct val="200000"/>
              </a:lnSpc>
            </a:pPr>
            <a:r>
              <a:rPr lang="en-US" altLang="en-US" sz="1800"/>
              <a:t>Implementation in C++:</a:t>
            </a:r>
            <a:endParaRPr lang="en-US" altLang="en-US" sz="1800"/>
          </a:p>
          <a:p>
            <a:pPr lvl="1">
              <a:lnSpc>
                <a:spcPct val="200000"/>
              </a:lnSpc>
            </a:pPr>
            <a:r>
              <a:rPr lang="en-US" altLang="en-US" sz="1575"/>
              <a:t>char str[20] = “Hello World”;</a:t>
            </a:r>
            <a:endParaRPr lang="en-US" altLang="en-US" sz="15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Properties of Class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50335"/>
          </a:xfrm>
        </p:spPr>
        <p:txBody>
          <a:bodyPr/>
          <a:p>
            <a:endParaRPr lang="en-US" sz="1800"/>
          </a:p>
          <a:p>
            <a:endParaRPr lang="en-US" sz="1800"/>
          </a:p>
          <a:p>
            <a:r>
              <a:rPr lang="en-US" sz="1800"/>
              <a:t>Data Members </a:t>
            </a:r>
            <a:endParaRPr lang="en-US" sz="1800"/>
          </a:p>
          <a:p>
            <a:pPr lvl="1"/>
            <a:r>
              <a:rPr lang="en-US" sz="1575">
                <a:sym typeface="+mn-ea"/>
              </a:rPr>
              <a:t>data variables</a:t>
            </a:r>
            <a:endParaRPr lang="en-US" sz="1575"/>
          </a:p>
          <a:p>
            <a:endParaRPr lang="en-US" sz="1800"/>
          </a:p>
          <a:p>
            <a:r>
              <a:rPr lang="en-US" sz="1800"/>
              <a:t>Member Functions</a:t>
            </a:r>
            <a:endParaRPr lang="en-US" sz="1800"/>
          </a:p>
          <a:p>
            <a:pPr lvl="1"/>
            <a:r>
              <a:rPr lang="en-US" sz="1575">
                <a:sym typeface="+mn-ea"/>
              </a:rPr>
              <a:t>functions used to manipulate these variables</a:t>
            </a:r>
            <a:endParaRPr lang="en-US" sz="1575">
              <a:sym typeface="+mn-ea"/>
            </a:endParaRPr>
          </a:p>
          <a:p>
            <a:pPr marL="457200" lvl="1" indent="0">
              <a:buNone/>
            </a:pPr>
            <a:endParaRPr lang="en-US" sz="1575">
              <a:sym typeface="+mn-ea"/>
            </a:endParaRPr>
          </a:p>
          <a:p>
            <a:pPr lvl="0"/>
            <a:endParaRPr lang="en-US" sz="1800"/>
          </a:p>
        </p:txBody>
      </p:sp>
      <p:pic>
        <p:nvPicPr>
          <p:cNvPr id="4" name="Picture 3" descr="carclass&amp;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949960"/>
            <a:ext cx="38100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Access specifiers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sz="1800"/>
              <a:t> define how the members of the class can be accessed</a:t>
            </a:r>
            <a:endParaRPr sz="1800"/>
          </a:p>
          <a:p>
            <a:endParaRPr sz="1800"/>
          </a:p>
        </p:txBody>
      </p:sp>
      <p:graphicFrame>
        <p:nvGraphicFramePr>
          <p:cNvPr id="4" name="Table 3"/>
          <p:cNvGraphicFramePr/>
          <p:nvPr/>
        </p:nvGraphicFramePr>
        <p:xfrm>
          <a:off x="1061720" y="2774950"/>
          <a:ext cx="7396480" cy="22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/>
                <a:gridCol w="1849120"/>
                <a:gridCol w="1849120"/>
                <a:gridCol w="1849120"/>
              </a:tblGrid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Specifiers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Class Boundary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Through Inhertiance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Through Objects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Private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Accessible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Not Accessible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ans CJK JP Regular" panose="020B0500000000000000" charset="-122"/>
                        <a:ea typeface="Noto Sans CJK JP Regular" panose="020B05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Protected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Accessible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ans CJK JP Regular" panose="020B0500000000000000" charset="-122"/>
                        <a:ea typeface="Noto Sans CJK JP Regular" panose="020B05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Public</a:t>
                      </a:r>
                      <a:endParaRPr lang="en-US" alt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A</a:t>
                      </a:r>
                      <a:r>
                        <a:rPr lang="en-US">
                          <a:latin typeface="Noto Sans CJK JP Regular" panose="020B0500000000000000" charset="-122"/>
                          <a:ea typeface="Noto Sans CJK JP Regular" panose="020B0500000000000000" charset="-122"/>
                        </a:rPr>
                        <a:t>ccessible</a:t>
                      </a: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ans CJK JP Regular" panose="020B0500000000000000" charset="-122"/>
                          <a:ea typeface="Noto Sans CJK JP Regular" panose="020B05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ans CJK JP Regular" panose="020B0500000000000000" charset="-122"/>
                        <a:ea typeface="Noto Sans CJK JP Regular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Constructors 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sz="1800"/>
              <a:t>Special class functions which performs initialization of every object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sz="1800"/>
              <a:t>Compiler calls the Constructor whenever an object is created.</a:t>
            </a:r>
            <a:endParaRPr lang="en-US" sz="1800"/>
          </a:p>
          <a:p>
            <a:pPr>
              <a:lnSpc>
                <a:spcPct val="200000"/>
              </a:lnSpc>
            </a:pPr>
            <a:r>
              <a:rPr lang="en-US" altLang="en-US" sz="1800"/>
              <a:t>N</a:t>
            </a:r>
            <a:r>
              <a:rPr lang="en-US" sz="1800"/>
              <a:t>ame of constructor will be same as the name of the class, and contructors will never have a return type.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sym typeface="+mn-ea"/>
              </a:rPr>
              <a:t>Destructors</a:t>
            </a: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1800"/>
              <a:t>Special class function which destroys the object as soon as the scope of object ends. </a:t>
            </a:r>
            <a:endParaRPr lang="en-US" sz="1800"/>
          </a:p>
          <a:p>
            <a:pPr>
              <a:lnSpc>
                <a:spcPct val="130000"/>
              </a:lnSpc>
            </a:pPr>
            <a:r>
              <a:rPr lang="en-US" sz="1800"/>
              <a:t>The destructor is called automatically by the compiler when the object goes out of scope.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Presentation</Application>
  <PresentationFormat>On-screen Show (4:3)</PresentationFormat>
  <Paragraphs>250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Noto Sans Mono CJK JP</vt:lpstr>
      <vt:lpstr>Noto Serif CJK JP</vt:lpstr>
      <vt:lpstr>FreeMono</vt:lpstr>
      <vt:lpstr>Microsoft YaHei</vt:lpstr>
      <vt:lpstr>Arial Unicode MS</vt:lpstr>
      <vt:lpstr>Calibri</vt:lpstr>
      <vt:lpstr>Segoe Print</vt:lpstr>
      <vt:lpstr>Noto Sans Mono CJK JP</vt:lpstr>
      <vt:lpstr>Noto Serif CJK JP</vt:lpstr>
      <vt:lpstr>Noto Sans CJK JP Regular</vt:lpstr>
      <vt:lpstr>Segoe UI Symbol</vt:lpstr>
      <vt:lpstr>Default Design</vt:lpstr>
      <vt:lpstr>Objected Oriented Programming Concepts Using C++ &amp; Data Structures   Session 2</vt:lpstr>
      <vt:lpstr>Intro</vt:lpstr>
      <vt:lpstr>Topics covered</vt:lpstr>
      <vt:lpstr>Array</vt:lpstr>
      <vt:lpstr>Strings &amp; Streams</vt:lpstr>
      <vt:lpstr>Properties of Class</vt:lpstr>
      <vt:lpstr>Access specifiers</vt:lpstr>
      <vt:lpstr>Constructors </vt:lpstr>
      <vt:lpstr>Destructors</vt:lpstr>
      <vt:lpstr>Types of Constructors </vt:lpstr>
      <vt:lpstr>Static Member</vt:lpstr>
      <vt:lpstr>Inline Function</vt:lpstr>
      <vt:lpstr>Inheritance</vt:lpstr>
      <vt:lpstr>Example</vt:lpstr>
      <vt:lpstr>Mode of Inheritance </vt:lpstr>
      <vt:lpstr>Types of Inheritance </vt:lpstr>
      <vt:lpstr>Types of Inheritance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66</cp:revision>
  <dcterms:created xsi:type="dcterms:W3CDTF">2019-06-25T11:48:00Z</dcterms:created>
  <dcterms:modified xsi:type="dcterms:W3CDTF">2019-07-02T04:29:18Z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