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308" r:id="rId6"/>
    <p:sldId id="307" r:id="rId7"/>
    <p:sldId id="311" r:id="rId8"/>
    <p:sldId id="309" r:id="rId9"/>
    <p:sldId id="310" r:id="rId10"/>
    <p:sldId id="313" r:id="rId11"/>
    <p:sldId id="31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78811-B549-45B3-81B1-47E6AC5F940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E7FEA-58E0-47EE-AC9C-F31BF7C9F7F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34EEE-6172-4E08-B0F7-A7F46A93D01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982BD-E878-4359-9BE2-EF98375094D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31E38928-F05B-4C42-9226-61EDCAAB8EF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477000"/>
            <a:ext cx="1066800" cy="329184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33056"/>
            <a:ext cx="7772400" cy="21629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1981200"/>
            <a:ext cx="3814192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650432" y="1981200"/>
            <a:ext cx="3807768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BF8E4-576C-4900-8131-5FBCD47137B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673CD-E789-4B99-849D-7D1DEE88FD0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2C466-627A-4535-934D-F77F4C647A2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9B138-3910-4CB2-9145-1068E3B9E07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E207A-2206-4F55-86B7-C4BA7E6C4B5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BB258-1CFF-4F4F-8C27-AD170363085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2 ppt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7FAD312C-826E-40DC-8EA2-9106566C605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85" y="2428875"/>
            <a:ext cx="7772400" cy="1143000"/>
          </a:xfrm>
        </p:spPr>
        <p:txBody>
          <a:bodyPr/>
          <a:lstStyle/>
          <a:p>
            <a:r>
              <a:rPr lang="en-IN" sz="3600" dirty="0">
                <a:latin typeface="Noto Serif CJK JP" panose="02020400000000000000" charset="-122"/>
                <a:ea typeface="Noto Serif CJK JP" panose="02020400000000000000" charset="-122"/>
              </a:rPr>
              <a:t>Object Oriented Programming Concepts Using C++ &amp; Data Structures</a:t>
            </a:r>
            <a:endParaRPr lang="en-IN" sz="3600" dirty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72816"/>
            <a:ext cx="7772400" cy="4832176"/>
          </a:xfrm>
        </p:spPr>
        <p:txBody>
          <a:bodyPr/>
          <a:lstStyle/>
          <a:p>
            <a:endParaRPr lang="en-IN" sz="2800" dirty="0" smtClean="0"/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5" y="287020"/>
            <a:ext cx="7772400" cy="1143000"/>
          </a:xfrm>
        </p:spPr>
        <p:txBody>
          <a:bodyPr/>
          <a:lstStyle/>
          <a:p>
            <a:r>
              <a:rPr lang="en-US" sz="2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Analysis</a:t>
            </a:r>
            <a:endParaRPr lang="en-US" sz="2800" dirty="0" smtClean="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26" y="1524531"/>
            <a:ext cx="7772400" cy="48321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1800" dirty="0">
                <a:latin typeface="Noto Serif CJK JP" panose="02020400000000000000" charset="-122"/>
                <a:ea typeface="Noto Serif CJK JP" panose="02020400000000000000" charset="-122"/>
              </a:rPr>
              <a:t>Linear search runs in O(n) time.</a:t>
            </a:r>
            <a:endParaRPr sz="1800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Noto Serif CJK JP" panose="02020400000000000000" charset="-122"/>
                <a:ea typeface="Noto Serif CJK JP" panose="02020400000000000000" charset="-122"/>
              </a:rPr>
              <a:t>B</a:t>
            </a:r>
            <a:r>
              <a:rPr sz="1800" dirty="0">
                <a:latin typeface="Noto Serif CJK JP" panose="02020400000000000000" charset="-122"/>
                <a:ea typeface="Noto Serif CJK JP" panose="02020400000000000000" charset="-122"/>
              </a:rPr>
              <a:t>inary search produces the result in O(log n) time</a:t>
            </a:r>
            <a:endParaRPr sz="1800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sz="1575" dirty="0">
                <a:latin typeface="Noto Serif CJK JP" panose="02020400000000000000" charset="-122"/>
                <a:ea typeface="Noto Serif CJK JP" panose="02020400000000000000" charset="-122"/>
              </a:rPr>
              <a:t>Let T(n) be the number of comparisons in worst-case in an array of n elements.</a:t>
            </a:r>
            <a:endParaRPr sz="1575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sz="1575" dirty="0">
                <a:latin typeface="Noto Serif CJK JP" panose="02020400000000000000" charset="-122"/>
                <a:ea typeface="Noto Serif CJK JP" panose="02020400000000000000" charset="-122"/>
              </a:rPr>
              <a:t>Hence,</a:t>
            </a:r>
            <a:endParaRPr sz="1575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sz="1575" dirty="0">
                <a:latin typeface="Noto Serif CJK JP" panose="02020400000000000000" charset="-122"/>
                <a:ea typeface="Noto Serif CJK JP" panose="02020400000000000000" charset="-122"/>
              </a:rPr>
              <a:t>T(n)= </a:t>
            </a:r>
            <a:r>
              <a:rPr lang="en-US" sz="1575" dirty="0">
                <a:latin typeface="Noto Serif CJK JP" panose="02020400000000000000" charset="-122"/>
                <a:ea typeface="Noto Serif CJK JP" panose="02020400000000000000" charset="-122"/>
              </a:rPr>
              <a:t>	</a:t>
            </a:r>
            <a:r>
              <a:rPr sz="1575" dirty="0">
                <a:latin typeface="Noto Serif CJK JP" panose="02020400000000000000" charset="-122"/>
                <a:ea typeface="Noto Serif CJK JP" panose="02020400000000000000" charset="-122"/>
              </a:rPr>
              <a:t>0 </a:t>
            </a:r>
            <a:r>
              <a:rPr lang="en-US" sz="1575" dirty="0">
                <a:latin typeface="Noto Serif CJK JP" panose="02020400000000000000" charset="-122"/>
                <a:ea typeface="Noto Serif CJK JP" panose="02020400000000000000" charset="-122"/>
              </a:rPr>
              <a:t>	</a:t>
            </a:r>
            <a:r>
              <a:rPr sz="1575" dirty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if n = 1</a:t>
            </a:r>
            <a:endParaRPr sz="1575" dirty="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575" dirty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		</a:t>
            </a:r>
            <a:r>
              <a:rPr sz="1575" dirty="0">
                <a:latin typeface="Noto Serif CJK JP" panose="02020400000000000000" charset="-122"/>
                <a:ea typeface="Noto Serif CJK JP" panose="02020400000000000000" charset="-122"/>
              </a:rPr>
              <a:t>T(n</a:t>
            </a:r>
            <a:r>
              <a:rPr lang="en-US" sz="1575" dirty="0">
                <a:latin typeface="Noto Serif CJK JP" panose="02020400000000000000" charset="-122"/>
                <a:ea typeface="Noto Serif CJK JP" panose="02020400000000000000" charset="-122"/>
              </a:rPr>
              <a:t>/</a:t>
            </a:r>
            <a:r>
              <a:rPr sz="1575" dirty="0">
                <a:latin typeface="Noto Serif CJK JP" panose="02020400000000000000" charset="-122"/>
                <a:ea typeface="Noto Serif CJK JP" panose="02020400000000000000" charset="-122"/>
              </a:rPr>
              <a:t>2)+1</a:t>
            </a:r>
            <a:r>
              <a:rPr lang="en-US" sz="1575" dirty="0">
                <a:latin typeface="Noto Serif CJK JP" panose="02020400000000000000" charset="-122"/>
                <a:ea typeface="Noto Serif CJK JP" panose="02020400000000000000" charset="-122"/>
              </a:rPr>
              <a:t>	</a:t>
            </a:r>
            <a:r>
              <a:rPr sz="1575" dirty="0">
                <a:latin typeface="Noto Serif CJK JP" panose="02020400000000000000" charset="-122"/>
                <a:ea typeface="Noto Serif CJK JP" panose="02020400000000000000" charset="-122"/>
              </a:rPr>
              <a:t>otherwise</a:t>
            </a:r>
            <a:endParaRPr sz="1575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sz="1575" dirty="0">
                <a:latin typeface="Noto Serif CJK JP" panose="02020400000000000000" charset="-122"/>
                <a:ea typeface="Noto Serif CJK JP" panose="02020400000000000000" charset="-122"/>
              </a:rPr>
              <a:t>Using this recurrence relation T(n)=logn.</a:t>
            </a:r>
            <a:endParaRPr sz="1575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sz="1575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sz="1575" dirty="0">
                <a:latin typeface="Noto Serif CJK JP" panose="02020400000000000000" charset="-122"/>
                <a:ea typeface="Noto Serif CJK JP" panose="02020400000000000000" charset="-122"/>
              </a:rPr>
              <a:t>Therefore, binary search uses O(logn) time.</a:t>
            </a:r>
            <a:endParaRPr sz="1575" dirty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5" y="287020"/>
            <a:ext cx="7772400" cy="1143000"/>
          </a:xfrm>
        </p:spPr>
        <p:txBody>
          <a:bodyPr/>
          <a:lstStyle/>
          <a:p>
            <a:r>
              <a:rPr lang="en-US" altLang="en-IN" sz="2800" dirty="0">
                <a:latin typeface="Noto Serif CJK JP" panose="02020400000000000000" charset="-122"/>
                <a:ea typeface="Noto Serif CJK JP" panose="02020400000000000000" charset="-122"/>
              </a:rPr>
              <a:t>Topics Covered</a:t>
            </a:r>
            <a:endParaRPr lang="en-US" altLang="en-IN" sz="2800" dirty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69670"/>
            <a:ext cx="7772400" cy="45186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800" dirty="0" smtClean="0">
                <a:latin typeface="Noto Serif CJK JP" panose="02020400000000000000" charset="-122"/>
                <a:ea typeface="Noto Serif CJK JP" panose="02020400000000000000" charset="-122"/>
              </a:rPr>
              <a:t>Searching (Sequential &amp; Binary)</a:t>
            </a:r>
            <a:endParaRPr lang="en-IN" sz="1800" dirty="0" smtClean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latin typeface="Noto Serif CJK JP" panose="02020400000000000000" charset="-122"/>
                <a:ea typeface="Noto Serif CJK JP" panose="02020400000000000000" charset="-122"/>
              </a:rPr>
              <a:t> Analysis of  </a:t>
            </a:r>
            <a:r>
              <a:rPr lang="en-US" altLang="en-IN" sz="1800" dirty="0" smtClean="0">
                <a:latin typeface="Noto Serif CJK JP" panose="02020400000000000000" charset="-122"/>
                <a:ea typeface="Noto Serif CJK JP" panose="02020400000000000000" charset="-122"/>
              </a:rPr>
              <a:t>S</a:t>
            </a:r>
            <a:r>
              <a:rPr lang="en-IN" sz="1800" dirty="0" smtClean="0">
                <a:latin typeface="Noto Serif CJK JP" panose="02020400000000000000" charset="-122"/>
                <a:ea typeface="Noto Serif CJK JP" panose="02020400000000000000" charset="-122"/>
              </a:rPr>
              <a:t>earching algorithms </a:t>
            </a:r>
            <a:endParaRPr lang="en-IN" sz="1800" dirty="0" smtClean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endParaRPr lang="en-IN" sz="1800" dirty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5" y="287020"/>
            <a:ext cx="7772400" cy="1143000"/>
          </a:xfrm>
        </p:spPr>
        <p:txBody>
          <a:bodyPr/>
          <a:lstStyle/>
          <a:p>
            <a:r>
              <a:rPr lang="en-IN" sz="2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Sequential </a:t>
            </a:r>
            <a:r>
              <a:rPr lang="en-US" altLang="en-IN" sz="2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Searching</a:t>
            </a:r>
            <a:endParaRPr lang="en-US" altLang="en-IN" sz="2800" dirty="0" smtClean="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772920"/>
            <a:ext cx="7772400" cy="22021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IN" sz="1800" dirty="0" smtClean="0">
                <a:latin typeface="Noto Serif CJK JP" panose="02020400000000000000" charset="-122"/>
                <a:ea typeface="Noto Serif CJK JP" panose="02020400000000000000" charset="-122"/>
              </a:rPr>
              <a:t>Se</a:t>
            </a:r>
            <a:r>
              <a:rPr lang="en-IN" sz="1800" dirty="0" smtClean="0">
                <a:latin typeface="Noto Serif CJK JP" panose="02020400000000000000" charset="-122"/>
                <a:ea typeface="Noto Serif CJK JP" panose="02020400000000000000" charset="-122"/>
              </a:rPr>
              <a:t>quential search is made over all items one by one. </a:t>
            </a:r>
            <a:endParaRPr lang="en-IN" sz="1800" dirty="0" smtClean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latin typeface="Noto Serif CJK JP" panose="02020400000000000000" charset="-122"/>
                <a:ea typeface="Noto Serif CJK JP" panose="02020400000000000000" charset="-122"/>
              </a:rPr>
              <a:t>Every item is checked and if a match is found then that particular item is returned, otherwise the search continues till the end of the data collection.</a:t>
            </a:r>
            <a:endParaRPr lang="en-IN" sz="1800" dirty="0" smtClean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Picture 3" descr="linear_sear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3797300"/>
            <a:ext cx="6650355" cy="273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5" y="287020"/>
            <a:ext cx="7772400" cy="1143000"/>
          </a:xfrm>
        </p:spPr>
        <p:txBody>
          <a:bodyPr/>
          <a:lstStyle/>
          <a:p>
            <a:r>
              <a:rPr lang="en-IN" sz="2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Sequential </a:t>
            </a:r>
            <a:r>
              <a:rPr lang="en-US" altLang="en-IN" sz="2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Searching</a:t>
            </a:r>
            <a:endParaRPr lang="en-US" altLang="en-IN" sz="2800" dirty="0" smtClean="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524635"/>
            <a:ext cx="8350250" cy="4832350"/>
          </a:xfrm>
        </p:spPr>
        <p:txBody>
          <a:bodyPr/>
          <a:lstStyle/>
          <a:p>
            <a:pPr marL="0" indent="0">
              <a:buNone/>
            </a:pPr>
            <a:endParaRPr lang="en-IN" sz="1800" dirty="0" smtClean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>
              <a:buNone/>
            </a:pPr>
            <a:r>
              <a:rPr sz="1800" dirty="0">
                <a:latin typeface="Noto Serif CJK JP" panose="02020400000000000000" charset="-122"/>
                <a:ea typeface="Noto Serif CJK JP" panose="02020400000000000000" charset="-122"/>
              </a:rPr>
              <a:t>Linear Search ( Array A, Value x)</a:t>
            </a:r>
            <a:endParaRPr sz="1800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>
              <a:buNone/>
            </a:pPr>
            <a:endParaRPr sz="1800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lvl="0" indent="0">
              <a:buNone/>
            </a:pPr>
            <a:r>
              <a:rPr sz="1800" dirty="0">
                <a:latin typeface="FreeMono" panose="020F0409020205020404" charset="0"/>
                <a:ea typeface="FreeMono" panose="020F0409020205020404" charset="0"/>
              </a:rPr>
              <a:t>Step 1: Set i to 1</a:t>
            </a:r>
            <a:endParaRPr sz="1800" dirty="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buNone/>
            </a:pPr>
            <a:r>
              <a:rPr sz="1800" dirty="0">
                <a:latin typeface="FreeMono" panose="020F0409020205020404" charset="0"/>
                <a:ea typeface="FreeMono" panose="020F0409020205020404" charset="0"/>
              </a:rPr>
              <a:t>Step 2: if i &gt; n then go to step 7</a:t>
            </a:r>
            <a:endParaRPr sz="1800" dirty="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buNone/>
            </a:pPr>
            <a:r>
              <a:rPr sz="1800" dirty="0">
                <a:latin typeface="FreeMono" panose="020F0409020205020404" charset="0"/>
                <a:ea typeface="FreeMono" panose="020F0409020205020404" charset="0"/>
              </a:rPr>
              <a:t>Step 3: if A[i] = x then go to step 6</a:t>
            </a:r>
            <a:endParaRPr sz="1800" dirty="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buNone/>
            </a:pPr>
            <a:r>
              <a:rPr sz="1800" dirty="0">
                <a:latin typeface="FreeMono" panose="020F0409020205020404" charset="0"/>
                <a:ea typeface="FreeMono" panose="020F0409020205020404" charset="0"/>
              </a:rPr>
              <a:t>Step 4: Set i to i + 1</a:t>
            </a:r>
            <a:endParaRPr sz="1800" dirty="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buNone/>
            </a:pPr>
            <a:r>
              <a:rPr sz="1800" dirty="0">
                <a:latin typeface="FreeMono" panose="020F0409020205020404" charset="0"/>
                <a:ea typeface="FreeMono" panose="020F0409020205020404" charset="0"/>
              </a:rPr>
              <a:t>Step 5: Go to Step 2</a:t>
            </a:r>
            <a:endParaRPr sz="1800" dirty="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buNone/>
            </a:pPr>
            <a:r>
              <a:rPr sz="1800" dirty="0">
                <a:latin typeface="FreeMono" panose="020F0409020205020404" charset="0"/>
                <a:ea typeface="FreeMono" panose="020F0409020205020404" charset="0"/>
              </a:rPr>
              <a:t>Step 6: Print Element x Found at index i and go to step 8</a:t>
            </a:r>
            <a:endParaRPr sz="1800" dirty="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buNone/>
            </a:pPr>
            <a:r>
              <a:rPr sz="1800" dirty="0">
                <a:latin typeface="FreeMono" panose="020F0409020205020404" charset="0"/>
                <a:ea typeface="FreeMono" panose="020F0409020205020404" charset="0"/>
              </a:rPr>
              <a:t>Step 7: Print element not found</a:t>
            </a:r>
            <a:endParaRPr sz="1800" dirty="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buNone/>
            </a:pPr>
            <a:r>
              <a:rPr sz="1800" dirty="0">
                <a:latin typeface="FreeMono" panose="020F0409020205020404" charset="0"/>
                <a:ea typeface="FreeMono" panose="020F0409020205020404" charset="0"/>
              </a:rPr>
              <a:t>Step 8: Exit</a:t>
            </a:r>
            <a:endParaRPr sz="1800" dirty="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5" y="287020"/>
            <a:ext cx="7772400" cy="1143000"/>
          </a:xfrm>
        </p:spPr>
        <p:txBody>
          <a:bodyPr/>
          <a:lstStyle/>
          <a:p>
            <a:r>
              <a:rPr lang="en-US" altLang="en-US" sz="2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Binary </a:t>
            </a:r>
            <a:r>
              <a:rPr lang="en-US" altLang="en-IN" sz="2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Searching</a:t>
            </a:r>
            <a:endParaRPr lang="en-US" altLang="en-IN" sz="2800" dirty="0" smtClean="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26" y="1524531"/>
            <a:ext cx="7772400" cy="48321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Noto Serif CJK JP" panose="02020400000000000000" charset="-122"/>
                <a:ea typeface="Noto Serif CJK JP" panose="02020400000000000000" charset="-122"/>
              </a:rPr>
              <a:t>S</a:t>
            </a:r>
            <a:r>
              <a:rPr sz="1800" dirty="0">
                <a:latin typeface="Noto Serif CJK JP" panose="02020400000000000000" charset="-122"/>
                <a:ea typeface="Noto Serif CJK JP" panose="02020400000000000000" charset="-122"/>
              </a:rPr>
              <a:t>earch algorithm works on the principle of divide and conquer</a:t>
            </a:r>
            <a:endParaRPr sz="1800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Noto Serif CJK JP" panose="02020400000000000000" charset="-122"/>
                <a:ea typeface="Noto Serif CJK JP" panose="02020400000000000000" charset="-122"/>
              </a:rPr>
              <a:t>D</a:t>
            </a:r>
            <a:r>
              <a:rPr sz="1800" dirty="0">
                <a:latin typeface="Noto Serif CJK JP" panose="02020400000000000000" charset="-122"/>
                <a:ea typeface="Noto Serif CJK JP" panose="02020400000000000000" charset="-122"/>
              </a:rPr>
              <a:t>ata collection should be in the sorted form.</a:t>
            </a:r>
            <a:endParaRPr sz="1800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sz="1575" dirty="0">
                <a:latin typeface="Noto Serif CJK JP" panose="02020400000000000000" charset="-122"/>
                <a:ea typeface="Noto Serif CJK JP" panose="02020400000000000000" charset="-122"/>
              </a:rPr>
              <a:t>Binary search looks for a particular item by comparing the middle most item of the collection. </a:t>
            </a:r>
            <a:endParaRPr sz="1575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sz="1575" dirty="0">
                <a:latin typeface="Noto Serif CJK JP" panose="02020400000000000000" charset="-122"/>
                <a:ea typeface="Noto Serif CJK JP" panose="02020400000000000000" charset="-122"/>
              </a:rPr>
              <a:t>If a match occurs, then the index of item is returned</a:t>
            </a:r>
            <a:endParaRPr sz="1575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sz="1575" dirty="0">
                <a:latin typeface="Noto Serif CJK JP" panose="02020400000000000000" charset="-122"/>
                <a:ea typeface="Noto Serif CJK JP" panose="02020400000000000000" charset="-122"/>
              </a:rPr>
              <a:t>If the middle item is greater than the item, then the item is searched in the sub-array to the left of the middle item. </a:t>
            </a:r>
            <a:endParaRPr sz="1575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sz="1575" dirty="0">
                <a:latin typeface="Noto Serif CJK JP" panose="02020400000000000000" charset="-122"/>
                <a:ea typeface="Noto Serif CJK JP" panose="02020400000000000000" charset="-122"/>
              </a:rPr>
              <a:t>Otherwise, the item is searched for in the sub-array to the right of the middle item. </a:t>
            </a:r>
            <a:endParaRPr sz="1575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sz="1575" dirty="0">
                <a:latin typeface="Noto Serif CJK JP" panose="02020400000000000000" charset="-122"/>
                <a:ea typeface="Noto Serif CJK JP" panose="02020400000000000000" charset="-122"/>
              </a:rPr>
              <a:t>This process continues on the sub-array as well until the size of the subarray reduces to zero.</a:t>
            </a:r>
            <a:endParaRPr sz="1575" dirty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5" y="287020"/>
            <a:ext cx="7772400" cy="1143000"/>
          </a:xfrm>
        </p:spPr>
        <p:txBody>
          <a:bodyPr/>
          <a:lstStyle/>
          <a:p>
            <a:r>
              <a:rPr lang="en-US" altLang="en-US" sz="2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Binary </a:t>
            </a:r>
            <a:r>
              <a:rPr lang="en-US" altLang="en-IN" sz="2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Searching</a:t>
            </a:r>
            <a:endParaRPr lang="en-US" altLang="en-IN" sz="2800" dirty="0" smtClean="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630" y="1276350"/>
            <a:ext cx="8488680" cy="552005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Procedure binary_search</a:t>
            </a:r>
            <a:endParaRPr sz="1600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   A ← sorted array</a:t>
            </a:r>
            <a:endParaRPr sz="1600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   n ← size of array</a:t>
            </a:r>
            <a:endParaRPr sz="1600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   x ← value to be searched</a:t>
            </a:r>
            <a:endParaRPr sz="1600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   Set lowerBound = 1</a:t>
            </a:r>
            <a:endParaRPr sz="1600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   Set upperBound = n </a:t>
            </a:r>
            <a:endParaRPr sz="1600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   </a:t>
            </a:r>
            <a:r>
              <a:rPr sz="1600" b="1" dirty="0">
                <a:latin typeface="FreeMono" panose="020F0409020205020404" charset="0"/>
                <a:ea typeface="FreeMono" panose="020F0409020205020404" charset="0"/>
              </a:rPr>
              <a:t>while x not found</a:t>
            </a:r>
            <a:endParaRPr sz="1600" b="1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      if </a:t>
            </a:r>
            <a:r>
              <a:rPr sz="1600" b="1" dirty="0">
                <a:latin typeface="FreeMono" panose="020F0409020205020404" charset="0"/>
                <a:ea typeface="FreeMono" panose="020F0409020205020404" charset="0"/>
              </a:rPr>
              <a:t>upperBound &lt; lowerBound </a:t>
            </a:r>
            <a:endParaRPr sz="1600" b="1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         EXIT: x does not exists.</a:t>
            </a:r>
            <a:endParaRPr sz="1600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      set </a:t>
            </a:r>
            <a:r>
              <a:rPr sz="1600" b="1" dirty="0">
                <a:latin typeface="FreeMono" panose="020F0409020205020404" charset="0"/>
                <a:ea typeface="FreeMono" panose="020F0409020205020404" charset="0"/>
              </a:rPr>
              <a:t>midPoint = lowerBound + ( upperBound - lowerBound ) / 2</a:t>
            </a:r>
            <a:endParaRPr sz="1600" b="1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      if A[midPoint] &lt; x</a:t>
            </a:r>
            <a:endParaRPr sz="1600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         set </a:t>
            </a:r>
            <a:r>
              <a:rPr sz="1600" b="1" dirty="0">
                <a:latin typeface="FreeMono" panose="020F0409020205020404" charset="0"/>
                <a:ea typeface="FreeMono" panose="020F0409020205020404" charset="0"/>
              </a:rPr>
              <a:t>lowerBound = midPoint + 1</a:t>
            </a:r>
            <a:endParaRPr sz="1600" b="1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      if A[midPoint] &gt; x</a:t>
            </a:r>
            <a:endParaRPr sz="1600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         set </a:t>
            </a:r>
            <a:r>
              <a:rPr sz="1600" b="1" dirty="0">
                <a:latin typeface="FreeMono" panose="020F0409020205020404" charset="0"/>
                <a:ea typeface="FreeMono" panose="020F0409020205020404" charset="0"/>
              </a:rPr>
              <a:t>upperBound = midPoint - 1 </a:t>
            </a:r>
            <a:endParaRPr sz="1600" b="1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      if A[midPoint] = x </a:t>
            </a:r>
            <a:endParaRPr sz="1600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         EXIT: x found at location midPoint</a:t>
            </a:r>
            <a:endParaRPr sz="1600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   end while</a:t>
            </a:r>
            <a:endParaRPr sz="1600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end procedure</a:t>
            </a:r>
            <a:endParaRPr sz="1600" dirty="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5" y="287020"/>
            <a:ext cx="7772400" cy="1143000"/>
          </a:xfrm>
        </p:spPr>
        <p:txBody>
          <a:bodyPr/>
          <a:lstStyle/>
          <a:p>
            <a:r>
              <a:rPr lang="en-US" altLang="en-US" sz="2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Binary </a:t>
            </a:r>
            <a:r>
              <a:rPr lang="en-US" altLang="en-IN" sz="2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Searching</a:t>
            </a:r>
            <a:endParaRPr lang="en-US" altLang="en-IN" sz="2800" dirty="0" smtClean="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pic>
        <p:nvPicPr>
          <p:cNvPr id="4" name="Picture 3" descr="binary_search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" y="1609090"/>
            <a:ext cx="5698490" cy="849630"/>
          </a:xfrm>
          <a:prstGeom prst="rect">
            <a:avLst/>
          </a:prstGeom>
        </p:spPr>
      </p:pic>
      <p:pic>
        <p:nvPicPr>
          <p:cNvPr id="5" name="Picture 4" descr="binary_search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" y="2978785"/>
            <a:ext cx="5698490" cy="1238885"/>
          </a:xfrm>
          <a:prstGeom prst="rect">
            <a:avLst/>
          </a:prstGeom>
        </p:spPr>
      </p:pic>
      <p:pic>
        <p:nvPicPr>
          <p:cNvPr id="6" name="Picture 5" descr="binary_search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85" y="4916805"/>
            <a:ext cx="5619750" cy="874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5" y="287020"/>
            <a:ext cx="7772400" cy="1143000"/>
          </a:xfrm>
        </p:spPr>
        <p:txBody>
          <a:bodyPr/>
          <a:lstStyle/>
          <a:p>
            <a:r>
              <a:rPr lang="en-US" altLang="en-US" sz="2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Binary </a:t>
            </a:r>
            <a:r>
              <a:rPr lang="en-US" altLang="en-IN" sz="2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Searching</a:t>
            </a:r>
            <a:endParaRPr lang="en-US" altLang="en-IN" sz="2800" dirty="0" smtClean="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pic>
        <p:nvPicPr>
          <p:cNvPr id="9" name="Picture 8" descr="binary_search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070" y="1430020"/>
            <a:ext cx="4600575" cy="1009650"/>
          </a:xfrm>
          <a:prstGeom prst="rect">
            <a:avLst/>
          </a:prstGeom>
        </p:spPr>
      </p:pic>
      <p:pic>
        <p:nvPicPr>
          <p:cNvPr id="10" name="Picture 9" descr="binary_search_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95" y="3076575"/>
            <a:ext cx="4591050" cy="704850"/>
          </a:xfrm>
          <a:prstGeom prst="rect">
            <a:avLst/>
          </a:prstGeom>
        </p:spPr>
      </p:pic>
      <p:pic>
        <p:nvPicPr>
          <p:cNvPr id="11" name="Picture 10" descr="binary_search_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70" y="4105275"/>
            <a:ext cx="4600575" cy="990600"/>
          </a:xfrm>
          <a:prstGeom prst="rect">
            <a:avLst/>
          </a:prstGeom>
        </p:spPr>
      </p:pic>
      <p:pic>
        <p:nvPicPr>
          <p:cNvPr id="12" name="Picture 11" descr="binary_search_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70" y="5488305"/>
            <a:ext cx="4600575" cy="714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5" y="287020"/>
            <a:ext cx="7772400" cy="1143000"/>
          </a:xfrm>
        </p:spPr>
        <p:txBody>
          <a:bodyPr/>
          <a:lstStyle/>
          <a:p>
            <a:r>
              <a:rPr lang="en-US" sz="2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Analysis</a:t>
            </a:r>
            <a:endParaRPr lang="en-US" sz="2800" dirty="0" smtClean="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pic>
        <p:nvPicPr>
          <p:cNvPr id="5" name="Picture 4" descr="binary-and-linear-search-animation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1689100"/>
            <a:ext cx="7037070" cy="4691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2079</Words>
  <Application>WPS Presentation</Application>
  <PresentationFormat>On-screen Show 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Noto Sans Mono CJK JP</vt:lpstr>
      <vt:lpstr>Noto Serif CJK JP</vt:lpstr>
      <vt:lpstr>FreeMono</vt:lpstr>
      <vt:lpstr>微软雅黑</vt:lpstr>
      <vt:lpstr>Droid Sans Fallback</vt:lpstr>
      <vt:lpstr>Arial Unicode MS</vt:lpstr>
      <vt:lpstr>Calibri</vt:lpstr>
      <vt:lpstr>Presentation1</vt:lpstr>
      <vt:lpstr>Object Oriented Programming Concepts Using C++ &amp; Data Structures</vt:lpstr>
      <vt:lpstr>Topics Covered</vt:lpstr>
      <vt:lpstr>Sequential Searching</vt:lpstr>
      <vt:lpstr>Sequential Searching</vt:lpstr>
      <vt:lpstr>Binary Searching</vt:lpstr>
      <vt:lpstr>Binary Searching</vt:lpstr>
      <vt:lpstr>Binary Searching</vt:lpstr>
      <vt:lpstr>Binary Searching</vt:lpstr>
      <vt:lpstr>Analysis</vt:lpstr>
      <vt:lpstr>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jishnu</cp:lastModifiedBy>
  <cp:revision>80</cp:revision>
  <dcterms:created xsi:type="dcterms:W3CDTF">2019-07-11T06:41:48Z</dcterms:created>
  <dcterms:modified xsi:type="dcterms:W3CDTF">2019-07-11T06:41:48Z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