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281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9" r:id="rId10"/>
    <p:sldId id="266" r:id="rId11"/>
    <p:sldId id="270" r:id="rId12"/>
    <p:sldId id="268" r:id="rId13"/>
    <p:sldId id="271" r:id="rId14"/>
    <p:sldId id="272" r:id="rId15"/>
    <p:sldId id="273" r:id="rId16"/>
    <p:sldId id="280" r:id="rId17"/>
    <p:sldId id="274" r:id="rId18"/>
    <p:sldId id="278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9A678811-B549-45B3-81B1-47E6AC5F940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9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0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20534EEE-6172-4E08-B0F7-A7F46A93D01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69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A56982BD-E878-4359-9BE2-EF98375094D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75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1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Jishnu 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32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3086ADDC-2EE6-42FF-AE85-54D774CE032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628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62FBF8E4-576C-4900-8131-5FBCD47137B3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7B82C466-627A-4535-934D-F77F4C647A2A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5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F559B138-3910-4CB2-9145-1068E3B9E07E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1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4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47"/>
            <a:ext cx="2057400" cy="365125"/>
          </a:xfrm>
        </p:spPr>
        <p:txBody>
          <a:bodyPr/>
          <a:lstStyle/>
          <a:p>
            <a:fld id="{909E207A-2206-4F55-86B7-C4BA7E6C4B55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20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7FAD312C-826E-40DC-8EA2-9106566C605C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5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6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51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3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2688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18515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a more like a graph, and are allowed to have more than one parent node.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 is more related as more relationships are established in this database model. 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  <a:sym typeface="+mn-ea"/>
              </a:rPr>
              <a:t>many-to-many relationships between linked records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45745"/>
            <a:ext cx="69640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</a:p>
        </p:txBody>
      </p:sp>
      <p:pic>
        <p:nvPicPr>
          <p:cNvPr id="5" name="Content Placeholder 4" descr="/media/jishnu/CC405AEC405ADCB0/Repositories/Training-Materials/Database Technologies/Raw Sources/network-model.svgnetwork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05915" y="1388745"/>
            <a:ext cx="538924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45745"/>
            <a:ext cx="7040245" cy="440055"/>
          </a:xfrm>
        </p:spPr>
        <p:txBody>
          <a:bodyPr>
            <a:normAutofit fontScale="90000"/>
          </a:bodyPr>
          <a:lstStyle/>
          <a:p>
            <a:r>
              <a:rPr lang="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Organize</a:t>
            </a:r>
            <a:r>
              <a:rPr sz="2400" dirty="0" smtClean="0">
                <a:latin typeface="+mn-lt"/>
                <a:cs typeface="+mn-lt"/>
              </a:rPr>
              <a:t> data into tables, also known as relations, each of which consists of columns and rows</a:t>
            </a:r>
            <a:r>
              <a:rPr lang="en-IN" sz="2400" dirty="0" smtClean="0">
                <a:latin typeface="+mn-lt"/>
                <a:cs typeface="+mn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" altLang="en-IN" sz="2400" dirty="0" smtClean="0">
                <a:latin typeface="+mn-lt"/>
                <a:cs typeface="+mn-lt"/>
              </a:rPr>
              <a:t>E</a:t>
            </a:r>
            <a:r>
              <a:rPr lang="en-IN" sz="2400" dirty="0" smtClean="0">
                <a:latin typeface="+mn-lt"/>
                <a:cs typeface="+mn-lt"/>
              </a:rPr>
              <a:t>ach column lists an attribute of the entity in question, such as price, zip code, or birth dat</a:t>
            </a:r>
            <a:r>
              <a:rPr lang="" altLang="en-IN" sz="2400" dirty="0" smtClean="0">
                <a:latin typeface="+mn-lt"/>
                <a:cs typeface="+mn-lt"/>
              </a:rPr>
              <a:t>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45745"/>
            <a:ext cx="7162801" cy="516255"/>
          </a:xfrm>
        </p:spPr>
        <p:txBody>
          <a:bodyPr>
            <a:normAutofit fontScale="90000"/>
          </a:bodyPr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</a:p>
        </p:txBody>
      </p:sp>
      <p:pic>
        <p:nvPicPr>
          <p:cNvPr id="5" name="Content Placeholder 4" descr="/media/jishnu/CC405AEC405ADCB0/Repositories/Training-Materials/Database Technologies/Raw Sources/relational-model.svgrelational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1420" y="1388745"/>
            <a:ext cx="6652260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5745"/>
            <a:ext cx="7116445" cy="516255"/>
          </a:xfrm>
        </p:spPr>
        <p:txBody>
          <a:bodyPr>
            <a:normAutofit fontScale="90000"/>
          </a:bodyPr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T</a:t>
            </a:r>
            <a:r>
              <a:rPr lang="en-IN" sz="3200" dirty="0">
                <a:latin typeface="+mn-lt"/>
                <a:cs typeface="+mn-lt"/>
                <a:sym typeface="+mn-ea"/>
              </a:rPr>
              <a:t>hree level of data modeling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Conceptual: This Data Model defines WHAT the system contains. The purpose is to organize, scope and define business concepts and rules.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Logical: Defines HOW the system should be implemented regardless of the DBMS. The purpose is to developed technical map of rules and data structures.</a:t>
            </a: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Physical: This Data Model describes HOW the system will be implemented using a specific DBMS system. The purpose is actual implementation of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5745"/>
            <a:ext cx="7116445" cy="516255"/>
          </a:xfrm>
        </p:spPr>
        <p:txBody>
          <a:bodyPr>
            <a:normAutofit fontScale="90000"/>
          </a:bodyPr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C</a:t>
            </a:r>
            <a:r>
              <a:rPr sz="3200" dirty="0" smtClean="0">
                <a:latin typeface="+mn-lt"/>
                <a:cs typeface="+mn-lt"/>
                <a:sym typeface="+mn-ea"/>
              </a:rPr>
              <a:t>onceptual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conceptual data model identifies the highest-level relationships between the different entities. Features of conceptual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the important entities and the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attribute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 primary key is specified.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22555"/>
            <a:ext cx="7228205" cy="715645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4 - Sanjay Gupta_ Difference between Conceptual, Logical and Physical Dat_ - uksanjay.blogspot.com.pngFireShot Capture 004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353503"/>
            <a:ext cx="6339840" cy="440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45745"/>
            <a:ext cx="6964045" cy="516255"/>
          </a:xfrm>
        </p:spPr>
        <p:txBody>
          <a:bodyPr>
            <a:normAutofit fontScale="90000"/>
          </a:bodyPr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L</a:t>
            </a:r>
            <a:r>
              <a:rPr sz="3200" dirty="0" smtClean="0">
                <a:latin typeface="+mn-lt"/>
                <a:cs typeface="+mn-lt"/>
                <a:sym typeface="+mn-ea"/>
              </a:rPr>
              <a:t>ogical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A logical data model describes the data in as much detail as possible, without regard to how they will be physical implemented in the database. Features of a logical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Includes all entities and relationships among them.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All attributes for each entity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The primary key for each entity is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(keys identifying the relationship between different entities) are specified.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Normalization occurs at this level.</a:t>
            </a:r>
          </a:p>
          <a:p>
            <a:pPr marL="0" indent="0" algn="just">
              <a:lnSpc>
                <a:spcPct val="120000"/>
              </a:lnSpc>
              <a:buNone/>
            </a:pPr>
            <a:endParaRPr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122555"/>
            <a:ext cx="6923405" cy="715645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home/jishnu/Downloads/FireShot/FireShot Capture 003 - Sanjay Gupta_ Difference between Conceptual, Logical and Physical Dat_ - uksanjay.blogspot.com.pngFireShot Capture 003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9338" y="1265555"/>
            <a:ext cx="6339840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2555"/>
            <a:ext cx="7075805" cy="715645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P</a:t>
            </a:r>
            <a:r>
              <a:rPr sz="3200" dirty="0" smtClean="0">
                <a:latin typeface="+mn-lt"/>
                <a:cs typeface="+mn-lt"/>
                <a:sym typeface="+mn-ea"/>
              </a:rPr>
              <a:t>hysical data model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10" y="1183640"/>
            <a:ext cx="8141970" cy="563943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400" dirty="0" smtClean="0">
                <a:latin typeface="+mn-lt"/>
                <a:cs typeface="+mn-lt"/>
              </a:rPr>
              <a:t>Physical data model represents how the model will be built in the database. A physical database model shows all table structures, including column name, column data type, column constraints, primary key, foreign key, and relationships between tables. Features of a physical data model include: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Specification all tables and columns.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Foreign keys are used to identify relationships between tables.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considerations may cause the physical data model to be quite different from the logical data model.</a:t>
            </a:r>
          </a:p>
          <a:p>
            <a:pPr lvl="1" algn="just">
              <a:lnSpc>
                <a:spcPct val="120000"/>
              </a:lnSpc>
            </a:pPr>
            <a:r>
              <a:rPr sz="2100" dirty="0" smtClean="0">
                <a:latin typeface="+mn-lt"/>
                <a:cs typeface="+mn-lt"/>
              </a:rPr>
              <a:t>Physical data model will be different for different RDBMS. For example, data type for a column may be different between Oracle, DB2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832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Introduction to DBMS 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+mn-lt"/>
                <a:cs typeface="+mn-lt"/>
              </a:rPr>
              <a:t>Why we need DBMS ?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Areas where DBMS are </a:t>
            </a:r>
            <a:r>
              <a:rPr lang="en-IN" sz="2400" dirty="0" smtClean="0">
                <a:latin typeface="+mn-lt"/>
                <a:cs typeface="+mn-lt"/>
              </a:rPr>
              <a:t>used.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" altLang="en-IN" dirty="0" smtClean="0">
                <a:cs typeface="+mn-lt"/>
              </a:rPr>
              <a:t>T</a:t>
            </a:r>
            <a:r>
              <a:rPr lang="en-IN" dirty="0" smtClean="0">
                <a:cs typeface="+mn-lt"/>
              </a:rPr>
              <a:t>hree </a:t>
            </a:r>
            <a:r>
              <a:rPr lang="en-IN" dirty="0">
                <a:cs typeface="+mn-lt"/>
              </a:rPr>
              <a:t>level of abstraction(conceptual</a:t>
            </a:r>
            <a:r>
              <a:rPr lang="en-US" altLang="en-IN" dirty="0">
                <a:cs typeface="+mn-lt"/>
              </a:rPr>
              <a:t>,</a:t>
            </a:r>
            <a:r>
              <a:rPr lang="en-IN" dirty="0">
                <a:cs typeface="+mn-lt"/>
              </a:rPr>
              <a:t> physical and logical)</a:t>
            </a:r>
          </a:p>
          <a:p>
            <a:pPr>
              <a:lnSpc>
                <a:spcPct val="150000"/>
              </a:lnSpc>
            </a:pPr>
            <a:r>
              <a:rPr lang="en-IN" dirty="0"/>
              <a:t>Schema and Instance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dirty="0"/>
              <a:t>Data Models </a:t>
            </a:r>
            <a:r>
              <a:rPr lang="en-IN" sz="2400" dirty="0" smtClean="0">
                <a:latin typeface="+mn-lt"/>
                <a:cs typeface="+mn-lt"/>
              </a:rPr>
              <a:t>: </a:t>
            </a:r>
            <a:r>
              <a:rPr lang="en-IN" sz="2400" dirty="0">
                <a:latin typeface="+mn-lt"/>
                <a:cs typeface="+mn-lt"/>
              </a:rPr>
              <a:t>Introduction to Hierarchical Model, Network and Relational </a:t>
            </a:r>
            <a:r>
              <a:rPr lang="en-IN" sz="2400" dirty="0" smtClean="0">
                <a:latin typeface="+mn-lt"/>
                <a:cs typeface="+mn-lt"/>
              </a:rPr>
              <a:t>Model, </a:t>
            </a:r>
            <a:r>
              <a:rPr lang="en-IN" dirty="0"/>
              <a:t>S</a:t>
            </a:r>
            <a:r>
              <a:rPr lang="en-IN" dirty="0" smtClean="0"/>
              <a:t>emi-structured </a:t>
            </a:r>
            <a:r>
              <a:rPr lang="en-IN" dirty="0"/>
              <a:t>data </a:t>
            </a:r>
            <a:r>
              <a:rPr lang="en-IN" dirty="0" smtClean="0"/>
              <a:t>model</a:t>
            </a:r>
            <a:endParaRPr lang="en-IN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+mn-lt"/>
                <a:cs typeface="+mn-lt"/>
              </a:rPr>
              <a:t>Database client-server model</a:t>
            </a:r>
            <a:endParaRPr lang="en-IN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2555"/>
            <a:ext cx="7304405" cy="715645"/>
          </a:xfrm>
        </p:spPr>
        <p:txBody>
          <a:bodyPr/>
          <a:lstStyle/>
          <a:p>
            <a:r>
              <a:rPr lang="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FireShot Capture 002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60" y="1265555"/>
            <a:ext cx="669099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22555"/>
            <a:ext cx="7228205" cy="715645"/>
          </a:xfrm>
        </p:spPr>
        <p:txBody>
          <a:bodyPr/>
          <a:lstStyle/>
          <a:p>
            <a:r>
              <a:rPr lang="en-US" sz="3200" dirty="0" smtClean="0">
                <a:latin typeface="+mn-lt"/>
                <a:cs typeface="+mn-lt"/>
                <a:sym typeface="+mn-ea"/>
              </a:rPr>
              <a:t>D</a:t>
            </a:r>
            <a:r>
              <a:rPr sz="3200" dirty="0" smtClean="0">
                <a:latin typeface="+mn-lt"/>
                <a:cs typeface="+mn-lt"/>
                <a:sym typeface="+mn-ea"/>
              </a:rPr>
              <a:t>ata model</a:t>
            </a:r>
            <a:r>
              <a:rPr lang="en-US" sz="3200" dirty="0" smtClean="0">
                <a:latin typeface="+mn-lt"/>
                <a:cs typeface="+mn-lt"/>
                <a:sym typeface="+mn-ea"/>
              </a:rPr>
              <a:t>ling</a:t>
            </a:r>
          </a:p>
        </p:txBody>
      </p:sp>
      <p:pic>
        <p:nvPicPr>
          <p:cNvPr id="5" name="Content Placeholder 4" descr="/media/jishnu/CC405AEC405ADCB0/Repositories/Training-Materials/Database Technologies/Raw Sources/FireShot Capture 001 - Sanjay Gupta_ Difference between Conceptual, Logical and Physical Dat_ - uksanjay.blogspot.com.pngFireShot Capture 001 - Sanjay Gupta_ Difference between Conceptual, Logical and Physical Dat_ - uksanjay.blogspot.com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7095" y="1265555"/>
            <a:ext cx="666432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315201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j-lt"/>
                <a:cs typeface="+mn-lt"/>
                <a:sym typeface="+mn-ea"/>
              </a:rPr>
              <a:t>Introduction</a:t>
            </a:r>
            <a:r>
              <a:rPr lang="en-IN" sz="3200" dirty="0">
                <a:latin typeface="+mn-lt"/>
                <a:cs typeface="+mn-lt"/>
                <a:sym typeface="+mn-ea"/>
              </a:rPr>
              <a:t> to DBMS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79410" cy="4832350"/>
          </a:xfrm>
        </p:spPr>
        <p:txBody>
          <a:bodyPr/>
          <a:lstStyle/>
          <a:p>
            <a:pPr algn="just"/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</a:t>
            </a:r>
            <a:r>
              <a:rPr lang="en-US" altLang="en-IN" sz="2400" b="1" dirty="0"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facts or information in the form of text, video, images, etc.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Database</a:t>
            </a:r>
            <a:r>
              <a:rPr lang="en-US" altLang="en-IN" sz="2400" b="1" dirty="0"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collection of inter-related data which helps in efficient retrieval, insertion and deletion of data. </a:t>
            </a: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solidFill>
                  <a:schemeClr val="accent5"/>
                </a:solidFill>
                <a:latin typeface="+mn-lt"/>
                <a:cs typeface="+mn-lt"/>
              </a:rPr>
              <a:t>Database Management System</a:t>
            </a:r>
            <a:r>
              <a:rPr lang="en-US" altLang="en-IN" sz="2400" dirty="0">
                <a:solidFill>
                  <a:schemeClr val="accent5"/>
                </a:solidFill>
                <a:latin typeface="+mn-lt"/>
                <a:cs typeface="+mn-lt"/>
              </a:rPr>
              <a:t> </a:t>
            </a:r>
            <a:r>
              <a:rPr lang="en-US" altLang="en-IN" sz="2400" dirty="0">
                <a:latin typeface="+mn-lt"/>
                <a:cs typeface="+mn-lt"/>
              </a:rPr>
              <a:t>:  technology for creating and managing databases. </a:t>
            </a:r>
          </a:p>
          <a:p>
            <a:pPr lvl="1" algn="just">
              <a:lnSpc>
                <a:spcPct val="130000"/>
              </a:lnSpc>
            </a:pPr>
            <a:r>
              <a:rPr lang="en-US" altLang="en-IN" sz="2100" dirty="0">
                <a:latin typeface="+mn-lt"/>
                <a:cs typeface="+mn-lt"/>
              </a:rPr>
              <a:t>DBMS is a software tool to organize (create, retrieve, update and manage) data in a database.</a:t>
            </a:r>
          </a:p>
          <a:p>
            <a:pPr lvl="1" algn="just">
              <a:lnSpc>
                <a:spcPct val="130000"/>
              </a:lnSpc>
            </a:pPr>
            <a:r>
              <a:rPr lang="en-US" altLang="en-US" sz="2100" dirty="0">
                <a:latin typeface="+mn-lt"/>
                <a:cs typeface="+mn-lt"/>
              </a:rPr>
              <a:t>Eg : Oracle, MySQL, MongoDB, Cassandra, ..etc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57" y="18585"/>
            <a:ext cx="7772400" cy="842645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Why use</a:t>
            </a:r>
            <a:r>
              <a:rPr lang="en-IN" sz="3200" dirty="0">
                <a:latin typeface="+mn-lt"/>
                <a:cs typeface="+mn-lt"/>
                <a:sym typeface="+mn-ea"/>
              </a:rPr>
              <a:t> DBMS </a:t>
            </a:r>
            <a:r>
              <a:rPr lang="en-US" altLang="en-IN" sz="3200" dirty="0">
                <a:latin typeface="+mn-lt"/>
                <a:cs typeface="+mn-lt"/>
                <a:sym typeface="+mn-ea"/>
              </a:rPr>
              <a:t>?</a:t>
            </a:r>
            <a:endParaRPr lang="en-US" altLang="en-IN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56335"/>
            <a:ext cx="8304530" cy="55149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Data independence</a:t>
            </a:r>
            <a:r>
              <a:rPr lang="en-IN" sz="2400" dirty="0" smtClean="0">
                <a:latin typeface="+mn-lt"/>
                <a:cs typeface="+mn-lt"/>
              </a:rPr>
              <a:t>: Application programs should be as free or independent as possible from details of data representation and storage.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Efficient data access</a:t>
            </a:r>
            <a:r>
              <a:rPr lang="en-IN" sz="2400" dirty="0" smtClean="0">
                <a:latin typeface="+mn-lt"/>
                <a:cs typeface="+mn-lt"/>
              </a:rPr>
              <a:t>: DBMS utilizes a mixture of sophisticated concepts and techniques for storing and retrieving data competently</a:t>
            </a:r>
            <a:r>
              <a:rPr lang="en-US" alt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integrity and security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If data is accessed through the DBMS, the DBMS can enforce integrity constraints on the data.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administration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When several users share the data, integrating the administration of data can offer major improvements.</a:t>
            </a:r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42645"/>
          </a:xfrm>
        </p:spPr>
        <p:txBody>
          <a:bodyPr/>
          <a:lstStyle/>
          <a:p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 </a:t>
            </a:r>
            <a:r>
              <a:rPr lang="en-US" altLang="en-US" sz="3200" dirty="0" smtClean="0">
                <a:latin typeface="+mn-lt"/>
                <a:ea typeface="Noto Serif CJK JP" panose="02020400000000000000" charset="-122"/>
                <a:cs typeface="+mn-lt"/>
                <a:sym typeface="+mn-ea"/>
              </a:rPr>
              <a:t>DB </a:t>
            </a:r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Management </a:t>
            </a:r>
            <a:r>
              <a:rPr lang="en-US" altLang="en-US" dirty="0" smtClean="0">
                <a:latin typeface="+mn-lt"/>
                <a:ea typeface="Noto Serif CJK JP" panose="02020400000000000000" charset="-122"/>
                <a:cs typeface="+mn-lt"/>
                <a:sym typeface="+mn-ea"/>
              </a:rPr>
              <a:t>Terminologies</a:t>
            </a:r>
            <a:endParaRPr lang="en-US" altLang="en-US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281430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Redundancy of data</a:t>
            </a:r>
            <a:r>
              <a:rPr lang="en-IN" sz="2400" dirty="0" smtClean="0">
                <a:latin typeface="+mn-lt"/>
                <a:cs typeface="+mn-lt"/>
              </a:rPr>
              <a:t>: Data is said to be redundant if same data is copied at many places.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Inconsistency of Data</a:t>
            </a:r>
            <a:r>
              <a:rPr lang="en-IN" sz="2400" dirty="0" smtClean="0">
                <a:latin typeface="+mn-lt"/>
                <a:cs typeface="+mn-lt"/>
              </a:rPr>
              <a:t>: Data is said to be inconsistent if multiple copies of same data does not match with each other.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Unauthorized Access</a:t>
            </a:r>
            <a:r>
              <a:rPr lang="en-IN" sz="2400" dirty="0" smtClean="0">
                <a:latin typeface="+mn-lt"/>
                <a:cs typeface="+mn-lt"/>
              </a:rPr>
              <a:t>: File System may lead to unauthorized access to data. 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Concurrent Access</a:t>
            </a:r>
            <a:r>
              <a:rPr lang="en-IN" sz="2400" dirty="0" smtClean="0">
                <a:latin typeface="+mn-lt"/>
                <a:cs typeface="+mn-lt"/>
              </a:rPr>
              <a:t>: The access of same data by multiple users at same time is known as concurrency.</a:t>
            </a: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Backup and Recovery</a:t>
            </a:r>
            <a:r>
              <a:rPr lang="en-IN" sz="2400" dirty="0" smtClean="0">
                <a:latin typeface="+mn-lt"/>
                <a:cs typeface="+mn-lt"/>
              </a:rPr>
              <a:t>:  backup and recovery of data if a </a:t>
            </a:r>
            <a:r>
              <a:rPr lang="en-US" altLang="en-IN" sz="2400" dirty="0" smtClean="0">
                <a:latin typeface="+mn-lt"/>
                <a:cs typeface="+mn-lt"/>
              </a:rPr>
              <a:t>Data </a:t>
            </a:r>
            <a:r>
              <a:rPr lang="en-IN" sz="2400" dirty="0" smtClean="0">
                <a:latin typeface="+mn-lt"/>
                <a:cs typeface="+mn-lt"/>
              </a:rPr>
              <a:t>is lost or corrupted.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Areas where DBMS are used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Airlines</a:t>
            </a:r>
            <a:r>
              <a:rPr lang="en-IN" sz="2400" dirty="0" smtClean="0">
                <a:latin typeface="+mn-lt"/>
                <a:cs typeface="+mn-lt"/>
              </a:rPr>
              <a:t>: reservations, schedules,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Telecom</a:t>
            </a:r>
            <a:r>
              <a:rPr lang="en-IN" sz="2400" dirty="0" smtClean="0">
                <a:latin typeface="+mn-lt"/>
                <a:cs typeface="+mn-lt"/>
              </a:rPr>
              <a:t>: calls made, customer details, network usage,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Universities</a:t>
            </a:r>
            <a:r>
              <a:rPr lang="en-IN" sz="2400" dirty="0" smtClean="0">
                <a:latin typeface="+mn-lt"/>
                <a:cs typeface="+mn-lt"/>
              </a:rPr>
              <a:t>: registration, results, grades,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Sales</a:t>
            </a:r>
            <a:r>
              <a:rPr lang="en-IN" sz="2400" dirty="0" smtClean="0">
                <a:latin typeface="+mn-lt"/>
                <a:cs typeface="+mn-lt"/>
              </a:rPr>
              <a:t>: products, purchases, customers, etc</a:t>
            </a: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Banking</a:t>
            </a:r>
            <a:r>
              <a:rPr lang="en-IN" sz="2400" dirty="0" smtClean="0">
                <a:latin typeface="+mn-lt"/>
                <a:cs typeface="+mn-lt"/>
              </a:rPr>
              <a:t>: all transactions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6858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DBMS Database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Database model defines the logical design and structure of a database </a:t>
            </a:r>
          </a:p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defines </a:t>
            </a:r>
            <a:r>
              <a:rPr sz="2400" dirty="0" smtClean="0">
                <a:latin typeface="+mn-lt"/>
                <a:cs typeface="+mn-lt"/>
              </a:rPr>
              <a:t> the relationships and constraints that determine how data can be stored and accessed</a:t>
            </a: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While the Relational Model is the most widely used database model, there are other models too: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Hierarchical Model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Network Model</a:t>
            </a: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745"/>
            <a:ext cx="7268845" cy="592455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020685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into a tree-like-structure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A </a:t>
            </a:r>
            <a:r>
              <a:rPr lang="en-IN" sz="2400" dirty="0" smtClean="0">
                <a:latin typeface="+mn-lt"/>
                <a:cs typeface="+mn-lt"/>
              </a:rPr>
              <a:t>single root, to which all the other data is linked. The heirarchy starts from the Root data, and expands like a tree, adding child nodes to the parent nodes.</a:t>
            </a: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M</a:t>
            </a:r>
            <a:r>
              <a:rPr lang="en-IN" sz="2400" dirty="0" smtClean="0">
                <a:latin typeface="+mn-lt"/>
                <a:cs typeface="+mn-lt"/>
              </a:rPr>
              <a:t>odel efficiently describes many real-world relationships like index of a book, recipes etc.</a:t>
            </a: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45745"/>
            <a:ext cx="7192645" cy="51625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</a:p>
        </p:txBody>
      </p:sp>
      <p:pic>
        <p:nvPicPr>
          <p:cNvPr id="5" name="Content Placeholder 4" descr="hierarchical-mode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" y="1950085"/>
            <a:ext cx="8470265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16</TotalTime>
  <Words>912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Karma Medium</vt:lpstr>
      <vt:lpstr>Noto Serif CJK JP</vt:lpstr>
      <vt:lpstr>ceitTheme</vt:lpstr>
      <vt:lpstr>Database Concepts</vt:lpstr>
      <vt:lpstr>Topics Covered</vt:lpstr>
      <vt:lpstr>Introduction to DBMS </vt:lpstr>
      <vt:lpstr>Why use DBMS ?</vt:lpstr>
      <vt:lpstr> DB Management Terminologies</vt:lpstr>
      <vt:lpstr>Areas where DBMS are used</vt:lpstr>
      <vt:lpstr>DBMS Database Models</vt:lpstr>
      <vt:lpstr>Hierarchical Model</vt:lpstr>
      <vt:lpstr>Hierarchical Model</vt:lpstr>
      <vt:lpstr>Network Model</vt:lpstr>
      <vt:lpstr>Network Model</vt:lpstr>
      <vt:lpstr>Relational Model</vt:lpstr>
      <vt:lpstr>Relational Model</vt:lpstr>
      <vt:lpstr>Three level of data modeling</vt:lpstr>
      <vt:lpstr>Conceptual data model</vt:lpstr>
      <vt:lpstr>Data modelling</vt:lpstr>
      <vt:lpstr>Logical data model</vt:lpstr>
      <vt:lpstr>Data modelling</vt:lpstr>
      <vt:lpstr>Physical data model</vt:lpstr>
      <vt:lpstr>Data modelling</vt:lpstr>
      <vt:lpstr>Data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 TU</cp:lastModifiedBy>
  <cp:revision>54</cp:revision>
  <dcterms:created xsi:type="dcterms:W3CDTF">2019-08-26T05:54:44Z</dcterms:created>
  <dcterms:modified xsi:type="dcterms:W3CDTF">2019-10-14T07:01:45Z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