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3"/>
  </p:notesMasterIdLst>
  <p:handoutMasterIdLst>
    <p:handoutMasterId r:id="rId24"/>
  </p:handoutMasterIdLst>
  <p:sldIdLst>
    <p:sldId id="281" r:id="rId2"/>
    <p:sldId id="258" r:id="rId3"/>
    <p:sldId id="259" r:id="rId4"/>
    <p:sldId id="262" r:id="rId5"/>
    <p:sldId id="261" r:id="rId6"/>
    <p:sldId id="260" r:id="rId7"/>
    <p:sldId id="264" r:id="rId8"/>
    <p:sldId id="265" r:id="rId9"/>
    <p:sldId id="269" r:id="rId10"/>
    <p:sldId id="266" r:id="rId11"/>
    <p:sldId id="270" r:id="rId12"/>
    <p:sldId id="268" r:id="rId13"/>
    <p:sldId id="271" r:id="rId14"/>
    <p:sldId id="272" r:id="rId15"/>
    <p:sldId id="273" r:id="rId16"/>
    <p:sldId id="280" r:id="rId17"/>
    <p:sldId id="274" r:id="rId18"/>
    <p:sldId id="278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407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5923" y="6539056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2023" y="6539056"/>
            <a:ext cx="2057400" cy="365125"/>
          </a:xfrm>
        </p:spPr>
        <p:txBody>
          <a:bodyPr/>
          <a:lstStyle/>
          <a:p>
            <a:fld id="{9A678811-B549-45B3-81B1-47E6AC5F9402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916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09048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09248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64564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5923" y="65390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7FEA-58E0-47EE-AC9C-F31BF7C9F7FE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403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30506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78382" y="651827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2414" y="6518274"/>
            <a:ext cx="2057400" cy="365125"/>
          </a:xfrm>
        </p:spPr>
        <p:txBody>
          <a:bodyPr/>
          <a:lstStyle/>
          <a:p>
            <a:fld id="{20534EEE-6172-4E08-B0F7-A7F46A93D015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696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4378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5923" y="6539056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2023" y="6539056"/>
            <a:ext cx="2057400" cy="365125"/>
          </a:xfrm>
        </p:spPr>
        <p:txBody>
          <a:bodyPr/>
          <a:lstStyle/>
          <a:p>
            <a:fld id="{A56982BD-E878-4359-9BE2-EF98375094DE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756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33056"/>
            <a:ext cx="7772400" cy="21629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1981200"/>
            <a:ext cx="3814192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650432" y="1981200"/>
            <a:ext cx="3807768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31E38928-F05B-4C42-9226-61EDCAAB8EFB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77000"/>
            <a:ext cx="1066800" cy="329184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ontPage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3327" y="891516"/>
            <a:ext cx="7413914" cy="10480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Module Name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32023" y="6528665"/>
            <a:ext cx="2057400" cy="365125"/>
          </a:xfrm>
        </p:spPr>
        <p:txBody>
          <a:bodyPr/>
          <a:lstStyle/>
          <a:p>
            <a:fld id="{7FAD312C-826E-40DC-8EA2-9106566C605C}" type="slidenum">
              <a:rPr lang="en-US" altLang="en-US" smtClean="0"/>
              <a:t>‹#›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38" y="2312230"/>
            <a:ext cx="3470263" cy="32080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6580" y="5756862"/>
            <a:ext cx="524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+mj-lt"/>
              </a:rPr>
              <a:t>CENTRE</a:t>
            </a:r>
            <a:r>
              <a:rPr lang="en-IN" baseline="0" dirty="0" smtClean="0">
                <a:latin typeface="+mj-lt"/>
              </a:rPr>
              <a:t> OF EXCELLENCE IN IT</a:t>
            </a:r>
            <a:endParaRPr lang="en-IN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1319" y="1939554"/>
            <a:ext cx="24003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+mj-lt"/>
              </a:rPr>
              <a:t>Session</a:t>
            </a:r>
            <a:r>
              <a:rPr lang="en-IN" baseline="0" dirty="0" smtClean="0">
                <a:latin typeface="+mj-lt"/>
              </a:rPr>
              <a:t> </a:t>
            </a:r>
            <a:r>
              <a:rPr lang="en-IN" baseline="0" dirty="0" smtClean="0">
                <a:latin typeface="+mj-lt"/>
              </a:rPr>
              <a:t>1</a:t>
            </a:r>
            <a:endParaRPr lang="en-IN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3989" y="5066474"/>
            <a:ext cx="183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Jishnu 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63284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44" y="209262"/>
            <a:ext cx="7117773" cy="58044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4743"/>
            <a:ext cx="7886700" cy="5063548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1261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5923" y="6539056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2023" y="6539056"/>
            <a:ext cx="2057400" cy="365125"/>
          </a:xfrm>
        </p:spPr>
        <p:txBody>
          <a:bodyPr/>
          <a:lstStyle/>
          <a:p>
            <a:fld id="{3086ADDC-2EE6-42FF-AE85-54D774CE032E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9628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239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6" y="626283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5923" y="6528664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2023" y="6528665"/>
            <a:ext cx="2057400" cy="365125"/>
          </a:xfrm>
        </p:spPr>
        <p:txBody>
          <a:bodyPr/>
          <a:lstStyle/>
          <a:p>
            <a:fld id="{62FBF8E4-576C-4900-8131-5FBCD47137B3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58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1549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5923" y="65390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73CD-E789-4B99-849D-7D1DEE88FD01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490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88481"/>
            <a:ext cx="7630932" cy="6324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21549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745923" y="6528664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32023" y="6528665"/>
            <a:ext cx="2057400" cy="365125"/>
          </a:xfrm>
        </p:spPr>
        <p:txBody>
          <a:bodyPr/>
          <a:lstStyle/>
          <a:p>
            <a:fld id="{7B82C466-627A-4535-934D-F77F4C647A2A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755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236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56314" y="6518274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42414" y="6518274"/>
            <a:ext cx="2057400" cy="365125"/>
          </a:xfrm>
        </p:spPr>
        <p:txBody>
          <a:bodyPr/>
          <a:lstStyle/>
          <a:p>
            <a:fld id="{F559B138-3910-4CB2-9145-1068E3B9E07E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618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25417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66705" y="654944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2805" y="6549447"/>
            <a:ext cx="2057400" cy="365125"/>
          </a:xfrm>
        </p:spPr>
        <p:txBody>
          <a:bodyPr/>
          <a:lstStyle/>
          <a:p>
            <a:fld id="{909E207A-2206-4F55-86B7-C4BA7E6C4B55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220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5417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5923" y="65390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B258-1CFF-4F4F-8C27-AD1703630852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90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5081"/>
            <a:ext cx="7486650" cy="644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373" y="914400"/>
            <a:ext cx="8219209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2023" y="65390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Karma Medium" panose="02000000000000000000" pitchFamily="2" charset="0"/>
                <a:cs typeface="Karma Medium" panose="02000000000000000000" pitchFamily="2" charset="0"/>
              </a:defRPr>
            </a:lvl1pPr>
          </a:lstStyle>
          <a:p>
            <a:fld id="{7FAD312C-826E-40DC-8EA2-9106566C605C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460173" y="6539055"/>
            <a:ext cx="3371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66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51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Karma Medium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Concepts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375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Network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511300"/>
            <a:ext cx="8185150" cy="505206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en-IN" sz="2400" dirty="0" smtClean="0">
                <a:latin typeface="+mn-lt"/>
                <a:cs typeface="+mn-lt"/>
              </a:rPr>
              <a:t>O</a:t>
            </a:r>
            <a:r>
              <a:rPr lang="en-IN" sz="2400" dirty="0" smtClean="0">
                <a:latin typeface="+mn-lt"/>
                <a:cs typeface="+mn-lt"/>
              </a:rPr>
              <a:t>rganises data a more like a graph, and are allowed to have more than one parent node.</a:t>
            </a:r>
          </a:p>
          <a:p>
            <a:pPr algn="just">
              <a:lnSpc>
                <a:spcPct val="120000"/>
              </a:lnSpc>
            </a:pPr>
            <a:r>
              <a:rPr lang="en-IN" sz="2400" dirty="0" smtClean="0">
                <a:latin typeface="+mn-lt"/>
                <a:cs typeface="+mn-lt"/>
              </a:rPr>
              <a:t>data is more related as more relationships are established in this database model. </a:t>
            </a:r>
          </a:p>
          <a:p>
            <a:pPr algn="just">
              <a:lnSpc>
                <a:spcPct val="120000"/>
              </a:lnSpc>
            </a:pPr>
            <a:r>
              <a:rPr lang="en-IN" sz="2400" dirty="0" smtClean="0">
                <a:latin typeface="+mn-lt"/>
                <a:cs typeface="+mn-lt"/>
                <a:sym typeface="+mn-ea"/>
              </a:rPr>
              <a:t>many-to-many relationships between linked records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endParaRPr lang="en-IN" sz="24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Network Model</a:t>
            </a:r>
          </a:p>
        </p:txBody>
      </p:sp>
      <p:pic>
        <p:nvPicPr>
          <p:cNvPr id="5" name="Content Placeholder 4" descr="/media/jishnu/CC405AEC405ADCB0/Repositories/Training-Materials/Database Technologies/Raw Sources/network-model.svgnetwork-model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605915" y="1388745"/>
            <a:ext cx="5389245" cy="5006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" altLang="en-IN" sz="3200" dirty="0">
                <a:latin typeface="+mn-lt"/>
                <a:cs typeface="+mn-lt"/>
                <a:sym typeface="+mn-ea"/>
              </a:rPr>
              <a:t>Relational </a:t>
            </a:r>
            <a:r>
              <a:rPr lang="en-IN" sz="3200" dirty="0">
                <a:latin typeface="+mn-lt"/>
                <a:cs typeface="+mn-lt"/>
                <a:sym typeface="+mn-ea"/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511300"/>
            <a:ext cx="7909560" cy="505206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" sz="2400" dirty="0" smtClean="0">
                <a:latin typeface="+mn-lt"/>
                <a:cs typeface="+mn-lt"/>
              </a:rPr>
              <a:t>Organize</a:t>
            </a:r>
            <a:r>
              <a:rPr sz="2400" dirty="0" smtClean="0">
                <a:latin typeface="+mn-lt"/>
                <a:cs typeface="+mn-lt"/>
              </a:rPr>
              <a:t> data into tables, also known as relations, each of which consists of columns and rows</a:t>
            </a:r>
            <a:r>
              <a:rPr lang="en-IN" sz="2400" dirty="0" smtClean="0">
                <a:latin typeface="+mn-lt"/>
                <a:cs typeface="+mn-lt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" altLang="en-IN" sz="2400" dirty="0" smtClean="0">
                <a:latin typeface="+mn-lt"/>
                <a:cs typeface="+mn-lt"/>
              </a:rPr>
              <a:t>E</a:t>
            </a:r>
            <a:r>
              <a:rPr lang="en-IN" sz="2400" dirty="0" smtClean="0">
                <a:latin typeface="+mn-lt"/>
                <a:cs typeface="+mn-lt"/>
              </a:rPr>
              <a:t>ach column lists an attribute of the entity in question, such as price, zip code, or birth dat</a:t>
            </a:r>
            <a:r>
              <a:rPr lang="" altLang="en-IN" sz="2400" dirty="0" smtClean="0">
                <a:latin typeface="+mn-lt"/>
                <a:cs typeface="+mn-lt"/>
              </a:rPr>
              <a:t>e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endParaRPr lang="en-IN" sz="24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US" altLang="en-IN" sz="3200" dirty="0">
                <a:latin typeface="+mn-lt"/>
                <a:cs typeface="+mn-lt"/>
                <a:sym typeface="+mn-ea"/>
              </a:rPr>
              <a:t>Relational </a:t>
            </a:r>
            <a:r>
              <a:rPr lang="en-IN" sz="3200" dirty="0">
                <a:latin typeface="+mn-lt"/>
                <a:cs typeface="+mn-lt"/>
                <a:sym typeface="+mn-ea"/>
              </a:rPr>
              <a:t>Model</a:t>
            </a:r>
          </a:p>
        </p:txBody>
      </p:sp>
      <p:pic>
        <p:nvPicPr>
          <p:cNvPr id="5" name="Content Placeholder 4" descr="/media/jishnu/CC405AEC405ADCB0/Repositories/Training-Materials/Database Technologies/Raw Sources/relational-model.svgrelational-model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201420" y="1388745"/>
            <a:ext cx="6652260" cy="5006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US" altLang="en-IN" sz="3200" dirty="0">
                <a:latin typeface="+mn-lt"/>
                <a:cs typeface="+mn-lt"/>
                <a:sym typeface="+mn-ea"/>
              </a:rPr>
              <a:t>T</a:t>
            </a:r>
            <a:r>
              <a:rPr lang="en-IN" sz="3200" dirty="0">
                <a:latin typeface="+mn-lt"/>
                <a:cs typeface="+mn-lt"/>
                <a:sym typeface="+mn-ea"/>
              </a:rPr>
              <a:t>hree level of data modeling</a:t>
            </a:r>
            <a:endParaRPr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1265555"/>
            <a:ext cx="7909560" cy="505206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sz="2400" dirty="0" smtClean="0">
                <a:latin typeface="+mn-lt"/>
                <a:cs typeface="+mn-lt"/>
              </a:rPr>
              <a:t>Conceptual: This Data Model defines WHAT the system contains. The purpose is to organize, scope and define business concepts and rules.</a:t>
            </a:r>
          </a:p>
          <a:p>
            <a:pPr algn="just">
              <a:lnSpc>
                <a:spcPct val="120000"/>
              </a:lnSpc>
            </a:pPr>
            <a:r>
              <a:rPr sz="2400" dirty="0" smtClean="0">
                <a:latin typeface="+mn-lt"/>
                <a:cs typeface="+mn-lt"/>
              </a:rPr>
              <a:t>Logical: Defines HOW the system should be implemented regardless of the DBMS. The purpose is to developed technical map of rules and data structures.</a:t>
            </a:r>
          </a:p>
          <a:p>
            <a:pPr algn="just">
              <a:lnSpc>
                <a:spcPct val="120000"/>
              </a:lnSpc>
            </a:pPr>
            <a:r>
              <a:rPr sz="2400" dirty="0" smtClean="0">
                <a:latin typeface="+mn-lt"/>
                <a:cs typeface="+mn-lt"/>
              </a:rPr>
              <a:t>Physical: This Data Model describes HOW the system will be implemented using a specific DBMS system. The purpose is actual implementation of the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" sz="3200" dirty="0" smtClean="0">
                <a:latin typeface="+mn-lt"/>
                <a:cs typeface="+mn-lt"/>
                <a:sym typeface="+mn-ea"/>
              </a:rPr>
              <a:t>C</a:t>
            </a:r>
            <a:r>
              <a:rPr sz="3200" dirty="0" smtClean="0">
                <a:latin typeface="+mn-lt"/>
                <a:cs typeface="+mn-lt"/>
                <a:sym typeface="+mn-ea"/>
              </a:rPr>
              <a:t>onceptual data model</a:t>
            </a:r>
            <a:endParaRPr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1265555"/>
            <a:ext cx="7909560" cy="5052060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None/>
            </a:pPr>
            <a:r>
              <a:rPr sz="2400" dirty="0" smtClean="0">
                <a:latin typeface="+mn-lt"/>
                <a:cs typeface="+mn-lt"/>
              </a:rPr>
              <a:t>A conceptual data model identifies the highest-level relationships between the different entities. Features of conceptual data model include: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Includes the important entities and the relationships among them.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No attribute is specified.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No primary key is specified.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5" y="122555"/>
            <a:ext cx="7772400" cy="1143000"/>
          </a:xfrm>
        </p:spPr>
        <p:txBody>
          <a:bodyPr/>
          <a:lstStyle/>
          <a:p>
            <a:r>
              <a:rPr lang="en-US" sz="3200" dirty="0" smtClean="0">
                <a:latin typeface="+mn-lt"/>
                <a:cs typeface="+mn-lt"/>
                <a:sym typeface="+mn-ea"/>
              </a:rPr>
              <a:t>D</a:t>
            </a:r>
            <a:r>
              <a:rPr sz="3200" dirty="0" smtClean="0">
                <a:latin typeface="+mn-lt"/>
                <a:cs typeface="+mn-lt"/>
                <a:sym typeface="+mn-ea"/>
              </a:rPr>
              <a:t>ata model</a:t>
            </a:r>
            <a:r>
              <a:rPr lang="en-US" sz="3200" dirty="0" smtClean="0">
                <a:latin typeface="+mn-lt"/>
                <a:cs typeface="+mn-lt"/>
                <a:sym typeface="+mn-ea"/>
              </a:rPr>
              <a:t>ling</a:t>
            </a:r>
          </a:p>
        </p:txBody>
      </p:sp>
      <p:pic>
        <p:nvPicPr>
          <p:cNvPr id="5" name="Content Placeholder 4" descr="/home/jishnu/Downloads/FireShot/FireShot Capture 004 - Sanjay Gupta_ Difference between Conceptual, Logical and Physical Dat_ - uksanjay.blogspot.com.pngFireShot Capture 004 - Sanjay Gupta_ Difference between Conceptual, Logical and Physical Dat_ - uksanjay.blogspot.com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49338" y="1353503"/>
            <a:ext cx="6339840" cy="4401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" sz="3200" dirty="0" smtClean="0">
                <a:latin typeface="+mn-lt"/>
                <a:cs typeface="+mn-lt"/>
                <a:sym typeface="+mn-ea"/>
              </a:rPr>
              <a:t>L</a:t>
            </a:r>
            <a:r>
              <a:rPr sz="3200" dirty="0" smtClean="0">
                <a:latin typeface="+mn-lt"/>
                <a:cs typeface="+mn-lt"/>
                <a:sym typeface="+mn-ea"/>
              </a:rPr>
              <a:t>ogical data model</a:t>
            </a:r>
            <a:endParaRPr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1265555"/>
            <a:ext cx="7909560" cy="5052060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None/>
            </a:pPr>
            <a:r>
              <a:rPr sz="2400" dirty="0" smtClean="0">
                <a:latin typeface="+mn-lt"/>
                <a:cs typeface="+mn-lt"/>
              </a:rPr>
              <a:t>A logical data model describes the data in as much detail as possible, without regard to how they will be physical implemented in the database. Features of a logical data model include: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Includes all entities and relationships among them.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All attributes for each entity are specified.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The primary key for each entity is specified.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Foreign keys (keys identifying the relationship between different entities) are specified.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Normalization occurs at this level.</a:t>
            </a:r>
          </a:p>
          <a:p>
            <a:pPr marL="0" indent="0" algn="just">
              <a:lnSpc>
                <a:spcPct val="120000"/>
              </a:lnSpc>
              <a:buNone/>
            </a:pPr>
            <a:endParaRPr sz="24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5" y="122555"/>
            <a:ext cx="7772400" cy="1143000"/>
          </a:xfrm>
        </p:spPr>
        <p:txBody>
          <a:bodyPr/>
          <a:lstStyle/>
          <a:p>
            <a:r>
              <a:rPr lang="en-US" sz="3200" dirty="0" smtClean="0">
                <a:latin typeface="+mn-lt"/>
                <a:cs typeface="+mn-lt"/>
                <a:sym typeface="+mn-ea"/>
              </a:rPr>
              <a:t>D</a:t>
            </a:r>
            <a:r>
              <a:rPr sz="3200" dirty="0" smtClean="0">
                <a:latin typeface="+mn-lt"/>
                <a:cs typeface="+mn-lt"/>
                <a:sym typeface="+mn-ea"/>
              </a:rPr>
              <a:t>ata model</a:t>
            </a:r>
            <a:r>
              <a:rPr lang="en-US" sz="3200" dirty="0" smtClean="0">
                <a:latin typeface="+mn-lt"/>
                <a:cs typeface="+mn-lt"/>
                <a:sym typeface="+mn-ea"/>
              </a:rPr>
              <a:t>ling</a:t>
            </a:r>
          </a:p>
        </p:txBody>
      </p:sp>
      <p:pic>
        <p:nvPicPr>
          <p:cNvPr id="5" name="Content Placeholder 4" descr="/home/jishnu/Downloads/FireShot/FireShot Capture 003 - Sanjay Gupta_ Difference between Conceptual, Logical and Physical Dat_ - uksanjay.blogspot.com.pngFireShot Capture 003 - Sanjay Gupta_ Difference between Conceptual, Logical and Physical Dat_ - uksanjay.blogspot.com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49338" y="1265555"/>
            <a:ext cx="6339840" cy="4577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5" y="122555"/>
            <a:ext cx="7772400" cy="1143000"/>
          </a:xfrm>
        </p:spPr>
        <p:txBody>
          <a:bodyPr/>
          <a:lstStyle/>
          <a:p>
            <a:r>
              <a:rPr lang="" sz="3200" dirty="0" smtClean="0">
                <a:latin typeface="+mn-lt"/>
                <a:cs typeface="+mn-lt"/>
                <a:sym typeface="+mn-ea"/>
              </a:rPr>
              <a:t>P</a:t>
            </a:r>
            <a:r>
              <a:rPr sz="3200" dirty="0" smtClean="0">
                <a:latin typeface="+mn-lt"/>
                <a:cs typeface="+mn-lt"/>
                <a:sym typeface="+mn-ea"/>
              </a:rPr>
              <a:t>hysical data model</a:t>
            </a:r>
            <a:endParaRPr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10" y="1183640"/>
            <a:ext cx="8141970" cy="563943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sz="2400" dirty="0" smtClean="0">
                <a:latin typeface="+mn-lt"/>
                <a:cs typeface="+mn-lt"/>
              </a:rPr>
              <a:t>Physical data model represents how the model will be built in the database. A physical database model shows all table structures, including column name, column data type, column constraints, primary key, foreign key, and relationships between tables. Features of a physical data model include: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Specification all tables and columns.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Foreign keys are used to identify relationships between tables.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Physical considerations may cause the physical data model to be quite different from the logical data model.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Physical data model will be different for different RDBMS. For example, data type for a column may be different between Oracle, DB2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245745"/>
            <a:ext cx="7192645" cy="516255"/>
          </a:xfrm>
        </p:spPr>
        <p:txBody>
          <a:bodyPr>
            <a:normAutofit fontScale="90000"/>
          </a:bodyPr>
          <a:lstStyle/>
          <a:p>
            <a:r>
              <a:rPr lang="en-US" altLang="en-US" sz="3200" dirty="0">
                <a:latin typeface="+mj-lt"/>
                <a:ea typeface="Noto Serif CJK JP" panose="02020400000000000000" charset="-122"/>
                <a:cs typeface="+mj-lt"/>
              </a:rPr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772400" cy="48321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IN" sz="2400" dirty="0" smtClean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+mn-lt"/>
                <a:cs typeface="+mn-lt"/>
              </a:rPr>
              <a:t>Introduction to DBMS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+mn-lt"/>
                <a:cs typeface="+mn-lt"/>
              </a:rPr>
              <a:t>Areas where DBMS are </a:t>
            </a:r>
            <a:r>
              <a:rPr lang="en-IN" sz="2400" dirty="0" smtClean="0">
                <a:latin typeface="+mn-lt"/>
                <a:cs typeface="+mn-lt"/>
              </a:rPr>
              <a:t>used</a:t>
            </a:r>
          </a:p>
          <a:p>
            <a:pPr>
              <a:lnSpc>
                <a:spcPct val="150000"/>
              </a:lnSpc>
            </a:pPr>
            <a:r>
              <a:rPr lang="" altLang="en-IN" dirty="0" smtClean="0">
                <a:cs typeface="+mn-lt"/>
              </a:rPr>
              <a:t>T</a:t>
            </a:r>
            <a:r>
              <a:rPr lang="en-IN" dirty="0" smtClean="0">
                <a:cs typeface="+mn-lt"/>
              </a:rPr>
              <a:t>hree </a:t>
            </a:r>
            <a:r>
              <a:rPr lang="en-IN" dirty="0">
                <a:cs typeface="+mn-lt"/>
              </a:rPr>
              <a:t>level of abstraction(conceptual</a:t>
            </a:r>
            <a:r>
              <a:rPr lang="en-US" altLang="en-IN" dirty="0">
                <a:cs typeface="+mn-lt"/>
              </a:rPr>
              <a:t>,</a:t>
            </a:r>
            <a:r>
              <a:rPr lang="en-IN" dirty="0">
                <a:cs typeface="+mn-lt"/>
              </a:rPr>
              <a:t> physical and logical)</a:t>
            </a:r>
          </a:p>
          <a:p>
            <a:pPr>
              <a:lnSpc>
                <a:spcPct val="150000"/>
              </a:lnSpc>
            </a:pPr>
            <a:r>
              <a:rPr lang="en-IN" dirty="0"/>
              <a:t>Schema and Instance</a:t>
            </a:r>
            <a:endParaRPr lang="en-IN" sz="2400" dirty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IN" dirty="0"/>
              <a:t>Data Models </a:t>
            </a:r>
            <a:r>
              <a:rPr lang="en-IN" sz="2400" dirty="0" smtClean="0">
                <a:latin typeface="+mn-lt"/>
                <a:cs typeface="+mn-lt"/>
              </a:rPr>
              <a:t>: </a:t>
            </a:r>
            <a:r>
              <a:rPr lang="en-IN" sz="2400" dirty="0">
                <a:latin typeface="+mn-lt"/>
                <a:cs typeface="+mn-lt"/>
              </a:rPr>
              <a:t>Introduction to Hierarchical Model, Network and Relational </a:t>
            </a:r>
            <a:r>
              <a:rPr lang="en-IN" sz="2400" dirty="0" smtClean="0">
                <a:latin typeface="+mn-lt"/>
                <a:cs typeface="+mn-lt"/>
              </a:rPr>
              <a:t>Model, </a:t>
            </a:r>
            <a:r>
              <a:rPr lang="en-IN" dirty="0"/>
              <a:t>S</a:t>
            </a:r>
            <a:r>
              <a:rPr lang="en-IN" dirty="0" smtClean="0"/>
              <a:t>emi-structured </a:t>
            </a:r>
            <a:r>
              <a:rPr lang="en-IN" dirty="0"/>
              <a:t>data </a:t>
            </a:r>
            <a:r>
              <a:rPr lang="en-IN" dirty="0" smtClean="0"/>
              <a:t>model</a:t>
            </a:r>
            <a:endParaRPr lang="en-IN" dirty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+mn-lt"/>
                <a:cs typeface="+mn-lt"/>
              </a:rPr>
              <a:t>Database client-server model</a:t>
            </a:r>
            <a:endParaRPr lang="en-IN" sz="2400" dirty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5" y="122555"/>
            <a:ext cx="7772400" cy="1143000"/>
          </a:xfrm>
        </p:spPr>
        <p:txBody>
          <a:bodyPr/>
          <a:lstStyle/>
          <a:p>
            <a:r>
              <a:rPr lang="" sz="3200" dirty="0" smtClean="0">
                <a:latin typeface="+mn-lt"/>
                <a:cs typeface="+mn-lt"/>
                <a:sym typeface="+mn-ea"/>
              </a:rPr>
              <a:t>D</a:t>
            </a:r>
            <a:r>
              <a:rPr sz="3200" dirty="0" smtClean="0">
                <a:latin typeface="+mn-lt"/>
                <a:cs typeface="+mn-lt"/>
                <a:sym typeface="+mn-ea"/>
              </a:rPr>
              <a:t>ata model</a:t>
            </a:r>
            <a:r>
              <a:rPr lang="" sz="3200" dirty="0" smtClean="0">
                <a:latin typeface="+mn-lt"/>
                <a:cs typeface="+mn-lt"/>
                <a:sym typeface="+mn-ea"/>
              </a:rPr>
              <a:t>ling</a:t>
            </a:r>
          </a:p>
        </p:txBody>
      </p:sp>
      <p:pic>
        <p:nvPicPr>
          <p:cNvPr id="5" name="Content Placeholder 4" descr="FireShot Capture 002 - Sanjay Gupta_ Difference between Conceptual, Logical and Physical Dat_ - uksanjay.blogspot.co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760" y="1265555"/>
            <a:ext cx="6690995" cy="4577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5" y="122555"/>
            <a:ext cx="7772400" cy="1143000"/>
          </a:xfrm>
        </p:spPr>
        <p:txBody>
          <a:bodyPr/>
          <a:lstStyle/>
          <a:p>
            <a:r>
              <a:rPr lang="en-US" sz="3200" dirty="0" smtClean="0">
                <a:latin typeface="+mn-lt"/>
                <a:cs typeface="+mn-lt"/>
                <a:sym typeface="+mn-ea"/>
              </a:rPr>
              <a:t>D</a:t>
            </a:r>
            <a:r>
              <a:rPr sz="3200" dirty="0" smtClean="0">
                <a:latin typeface="+mn-lt"/>
                <a:cs typeface="+mn-lt"/>
                <a:sym typeface="+mn-ea"/>
              </a:rPr>
              <a:t>ata model</a:t>
            </a:r>
            <a:r>
              <a:rPr lang="en-US" sz="3200" dirty="0" smtClean="0">
                <a:latin typeface="+mn-lt"/>
                <a:cs typeface="+mn-lt"/>
                <a:sym typeface="+mn-ea"/>
              </a:rPr>
              <a:t>ling</a:t>
            </a:r>
          </a:p>
        </p:txBody>
      </p:sp>
      <p:pic>
        <p:nvPicPr>
          <p:cNvPr id="5" name="Content Placeholder 4" descr="/media/jishnu/CC405AEC405ADCB0/Repositories/Training-Materials/Database Technologies/Raw Sources/FireShot Capture 001 - Sanjay Gupta_ Difference between Conceptual, Logical and Physical Dat_ - uksanjay.blogspot.com.pngFireShot Capture 001 - Sanjay Gupta_ Difference between Conceptual, Logical and Physical Dat_ - uksanjay.blogspot.com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87095" y="1265555"/>
            <a:ext cx="6664325" cy="4577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Introduction to DBMS </a:t>
            </a:r>
            <a:endParaRPr lang="en-US" altLang="en-US" sz="3200" dirty="0">
              <a:latin typeface="+mj-lt"/>
              <a:ea typeface="Noto Serif CJK JP" panose="02020400000000000000" charset="-122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511300"/>
            <a:ext cx="7979410" cy="4832350"/>
          </a:xfrm>
        </p:spPr>
        <p:txBody>
          <a:bodyPr/>
          <a:lstStyle/>
          <a:p>
            <a:pPr algn="just"/>
            <a:r>
              <a:rPr lang="en-US" altLang="en-IN" sz="2400" b="1" dirty="0">
                <a:latin typeface="+mn-lt"/>
                <a:cs typeface="+mn-lt"/>
              </a:rPr>
              <a:t>Data </a:t>
            </a:r>
            <a:r>
              <a:rPr lang="en-US" altLang="en-IN" sz="2400" dirty="0">
                <a:latin typeface="+mn-lt"/>
                <a:cs typeface="+mn-lt"/>
              </a:rPr>
              <a:t>: facts or information in the form of text, video, images, etc.</a:t>
            </a:r>
          </a:p>
          <a:p>
            <a:pPr algn="just">
              <a:lnSpc>
                <a:spcPct val="130000"/>
              </a:lnSpc>
            </a:pPr>
            <a:r>
              <a:rPr lang="en-US" altLang="en-IN" sz="2400" b="1" dirty="0">
                <a:latin typeface="+mn-lt"/>
                <a:cs typeface="+mn-lt"/>
              </a:rPr>
              <a:t>Database </a:t>
            </a:r>
            <a:r>
              <a:rPr lang="en-US" altLang="en-IN" sz="2400" dirty="0">
                <a:latin typeface="+mn-lt"/>
                <a:cs typeface="+mn-lt"/>
              </a:rPr>
              <a:t>: collection of inter-related data which helps in efficient retrieval, insertion and deletion of data. </a:t>
            </a:r>
          </a:p>
          <a:p>
            <a:pPr algn="just">
              <a:lnSpc>
                <a:spcPct val="130000"/>
              </a:lnSpc>
            </a:pPr>
            <a:r>
              <a:rPr lang="en-US" altLang="en-IN" sz="2400" b="1" dirty="0">
                <a:latin typeface="+mn-lt"/>
                <a:cs typeface="+mn-lt"/>
              </a:rPr>
              <a:t>Database Management System</a:t>
            </a:r>
            <a:r>
              <a:rPr lang="en-US" altLang="en-IN" sz="2400" dirty="0">
                <a:latin typeface="+mn-lt"/>
                <a:cs typeface="+mn-lt"/>
              </a:rPr>
              <a:t> :  technology for creating and managing databases. </a:t>
            </a:r>
          </a:p>
          <a:p>
            <a:pPr lvl="1" algn="just">
              <a:lnSpc>
                <a:spcPct val="130000"/>
              </a:lnSpc>
            </a:pPr>
            <a:r>
              <a:rPr lang="en-US" altLang="en-IN" sz="2100" dirty="0">
                <a:latin typeface="+mn-lt"/>
                <a:cs typeface="+mn-lt"/>
              </a:rPr>
              <a:t>DBMS is a software tool to organize (create, retrieve, update and manage) data in a database.</a:t>
            </a:r>
          </a:p>
          <a:p>
            <a:pPr lvl="1" algn="just">
              <a:lnSpc>
                <a:spcPct val="130000"/>
              </a:lnSpc>
            </a:pPr>
            <a:r>
              <a:rPr lang="en-US" altLang="en-US" sz="2100" dirty="0">
                <a:latin typeface="+mn-lt"/>
                <a:cs typeface="+mn-lt"/>
              </a:rPr>
              <a:t>Eg : Oracle, MySQL, MongoDB, Cassandra, ..etc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95" y="177165"/>
            <a:ext cx="7772400" cy="842645"/>
          </a:xfrm>
        </p:spPr>
        <p:txBody>
          <a:bodyPr/>
          <a:lstStyle/>
          <a:p>
            <a:r>
              <a:rPr lang="en-US" altLang="en-US" sz="3200" dirty="0">
                <a:latin typeface="+mn-lt"/>
                <a:ea typeface="Noto Serif CJK JP" panose="02020400000000000000" charset="-122"/>
                <a:cs typeface="+mn-lt"/>
                <a:sym typeface="+mn-ea"/>
              </a:rPr>
              <a:t> Data Management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35" y="1281430"/>
            <a:ext cx="8304530" cy="5514975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Redundancy of data</a:t>
            </a:r>
            <a:r>
              <a:rPr lang="en-IN" sz="2400" dirty="0" smtClean="0">
                <a:latin typeface="+mn-lt"/>
                <a:cs typeface="+mn-lt"/>
              </a:rPr>
              <a:t>: Data is said to be redundant if same data is copied at many places. </a:t>
            </a: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Inconsistency of Data</a:t>
            </a:r>
            <a:r>
              <a:rPr lang="en-IN" sz="2400" dirty="0" smtClean="0">
                <a:latin typeface="+mn-lt"/>
                <a:cs typeface="+mn-lt"/>
              </a:rPr>
              <a:t>: Data is said to be inconsistent if multiple copies of same data does not match with each other. </a:t>
            </a: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Unauthorized Access</a:t>
            </a:r>
            <a:r>
              <a:rPr lang="en-IN" sz="2400" dirty="0" smtClean="0">
                <a:latin typeface="+mn-lt"/>
                <a:cs typeface="+mn-lt"/>
              </a:rPr>
              <a:t>: File System may lead to unauthorized access to data. </a:t>
            </a: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Concurrent Access</a:t>
            </a:r>
            <a:r>
              <a:rPr lang="en-IN" sz="2400" dirty="0" smtClean="0">
                <a:latin typeface="+mn-lt"/>
                <a:cs typeface="+mn-lt"/>
              </a:rPr>
              <a:t>: The access of same data by multiple users at same time is known as concurrency.</a:t>
            </a: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Backup and Recovery</a:t>
            </a:r>
            <a:r>
              <a:rPr lang="en-IN" sz="2400" dirty="0" smtClean="0">
                <a:latin typeface="+mn-lt"/>
                <a:cs typeface="+mn-lt"/>
              </a:rPr>
              <a:t>:  backup and recovery of data if a </a:t>
            </a:r>
            <a:r>
              <a:rPr lang="en-US" altLang="en-IN" sz="2400" dirty="0" smtClean="0">
                <a:latin typeface="+mn-lt"/>
                <a:cs typeface="+mn-lt"/>
              </a:rPr>
              <a:t>Data </a:t>
            </a:r>
            <a:r>
              <a:rPr lang="en-IN" sz="2400" dirty="0" smtClean="0">
                <a:latin typeface="+mn-lt"/>
                <a:cs typeface="+mn-lt"/>
              </a:rPr>
              <a:t>is lost or corrupted.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95" y="177165"/>
            <a:ext cx="7772400" cy="842645"/>
          </a:xfrm>
        </p:spPr>
        <p:txBody>
          <a:bodyPr/>
          <a:lstStyle/>
          <a:p>
            <a:r>
              <a:rPr lang="en-US" altLang="en-IN" sz="3200" dirty="0">
                <a:latin typeface="+mn-lt"/>
                <a:cs typeface="+mn-lt"/>
                <a:sym typeface="+mn-ea"/>
              </a:rPr>
              <a:t>Why use</a:t>
            </a:r>
            <a:r>
              <a:rPr lang="en-IN" sz="3200" dirty="0">
                <a:latin typeface="+mn-lt"/>
                <a:cs typeface="+mn-lt"/>
                <a:sym typeface="+mn-ea"/>
              </a:rPr>
              <a:t> DBMS </a:t>
            </a:r>
            <a:r>
              <a:rPr lang="en-US" altLang="en-IN" sz="3200" dirty="0">
                <a:latin typeface="+mn-lt"/>
                <a:cs typeface="+mn-lt"/>
                <a:sym typeface="+mn-ea"/>
              </a:rPr>
              <a:t>?</a:t>
            </a:r>
            <a:endParaRPr lang="en-US" altLang="en-IN" sz="3200" dirty="0">
              <a:latin typeface="+mn-lt"/>
              <a:ea typeface="Noto Serif CJK JP" panose="02020400000000000000" charset="-122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156335"/>
            <a:ext cx="8304530" cy="55149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Data independence</a:t>
            </a:r>
            <a:r>
              <a:rPr lang="en-IN" sz="2400" dirty="0" smtClean="0">
                <a:latin typeface="+mn-lt"/>
                <a:cs typeface="+mn-lt"/>
              </a:rPr>
              <a:t>: Application programs should be as free or independent as possible from details of data representation and storage.</a:t>
            </a: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Efficient data access</a:t>
            </a:r>
            <a:r>
              <a:rPr lang="en-IN" sz="2400" dirty="0" smtClean="0">
                <a:latin typeface="+mn-lt"/>
                <a:cs typeface="+mn-lt"/>
              </a:rPr>
              <a:t>: DBMS utilizes a mixture of sophisticated concepts and techniques for storing and retrieving data competently</a:t>
            </a:r>
            <a:r>
              <a:rPr lang="en-US" altLang="en-IN" sz="2400" dirty="0" smtClean="0">
                <a:latin typeface="+mn-lt"/>
                <a:cs typeface="+mn-lt"/>
              </a:rPr>
              <a:t>.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  <a:sym typeface="+mn-ea"/>
              </a:rPr>
              <a:t>Data integrity and security</a:t>
            </a:r>
            <a:r>
              <a:rPr lang="en-IN" sz="2400" dirty="0" smtClean="0">
                <a:latin typeface="+mn-lt"/>
                <a:cs typeface="+mn-lt"/>
                <a:sym typeface="+mn-ea"/>
              </a:rPr>
              <a:t>: If data is accessed through the DBMS, the DBMS can enforce integrity constraints on the data.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  <a:sym typeface="+mn-ea"/>
              </a:rPr>
              <a:t>Data administration</a:t>
            </a:r>
            <a:r>
              <a:rPr lang="en-IN" sz="2400" dirty="0" smtClean="0">
                <a:latin typeface="+mn-lt"/>
                <a:cs typeface="+mn-lt"/>
                <a:sym typeface="+mn-ea"/>
              </a:rPr>
              <a:t>: When several users share the data, integrating the administration of data can offer major improvements.</a:t>
            </a:r>
            <a:endParaRPr lang="en-IN" sz="2400" dirty="0" smtClean="0">
              <a:latin typeface="+mn-lt"/>
              <a:cs typeface="+mn-lt"/>
            </a:endParaRPr>
          </a:p>
          <a:p>
            <a:pPr algn="just"/>
            <a:endParaRPr lang="en-IN" sz="2400" dirty="0" smtClean="0">
              <a:latin typeface="+mn-lt"/>
              <a:cs typeface="+mn-lt"/>
            </a:endParaRPr>
          </a:p>
          <a:p>
            <a:pPr algn="just"/>
            <a:endParaRPr lang="en-IN" sz="24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Areas where DBMS are used</a:t>
            </a:r>
            <a:endParaRPr lang="en-US" altLang="en-US" sz="3200" dirty="0">
              <a:latin typeface="+mj-lt"/>
              <a:ea typeface="Noto Serif CJK JP" panose="02020400000000000000" charset="-122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231" y="1511196"/>
            <a:ext cx="7772400" cy="4832176"/>
          </a:xfrm>
        </p:spPr>
        <p:txBody>
          <a:bodyPr>
            <a:normAutofit fontScale="92500"/>
          </a:bodyPr>
          <a:lstStyle/>
          <a:p>
            <a:pPr algn="just">
              <a:lnSpc>
                <a:spcPct val="210000"/>
              </a:lnSpc>
            </a:pPr>
            <a:r>
              <a:rPr lang="en-IN" sz="2400" b="1" dirty="0" smtClean="0">
                <a:latin typeface="+mn-lt"/>
                <a:cs typeface="+mn-lt"/>
              </a:rPr>
              <a:t>Airlines</a:t>
            </a:r>
            <a:r>
              <a:rPr lang="en-IN" sz="2400" dirty="0" smtClean="0">
                <a:latin typeface="+mn-lt"/>
                <a:cs typeface="+mn-lt"/>
              </a:rPr>
              <a:t>: reservations, schedules, etc</a:t>
            </a:r>
          </a:p>
          <a:p>
            <a:pPr algn="just">
              <a:lnSpc>
                <a:spcPct val="210000"/>
              </a:lnSpc>
            </a:pPr>
            <a:r>
              <a:rPr lang="en-IN" sz="2400" b="1" dirty="0" smtClean="0">
                <a:latin typeface="+mn-lt"/>
                <a:cs typeface="+mn-lt"/>
              </a:rPr>
              <a:t>Telecom</a:t>
            </a:r>
            <a:r>
              <a:rPr lang="en-IN" sz="2400" dirty="0" smtClean="0">
                <a:latin typeface="+mn-lt"/>
                <a:cs typeface="+mn-lt"/>
              </a:rPr>
              <a:t>: calls made, customer details, network usage, etc</a:t>
            </a:r>
          </a:p>
          <a:p>
            <a:pPr algn="just">
              <a:lnSpc>
                <a:spcPct val="210000"/>
              </a:lnSpc>
            </a:pPr>
            <a:r>
              <a:rPr lang="en-IN" sz="2400" b="1" dirty="0" smtClean="0">
                <a:latin typeface="+mn-lt"/>
                <a:cs typeface="+mn-lt"/>
              </a:rPr>
              <a:t>Universities</a:t>
            </a:r>
            <a:r>
              <a:rPr lang="en-IN" sz="2400" dirty="0" smtClean="0">
                <a:latin typeface="+mn-lt"/>
                <a:cs typeface="+mn-lt"/>
              </a:rPr>
              <a:t>: registration, results, grades, etc</a:t>
            </a:r>
          </a:p>
          <a:p>
            <a:pPr algn="just">
              <a:lnSpc>
                <a:spcPct val="210000"/>
              </a:lnSpc>
            </a:pPr>
            <a:r>
              <a:rPr lang="en-IN" sz="2400" b="1" dirty="0" smtClean="0">
                <a:latin typeface="+mn-lt"/>
                <a:cs typeface="+mn-lt"/>
              </a:rPr>
              <a:t>Sales</a:t>
            </a:r>
            <a:r>
              <a:rPr lang="en-IN" sz="2400" dirty="0" smtClean="0">
                <a:latin typeface="+mn-lt"/>
                <a:cs typeface="+mn-lt"/>
              </a:rPr>
              <a:t>: products, purchases, customers, etc</a:t>
            </a:r>
          </a:p>
          <a:p>
            <a:pPr algn="just">
              <a:lnSpc>
                <a:spcPct val="210000"/>
              </a:lnSpc>
            </a:pPr>
            <a:r>
              <a:rPr lang="en-IN" sz="2400" b="1" dirty="0" smtClean="0">
                <a:latin typeface="+mn-lt"/>
                <a:cs typeface="+mn-lt"/>
              </a:rPr>
              <a:t>Banking</a:t>
            </a:r>
            <a:r>
              <a:rPr lang="en-IN" sz="2400" dirty="0" smtClean="0">
                <a:latin typeface="+mn-lt"/>
                <a:cs typeface="+mn-lt"/>
              </a:rPr>
              <a:t>: all transactions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DBMS Database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231" y="1511196"/>
            <a:ext cx="7772400" cy="4832176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IN" sz="2400" dirty="0" smtClean="0">
                <a:latin typeface="+mn-lt"/>
                <a:cs typeface="+mn-lt"/>
              </a:rPr>
              <a:t>Database model defines the logical design and structure of a database </a:t>
            </a:r>
          </a:p>
          <a:p>
            <a:pPr algn="just">
              <a:lnSpc>
                <a:spcPct val="120000"/>
              </a:lnSpc>
            </a:pPr>
            <a:r>
              <a:rPr lang="" sz="2400" dirty="0" smtClean="0">
                <a:latin typeface="+mn-lt"/>
                <a:cs typeface="+mn-lt"/>
              </a:rPr>
              <a:t>defines </a:t>
            </a:r>
            <a:r>
              <a:rPr sz="2400" dirty="0" smtClean="0">
                <a:latin typeface="+mn-lt"/>
                <a:cs typeface="+mn-lt"/>
              </a:rPr>
              <a:t> the relationships and constraints that determine how data can be stored and accessed</a:t>
            </a:r>
          </a:p>
          <a:p>
            <a:pPr algn="just">
              <a:lnSpc>
                <a:spcPct val="120000"/>
              </a:lnSpc>
            </a:pPr>
            <a:r>
              <a:rPr lang="en-IN" sz="2400" dirty="0" smtClean="0">
                <a:latin typeface="+mn-lt"/>
                <a:cs typeface="+mn-lt"/>
              </a:rPr>
              <a:t>While the Relational Model is the most widely used database model, there are other models too:</a:t>
            </a:r>
          </a:p>
          <a:p>
            <a:pPr lvl="1" algn="just">
              <a:lnSpc>
                <a:spcPct val="120000"/>
              </a:lnSpc>
            </a:pPr>
            <a:r>
              <a:rPr lang="en-IN" sz="2100" dirty="0" smtClean="0">
                <a:latin typeface="+mn-lt"/>
                <a:cs typeface="+mn-lt"/>
              </a:rPr>
              <a:t>Hierarchical Model</a:t>
            </a:r>
          </a:p>
          <a:p>
            <a:pPr lvl="1" algn="just">
              <a:lnSpc>
                <a:spcPct val="120000"/>
              </a:lnSpc>
            </a:pPr>
            <a:r>
              <a:rPr lang="en-IN" sz="2100" dirty="0" smtClean="0">
                <a:latin typeface="+mn-lt"/>
                <a:cs typeface="+mn-lt"/>
              </a:rPr>
              <a:t>Network Model</a:t>
            </a:r>
          </a:p>
          <a:p>
            <a:pPr lvl="1" algn="just">
              <a:lnSpc>
                <a:spcPct val="120000"/>
              </a:lnSpc>
            </a:pPr>
            <a:r>
              <a:rPr lang="en-IN" sz="2100" dirty="0" smtClean="0">
                <a:latin typeface="+mn-lt"/>
                <a:cs typeface="+mn-lt"/>
              </a:rPr>
              <a:t>Relational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Hierarchical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511300"/>
            <a:ext cx="8020685" cy="505206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en-IN" sz="2400" dirty="0" smtClean="0">
                <a:latin typeface="+mn-lt"/>
                <a:cs typeface="+mn-lt"/>
              </a:rPr>
              <a:t>O</a:t>
            </a:r>
            <a:r>
              <a:rPr lang="en-IN" sz="2400" dirty="0" smtClean="0">
                <a:latin typeface="+mn-lt"/>
                <a:cs typeface="+mn-lt"/>
              </a:rPr>
              <a:t>rganises data into a tree-like-structure</a:t>
            </a:r>
          </a:p>
          <a:p>
            <a:pPr algn="just">
              <a:lnSpc>
                <a:spcPct val="120000"/>
              </a:lnSpc>
            </a:pPr>
            <a:r>
              <a:rPr lang="en-US" altLang="en-IN" sz="2400" dirty="0" smtClean="0">
                <a:latin typeface="+mn-lt"/>
                <a:cs typeface="+mn-lt"/>
              </a:rPr>
              <a:t>A </a:t>
            </a:r>
            <a:r>
              <a:rPr lang="en-IN" sz="2400" dirty="0" smtClean="0">
                <a:latin typeface="+mn-lt"/>
                <a:cs typeface="+mn-lt"/>
              </a:rPr>
              <a:t>single root, to which all the other data is linked. The heirarchy starts from the Root data, and expands like a tree, adding child nodes to the parent nodes.</a:t>
            </a:r>
          </a:p>
          <a:p>
            <a:pPr algn="just">
              <a:lnSpc>
                <a:spcPct val="120000"/>
              </a:lnSpc>
            </a:pPr>
            <a:r>
              <a:rPr lang="en-US" altLang="en-IN" sz="2400" dirty="0" smtClean="0">
                <a:latin typeface="+mn-lt"/>
                <a:cs typeface="+mn-lt"/>
              </a:rPr>
              <a:t>M</a:t>
            </a:r>
            <a:r>
              <a:rPr lang="en-IN" sz="2400" dirty="0" smtClean="0">
                <a:latin typeface="+mn-lt"/>
                <a:cs typeface="+mn-lt"/>
              </a:rPr>
              <a:t>odel efficiently describes many real-world relationships like index of a book, recipes etc.</a:t>
            </a:r>
          </a:p>
          <a:p>
            <a:pPr algn="just">
              <a:lnSpc>
                <a:spcPct val="120000"/>
              </a:lnSpc>
            </a:pPr>
            <a:endParaRPr lang="en-IN" sz="24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Hierarchical Model</a:t>
            </a:r>
          </a:p>
        </p:txBody>
      </p:sp>
      <p:pic>
        <p:nvPicPr>
          <p:cNvPr id="5" name="Content Placeholder 4" descr="hierarchical-model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64795" y="1950085"/>
            <a:ext cx="8470265" cy="3970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it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itTheme" id="{773BE53D-AF43-48C2-87DA-C1256364C54C}" vid="{FEE66D1D-8A06-41C8-9704-8D9E3FBB74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ceitTheme</Template>
  <TotalTime>7</TotalTime>
  <Words>906</Words>
  <Application>Microsoft Office PowerPoint</Application>
  <PresentationFormat>On-screen Show (4:3)</PresentationFormat>
  <Paragraphs>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</vt:lpstr>
      <vt:lpstr>Karma Medium</vt:lpstr>
      <vt:lpstr>Noto Serif CJK JP</vt:lpstr>
      <vt:lpstr>ceitTheme</vt:lpstr>
      <vt:lpstr>Database Concepts</vt:lpstr>
      <vt:lpstr>Topics Covered</vt:lpstr>
      <vt:lpstr>Introduction to DBMS </vt:lpstr>
      <vt:lpstr> Data Management Factors</vt:lpstr>
      <vt:lpstr>Why use DBMS ?</vt:lpstr>
      <vt:lpstr>Areas where DBMS are used</vt:lpstr>
      <vt:lpstr>DBMS Database Models</vt:lpstr>
      <vt:lpstr>Hierarchical Model</vt:lpstr>
      <vt:lpstr>Hierarchical Model</vt:lpstr>
      <vt:lpstr>Network Model</vt:lpstr>
      <vt:lpstr>Network Model</vt:lpstr>
      <vt:lpstr>Relational Model</vt:lpstr>
      <vt:lpstr>Relational Model</vt:lpstr>
      <vt:lpstr>Three level of data modeling</vt:lpstr>
      <vt:lpstr>Conceptual data model</vt:lpstr>
      <vt:lpstr>Data modelling</vt:lpstr>
      <vt:lpstr>Logical data model</vt:lpstr>
      <vt:lpstr>Data modelling</vt:lpstr>
      <vt:lpstr>Physical data model</vt:lpstr>
      <vt:lpstr>Data modelling</vt:lpstr>
      <vt:lpstr>Data modelling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Jishnu TU</cp:lastModifiedBy>
  <cp:revision>45</cp:revision>
  <dcterms:created xsi:type="dcterms:W3CDTF">2019-08-26T05:54:44Z</dcterms:created>
  <dcterms:modified xsi:type="dcterms:W3CDTF">2019-10-14T06:51:44Z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