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79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80" r:id="rId14"/>
    <p:sldId id="286" r:id="rId15"/>
    <p:sldId id="287" r:id="rId16"/>
    <p:sldId id="288" r:id="rId17"/>
    <p:sldId id="281" r:id="rId18"/>
    <p:sldId id="289" r:id="rId19"/>
    <p:sldId id="291" r:id="rId20"/>
    <p:sldId id="285" r:id="rId21"/>
    <p:sldId id="283" r:id="rId22"/>
    <p:sldId id="294" r:id="rId23"/>
    <p:sldId id="282" r:id="rId24"/>
    <p:sldId id="284" r:id="rId25"/>
    <p:sldId id="292" r:id="rId26"/>
    <p:sldId id="29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6" autoAdjust="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59276-6BD1-4676-BCB4-F245D6D77AF5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97168-C30C-4181-A93E-AD834523B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8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</a:t>
            </a:r>
            <a:r>
              <a:rPr lang="en-US" baseline="0" dirty="0" smtClean="0"/>
              <a:t> is applicable in home offices or small offices.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7168-C30C-4181-A93E-AD834523B7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4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being used in large enterprises as one node dysfunction doesn’t hamper</a:t>
            </a:r>
            <a:r>
              <a:rPr lang="en-US" baseline="0" dirty="0" smtClean="0"/>
              <a:t> other’s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7168-C30C-4181-A93E-AD834523B7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78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</a:t>
            </a:r>
            <a:r>
              <a:rPr lang="en-US" baseline="0" dirty="0" smtClean="0"/>
              <a:t> common example is IBM token Ring , which uses token to give privilege to the node for sending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7168-C30C-4181-A93E-AD834523B7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04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being</a:t>
            </a:r>
            <a:r>
              <a:rPr lang="en-US" baseline="0" dirty="0" smtClean="0"/>
              <a:t> used mainly as it provides redundancy as well as load balancing.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7168-C30C-4181-A93E-AD834523B7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8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E35550-8D78-4639-8049-8E5047B7B947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5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42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1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473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95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97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2160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304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493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51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2992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1572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36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1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3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4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63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46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AD312C-826E-40DC-8EA2-9106566C60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84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33400"/>
            <a:ext cx="6858000" cy="2387600"/>
          </a:xfrm>
        </p:spPr>
        <p:txBody>
          <a:bodyPr/>
          <a:lstStyle/>
          <a:p>
            <a:r>
              <a:rPr lang="en-IN" sz="3600" dirty="0" smtClean="0"/>
              <a:t>Object Oriented Programming        Using C++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09800" y="2819400"/>
            <a:ext cx="6858000" cy="1655762"/>
          </a:xfrm>
        </p:spPr>
        <p:txBody>
          <a:bodyPr/>
          <a:lstStyle/>
          <a:p>
            <a:endParaRPr lang="en-IN" sz="2800" dirty="0" smtClean="0"/>
          </a:p>
          <a:p>
            <a:r>
              <a:rPr lang="en-IN" sz="2800" dirty="0" smtClean="0"/>
              <a:t>			By: </a:t>
            </a:r>
            <a:r>
              <a:rPr lang="en-IN" sz="2800" dirty="0" err="1" smtClean="0"/>
              <a:t>Apurva</a:t>
            </a:r>
            <a:r>
              <a:rPr lang="en-IN" sz="2800" dirty="0" smtClean="0"/>
              <a:t> Kumar Singh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3863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50" y="828674"/>
            <a:ext cx="7772400" cy="1143000"/>
          </a:xfrm>
        </p:spPr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" y="1971674"/>
            <a:ext cx="7772400" cy="41243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73" y="373083"/>
            <a:ext cx="7772400" cy="693717"/>
          </a:xfrm>
        </p:spPr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143000"/>
            <a:ext cx="8077200" cy="5562600"/>
          </a:xfrm>
        </p:spPr>
        <p:txBody>
          <a:bodyPr/>
          <a:lstStyle/>
          <a:p>
            <a:pPr>
              <a:buNone/>
            </a:pPr>
            <a:r>
              <a:rPr lang="en-US" sz="1200" dirty="0"/>
              <a:t>#include&lt;</a:t>
            </a:r>
            <a:r>
              <a:rPr lang="en-US" sz="1200" dirty="0" err="1"/>
              <a:t>iostream</a:t>
            </a:r>
            <a:r>
              <a:rPr lang="en-US" sz="1200" dirty="0"/>
              <a:t>&gt; </a:t>
            </a:r>
          </a:p>
          <a:p>
            <a:pPr>
              <a:buNone/>
            </a:pPr>
            <a:r>
              <a:rPr lang="en-US" sz="1200" dirty="0"/>
              <a:t>using namespace </a:t>
            </a:r>
            <a:r>
              <a:rPr lang="en-US" sz="1200" dirty="0" err="1"/>
              <a:t>std</a:t>
            </a:r>
            <a:r>
              <a:rPr lang="en-US" sz="1200" dirty="0"/>
              <a:t>; </a:t>
            </a:r>
          </a:p>
          <a:p>
            <a:pPr>
              <a:buNone/>
            </a:pPr>
            <a:r>
              <a:rPr lang="en-US" sz="1200" dirty="0" smtClean="0"/>
              <a:t>class </a:t>
            </a:r>
            <a:r>
              <a:rPr lang="en-US" sz="1200" dirty="0"/>
              <a:t>Encapsulation </a:t>
            </a:r>
          </a:p>
          <a:p>
            <a:pPr>
              <a:buNone/>
            </a:pPr>
            <a:r>
              <a:rPr lang="en-US" sz="1200" dirty="0"/>
              <a:t>{ </a:t>
            </a:r>
          </a:p>
          <a:p>
            <a:pPr>
              <a:buNone/>
            </a:pPr>
            <a:r>
              <a:rPr lang="en-US" sz="1200" dirty="0"/>
              <a:t>	private: </a:t>
            </a:r>
          </a:p>
          <a:p>
            <a:pPr>
              <a:buNone/>
            </a:pPr>
            <a:r>
              <a:rPr lang="en-US" sz="1200" dirty="0"/>
              <a:t>		</a:t>
            </a:r>
            <a:r>
              <a:rPr lang="en-US" sz="1200" dirty="0" err="1"/>
              <a:t>int</a:t>
            </a:r>
            <a:r>
              <a:rPr lang="en-US" sz="1200" dirty="0"/>
              <a:t> x; 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smtClean="0"/>
              <a:t>public</a:t>
            </a:r>
            <a:r>
              <a:rPr lang="en-US" sz="1200" dirty="0"/>
              <a:t>: </a:t>
            </a:r>
          </a:p>
          <a:p>
            <a:pPr>
              <a:buNone/>
            </a:pPr>
            <a:r>
              <a:rPr lang="en-US" sz="1200" dirty="0"/>
              <a:t>		void set(</a:t>
            </a:r>
            <a:r>
              <a:rPr lang="en-US" sz="1200" dirty="0" err="1"/>
              <a:t>int</a:t>
            </a:r>
            <a:r>
              <a:rPr lang="en-US" sz="1200" dirty="0"/>
              <a:t> a) </a:t>
            </a:r>
          </a:p>
          <a:p>
            <a:pPr>
              <a:buNone/>
            </a:pPr>
            <a:r>
              <a:rPr lang="en-US" sz="1200" dirty="0"/>
              <a:t>		{ </a:t>
            </a:r>
          </a:p>
          <a:p>
            <a:pPr>
              <a:buNone/>
            </a:pPr>
            <a:r>
              <a:rPr lang="en-US" sz="1200" dirty="0"/>
              <a:t>			x =a; </a:t>
            </a:r>
          </a:p>
          <a:p>
            <a:pPr>
              <a:buNone/>
            </a:pPr>
            <a:r>
              <a:rPr lang="en-US" sz="1200" dirty="0"/>
              <a:t>		} </a:t>
            </a:r>
          </a:p>
          <a:p>
            <a:pPr>
              <a:buNone/>
            </a:pPr>
            <a:r>
              <a:rPr lang="en-US" sz="1200" dirty="0"/>
              <a:t>		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get() </a:t>
            </a:r>
          </a:p>
          <a:p>
            <a:pPr>
              <a:buNone/>
            </a:pPr>
            <a:r>
              <a:rPr lang="en-US" sz="1200" dirty="0"/>
              <a:t>		{ </a:t>
            </a:r>
          </a:p>
          <a:p>
            <a:pPr>
              <a:buNone/>
            </a:pPr>
            <a:r>
              <a:rPr lang="en-US" sz="1200" dirty="0"/>
              <a:t>			return x; </a:t>
            </a:r>
          </a:p>
          <a:p>
            <a:pPr>
              <a:buNone/>
            </a:pPr>
            <a:r>
              <a:rPr lang="en-US" sz="1200" dirty="0"/>
              <a:t>		} </a:t>
            </a:r>
          </a:p>
          <a:p>
            <a:pPr>
              <a:buNone/>
            </a:pPr>
            <a:r>
              <a:rPr lang="en-US" sz="1200" dirty="0"/>
              <a:t>}; </a:t>
            </a:r>
          </a:p>
          <a:p>
            <a:pPr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main() </a:t>
            </a:r>
          </a:p>
          <a:p>
            <a:pPr>
              <a:buNone/>
            </a:pPr>
            <a:r>
              <a:rPr lang="en-US" sz="1200" dirty="0"/>
              <a:t>{ </a:t>
            </a:r>
          </a:p>
          <a:p>
            <a:pPr>
              <a:buNone/>
            </a:pPr>
            <a:r>
              <a:rPr lang="en-US" sz="1200" dirty="0"/>
              <a:t>	Encapsulation </a:t>
            </a:r>
            <a:r>
              <a:rPr lang="en-US" sz="1200" dirty="0" err="1"/>
              <a:t>obj</a:t>
            </a:r>
            <a:r>
              <a:rPr lang="en-US" sz="1200" dirty="0"/>
              <a:t>; 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obj.set</a:t>
            </a:r>
            <a:r>
              <a:rPr lang="en-US" sz="1200" dirty="0"/>
              <a:t>(5); 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cout</a:t>
            </a:r>
            <a:r>
              <a:rPr lang="en-US" sz="1200" dirty="0"/>
              <a:t>&lt;&lt;</a:t>
            </a:r>
            <a:r>
              <a:rPr lang="en-US" sz="1200" dirty="0" err="1"/>
              <a:t>obj.get</a:t>
            </a:r>
            <a:r>
              <a:rPr lang="en-US" sz="1200" dirty="0"/>
              <a:t>(); </a:t>
            </a:r>
          </a:p>
          <a:p>
            <a:pPr>
              <a:buNone/>
            </a:pPr>
            <a:r>
              <a:rPr lang="en-US" sz="1200" dirty="0"/>
              <a:t>	return 0; </a:t>
            </a:r>
          </a:p>
          <a:p>
            <a:pPr>
              <a:buNone/>
            </a:pPr>
            <a:r>
              <a:rPr lang="en-US" sz="1200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603" y="457200"/>
            <a:ext cx="7772400" cy="1143000"/>
          </a:xfrm>
        </p:spPr>
        <p:txBody>
          <a:bodyPr/>
          <a:lstStyle/>
          <a:p>
            <a:r>
              <a:rPr lang="en-US" sz="3200" dirty="0" smtClean="0"/>
              <a:t>Data Abstraction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603" y="1524000"/>
            <a:ext cx="7772400" cy="4114800"/>
          </a:xfrm>
        </p:spPr>
        <p:txBody>
          <a:bodyPr/>
          <a:lstStyle/>
          <a:p>
            <a:r>
              <a:rPr lang="en-US" sz="2400" dirty="0" smtClean="0"/>
              <a:t>Hiding the complex detail.</a:t>
            </a:r>
          </a:p>
          <a:p>
            <a:r>
              <a:rPr lang="en-US" sz="2400" dirty="0"/>
              <a:t>Reveal only relevant to the </a:t>
            </a:r>
            <a:r>
              <a:rPr lang="en-US" sz="2400" dirty="0" smtClean="0"/>
              <a:t>context.</a:t>
            </a:r>
          </a:p>
          <a:p>
            <a:r>
              <a:rPr lang="en-US" sz="2400" dirty="0"/>
              <a:t>Implemented using Access Specifiers</a:t>
            </a:r>
          </a:p>
          <a:p>
            <a:pPr marL="0" indent="0">
              <a:buNone/>
            </a:pPr>
            <a:r>
              <a:rPr lang="en-US" sz="2400" dirty="0" smtClean="0"/>
              <a:t>     private</a:t>
            </a:r>
            <a:r>
              <a:rPr lang="en-US" sz="2400" dirty="0"/>
              <a:t>	  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Scope :- class boundary</a:t>
            </a:r>
          </a:p>
          <a:p>
            <a:pPr marL="0" indent="0">
              <a:buNone/>
            </a:pPr>
            <a:r>
              <a:rPr lang="en-US" sz="2400" dirty="0" smtClean="0"/>
              <a:t>     protected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Scope </a:t>
            </a:r>
            <a:r>
              <a:rPr lang="en-US" sz="2400" dirty="0"/>
              <a:t>:- class boundary + </a:t>
            </a:r>
            <a:r>
              <a:rPr lang="en-US" sz="2400" dirty="0" smtClean="0"/>
              <a:t>Inheritance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public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Scope </a:t>
            </a:r>
            <a:r>
              <a:rPr lang="en-US" sz="2400" dirty="0"/>
              <a:t>:- class boundary + </a:t>
            </a:r>
            <a:r>
              <a:rPr lang="en-US" sz="2400" dirty="0" smtClean="0"/>
              <a:t>Inheritance </a:t>
            </a:r>
            <a:r>
              <a:rPr lang="en-US" sz="2400" dirty="0"/>
              <a:t>+  Object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0665"/>
            <a:ext cx="7772400" cy="1143000"/>
          </a:xfrm>
        </p:spPr>
        <p:txBody>
          <a:bodyPr/>
          <a:lstStyle/>
          <a:p>
            <a:r>
              <a:rPr lang="en-US" dirty="0">
                <a:ea typeface="Noto Serif CJK JP" panose="02020400000000000000" charset="-122"/>
              </a:rP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383665"/>
            <a:ext cx="8073390" cy="4852670"/>
          </a:xfrm>
        </p:spPr>
        <p:txBody>
          <a:bodyPr/>
          <a:lstStyle/>
          <a:p>
            <a:r>
              <a:rPr lang="en-US" sz="2400" dirty="0">
                <a:ea typeface="Noto Serif CJK JP" panose="02020400000000000000" charset="-122"/>
              </a:rPr>
              <a:t>an object of class acquires the properties of </a:t>
            </a:r>
            <a:r>
              <a:rPr lang="en-US" altLang="en-US" sz="2400" dirty="0">
                <a:ea typeface="Noto Serif CJK JP" panose="02020400000000000000" charset="-122"/>
              </a:rPr>
              <a:t>another </a:t>
            </a:r>
            <a:r>
              <a:rPr lang="en-US" sz="2400" dirty="0">
                <a:ea typeface="Noto Serif CJK JP" panose="02020400000000000000" charset="-122"/>
              </a:rPr>
              <a:t>class.</a:t>
            </a:r>
          </a:p>
          <a:p>
            <a:r>
              <a:rPr lang="en-US" altLang="en-US" sz="2400" dirty="0">
                <a:ea typeface="Noto Serif CJK JP" panose="02020400000000000000" charset="-122"/>
              </a:rPr>
              <a:t>Parent / Super class - whose properties can be </a:t>
            </a:r>
            <a:r>
              <a:rPr lang="en-US" altLang="en-US" sz="2400" dirty="0" smtClean="0">
                <a:ea typeface="Noto Serif CJK JP" panose="02020400000000000000" charset="-122"/>
              </a:rPr>
              <a:t>inherited.</a:t>
            </a:r>
            <a:endParaRPr lang="en-US" altLang="en-US" sz="2400" dirty="0">
              <a:ea typeface="Noto Serif CJK JP" panose="02020400000000000000" charset="-122"/>
            </a:endParaRPr>
          </a:p>
          <a:p>
            <a:r>
              <a:rPr lang="en-US" altLang="en-US" sz="2400" dirty="0">
                <a:ea typeface="Noto Serif CJK JP" panose="02020400000000000000" charset="-122"/>
              </a:rPr>
              <a:t>Child / Sub class - who </a:t>
            </a:r>
            <a:r>
              <a:rPr lang="en-US" altLang="en-US" sz="2400" dirty="0" smtClean="0">
                <a:ea typeface="Noto Serif CJK JP" panose="02020400000000000000" charset="-122"/>
              </a:rPr>
              <a:t>inherits </a:t>
            </a:r>
            <a:r>
              <a:rPr lang="en-US" altLang="en-US" sz="2400" dirty="0">
                <a:ea typeface="Noto Serif CJK JP" panose="02020400000000000000" charset="-122"/>
              </a:rPr>
              <a:t>the properties of </a:t>
            </a:r>
            <a:r>
              <a:rPr lang="en-US" altLang="en-US" sz="2400" dirty="0" smtClean="0">
                <a:ea typeface="Noto Serif CJK JP" panose="02020400000000000000" charset="-122"/>
              </a:rPr>
              <a:t>class.</a:t>
            </a:r>
            <a:endParaRPr lang="en-US" altLang="en-US" sz="2400" dirty="0">
              <a:ea typeface="Noto Serif CJK JP" panose="02020400000000000000" charset="-122"/>
            </a:endParaRPr>
          </a:p>
          <a:p>
            <a:r>
              <a:rPr lang="en-US" altLang="en-US" sz="2400" dirty="0">
                <a:ea typeface="Noto Serif CJK JP" panose="02020400000000000000" charset="-122"/>
              </a:rPr>
              <a:t>Types of Inheritance </a:t>
            </a:r>
          </a:p>
          <a:p>
            <a:pPr lvl="1"/>
            <a:r>
              <a:rPr lang="en-US" altLang="en-US" sz="2100" dirty="0">
                <a:ea typeface="Noto Serif CJK JP" panose="02020400000000000000" charset="-122"/>
              </a:rPr>
              <a:t>Single  </a:t>
            </a:r>
          </a:p>
          <a:p>
            <a:pPr lvl="1"/>
            <a:r>
              <a:rPr lang="en-US" altLang="en-US" sz="2100" dirty="0" smtClean="0">
                <a:ea typeface="Noto Serif CJK JP" panose="02020400000000000000" charset="-122"/>
              </a:rPr>
              <a:t>Multiple</a:t>
            </a:r>
          </a:p>
          <a:p>
            <a:pPr lvl="1"/>
            <a:r>
              <a:rPr lang="en-US" sz="2100" dirty="0" smtClean="0">
                <a:ea typeface="Noto Serif CJK JP" panose="02020400000000000000" charset="-122"/>
              </a:rPr>
              <a:t>Multileve</a:t>
            </a:r>
            <a:r>
              <a:rPr lang="en-US" sz="2100" dirty="0">
                <a:ea typeface="Noto Serif CJK JP" panose="02020400000000000000" charset="-122"/>
              </a:rPr>
              <a:t>l</a:t>
            </a:r>
          </a:p>
          <a:p>
            <a:r>
              <a:rPr lang="en-US" altLang="en-US" sz="2400" dirty="0">
                <a:ea typeface="Noto Serif CJK JP" panose="02020400000000000000" charset="-122"/>
              </a:rPr>
              <a:t>achieves reusability</a:t>
            </a:r>
          </a:p>
          <a:p>
            <a:r>
              <a:rPr lang="en-US" altLang="en-US" sz="2400" dirty="0" smtClean="0">
                <a:ea typeface="Noto Serif CJK JP" panose="02020400000000000000" charset="-122"/>
              </a:rPr>
              <a:t>implemented </a:t>
            </a:r>
            <a:r>
              <a:rPr lang="en-US" altLang="en-US" sz="2400" dirty="0">
                <a:ea typeface="Noto Serif CJK JP" panose="02020400000000000000" charset="-122"/>
              </a:rPr>
              <a:t>using operator ':' with access </a:t>
            </a:r>
            <a:r>
              <a:rPr lang="en-US" altLang="en-US" sz="2400" dirty="0" smtClean="0">
                <a:ea typeface="Noto Serif CJK JP" panose="02020400000000000000" charset="-122"/>
              </a:rPr>
              <a:t>modifiers </a:t>
            </a:r>
            <a:r>
              <a:rPr lang="en-US" altLang="en-US" sz="2400" dirty="0">
                <a:ea typeface="Noto Serif CJK JP" panose="02020400000000000000" charset="-122"/>
              </a:rPr>
              <a:t>[private , protected, public</a:t>
            </a:r>
            <a:r>
              <a:rPr lang="en-US" altLang="en-US" sz="2400" dirty="0" smtClean="0">
                <a:ea typeface="Noto Serif CJK JP" panose="02020400000000000000" charset="-122"/>
              </a:rPr>
              <a:t>].</a:t>
            </a:r>
            <a:endParaRPr lang="en-US" altLang="en-US" sz="2400" dirty="0">
              <a:ea typeface="Noto Serif CJK JP" panose="0202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88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24000"/>
            <a:ext cx="5257800" cy="3657600"/>
          </a:xfrm>
        </p:spPr>
      </p:pic>
    </p:spTree>
    <p:extLst>
      <p:ext uri="{BB962C8B-B14F-4D97-AF65-F5344CB8AC3E}">
        <p14:creationId xmlns:p14="http://schemas.microsoft.com/office/powerpoint/2010/main" val="10863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Single Level Inheritance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62496"/>
            <a:ext cx="7772400" cy="4114800"/>
          </a:xfrm>
        </p:spPr>
        <p:txBody>
          <a:bodyPr/>
          <a:lstStyle/>
          <a:p>
            <a:r>
              <a:rPr lang="en-US" sz="2400" dirty="0"/>
              <a:t>Single inheritance is the one where you have a single base class and a single derived class.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905000" y="3810000"/>
            <a:ext cx="6194463" cy="1625652"/>
            <a:chOff x="2861604" y="2812400"/>
            <a:chExt cx="5615991" cy="1626525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2861604" y="2812400"/>
              <a:ext cx="2361811" cy="463799"/>
            </a:xfrm>
            <a:prstGeom prst="rect">
              <a:avLst/>
            </a:prstGeom>
            <a:noFill/>
            <a:ln w="38100" cmpd="sng">
              <a:solidFill>
                <a:schemeClr val="accent4">
                  <a:lumMod val="85000"/>
                  <a:lumOff val="1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I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Class Employee </a:t>
              </a:r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867361" y="3962367"/>
              <a:ext cx="2363250" cy="457446"/>
            </a:xfrm>
            <a:prstGeom prst="rect">
              <a:avLst/>
            </a:prstGeom>
            <a:noFill/>
            <a:ln w="38100" cmpd="sng">
              <a:solidFill>
                <a:schemeClr val="accent4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I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Class Manager</a:t>
              </a:r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V="1">
              <a:off x="4038600" y="3276600"/>
              <a:ext cx="0" cy="692240"/>
            </a:xfrm>
            <a:prstGeom prst="line">
              <a:avLst/>
            </a:prstGeom>
            <a:noFill/>
            <a:ln w="38100">
              <a:solidFill>
                <a:schemeClr val="accent4">
                  <a:lumMod val="85000"/>
                  <a:lumOff val="1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410200" y="2923439"/>
              <a:ext cx="2895600" cy="40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1" dirty="0">
                  <a:cs typeface="Times New Roman" panose="02020603050405020304" pitchFamily="18" charset="0"/>
                </a:rPr>
                <a:t>It is a Base class (super)</a:t>
              </a:r>
              <a:endParaRPr lang="en-US" altLang="en-US" sz="3200" b="1" dirty="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486400" y="4038600"/>
              <a:ext cx="2991195" cy="40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/>
                <a:t>it is a sub class (derived) </a:t>
              </a:r>
              <a:endParaRPr lang="en-I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9309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Multilevel Inheritance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824696" y="3048000"/>
            <a:ext cx="6481104" cy="2792413"/>
            <a:chOff x="1519896" y="2769514"/>
            <a:chExt cx="6481104" cy="2793086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1524000" y="2812387"/>
              <a:ext cx="2362200" cy="46366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I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Class A </a:t>
              </a:r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519896" y="3952426"/>
              <a:ext cx="2362200" cy="45731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I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Class B</a:t>
              </a:r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V="1">
              <a:off x="2700996" y="3276600"/>
              <a:ext cx="0" cy="692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191000" y="2769514"/>
              <a:ext cx="3810000" cy="400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 is a Base class (super) of B</a:t>
              </a:r>
              <a:endPara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186624" y="3886200"/>
              <a:ext cx="3788345" cy="708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 is a sub class (derived) of A</a:t>
              </a:r>
            </a:p>
            <a:p>
              <a:pPr eaLnBrk="1" hangingPunct="1"/>
              <a:r>
                <a:rPr lang="en-US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base class of class C </a:t>
              </a:r>
              <a:endParaRPr lang="en-I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1557338" y="5105290"/>
              <a:ext cx="2362200" cy="45731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I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Class C</a:t>
              </a:r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 flipV="1">
              <a:off x="2729132" y="4419599"/>
              <a:ext cx="0" cy="692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267200" y="5105400"/>
              <a:ext cx="3716082" cy="400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derived class(sub) of class B</a:t>
              </a:r>
              <a:endParaRPr lang="en-I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878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610" y="-4445"/>
            <a:ext cx="7772400" cy="890905"/>
          </a:xfrm>
        </p:spPr>
        <p:txBody>
          <a:bodyPr/>
          <a:lstStyle/>
          <a:p>
            <a:r>
              <a:rPr lang="en-US" altLang="en-US" dirty="0">
                <a:ea typeface="Noto Serif CJK JP" panose="02020400000000000000" charset="-122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845" y="3649980"/>
            <a:ext cx="5318125" cy="29851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Student : public Person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private int rollNo ;</a:t>
            </a: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marks; </a:t>
            </a: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float height;</a:t>
            </a: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Attendences attendences; </a:t>
            </a: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</a:t>
            </a: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public float </a:t>
            </a: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calculatePercentage()</a:t>
            </a:r>
          </a:p>
          <a:p>
            <a:pPr marL="0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 public int getAttendOfMonth(Month)</a:t>
            </a: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}</a:t>
            </a:r>
          </a:p>
          <a:p>
            <a:pPr marL="457200" lvl="1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180" y="886460"/>
            <a:ext cx="3950335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class </a:t>
            </a:r>
            <a:r>
              <a:rPr lang="en-US" altLang="en-US" b="1">
                <a:latin typeface="FreeMono" panose="020F0409020205020404" charset="0"/>
                <a:ea typeface="FreeMono" panose="020F0409020205020404" charset="0"/>
                <a:sym typeface="+mn-ea"/>
              </a:rPr>
              <a:t>Person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{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private int aadharNo;</a:t>
            </a: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protected char[] name;</a:t>
            </a: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 protected char[] address;</a:t>
            </a:r>
          </a:p>
          <a:p>
            <a:pPr marL="0" indent="0">
              <a:buNone/>
            </a:pP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public void showID()</a:t>
            </a:r>
          </a:p>
          <a:p>
            <a:pPr marL="457200" lvl="1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}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187190" y="1115060"/>
            <a:ext cx="4943475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class </a:t>
            </a:r>
            <a:r>
              <a:rPr lang="en-US" altLang="en-US" b="1">
                <a:latin typeface="FreeMono" panose="020F0409020205020404" charset="0"/>
                <a:ea typeface="FreeMono" panose="020F0409020205020404" charset="0"/>
                <a:sym typeface="+mn-ea"/>
              </a:rPr>
              <a:t>Teacher : public Person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{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 private int employeeNo ;</a:t>
            </a: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 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Mono" panose="020F0409020205020404" charset="0"/>
                <a:ea typeface="FreeMono" panose="020F0409020205020404" charset="0"/>
              </a:rPr>
              <a:t>private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char[] subjectsTaken;</a:t>
            </a: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  private int experience;</a:t>
            </a:r>
          </a:p>
          <a:p>
            <a:pPr marL="0" indent="0">
              <a:buNone/>
            </a:pP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public int getexpertiseSubject();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}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3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Multiple Inheritance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114800"/>
          </a:xfrm>
        </p:spPr>
        <p:txBody>
          <a:bodyPr/>
          <a:lstStyle/>
          <a:p>
            <a:r>
              <a:rPr lang="en-US" sz="2400" dirty="0" smtClean="0"/>
              <a:t>In </a:t>
            </a:r>
            <a:r>
              <a:rPr lang="en-US" sz="2400" dirty="0"/>
              <a:t>Multiple inheritances, a derived class inherits from multiple base classes. It has properties of both the base classes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lc="http://schemas.openxmlformats.org/drawingml/2006/lockedCanvas" xmlns:a16="http://schemas.microsoft.com/office/drawing/2014/main" id="{EC39AF49-2576-4FFB-A2DC-3D84962ED7F5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276600"/>
            <a:ext cx="6858000" cy="2076451"/>
            <a:chOff x="1752600" y="3276600"/>
            <a:chExt cx="6858000" cy="2076510"/>
          </a:xfrm>
        </p:grpSpPr>
        <p:sp>
          <p:nvSpPr>
            <p:cNvPr id="5" name="Text Box 2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C0C48CC4-958D-4F70-8619-CD95B49FA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352802"/>
              <a:ext cx="2362200" cy="463563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spcAft>
                  <a:spcPts val="1000"/>
                </a:spcAft>
                <a:defRPr/>
              </a:pPr>
              <a:r>
                <a:rPr lang="en-I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Class A</a:t>
              </a:r>
              <a:r>
                <a:rPr lang="en-IN" sz="2400" b="1" dirty="0">
                  <a:solidFill>
                    <a:srgbClr val="FFFF00"/>
                  </a:solidFill>
                  <a:latin typeface="+mj-lt"/>
                </a:rPr>
                <a:t> </a:t>
              </a:r>
              <a:endParaRPr lang="en-US" sz="4000" b="1" dirty="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6" name="Text Box 3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2F00A0E2-990C-48CF-A69E-FB63A3836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3352802"/>
              <a:ext cx="2362200" cy="457213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spcAft>
                  <a:spcPts val="1000"/>
                </a:spcAft>
                <a:defRPr/>
              </a:pPr>
              <a:r>
                <a:rPr lang="en-I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Class B</a:t>
              </a:r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7" name="Line 4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6E59EDFC-2CEA-40F5-9E65-5C25FDB05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9600" y="3810000"/>
              <a:ext cx="838200" cy="1073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hi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809F4646-71C6-45C9-8628-C6F235435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3276600"/>
              <a:ext cx="1524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altLang="hi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Base class </a:t>
              </a:r>
              <a:endParaRPr lang="en-US" altLang="hi-IN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 Box 3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CCDDF4A7-6A9F-4452-99E2-BD07B1077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4876846"/>
              <a:ext cx="2362200" cy="457213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spcAft>
                  <a:spcPts val="1000"/>
                </a:spcAft>
                <a:defRPr/>
              </a:pPr>
              <a:r>
                <a:rPr lang="en-I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Class C</a:t>
              </a:r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228C0B53-ACC4-466B-8887-92FB6C89D8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1800" y="3886200"/>
              <a:ext cx="762000" cy="9970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hi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A619466-5610-494A-9075-17BC4836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53000"/>
              <a:ext cx="18373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Derived class</a:t>
              </a:r>
              <a:endParaRPr lang="en-IN" altLang="hi-IN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78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533400" y="707857"/>
            <a:ext cx="83058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en-US" sz="3200" b="1" dirty="0" smtClean="0">
                <a:solidFill>
                  <a:srgbClr val="FFFF00"/>
                </a:solidFill>
              </a:rPr>
              <a:t>               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Hierarchical </a:t>
            </a:r>
            <a:r>
              <a:rPr lang="en-US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Inheritance</a:t>
            </a:r>
            <a:endParaRPr lang="en-I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just" eaLnBrk="1" hangingPunct="1"/>
            <a:endParaRPr lang="en-US" altLang="en-US" sz="2800" dirty="0">
              <a:solidFill>
                <a:srgbClr val="FFFF00"/>
              </a:solidFill>
            </a:endParaRPr>
          </a:p>
          <a:p>
            <a:pPr algn="just" eaLnBrk="1" hangingPunct="1"/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 hierarchical Inheritance, it's like an inverted tree. So multiple classes inherit from a single base class. It's quite analogous to the File system in a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unix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based system.</a:t>
            </a:r>
            <a:endParaRPr lang="en-I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2590800" y="228600"/>
            <a:ext cx="3000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</p:txBody>
      </p:sp>
      <p:grpSp>
        <p:nvGrpSpPr>
          <p:cNvPr id="19460" name="Group 24"/>
          <p:cNvGrpSpPr>
            <a:grpSpLocks/>
          </p:cNvGrpSpPr>
          <p:nvPr/>
        </p:nvGrpSpPr>
        <p:grpSpPr bwMode="auto">
          <a:xfrm>
            <a:off x="1134396" y="3505200"/>
            <a:ext cx="7103807" cy="1919288"/>
            <a:chOff x="1185187" y="3505200"/>
            <a:chExt cx="7102441" cy="1918984"/>
          </a:xfrm>
        </p:grpSpPr>
        <p:sp>
          <p:nvSpPr>
            <p:cNvPr id="62467" name="Text Box 3"/>
            <p:cNvSpPr txBox="1">
              <a:spLocks noChangeArrowheads="1"/>
            </p:cNvSpPr>
            <p:nvPr/>
          </p:nvSpPr>
          <p:spPr bwMode="auto">
            <a:xfrm>
              <a:off x="3657782" y="3505200"/>
              <a:ext cx="1757024" cy="69997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I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Class A  </a:t>
              </a:r>
              <a:endPara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62468" name="Text Box 4"/>
            <p:cNvSpPr txBox="1">
              <a:spLocks noChangeArrowheads="1"/>
            </p:cNvSpPr>
            <p:nvPr/>
          </p:nvSpPr>
          <p:spPr bwMode="auto">
            <a:xfrm>
              <a:off x="1185187" y="4817855"/>
              <a:ext cx="1641159" cy="6063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I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Class B</a:t>
              </a:r>
              <a:endPara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62469" name="Text Box 5"/>
            <p:cNvSpPr txBox="1">
              <a:spLocks noChangeArrowheads="1"/>
            </p:cNvSpPr>
            <p:nvPr/>
          </p:nvSpPr>
          <p:spPr bwMode="auto">
            <a:xfrm>
              <a:off x="6705195" y="4786110"/>
              <a:ext cx="1582433" cy="62378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I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Class</a:t>
              </a:r>
              <a:r>
                <a:rPr lang="en-IN" sz="2800" b="1" dirty="0">
                  <a:solidFill>
                    <a:srgbClr val="FFFF00"/>
                  </a:solidFill>
                  <a:latin typeface="+mj-lt"/>
                </a:rPr>
                <a:t> </a:t>
              </a:r>
              <a:r>
                <a:rPr lang="en-I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</a:t>
              </a:r>
              <a:endPara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981200" y="3886200"/>
              <a:ext cx="1676400" cy="914400"/>
              <a:chOff x="3060" y="7200"/>
              <a:chExt cx="720" cy="540"/>
            </a:xfrm>
            <a:noFill/>
          </p:grpSpPr>
          <p:sp>
            <p:nvSpPr>
              <p:cNvPr id="62471" name="Line 7"/>
              <p:cNvSpPr>
                <a:spLocks noChangeShapeType="1"/>
              </p:cNvSpPr>
              <p:nvPr/>
            </p:nvSpPr>
            <p:spPr bwMode="auto">
              <a:xfrm flipH="1" flipV="1">
                <a:off x="3060" y="7200"/>
                <a:ext cx="0" cy="540"/>
              </a:xfrm>
              <a:prstGeom prst="line">
                <a:avLst/>
              </a:prstGeom>
              <a:grpFill/>
              <a:ln w="38100" cmpd="sng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IN" sz="4400" b="1">
                  <a:solidFill>
                    <a:srgbClr val="FFFF00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62472" name="Line 8"/>
              <p:cNvSpPr>
                <a:spLocks noChangeShapeType="1"/>
              </p:cNvSpPr>
              <p:nvPr/>
            </p:nvSpPr>
            <p:spPr bwMode="auto">
              <a:xfrm flipH="1">
                <a:off x="3060" y="7200"/>
                <a:ext cx="720" cy="0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IN" sz="4400" b="1">
                  <a:solidFill>
                    <a:srgbClr val="FFFF00"/>
                  </a:solidFill>
                  <a:latin typeface="+mj-lt"/>
                  <a:cs typeface="Arial" charset="0"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5410200" y="3810000"/>
              <a:ext cx="2057400" cy="990600"/>
              <a:chOff x="5580" y="7200"/>
              <a:chExt cx="540" cy="540"/>
            </a:xfrm>
            <a:noFill/>
          </p:grpSpPr>
          <p:sp>
            <p:nvSpPr>
              <p:cNvPr id="62474" name="Line 10"/>
              <p:cNvSpPr>
                <a:spLocks noChangeShapeType="1"/>
              </p:cNvSpPr>
              <p:nvPr/>
            </p:nvSpPr>
            <p:spPr bwMode="auto">
              <a:xfrm>
                <a:off x="6120" y="7200"/>
                <a:ext cx="0" cy="540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IN" sz="4400" b="1">
                  <a:solidFill>
                    <a:srgbClr val="FFFF00"/>
                  </a:solidFill>
                  <a:latin typeface="+mj-lt"/>
                  <a:cs typeface="Arial" charset="0"/>
                </a:endParaRPr>
              </a:p>
            </p:txBody>
          </p:sp>
          <p:sp>
            <p:nvSpPr>
              <p:cNvPr id="62475" name="Line 11"/>
              <p:cNvSpPr>
                <a:spLocks noChangeShapeType="1"/>
              </p:cNvSpPr>
              <p:nvPr/>
            </p:nvSpPr>
            <p:spPr bwMode="auto">
              <a:xfrm flipH="1" flipV="1">
                <a:off x="5580" y="7200"/>
                <a:ext cx="540" cy="0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IN" sz="4400" b="1">
                  <a:solidFill>
                    <a:srgbClr val="FFFF00"/>
                  </a:solidFill>
                  <a:latin typeface="+mj-lt"/>
                  <a:cs typeface="Arial" charset="0"/>
                </a:endParaRPr>
              </a:p>
            </p:txBody>
          </p:sp>
        </p:grpSp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3733967" y="4800395"/>
              <a:ext cx="1641159" cy="62378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I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Class D</a:t>
              </a:r>
              <a:endPara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9467" name="Line 13"/>
            <p:cNvSpPr>
              <a:spLocks noChangeShapeType="1"/>
            </p:cNvSpPr>
            <p:nvPr/>
          </p:nvSpPr>
          <p:spPr bwMode="auto">
            <a:xfrm flipV="1">
              <a:off x="4495800" y="4267200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48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609600"/>
          </a:xfrm>
        </p:spPr>
        <p:txBody>
          <a:bodyPr/>
          <a:lstStyle/>
          <a:p>
            <a:r>
              <a:rPr lang="en-US" sz="3600" dirty="0" smtClean="0">
                <a:latin typeface="+mn-lt"/>
                <a:cs typeface="Arial" pitchFamily="34" charset="0"/>
              </a:rPr>
              <a:t>Contents</a:t>
            </a:r>
            <a:endParaRPr lang="en-US" sz="3600" dirty="0"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657600"/>
          </a:xfrm>
        </p:spPr>
        <p:txBody>
          <a:bodyPr/>
          <a:lstStyle/>
          <a:p>
            <a:pPr algn="just"/>
            <a:r>
              <a:rPr lang="en-US" dirty="0" smtClean="0">
                <a:cs typeface="Arial" pitchFamily="34" charset="0"/>
              </a:rPr>
              <a:t>OOPS Concepts</a:t>
            </a:r>
          </a:p>
          <a:p>
            <a:pPr marL="0" indent="0" algn="just">
              <a:buNone/>
            </a:pP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    - Class and Objects</a:t>
            </a:r>
          </a:p>
          <a:p>
            <a:pPr marL="0" indent="0" algn="just">
              <a:buNone/>
            </a:pP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    - Encapsulation</a:t>
            </a:r>
          </a:p>
          <a:p>
            <a:pPr marL="0" indent="0" algn="just">
              <a:buNone/>
            </a:pP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    - Abstraction</a:t>
            </a:r>
          </a:p>
          <a:p>
            <a:pPr marL="0" indent="0" algn="just">
              <a:buNone/>
            </a:pP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    - Inheritance</a:t>
            </a:r>
          </a:p>
          <a:p>
            <a:pPr marL="0" indent="0" algn="just">
              <a:buNone/>
            </a:pP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    - Polymorphism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sz="2400" dirty="0"/>
              <a:t>Following are the things which a derived class inherits from its </a:t>
            </a:r>
            <a:r>
              <a:rPr lang="en-US" sz="2400" dirty="0" smtClean="0"/>
              <a:t>parent</a:t>
            </a:r>
            <a:r>
              <a:rPr lang="en-US" sz="2400" dirty="0"/>
              <a:t> </a:t>
            </a:r>
            <a:r>
              <a:rPr lang="en-US" sz="2400" dirty="0" smtClean="0"/>
              <a:t>-</a:t>
            </a:r>
            <a:endParaRPr lang="en-US" sz="2400" dirty="0"/>
          </a:p>
          <a:p>
            <a:r>
              <a:rPr lang="en-US" sz="2400" dirty="0" smtClean="0"/>
              <a:t>Every </a:t>
            </a:r>
            <a:r>
              <a:rPr lang="en-US" sz="2400" dirty="0"/>
              <a:t>data member defined in the parent class (although such members may not always be accessible in the derived class!)</a:t>
            </a:r>
          </a:p>
          <a:p>
            <a:r>
              <a:rPr lang="en-US" sz="2400" dirty="0" smtClean="0"/>
              <a:t>Every </a:t>
            </a:r>
            <a:r>
              <a:rPr lang="en-US" sz="2400" dirty="0"/>
              <a:t>ordinary member function of the parent class (although such members may not always be accessible in the derived class!)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same initial data layout as the base class.</a:t>
            </a:r>
          </a:p>
          <a:p>
            <a:r>
              <a:rPr lang="en-US" sz="2400" dirty="0" smtClean="0"/>
              <a:t>Following </a:t>
            </a:r>
            <a:r>
              <a:rPr lang="en-US" sz="2400" dirty="0"/>
              <a:t>are the things which a derived class doesn’t inherits from its parent 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 </a:t>
            </a:r>
            <a:r>
              <a:rPr lang="en-US" sz="2400" dirty="0"/>
              <a:t>The base class’s constructors and </a:t>
            </a:r>
            <a:r>
              <a:rPr lang="en-US" sz="2400" dirty="0" smtClean="0"/>
              <a:t>destructor.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 The </a:t>
            </a:r>
            <a:r>
              <a:rPr lang="en-US" sz="2400" dirty="0"/>
              <a:t>base class’s friends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4729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80010"/>
            <a:ext cx="7772400" cy="1143000"/>
          </a:xfrm>
        </p:spPr>
        <p:txBody>
          <a:bodyPr/>
          <a:lstStyle/>
          <a:p>
            <a:r>
              <a:rPr lang="en-US" dirty="0" smtClean="0">
                <a:ea typeface="Noto Serif CJK JP" panose="02020400000000000000" charset="-122"/>
              </a:rPr>
              <a:t>      Polymorphism</a:t>
            </a:r>
            <a:endParaRPr lang="en-US" dirty="0"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305800" cy="5791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Polymorphism (from Greek, meaning ‘many forms’) is a feature that allows same interface (method name) to be used for a multiple class of actions depending on context.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ea typeface="Noto Serif CJK JP" panose="02020400000000000000" charset="-122"/>
                <a:sym typeface="+mn-ea"/>
              </a:rPr>
              <a:t>Function </a:t>
            </a:r>
            <a:r>
              <a:rPr lang="en-US" sz="2400" dirty="0">
                <a:ea typeface="Noto Serif CJK JP" panose="02020400000000000000" charset="-122"/>
                <a:sym typeface="+mn-ea"/>
              </a:rPr>
              <a:t>overloading and Operator </a:t>
            </a:r>
            <a:r>
              <a:rPr lang="en-US" sz="2400" dirty="0" smtClean="0">
                <a:ea typeface="Noto Serif CJK JP" panose="02020400000000000000" charset="-122"/>
                <a:sym typeface="+mn-ea"/>
              </a:rPr>
              <a:t>overloading. </a:t>
            </a:r>
            <a:endParaRPr lang="en-US" sz="2400" dirty="0"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>
                <a:ea typeface="Noto Serif CJK JP" panose="02020400000000000000" charset="-122"/>
              </a:rPr>
              <a:t>F</a:t>
            </a:r>
            <a:r>
              <a:rPr lang="en-US" sz="2400" dirty="0">
                <a:ea typeface="Noto Serif CJK JP" panose="02020400000000000000" charset="-122"/>
              </a:rPr>
              <a:t>unction overloading </a:t>
            </a:r>
            <a:r>
              <a:rPr lang="en-US" altLang="en-US" sz="2400" dirty="0">
                <a:ea typeface="Noto Serif CJK JP" panose="02020400000000000000" charset="-122"/>
              </a:rPr>
              <a:t>: </a:t>
            </a:r>
            <a:r>
              <a:rPr lang="en-US" sz="2400" dirty="0">
                <a:ea typeface="Noto Serif CJK JP" panose="02020400000000000000" charset="-122"/>
              </a:rPr>
              <a:t>more than one function with same name but </a:t>
            </a:r>
            <a:r>
              <a:rPr lang="en-US" altLang="en-US" sz="2400" dirty="0">
                <a:ea typeface="Noto Serif CJK JP" panose="02020400000000000000" charset="-122"/>
              </a:rPr>
              <a:t>implements different action by varying parameters or</a:t>
            </a:r>
            <a:r>
              <a:rPr lang="en-US" sz="2400" dirty="0">
                <a:ea typeface="Noto Serif CJK JP" panose="02020400000000000000" charset="-122"/>
              </a:rPr>
              <a:t> type </a:t>
            </a:r>
            <a:r>
              <a:rPr lang="en-US" altLang="en-US" sz="2400" dirty="0">
                <a:ea typeface="Noto Serif CJK JP" panose="02020400000000000000" charset="-122"/>
              </a:rPr>
              <a:t>in </a:t>
            </a:r>
            <a:r>
              <a:rPr lang="en-US" altLang="en-US" sz="2400" dirty="0" smtClean="0">
                <a:ea typeface="Noto Serif CJK JP" panose="02020400000000000000" charset="-122"/>
              </a:rPr>
              <a:t>function.</a:t>
            </a:r>
            <a:endParaRPr lang="en-US" altLang="en-US" sz="2400" dirty="0"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Noto Serif CJK JP" panose="02020400000000000000" charset="-122"/>
                <a:sym typeface="+mn-ea"/>
              </a:rPr>
              <a:t>Operator overloading </a:t>
            </a:r>
            <a:r>
              <a:rPr lang="en-US" altLang="en-US" sz="2400" dirty="0">
                <a:ea typeface="Noto Serif CJK JP" panose="02020400000000000000" charset="-122"/>
                <a:sym typeface="+mn-ea"/>
              </a:rPr>
              <a:t>: same operator perform different functionality by differentiate the type of </a:t>
            </a:r>
            <a:r>
              <a:rPr lang="en-US" altLang="en-US" sz="2400" dirty="0" smtClean="0">
                <a:ea typeface="Noto Serif CJK JP" panose="02020400000000000000" charset="-122"/>
                <a:sym typeface="+mn-ea"/>
              </a:rPr>
              <a:t>arguments.</a:t>
            </a:r>
            <a:endParaRPr lang="en-US" altLang="en-US" sz="2400" dirty="0">
              <a:ea typeface="Noto Serif CJK JP" panose="02020400000000000000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>
                <a:ea typeface="Noto Serif CJK JP" panose="02020400000000000000" charset="-122"/>
              </a:rPr>
              <a:t>Types of Polymorphism : </a:t>
            </a:r>
          </a:p>
          <a:p>
            <a:pPr lvl="1">
              <a:lnSpc>
                <a:spcPct val="120000"/>
              </a:lnSpc>
            </a:pPr>
            <a:r>
              <a:rPr lang="en-US" sz="2100" dirty="0">
                <a:ea typeface="Noto Serif CJK JP" panose="02020400000000000000" charset="-122"/>
              </a:rPr>
              <a:t>Compile time  </a:t>
            </a:r>
            <a:r>
              <a:rPr lang="en-US" altLang="en-US" sz="2100" dirty="0">
                <a:ea typeface="Noto Serif CJK JP" panose="02020400000000000000" charset="-122"/>
              </a:rPr>
              <a:t>: -  Function or Operator overloading.</a:t>
            </a:r>
          </a:p>
          <a:p>
            <a:pPr lvl="1">
              <a:lnSpc>
                <a:spcPct val="120000"/>
              </a:lnSpc>
            </a:pPr>
            <a:r>
              <a:rPr lang="en-US" sz="2100" dirty="0">
                <a:ea typeface="Noto Serif CJK JP" panose="02020400000000000000" charset="-122"/>
              </a:rPr>
              <a:t>Runtime </a:t>
            </a:r>
            <a:r>
              <a:rPr lang="en-US" altLang="en-US" sz="2100" dirty="0">
                <a:ea typeface="Noto Serif CJK JP" panose="02020400000000000000" charset="-122"/>
              </a:rPr>
              <a:t>:- Function overriding</a:t>
            </a:r>
          </a:p>
          <a:p>
            <a:endParaRPr lang="en-US" altLang="en-US" sz="2400" dirty="0">
              <a:ea typeface="Noto Serif CJK JP" panose="0202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59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7" y="1766887"/>
            <a:ext cx="6181725" cy="38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61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370"/>
            <a:ext cx="7772400" cy="57023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 dirty="0" err="1">
                <a:latin typeface="FreeMono" panose="020F0409020205020404" charset="0"/>
                <a:ea typeface="FreeMono" panose="020F0409020205020404" charset="0"/>
              </a:rPr>
              <a:t>MultiBehaviour</a:t>
            </a:r>
            <a:endParaRPr lang="en-US" sz="18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{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   // function with 1 </a:t>
            </a:r>
            <a:r>
              <a:rPr lang="en-US" sz="1800" dirty="0" err="1">
                <a:latin typeface="FreeMono" panose="020F0409020205020404" charset="0"/>
                <a:ea typeface="FreeMono" panose="020F0409020205020404" charset="0"/>
              </a:rPr>
              <a:t>int</a:t>
            </a: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parameter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   </a:t>
            </a:r>
            <a:r>
              <a:rPr lang="en-US" sz="1800" dirty="0">
                <a:latin typeface="FreeMono" panose="020F0409020205020404" charset="0"/>
                <a:ea typeface="FreeMono" panose="020F0409020205020404" charset="0"/>
                <a:sym typeface="+mn-ea"/>
              </a:rPr>
              <a:t>public </a:t>
            </a: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void </a:t>
            </a:r>
            <a:r>
              <a:rPr lang="en-US" sz="1800" dirty="0" err="1">
                <a:latin typeface="FreeMono" panose="020F0409020205020404" charset="0"/>
                <a:ea typeface="FreeMono" panose="020F0409020205020404" charset="0"/>
              </a:rPr>
              <a:t>func</a:t>
            </a: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(</a:t>
            </a:r>
            <a:r>
              <a:rPr lang="en-US" sz="1800" dirty="0" err="1">
                <a:latin typeface="FreeMono" panose="020F0409020205020404" charset="0"/>
                <a:ea typeface="FreeMono" panose="020F0409020205020404" charset="0"/>
              </a:rPr>
              <a:t>int</a:t>
            </a: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x)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   {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     </a:t>
            </a:r>
            <a:r>
              <a:rPr lang="en-US" sz="1800" dirty="0" err="1">
                <a:latin typeface="FreeMono" panose="020F0409020205020404" charset="0"/>
                <a:ea typeface="FreeMono" panose="020F0409020205020404" charset="0"/>
              </a:rPr>
              <a:t>cout</a:t>
            </a: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&lt;&lt; "value of x is " &lt;&lt; x &lt;&lt; </a:t>
            </a:r>
            <a:r>
              <a:rPr lang="en-US" sz="1800" dirty="0" err="1">
                <a:latin typeface="FreeMono" panose="020F0409020205020404" charset="0"/>
                <a:ea typeface="FreeMono" panose="020F0409020205020404" charset="0"/>
              </a:rPr>
              <a:t>endl</a:t>
            </a: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   }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   // function with same name but 1 double parameter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   void </a:t>
            </a:r>
            <a:r>
              <a:rPr lang="en-US" sz="1800" dirty="0" err="1">
                <a:latin typeface="FreeMono" panose="020F0409020205020404" charset="0"/>
                <a:ea typeface="FreeMono" panose="020F0409020205020404" charset="0"/>
              </a:rPr>
              <a:t>func</a:t>
            </a: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(double x)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   {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      </a:t>
            </a:r>
            <a:r>
              <a:rPr lang="en-US" sz="1800" dirty="0" err="1">
                <a:latin typeface="FreeMono" panose="020F0409020205020404" charset="0"/>
                <a:ea typeface="FreeMono" panose="020F0409020205020404" charset="0"/>
              </a:rPr>
              <a:t>cout</a:t>
            </a: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&lt;&lt; "value of x is " &lt;&lt; x &lt;&lt; </a:t>
            </a:r>
            <a:r>
              <a:rPr lang="en-US" sz="1800" dirty="0" err="1">
                <a:latin typeface="FreeMono" panose="020F0409020205020404" charset="0"/>
                <a:ea typeface="FreeMono" panose="020F0409020205020404" charset="0"/>
              </a:rPr>
              <a:t>endl</a:t>
            </a: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   } 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// function with same name and 2 </a:t>
            </a:r>
            <a:r>
              <a:rPr lang="en-US" sz="1800" dirty="0" err="1">
                <a:latin typeface="FreeMono" panose="020F0409020205020404" charset="0"/>
                <a:ea typeface="FreeMono" panose="020F0409020205020404" charset="0"/>
              </a:rPr>
              <a:t>int</a:t>
            </a: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parameters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   void </a:t>
            </a:r>
            <a:r>
              <a:rPr lang="en-US" sz="1800" dirty="0" err="1">
                <a:latin typeface="FreeMono" panose="020F0409020205020404" charset="0"/>
                <a:ea typeface="FreeMono" panose="020F0409020205020404" charset="0"/>
              </a:rPr>
              <a:t>func</a:t>
            </a: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(</a:t>
            </a:r>
            <a:r>
              <a:rPr lang="en-US" sz="1800" dirty="0" err="1">
                <a:latin typeface="FreeMono" panose="020F0409020205020404" charset="0"/>
                <a:ea typeface="FreeMono" panose="020F0409020205020404" charset="0"/>
              </a:rPr>
              <a:t>int</a:t>
            </a: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x, </a:t>
            </a:r>
            <a:r>
              <a:rPr lang="en-US" sz="1800" dirty="0" err="1">
                <a:latin typeface="FreeMono" panose="020F0409020205020404" charset="0"/>
                <a:ea typeface="FreeMono" panose="020F0409020205020404" charset="0"/>
              </a:rPr>
              <a:t>int</a:t>
            </a: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y)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   {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     </a:t>
            </a:r>
            <a:r>
              <a:rPr lang="en-US" sz="1800" dirty="0" err="1">
                <a:latin typeface="FreeMono" panose="020F0409020205020404" charset="0"/>
                <a:ea typeface="FreeMono" panose="020F0409020205020404" charset="0"/>
              </a:rPr>
              <a:t>cout</a:t>
            </a: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&lt;&lt; "value of </a:t>
            </a:r>
            <a:r>
              <a:rPr lang="en-US" sz="1800" dirty="0" err="1">
                <a:latin typeface="FreeMono" panose="020F0409020205020404" charset="0"/>
                <a:ea typeface="FreeMono" panose="020F0409020205020404" charset="0"/>
              </a:rPr>
              <a:t>x</a:t>
            </a:r>
            <a:r>
              <a:rPr lang="en-US" altLang="en-US" sz="1800" dirty="0" err="1">
                <a:latin typeface="FreeMono" panose="020F0409020205020404" charset="0"/>
                <a:ea typeface="FreeMono" panose="020F0409020205020404" charset="0"/>
              </a:rPr>
              <a:t>&amp;</a:t>
            </a:r>
            <a:r>
              <a:rPr lang="en-US" sz="1800" dirty="0" err="1">
                <a:latin typeface="FreeMono" panose="020F0409020205020404" charset="0"/>
                <a:ea typeface="FreeMono" panose="020F0409020205020404" charset="0"/>
              </a:rPr>
              <a:t>y</a:t>
            </a: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is " &lt;&lt;x&lt;&lt;"</a:t>
            </a:r>
            <a:r>
              <a:rPr lang="en-US" altLang="en-US" sz="1800" dirty="0">
                <a:latin typeface="FreeMono" panose="020F0409020205020404" charset="0"/>
                <a:ea typeface="FreeMono" panose="020F0409020205020404" charset="0"/>
              </a:rPr>
              <a:t>,</a:t>
            </a: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"&lt;&lt;y&lt;&lt; </a:t>
            </a:r>
            <a:r>
              <a:rPr lang="en-US" sz="1800" dirty="0" err="1">
                <a:latin typeface="FreeMono" panose="020F0409020205020404" charset="0"/>
                <a:ea typeface="FreeMono" panose="020F0409020205020404" charset="0"/>
              </a:rPr>
              <a:t>endl</a:t>
            </a: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   }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FreeMono" panose="020F0409020205020404" charset="0"/>
                <a:ea typeface="FreeMono" panose="020F0409020205020404" charset="0"/>
              </a:rPr>
              <a:t>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lstStyle/>
          <a:p>
            <a:r>
              <a:rPr lang="en-US" altLang="en-US" dirty="0">
                <a:ea typeface="Noto Serif CJK JP" panose="02020400000000000000" charset="-122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89146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635"/>
            <a:ext cx="7772400" cy="5702300"/>
          </a:xfrm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</a:t>
            </a: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int main() { </a:t>
            </a: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</a:t>
            </a: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  <a:sym typeface="+mn-ea"/>
              </a:rPr>
              <a:t>MultiBehaviour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obj1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= new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  <a:sym typeface="+mn-ea"/>
              </a:rPr>
              <a:t>MultiBehaviour()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; </a:t>
            </a: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</a:t>
            </a: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Which function is called will depend on the parameters passed </a:t>
            </a: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The first 'func' is called  </a:t>
            </a: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obj1.func(7); </a:t>
            </a: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</a:t>
            </a: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The second 'func' is called </a:t>
            </a: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obj1.func(9.132); </a:t>
            </a: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</a:t>
            </a: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The third 'func' is called </a:t>
            </a: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obj1.func(85,64); </a:t>
            </a: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return 0; </a:t>
            </a: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" y="41275"/>
            <a:ext cx="7772400" cy="1143000"/>
          </a:xfrm>
        </p:spPr>
        <p:txBody>
          <a:bodyPr/>
          <a:lstStyle/>
          <a:p>
            <a:r>
              <a:rPr lang="en-US" altLang="en-US" dirty="0" err="1" smtClean="0">
                <a:ea typeface="Noto Serif CJK JP" panose="02020400000000000000" charset="-122"/>
              </a:rPr>
              <a:t>Cont</a:t>
            </a:r>
            <a:r>
              <a:rPr lang="en-US" altLang="en-US" dirty="0" smtClean="0">
                <a:latin typeface="Noto Serif CJK JP" panose="02020400000000000000" charset="-122"/>
                <a:ea typeface="Noto Serif CJK JP" panose="02020400000000000000" charset="-122"/>
              </a:rPr>
              <a:t>…</a:t>
            </a:r>
            <a:endParaRPr lang="en-US" altLang="en-US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549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92" y="457200"/>
            <a:ext cx="7772400" cy="838200"/>
          </a:xfrm>
        </p:spPr>
        <p:txBody>
          <a:bodyPr/>
          <a:lstStyle/>
          <a:p>
            <a:r>
              <a:rPr lang="en-US" sz="3200" dirty="0" smtClean="0"/>
              <a:t>Function Overriding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/>
              <a:t>It is the redefinition of base class function in its derived class with same signature </a:t>
            </a:r>
            <a:r>
              <a:rPr lang="en-US" sz="2400" dirty="0" smtClean="0"/>
              <a:t>i.e. </a:t>
            </a:r>
            <a:r>
              <a:rPr lang="en-US" sz="2400" dirty="0"/>
              <a:t>return type and parameters</a:t>
            </a:r>
            <a:r>
              <a:rPr lang="en-US" sz="2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It can only be done in derived class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9204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"/>
          </a:xfrm>
        </p:spPr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68977"/>
            <a:ext cx="6934200" cy="60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3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447"/>
            <a:ext cx="7772400" cy="1219200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Object Oriented Paradigm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534400" cy="411480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800" dirty="0" smtClean="0"/>
              <a:t>Paradigm </a:t>
            </a:r>
            <a:r>
              <a:rPr lang="en-US" sz="2800" dirty="0"/>
              <a:t>describes a system as it exists in real life based on interactions among real objects</a:t>
            </a:r>
            <a:r>
              <a:rPr lang="en-US" sz="2800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2800" dirty="0"/>
              <a:t>Application is modeled as collection of related </a:t>
            </a:r>
            <a:r>
              <a:rPr lang="en-US" sz="2800" i="1" dirty="0"/>
              <a:t>objects </a:t>
            </a:r>
            <a:r>
              <a:rPr lang="en-US" sz="2800" dirty="0"/>
              <a:t>that interact and do your work(task).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marL="0" indent="0" algn="just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z="3600" dirty="0" smtClean="0"/>
              <a:t>Classes And Objects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6810"/>
            <a:ext cx="8686800" cy="518259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Object: Any Entity which possess attribute </a:t>
            </a:r>
            <a:r>
              <a:rPr lang="en-US" sz="2800" dirty="0"/>
              <a:t>and behavior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Example: Fan, Dog, Flower etc.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71800"/>
            <a:ext cx="52578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83" y="381000"/>
            <a:ext cx="7772400" cy="1143000"/>
          </a:xfrm>
        </p:spPr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828800"/>
            <a:ext cx="2743200" cy="4057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Classes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4953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Collection of objects that share common attribute and behavior </a:t>
            </a:r>
            <a:r>
              <a:rPr lang="en-US" dirty="0" smtClean="0"/>
              <a:t>(</a:t>
            </a:r>
            <a:r>
              <a:rPr lang="en-US" dirty="0" smtClean="0"/>
              <a:t>functions</a:t>
            </a:r>
            <a:r>
              <a:rPr lang="en-US" dirty="0" smtClean="0"/>
              <a:t>).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95612"/>
            <a:ext cx="3200400" cy="2414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995612"/>
            <a:ext cx="2447925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153400" cy="4800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Classes are user defined data type based on which objects are created</a:t>
            </a:r>
            <a:r>
              <a:rPr lang="en-US" sz="2400" dirty="0" smtClean="0"/>
              <a:t>.</a:t>
            </a:r>
            <a:endParaRPr lang="hi-IN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Class in C++ :</a:t>
            </a:r>
            <a:endParaRPr lang="hi-IN" sz="2400" dirty="0" smtClean="0"/>
          </a:p>
          <a:p>
            <a:pPr marL="0" indent="0">
              <a:buNone/>
            </a:pPr>
            <a:r>
              <a:rPr lang="en-US" sz="1600" dirty="0" smtClean="0"/>
              <a:t>	class </a:t>
            </a:r>
            <a:r>
              <a:rPr lang="en-US" sz="1600" dirty="0"/>
              <a:t>person </a:t>
            </a:r>
          </a:p>
          <a:p>
            <a:pPr marL="0" indent="0">
              <a:buNone/>
            </a:pPr>
            <a:r>
              <a:rPr lang="en-US" sz="1600" dirty="0" smtClean="0"/>
              <a:t>	{ </a:t>
            </a:r>
            <a:endParaRPr lang="en-US" sz="1600" dirty="0"/>
          </a:p>
          <a:p>
            <a:pPr marL="0" indent="0">
              <a:buNone/>
            </a:pPr>
            <a:r>
              <a:rPr lang="hi-IN" sz="1600" dirty="0" smtClean="0"/>
              <a:t>	</a:t>
            </a:r>
            <a:r>
              <a:rPr lang="en-US" sz="1600" dirty="0" smtClean="0"/>
              <a:t>	char </a:t>
            </a:r>
            <a:r>
              <a:rPr lang="en-US" sz="1600" dirty="0"/>
              <a:t>name[20];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id; </a:t>
            </a:r>
          </a:p>
          <a:p>
            <a:pPr marL="0" indent="0">
              <a:buNone/>
            </a:pPr>
            <a:r>
              <a:rPr lang="hi-IN" sz="1600" dirty="0" smtClean="0"/>
              <a:t>	</a:t>
            </a:r>
            <a:r>
              <a:rPr lang="en-US" sz="1600" dirty="0" smtClean="0"/>
              <a:t>	public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void </a:t>
            </a:r>
            <a:r>
              <a:rPr lang="en-US" sz="1600" dirty="0" err="1"/>
              <a:t>getdetails</a:t>
            </a:r>
            <a:r>
              <a:rPr lang="en-US" sz="1600" dirty="0"/>
              <a:t>(){} </a:t>
            </a:r>
          </a:p>
          <a:p>
            <a:pPr marL="0" indent="0">
              <a:buNone/>
            </a:pPr>
            <a:r>
              <a:rPr lang="en-US" sz="1600" dirty="0" smtClean="0"/>
              <a:t>	};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main() </a:t>
            </a:r>
          </a:p>
          <a:p>
            <a:pPr marL="0" indent="0">
              <a:buNone/>
            </a:pPr>
            <a:r>
              <a:rPr lang="en-US" sz="1600" dirty="0" smtClean="0"/>
              <a:t>	{ </a:t>
            </a:r>
            <a:endParaRPr lang="en-US" sz="1600" dirty="0"/>
          </a:p>
          <a:p>
            <a:pPr marL="0" indent="0">
              <a:buNone/>
            </a:pPr>
            <a:r>
              <a:rPr lang="hi-IN" sz="1600" dirty="0" smtClean="0"/>
              <a:t>	</a:t>
            </a:r>
            <a:r>
              <a:rPr lang="en-US" sz="1600" dirty="0" smtClean="0"/>
              <a:t>	person </a:t>
            </a:r>
            <a:r>
              <a:rPr lang="en-US" sz="1600" dirty="0"/>
              <a:t>p1; // p1 is a object </a:t>
            </a:r>
          </a:p>
          <a:p>
            <a:pPr marL="0" indent="0">
              <a:buNone/>
            </a:pPr>
            <a:r>
              <a:rPr lang="en-US" sz="1600" dirty="0" smtClean="0"/>
              <a:t>	} 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4343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In object oriented programming</a:t>
            </a:r>
            <a:r>
              <a:rPr lang="hi-IN" sz="2800" dirty="0" smtClean="0"/>
              <a:t>,</a:t>
            </a:r>
            <a:r>
              <a:rPr lang="en-US" sz="2800" dirty="0"/>
              <a:t> </a:t>
            </a:r>
            <a:r>
              <a:rPr lang="en-US" sz="2800" dirty="0" smtClean="0"/>
              <a:t>Encapsulation is</a:t>
            </a:r>
          </a:p>
          <a:p>
            <a:pPr marL="0" indent="0" algn="just">
              <a:buNone/>
            </a:pPr>
            <a:r>
              <a:rPr lang="en-US" sz="2800" dirty="0" smtClean="0"/>
              <a:t>    Defined as binding together the data and the function   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 that Manipulates them.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Prevent </a:t>
            </a:r>
            <a:r>
              <a:rPr lang="en-US" sz="2800" dirty="0"/>
              <a:t>access of private data members from outside the </a:t>
            </a:r>
            <a:r>
              <a:rPr lang="en-US" sz="2800" dirty="0" smtClean="0"/>
              <a:t>class.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endParaRPr lang="en-US" sz="2800" dirty="0"/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4648200"/>
            <a:ext cx="2586038" cy="156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87" y="381000"/>
            <a:ext cx="7772400" cy="1143000"/>
          </a:xfrm>
        </p:spPr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68" y="1524000"/>
            <a:ext cx="6690632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988</Words>
  <Application>Microsoft Office PowerPoint</Application>
  <PresentationFormat>On-screen Show (4:3)</PresentationFormat>
  <Paragraphs>225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FreeMono</vt:lpstr>
      <vt:lpstr>Noto Serif CJK JP</vt:lpstr>
      <vt:lpstr>Times New Roman</vt:lpstr>
      <vt:lpstr>Presentation1</vt:lpstr>
      <vt:lpstr>Object Oriented Programming        Using C++</vt:lpstr>
      <vt:lpstr>Contents</vt:lpstr>
      <vt:lpstr>Object Oriented Paradigm</vt:lpstr>
      <vt:lpstr>Classes And Objects</vt:lpstr>
      <vt:lpstr>Cont…</vt:lpstr>
      <vt:lpstr>Classes</vt:lpstr>
      <vt:lpstr>Cont…</vt:lpstr>
      <vt:lpstr>Data Encapsulation</vt:lpstr>
      <vt:lpstr>Cont…</vt:lpstr>
      <vt:lpstr>Cont…</vt:lpstr>
      <vt:lpstr>Cont…</vt:lpstr>
      <vt:lpstr>Data Abstraction</vt:lpstr>
      <vt:lpstr>Inheritance</vt:lpstr>
      <vt:lpstr>Cont…</vt:lpstr>
      <vt:lpstr>Single Level Inheritance</vt:lpstr>
      <vt:lpstr>Multilevel Inheritance</vt:lpstr>
      <vt:lpstr>Example</vt:lpstr>
      <vt:lpstr>Multiple Inheritance</vt:lpstr>
      <vt:lpstr>PowerPoint Presentation</vt:lpstr>
      <vt:lpstr>Cont…</vt:lpstr>
      <vt:lpstr>      Polymorphism</vt:lpstr>
      <vt:lpstr>Cont…</vt:lpstr>
      <vt:lpstr>Example</vt:lpstr>
      <vt:lpstr>Cont…</vt:lpstr>
      <vt:lpstr>Function Overriding</vt:lpstr>
      <vt:lpstr>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kumarapurva007@outlook.com</cp:lastModifiedBy>
  <cp:revision>61</cp:revision>
  <dcterms:created xsi:type="dcterms:W3CDTF">2006-08-16T00:00:00Z</dcterms:created>
  <dcterms:modified xsi:type="dcterms:W3CDTF">2019-07-25T17:04:52Z</dcterms:modified>
</cp:coreProperties>
</file>