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6" autoAdjust="0"/>
  </p:normalViewPr>
  <p:slideViewPr>
    <p:cSldViewPr>
      <p:cViewPr varScale="1">
        <p:scale>
          <a:sx n="63" d="100"/>
          <a:sy n="63" d="100"/>
        </p:scale>
        <p:origin x="-1368" y="-96"/>
      </p:cViewPr>
      <p:guideLst>
        <p:guide orient="horz" pos="2160"/>
        <p:guide pos="2880"/>
      </p:guideLst>
    </p:cSldViewPr>
  </p:slideViewPr>
  <p:outlineViewPr>
    <p:cViewPr>
      <p:scale>
        <a:sx n="33" d="100"/>
        <a:sy n="33" d="100"/>
      </p:scale>
      <p:origin x="0" y="99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83FE8-6C64-4167-92B9-86C9752202FB}" type="datetimeFigureOut">
              <a:rPr lang="en-US" smtClean="0"/>
              <a:t>6/12/2019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EFD5E-9495-4724-845E-91BA1A00310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dirty="0"/>
          </a:p>
        </p:txBody>
      </p:sp>
    </p:spTree>
    <p:extLst>
      <p:ext uri="{BB962C8B-B14F-4D97-AF65-F5344CB8AC3E}">
        <p14:creationId xmlns:p14="http://schemas.microsoft.com/office/powerpoint/2010/main" xmlns=""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dirty="0"/>
          </a:p>
        </p:txBody>
      </p:sp>
    </p:spTree>
    <p:extLst>
      <p:ext uri="{BB962C8B-B14F-4D97-AF65-F5344CB8AC3E}">
        <p14:creationId xmlns:p14="http://schemas.microsoft.com/office/powerpoint/2010/main" xmlns=""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dirty="0"/>
          </a:p>
        </p:txBody>
      </p:sp>
    </p:spTree>
    <p:extLst>
      <p:ext uri="{BB962C8B-B14F-4D97-AF65-F5344CB8AC3E}">
        <p14:creationId xmlns:p14="http://schemas.microsoft.com/office/powerpoint/2010/main" xmlns=""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dirty="0"/>
          </a:p>
        </p:txBody>
      </p:sp>
    </p:spTree>
    <p:extLst>
      <p:ext uri="{BB962C8B-B14F-4D97-AF65-F5344CB8AC3E}">
        <p14:creationId xmlns:p14="http://schemas.microsoft.com/office/powerpoint/2010/main" xmlns=""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pPr/>
              <a:t>6/12/2019</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Tree>
    <p:extLst>
      <p:ext uri="{BB962C8B-B14F-4D97-AF65-F5344CB8AC3E}">
        <p14:creationId xmlns:p14="http://schemas.microsoft.com/office/powerpoint/2010/main" xmlns=""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dirty="0"/>
          </a:p>
        </p:txBody>
      </p:sp>
    </p:spTree>
    <p:extLst>
      <p:ext uri="{BB962C8B-B14F-4D97-AF65-F5344CB8AC3E}">
        <p14:creationId xmlns:p14="http://schemas.microsoft.com/office/powerpoint/2010/main" xmlns=""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dirty="0"/>
          </a:p>
        </p:txBody>
      </p:sp>
    </p:spTree>
    <p:extLst>
      <p:ext uri="{BB962C8B-B14F-4D97-AF65-F5344CB8AC3E}">
        <p14:creationId xmlns:p14="http://schemas.microsoft.com/office/powerpoint/2010/main" xmlns=""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dirty="0"/>
          </a:p>
        </p:txBody>
      </p:sp>
    </p:spTree>
    <p:extLst>
      <p:ext uri="{BB962C8B-B14F-4D97-AF65-F5344CB8AC3E}">
        <p14:creationId xmlns:p14="http://schemas.microsoft.com/office/powerpoint/2010/main" xmlns=""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dirty="0"/>
          </a:p>
        </p:txBody>
      </p:sp>
    </p:spTree>
    <p:extLst>
      <p:ext uri="{BB962C8B-B14F-4D97-AF65-F5344CB8AC3E}">
        <p14:creationId xmlns:p14="http://schemas.microsoft.com/office/powerpoint/2010/main" xmlns=""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dirty="0"/>
          </a:p>
        </p:txBody>
      </p:sp>
    </p:spTree>
    <p:extLst>
      <p:ext uri="{BB962C8B-B14F-4D97-AF65-F5344CB8AC3E}">
        <p14:creationId xmlns:p14="http://schemas.microsoft.com/office/powerpoint/2010/main" xmlns=""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dirty="0"/>
          </a:p>
        </p:txBody>
      </p:sp>
    </p:spTree>
    <p:extLst>
      <p:ext uri="{BB962C8B-B14F-4D97-AF65-F5344CB8AC3E}">
        <p14:creationId xmlns:p14="http://schemas.microsoft.com/office/powerpoint/2010/main" xmlns=""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dirty="0"/>
          </a:p>
        </p:txBody>
      </p:sp>
    </p:spTree>
    <p:extLst>
      <p:ext uri="{BB962C8B-B14F-4D97-AF65-F5344CB8AC3E}">
        <p14:creationId xmlns:p14="http://schemas.microsoft.com/office/powerpoint/2010/main" xmlns=""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3124200"/>
          </a:xfrm>
        </p:spPr>
        <p:txBody>
          <a:bodyPr/>
          <a:lstStyle/>
          <a:p>
            <a:r>
              <a:rPr lang="en-US" b="1" dirty="0" smtClean="0"/>
              <a:t>Programming Concepts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and Boolean Algebra</a:t>
            </a:r>
            <a:endParaRPr lang="en-US" dirty="0"/>
          </a:p>
        </p:txBody>
      </p:sp>
      <p:sp>
        <p:nvSpPr>
          <p:cNvPr id="3" name="Content Placeholder 2"/>
          <p:cNvSpPr>
            <a:spLocks noGrp="1"/>
          </p:cNvSpPr>
          <p:nvPr>
            <p:ph idx="1"/>
          </p:nvPr>
        </p:nvSpPr>
        <p:spPr/>
        <p:txBody>
          <a:bodyPr/>
          <a:lstStyle/>
          <a:p>
            <a:r>
              <a:rPr lang="en-US" sz="2800" dirty="0" smtClean="0"/>
              <a:t>Boolean Algebra was invented by nineteenth century mathematician George Boole</a:t>
            </a:r>
            <a:r>
              <a:rPr lang="en-US" sz="2800" dirty="0" smtClean="0"/>
              <a:t>.</a:t>
            </a:r>
          </a:p>
          <a:p>
            <a:r>
              <a:rPr lang="en-US" sz="2800" dirty="0" smtClean="0"/>
              <a:t>Only two answers are possible for Boolean Algebra : True or False.</a:t>
            </a:r>
          </a:p>
          <a:p>
            <a:r>
              <a:rPr lang="en-US" sz="2800" dirty="0" smtClean="0"/>
              <a:t>Boolean logic is called a </a:t>
            </a:r>
            <a:r>
              <a:rPr lang="en-US" sz="2800" i="1" dirty="0" smtClean="0"/>
              <a:t>Two Valued Logic</a:t>
            </a:r>
            <a:r>
              <a:rPr lang="en-US" sz="2800" dirty="0" smtClean="0"/>
              <a:t> because an expression may only take on one of two values: True or False. </a:t>
            </a:r>
            <a:endParaRPr lang="en-US" sz="2800" dirty="0" smtClean="0"/>
          </a:p>
          <a:p>
            <a:r>
              <a:rPr lang="en-US" sz="2800" dirty="0" smtClean="0"/>
              <a:t>An expression is some collection of logical operands and logical operators that are combined together.</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685800" y="1981200"/>
            <a:ext cx="8458200" cy="4114800"/>
          </a:xfrm>
        </p:spPr>
        <p:txBody>
          <a:bodyPr/>
          <a:lstStyle/>
          <a:p>
            <a:pPr>
              <a:buNone/>
            </a:pPr>
            <a:r>
              <a:rPr lang="en-US" sz="2800" dirty="0" smtClean="0"/>
              <a:t>In Arithmetic,</a:t>
            </a:r>
          </a:p>
          <a:p>
            <a:r>
              <a:rPr lang="en-US" sz="2800" dirty="0" smtClean="0"/>
              <a:t>Operands: Numbers</a:t>
            </a:r>
          </a:p>
          <a:p>
            <a:r>
              <a:rPr lang="en-US" sz="2800" dirty="0" smtClean="0"/>
              <a:t>Operators: </a:t>
            </a:r>
            <a:r>
              <a:rPr lang="en-US" sz="2800" dirty="0" smtClean="0"/>
              <a:t>A</a:t>
            </a:r>
            <a:r>
              <a:rPr lang="en-US" sz="2800" dirty="0" smtClean="0"/>
              <a:t>ddition, Subtraction, Multiplication and Division</a:t>
            </a:r>
          </a:p>
          <a:p>
            <a:pPr>
              <a:buNone/>
            </a:pPr>
            <a:r>
              <a:rPr lang="en-US" sz="2800" dirty="0" smtClean="0"/>
              <a:t>In Boolean Logic,</a:t>
            </a:r>
          </a:p>
          <a:p>
            <a:r>
              <a:rPr lang="en-US" sz="2800" dirty="0" smtClean="0"/>
              <a:t>Operands: Statements</a:t>
            </a:r>
          </a:p>
          <a:p>
            <a:r>
              <a:rPr lang="en-US" sz="2800" dirty="0" smtClean="0"/>
              <a:t>Operators: Logical AND , OR and NOT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sp>
        <p:nvSpPr>
          <p:cNvPr id="3" name="Content Placeholder 2"/>
          <p:cNvSpPr>
            <a:spLocks noGrp="1"/>
          </p:cNvSpPr>
          <p:nvPr>
            <p:ph idx="1"/>
          </p:nvPr>
        </p:nvSpPr>
        <p:spPr/>
        <p:txBody>
          <a:bodyPr/>
          <a:lstStyle/>
          <a:p>
            <a:r>
              <a:rPr lang="en-US" sz="2800" dirty="0" smtClean="0"/>
              <a:t>There are three Boolean Operators : AND , OR and NOT. These operators are written differently depending on the language being used.</a:t>
            </a:r>
          </a:p>
          <a:p>
            <a:pPr>
              <a:buNone/>
            </a:pPr>
            <a:endParaRPr lang="en-US" sz="2800" dirty="0"/>
          </a:p>
        </p:txBody>
      </p:sp>
      <p:graphicFrame>
        <p:nvGraphicFramePr>
          <p:cNvPr id="4" name="Table 3"/>
          <p:cNvGraphicFramePr>
            <a:graphicFrameLocks noGrp="1"/>
          </p:cNvGraphicFramePr>
          <p:nvPr/>
        </p:nvGraphicFramePr>
        <p:xfrm>
          <a:off x="990600" y="3581400"/>
          <a:ext cx="6858000" cy="2514600"/>
        </p:xfrm>
        <a:graphic>
          <a:graphicData uri="http://schemas.openxmlformats.org/drawingml/2006/table">
            <a:tbl>
              <a:tblPr firstRow="1" bandRow="1">
                <a:tableStyleId>{5C22544A-7EE6-4342-B048-85BDC9FD1C3A}</a:tableStyleId>
              </a:tblPr>
              <a:tblGrid>
                <a:gridCol w="1714500"/>
                <a:gridCol w="1714500"/>
                <a:gridCol w="1714500"/>
                <a:gridCol w="1714500"/>
              </a:tblGrid>
              <a:tr h="628650">
                <a:tc>
                  <a:txBody>
                    <a:bodyPr/>
                    <a:lstStyle/>
                    <a:p>
                      <a:pPr algn="ctr"/>
                      <a:r>
                        <a:rPr lang="en-US" sz="2800" dirty="0" smtClean="0"/>
                        <a:t>Language</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tr>
              <a:tr h="628650">
                <a:tc>
                  <a:txBody>
                    <a:bodyPr/>
                    <a:lstStyle/>
                    <a:p>
                      <a:pPr algn="ctr"/>
                      <a:r>
                        <a:rPr lang="en-US" sz="2800" dirty="0" smtClean="0"/>
                        <a:t>C</a:t>
                      </a:r>
                      <a:r>
                        <a:rPr lang="en-US" sz="2800" baseline="0" dirty="0" smtClean="0"/>
                        <a:t> or C++</a:t>
                      </a:r>
                      <a:endParaRPr lang="en-US" sz="2800" dirty="0"/>
                    </a:p>
                  </a:txBody>
                  <a:tcPr/>
                </a:tc>
                <a:tc>
                  <a:txBody>
                    <a:bodyPr/>
                    <a:lstStyle/>
                    <a:p>
                      <a:pPr algn="ctr"/>
                      <a:r>
                        <a:rPr lang="en-US" sz="2800" dirty="0" smtClean="0"/>
                        <a:t>&amp;&amp;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r>
              <a:tr h="628650">
                <a:tc>
                  <a:txBody>
                    <a:bodyPr/>
                    <a:lstStyle/>
                    <a:p>
                      <a:pPr algn="ctr"/>
                      <a:r>
                        <a:rPr lang="en-US" sz="2800" dirty="0" smtClean="0"/>
                        <a:t>Java</a:t>
                      </a:r>
                      <a:endParaRPr lang="en-US" sz="2800" dirty="0"/>
                    </a:p>
                  </a:txBody>
                  <a:tcPr/>
                </a:tc>
                <a:tc>
                  <a:txBody>
                    <a:bodyPr/>
                    <a:lstStyle/>
                    <a:p>
                      <a:pPr algn="ctr"/>
                      <a:r>
                        <a:rPr lang="en-US" sz="2800" dirty="0" smtClean="0"/>
                        <a:t>&amp;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r>
              <a:tr h="628650">
                <a:tc>
                  <a:txBody>
                    <a:bodyPr/>
                    <a:lstStyle/>
                    <a:p>
                      <a:pPr algn="ctr"/>
                      <a:r>
                        <a:rPr lang="en-US" sz="2800" dirty="0" smtClean="0"/>
                        <a:t>Basic</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800" dirty="0" smtClean="0"/>
              <a:t>The Boolean operators are evaluated in the following fashion</a:t>
            </a:r>
            <a:r>
              <a:rPr lang="en-US" sz="2800" dirty="0" smtClean="0"/>
              <a:t>.</a:t>
            </a:r>
          </a:p>
          <a:p>
            <a:r>
              <a:rPr lang="en-US" sz="2800" dirty="0" smtClean="0"/>
              <a:t> For the AND operator, the combination of two “True” values results in “True” all other combinations evaluate to False. </a:t>
            </a:r>
            <a:endParaRPr lang="en-US" sz="2800" dirty="0" smtClean="0"/>
          </a:p>
          <a:p>
            <a:r>
              <a:rPr lang="en-US" sz="2800" dirty="0" smtClean="0"/>
              <a:t>For the OR operator, as long as one of the value is True, then the expression evaluates to </a:t>
            </a:r>
            <a:r>
              <a:rPr lang="en-US" sz="2800" dirty="0" smtClean="0"/>
              <a:t>True.</a:t>
            </a:r>
          </a:p>
          <a:p>
            <a:r>
              <a:rPr lang="en-US" sz="2800" dirty="0" smtClean="0"/>
              <a:t>The NOT operator is called the “complimentary” operator. It reverses the truth value of the </a:t>
            </a:r>
            <a:r>
              <a:rPr lang="en-US" sz="2800" dirty="0" smtClean="0"/>
              <a:t>operand.</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r>
              <a:rPr lang="en-US" dirty="0" smtClean="0"/>
              <a:t>Boolean expressions often involve comparison operators that can be evaluated to determine if they are True or False</a:t>
            </a:r>
            <a:r>
              <a:rPr lang="en-US" dirty="0" smtClean="0"/>
              <a:t>.</a:t>
            </a:r>
          </a:p>
          <a:p>
            <a:r>
              <a:rPr lang="en-US" dirty="0" smtClean="0"/>
              <a:t>Comparison Operators include:</a:t>
            </a:r>
          </a:p>
          <a:p>
            <a:pPr>
              <a:buNone/>
            </a:pPr>
            <a:r>
              <a:rPr lang="en-US" dirty="0" smtClean="0"/>
              <a:t>       = , &lt; , &gt; ,&gt;= , &lt;= ,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Comparison Operators</a:t>
            </a:r>
            <a:endParaRPr lang="en-US" dirty="0"/>
          </a:p>
        </p:txBody>
      </p:sp>
      <p:graphicFrame>
        <p:nvGraphicFramePr>
          <p:cNvPr id="4" name="Content Placeholder 3"/>
          <p:cNvGraphicFramePr>
            <a:graphicFrameLocks noGrp="1"/>
          </p:cNvGraphicFramePr>
          <p:nvPr>
            <p:ph idx="1"/>
          </p:nvPr>
        </p:nvGraphicFramePr>
        <p:xfrm>
          <a:off x="228602" y="1981200"/>
          <a:ext cx="8534400" cy="314325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742950">
                <a:tc>
                  <a:txBody>
                    <a:bodyPr/>
                    <a:lstStyle/>
                    <a:p>
                      <a:pPr algn="ctr"/>
                      <a:r>
                        <a:rPr lang="en-US" dirty="0" smtClean="0"/>
                        <a:t>Language</a:t>
                      </a:r>
                      <a:endParaRPr lang="en-US" dirty="0"/>
                    </a:p>
                  </a:txBody>
                  <a:tcPr anchor="ctr"/>
                </a:tc>
                <a:tc>
                  <a:txBody>
                    <a:bodyPr/>
                    <a:lstStyle/>
                    <a:p>
                      <a:pPr algn="ctr"/>
                      <a:r>
                        <a:rPr lang="en-US" dirty="0" smtClean="0"/>
                        <a:t>Equality</a:t>
                      </a:r>
                      <a:endParaRPr lang="en-US" dirty="0"/>
                    </a:p>
                  </a:txBody>
                  <a:tcPr anchor="ctr"/>
                </a:tc>
                <a:tc>
                  <a:txBody>
                    <a:bodyPr/>
                    <a:lstStyle/>
                    <a:p>
                      <a:pPr algn="ctr"/>
                      <a:r>
                        <a:rPr lang="en-US" dirty="0" smtClean="0"/>
                        <a:t>Greater</a:t>
                      </a:r>
                    </a:p>
                    <a:p>
                      <a:pPr algn="ctr"/>
                      <a:r>
                        <a:rPr lang="en-US" dirty="0" smtClean="0"/>
                        <a:t>Than</a:t>
                      </a:r>
                      <a:endParaRPr lang="en-US" dirty="0"/>
                    </a:p>
                  </a:txBody>
                  <a:tcPr anchor="ctr"/>
                </a:tc>
                <a:tc>
                  <a:txBody>
                    <a:bodyPr/>
                    <a:lstStyle/>
                    <a:p>
                      <a:pPr algn="ctr"/>
                      <a:r>
                        <a:rPr lang="en-US" dirty="0" smtClean="0"/>
                        <a:t>Less Than</a:t>
                      </a:r>
                      <a:endParaRPr lang="en-US" dirty="0"/>
                    </a:p>
                  </a:txBody>
                  <a:tcPr anchor="ctr"/>
                </a:tc>
                <a:tc>
                  <a:txBody>
                    <a:bodyPr/>
                    <a:lstStyle/>
                    <a:p>
                      <a:pPr algn="ctr"/>
                      <a:r>
                        <a:rPr lang="en-US" dirty="0" smtClean="0"/>
                        <a:t>Greater than or equal to</a:t>
                      </a:r>
                      <a:endParaRPr lang="en-US" dirty="0"/>
                    </a:p>
                  </a:txBody>
                  <a:tcPr anchor="ctr"/>
                </a:tc>
                <a:tc>
                  <a:txBody>
                    <a:bodyPr/>
                    <a:lstStyle/>
                    <a:p>
                      <a:pPr algn="ctr"/>
                      <a:r>
                        <a:rPr lang="en-US" dirty="0" smtClean="0"/>
                        <a:t>Less than or equal to</a:t>
                      </a:r>
                      <a:endParaRPr lang="en-US" dirty="0"/>
                    </a:p>
                  </a:txBody>
                  <a:tcPr anchor="ctr"/>
                </a:tc>
                <a:tc>
                  <a:txBody>
                    <a:bodyPr/>
                    <a:lstStyle/>
                    <a:p>
                      <a:pPr algn="ctr"/>
                      <a:r>
                        <a:rPr lang="en-US" dirty="0" smtClean="0"/>
                        <a:t>Inequality</a:t>
                      </a:r>
                      <a:endParaRPr lang="en-US" dirty="0"/>
                    </a:p>
                  </a:txBody>
                  <a:tcPr anchor="ctr"/>
                </a:tc>
              </a:tr>
              <a:tr h="742950">
                <a:tc>
                  <a:txBody>
                    <a:bodyPr/>
                    <a:lstStyle/>
                    <a:p>
                      <a:pPr algn="ctr"/>
                      <a:r>
                        <a:rPr lang="en-US" dirty="0" smtClean="0"/>
                        <a:t>C or C++</a:t>
                      </a:r>
                      <a:endParaRPr lang="en-US" dirty="0"/>
                    </a:p>
                  </a:txBody>
                  <a:tcPr anchor="ctr"/>
                </a:tc>
                <a:tc>
                  <a:txBody>
                    <a:bodyPr/>
                    <a:lstStyle/>
                    <a:p>
                      <a:pPr algn="ctr"/>
                      <a:r>
                        <a:rPr lang="en-US" dirty="0" smtClean="0"/>
                        <a:t>=</a:t>
                      </a:r>
                      <a:r>
                        <a:rPr lang="en-US" baseline="0" dirty="0" smtClean="0"/>
                        <a:t> =</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a:t>
                      </a:r>
                      <a:endParaRPr lang="en-US" dirty="0"/>
                    </a:p>
                  </a:txBody>
                  <a:tcPr anchor="ctr"/>
                </a:tc>
              </a:tr>
              <a:tr h="742950">
                <a:tc>
                  <a:txBody>
                    <a:bodyPr/>
                    <a:lstStyle/>
                    <a:p>
                      <a:pPr algn="ctr"/>
                      <a:r>
                        <a:rPr lang="en-US" dirty="0" smtClean="0"/>
                        <a:t>Java</a:t>
                      </a:r>
                      <a:endParaRPr lang="en-US" dirty="0"/>
                    </a:p>
                  </a:txBody>
                  <a:tcPr anchor="ctr"/>
                </a:tc>
                <a:tc>
                  <a:txBody>
                    <a:bodyPr/>
                    <a:lstStyle/>
                    <a:p>
                      <a:pPr algn="ctr"/>
                      <a:r>
                        <a:rPr lang="en-US" dirty="0" smtClean="0"/>
                        <a:t>= =</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&lt;&gt;</a:t>
                      </a:r>
                      <a:endParaRPr lang="en-US" dirty="0"/>
                    </a:p>
                  </a:txBody>
                  <a:tcPr anchor="ctr"/>
                </a:tc>
              </a:tr>
              <a:tr h="742950">
                <a:tc>
                  <a:txBody>
                    <a:bodyPr/>
                    <a:lstStyle/>
                    <a:p>
                      <a:pPr algn="ctr"/>
                      <a:r>
                        <a:rPr lang="en-US" dirty="0" smtClean="0"/>
                        <a:t>Basic</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&gt;=</a:t>
                      </a:r>
                      <a:endParaRPr lang="en-US" dirty="0"/>
                    </a:p>
                  </a:txBody>
                  <a:tcPr anchor="ctr"/>
                </a:tc>
                <a:tc>
                  <a:txBody>
                    <a:bodyPr/>
                    <a:lstStyle/>
                    <a:p>
                      <a:pPr algn="ctr"/>
                      <a:r>
                        <a:rPr lang="en-US" dirty="0" smtClean="0"/>
                        <a:t>&lt;=</a:t>
                      </a:r>
                      <a:endParaRPr lang="en-US" dirty="0"/>
                    </a:p>
                  </a:txBody>
                  <a:tcPr anchor="ctr"/>
                </a:tc>
                <a:tc>
                  <a:txBody>
                    <a:bodyPr/>
                    <a:lstStyle/>
                    <a:p>
                      <a:pPr algn="ctr"/>
                      <a:r>
                        <a:rPr lang="en-US" dirty="0" smtClean="0"/>
                        <a:t>!=</a:t>
                      </a:r>
                      <a:endParaRPr lang="en-US" dirty="0"/>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Boolean and Comparison Operators</a:t>
            </a:r>
            <a:endParaRPr lang="en-US" dirty="0"/>
          </a:p>
        </p:txBody>
      </p:sp>
      <p:sp>
        <p:nvSpPr>
          <p:cNvPr id="3" name="Content Placeholder 2"/>
          <p:cNvSpPr>
            <a:spLocks noGrp="1"/>
          </p:cNvSpPr>
          <p:nvPr>
            <p:ph idx="1"/>
          </p:nvPr>
        </p:nvSpPr>
        <p:spPr/>
        <p:txBody>
          <a:bodyPr/>
          <a:lstStyle/>
          <a:p>
            <a:r>
              <a:rPr lang="en-US" sz="2000" dirty="0" smtClean="0"/>
              <a:t>All employees belong to a department</a:t>
            </a:r>
          </a:p>
          <a:p>
            <a:r>
              <a:rPr lang="en-US" sz="2000" dirty="0" smtClean="0"/>
              <a:t>All employees working in department 5 have salaries greater than $25,000</a:t>
            </a:r>
          </a:p>
          <a:p>
            <a:r>
              <a:rPr lang="en-US" sz="2000" dirty="0" smtClean="0"/>
              <a:t>All employees in department 4 make exactly $40,000 per year.</a:t>
            </a:r>
          </a:p>
          <a:p>
            <a:r>
              <a:rPr lang="en-US" sz="2000" dirty="0" smtClean="0"/>
              <a:t>Alice is an employee and she works in department 5</a:t>
            </a:r>
          </a:p>
          <a:p>
            <a:r>
              <a:rPr lang="en-US" sz="2000" dirty="0" smtClean="0"/>
              <a:t>Bill is an employee and he works in department </a:t>
            </a:r>
            <a:r>
              <a:rPr lang="en-US" sz="2000" dirty="0" smtClean="0"/>
              <a:t>4</a:t>
            </a:r>
          </a:p>
          <a:p>
            <a:pPr>
              <a:buNone/>
            </a:pPr>
            <a:r>
              <a:rPr lang="en-US" sz="2000" dirty="0" smtClean="0"/>
              <a:t>Expressions</a:t>
            </a:r>
            <a:endParaRPr lang="en-US" sz="2000" dirty="0" smtClean="0"/>
          </a:p>
          <a:p>
            <a:r>
              <a:rPr lang="en-US" sz="2000" dirty="0" err="1" smtClean="0"/>
              <a:t>Alice_salary</a:t>
            </a:r>
            <a:r>
              <a:rPr lang="en-US" sz="2000" dirty="0" smtClean="0"/>
              <a:t> &lt; 25000 OR</a:t>
            </a:r>
            <a:br>
              <a:rPr lang="en-US" sz="2000" dirty="0" smtClean="0"/>
            </a:br>
            <a:r>
              <a:rPr lang="en-US" sz="2000" dirty="0" err="1" smtClean="0"/>
              <a:t>Alice_Department</a:t>
            </a:r>
            <a:r>
              <a:rPr lang="en-US" sz="2000" dirty="0" smtClean="0"/>
              <a:t> = </a:t>
            </a:r>
            <a:r>
              <a:rPr lang="en-US" sz="2000" dirty="0" smtClean="0"/>
              <a:t>4</a:t>
            </a:r>
          </a:p>
          <a:p>
            <a:r>
              <a:rPr lang="en-US" sz="2000" dirty="0" err="1" smtClean="0"/>
              <a:t>Alice_salary</a:t>
            </a:r>
            <a:r>
              <a:rPr lang="en-US" sz="2000" dirty="0" smtClean="0"/>
              <a:t> &gt;= 25000 AND</a:t>
            </a:r>
            <a:br>
              <a:rPr lang="en-US" sz="2000" dirty="0" smtClean="0"/>
            </a:br>
            <a:r>
              <a:rPr lang="en-US" sz="2000" dirty="0" err="1" smtClean="0"/>
              <a:t>Bill_department</a:t>
            </a:r>
            <a:r>
              <a:rPr lang="en-US" sz="2000" dirty="0" smtClean="0"/>
              <a:t> = </a:t>
            </a:r>
            <a:r>
              <a:rPr lang="en-US" sz="2000" dirty="0" smtClean="0"/>
              <a:t>4</a:t>
            </a:r>
          </a:p>
          <a:p>
            <a:r>
              <a:rPr lang="en-US" sz="2000" dirty="0" err="1" smtClean="0"/>
              <a:t>Alice_salary</a:t>
            </a:r>
            <a:r>
              <a:rPr lang="en-US" sz="2000" dirty="0" smtClean="0"/>
              <a:t> &lt; 25000 OR</a:t>
            </a:r>
            <a:br>
              <a:rPr lang="en-US" sz="2000" dirty="0" smtClean="0"/>
            </a:br>
            <a:r>
              <a:rPr lang="en-US" sz="2000" dirty="0" err="1" smtClean="0"/>
              <a:t>Bill_Salary</a:t>
            </a:r>
            <a:r>
              <a:rPr lang="en-US" sz="2000" dirty="0" smtClean="0"/>
              <a:t> &lt; 40000 OR</a:t>
            </a:r>
            <a:br>
              <a:rPr lang="en-US" sz="2000" dirty="0" smtClean="0"/>
            </a:br>
            <a:r>
              <a:rPr lang="en-US" sz="2000" dirty="0" err="1" smtClean="0"/>
              <a:t>Alice_Department</a:t>
            </a:r>
            <a:r>
              <a:rPr lang="en-US" sz="2000" dirty="0" smtClean="0"/>
              <a:t> = 5</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Statements(If..Then..Else)</a:t>
            </a:r>
            <a:endParaRPr lang="en-US" dirty="0"/>
          </a:p>
        </p:txBody>
      </p:sp>
      <p:sp>
        <p:nvSpPr>
          <p:cNvPr id="3" name="Content Placeholder 2"/>
          <p:cNvSpPr>
            <a:spLocks noGrp="1"/>
          </p:cNvSpPr>
          <p:nvPr>
            <p:ph idx="1"/>
          </p:nvPr>
        </p:nvSpPr>
        <p:spPr/>
        <p:txBody>
          <a:bodyPr/>
          <a:lstStyle/>
          <a:p>
            <a:r>
              <a:rPr lang="en-US" sz="2800" dirty="0" smtClean="0"/>
              <a:t>Control statements “control” which sections of code in a program </a:t>
            </a:r>
            <a:r>
              <a:rPr lang="en-US" sz="2800" dirty="0" smtClean="0"/>
              <a:t>will be executed.</a:t>
            </a:r>
          </a:p>
          <a:p>
            <a:r>
              <a:rPr lang="en-US" sz="2800" dirty="0" smtClean="0"/>
              <a:t>There are 3 types of Control Statements:</a:t>
            </a:r>
          </a:p>
          <a:p>
            <a:pPr marL="514350" indent="-514350">
              <a:buFont typeface="+mj-lt"/>
              <a:buAutoNum type="arabicPeriod"/>
            </a:pPr>
            <a:r>
              <a:rPr lang="en-US" sz="2800" b="1" dirty="0" smtClean="0"/>
              <a:t>Sequential </a:t>
            </a:r>
            <a:r>
              <a:rPr lang="en-US" sz="2800" dirty="0" smtClean="0"/>
              <a:t>– The default ordering of execution</a:t>
            </a:r>
          </a:p>
          <a:p>
            <a:pPr marL="514350" indent="-514350">
              <a:buFont typeface="+mj-lt"/>
              <a:buAutoNum type="arabicPeriod"/>
            </a:pPr>
            <a:r>
              <a:rPr lang="en-US" sz="2800" b="1" dirty="0" smtClean="0"/>
              <a:t>Decision</a:t>
            </a:r>
            <a:r>
              <a:rPr lang="en-US" sz="2800" dirty="0" smtClean="0"/>
              <a:t> (Conditional) – controls which block of code within several alternatives is executed.</a:t>
            </a:r>
          </a:p>
          <a:p>
            <a:pPr marL="514350" indent="-514350">
              <a:buFont typeface="+mj-lt"/>
              <a:buAutoNum type="arabicPeriod"/>
            </a:pPr>
            <a:r>
              <a:rPr lang="en-US" sz="2800" b="1" dirty="0" smtClean="0"/>
              <a:t>Iterative</a:t>
            </a:r>
            <a:r>
              <a:rPr lang="en-US" sz="2800" dirty="0" smtClean="0"/>
              <a:t> – controls how many times a block of code is executed</a:t>
            </a:r>
            <a:r>
              <a:rPr lang="en-US" dirty="0" smtClean="0"/>
              <a:t>.</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Control Statements</a:t>
            </a:r>
            <a:endParaRPr lang="en-US" dirty="0"/>
          </a:p>
        </p:txBody>
      </p:sp>
      <p:graphicFrame>
        <p:nvGraphicFramePr>
          <p:cNvPr id="4" name="Content Placeholder 3"/>
          <p:cNvGraphicFramePr>
            <a:graphicFrameLocks noGrp="1"/>
          </p:cNvGraphicFramePr>
          <p:nvPr>
            <p:ph idx="1"/>
          </p:nvPr>
        </p:nvGraphicFramePr>
        <p:xfrm>
          <a:off x="685800" y="1981200"/>
          <a:ext cx="7772400" cy="4709160"/>
        </p:xfrm>
        <a:graphic>
          <a:graphicData uri="http://schemas.openxmlformats.org/drawingml/2006/table">
            <a:tbl>
              <a:tblPr firstRow="1" bandRow="1">
                <a:tableStyleId>{5C22544A-7EE6-4342-B048-85BDC9FD1C3A}</a:tableStyleId>
              </a:tblPr>
              <a:tblGrid>
                <a:gridCol w="1676400"/>
                <a:gridCol w="6096000"/>
              </a:tblGrid>
              <a:tr h="504825">
                <a:tc>
                  <a:txBody>
                    <a:bodyPr/>
                    <a:lstStyle/>
                    <a:p>
                      <a:pPr algn="ctr"/>
                      <a:r>
                        <a:rPr lang="en-US" dirty="0" smtClean="0"/>
                        <a:t>Language</a:t>
                      </a:r>
                      <a:endParaRPr lang="en-US" dirty="0"/>
                    </a:p>
                  </a:txBody>
                  <a:tcPr anchor="ctr"/>
                </a:tc>
                <a:tc>
                  <a:txBody>
                    <a:bodyPr/>
                    <a:lstStyle/>
                    <a:p>
                      <a:pPr algn="ctr"/>
                      <a:r>
                        <a:rPr lang="en-US" dirty="0" smtClean="0"/>
                        <a:t>Example Program</a:t>
                      </a:r>
                      <a:endParaRPr lang="en-US" dirty="0"/>
                    </a:p>
                  </a:txBody>
                  <a:tcPr anchor="ctr"/>
                </a:tc>
              </a:tr>
              <a:tr h="1918335">
                <a:tc>
                  <a:txBody>
                    <a:bodyPr/>
                    <a:lstStyle/>
                    <a:p>
                      <a:pPr algn="ctr"/>
                      <a:r>
                        <a:rPr lang="en-US" dirty="0" smtClean="0"/>
                        <a:t>“C” or C++</a:t>
                      </a:r>
                      <a:endParaRPr lang="en-US" dirty="0"/>
                    </a:p>
                  </a:txBody>
                  <a:tcPr anchor="ctr"/>
                </a:tc>
                <a:tc>
                  <a:txBody>
                    <a:bodyPr/>
                    <a:lstStyle/>
                    <a:p>
                      <a:r>
                        <a:rPr lang="en-US" dirty="0" smtClean="0"/>
                        <a:t>#include &lt;</a:t>
                      </a:r>
                      <a:r>
                        <a:rPr lang="en-US" dirty="0" err="1" smtClean="0"/>
                        <a:t>stdio.h</a:t>
                      </a:r>
                      <a:r>
                        <a:rPr lang="en-US" dirty="0" smtClean="0"/>
                        <a:t>&gt; main() { </a:t>
                      </a:r>
                    </a:p>
                    <a:p>
                      <a:r>
                        <a:rPr lang="en-US" dirty="0" err="1" smtClean="0"/>
                        <a:t>int</a:t>
                      </a:r>
                      <a:r>
                        <a:rPr lang="en-US" dirty="0" smtClean="0"/>
                        <a:t> department; </a:t>
                      </a:r>
                    </a:p>
                    <a:p>
                      <a:r>
                        <a:rPr lang="en-US" dirty="0" smtClean="0"/>
                        <a:t>department = 5; </a:t>
                      </a:r>
                    </a:p>
                    <a:p>
                      <a:r>
                        <a:rPr lang="en-US" dirty="0" smtClean="0"/>
                        <a:t>if (department == 5) { </a:t>
                      </a:r>
                      <a:r>
                        <a:rPr lang="en-US" dirty="0" err="1" smtClean="0"/>
                        <a:t>printf</a:t>
                      </a:r>
                      <a:r>
                        <a:rPr lang="en-US" dirty="0" smtClean="0"/>
                        <a:t>("Employees should be paid more than 25,000"); </a:t>
                      </a:r>
                    </a:p>
                    <a:p>
                      <a:r>
                        <a:rPr lang="en-US" dirty="0" smtClean="0"/>
                        <a:t>} else { </a:t>
                      </a:r>
                      <a:r>
                        <a:rPr lang="en-US" dirty="0" err="1" smtClean="0"/>
                        <a:t>printf</a:t>
                      </a:r>
                      <a:r>
                        <a:rPr lang="en-US" dirty="0" smtClean="0"/>
                        <a:t>("Employees should be paid exactly 40,000"); } }</a:t>
                      </a:r>
                      <a:endParaRPr lang="en-US" dirty="0"/>
                    </a:p>
                  </a:txBody>
                  <a:tcPr/>
                </a:tc>
              </a:tr>
              <a:tr h="1615440">
                <a:tc>
                  <a:txBody>
                    <a:bodyPr/>
                    <a:lstStyle/>
                    <a:p>
                      <a:pPr algn="ctr"/>
                      <a:r>
                        <a:rPr lang="en-US" dirty="0" smtClean="0"/>
                        <a:t>Java</a:t>
                      </a:r>
                      <a:endParaRPr lang="en-US" dirty="0"/>
                    </a:p>
                  </a:txBody>
                  <a:tcPr anchor="ctr"/>
                </a:tc>
                <a:tc>
                  <a:txBody>
                    <a:bodyPr/>
                    <a:lstStyle/>
                    <a:p>
                      <a:r>
                        <a:rPr lang="en-US" dirty="0" smtClean="0"/>
                        <a:t>class </a:t>
                      </a:r>
                      <a:r>
                        <a:rPr lang="en-US" dirty="0" err="1" smtClean="0"/>
                        <a:t>myexample</a:t>
                      </a:r>
                      <a:r>
                        <a:rPr lang="en-US" dirty="0" smtClean="0"/>
                        <a:t> { </a:t>
                      </a:r>
                    </a:p>
                    <a:p>
                      <a:r>
                        <a:rPr lang="en-US" dirty="0" smtClean="0"/>
                        <a:t>public static void main (String </a:t>
                      </a:r>
                      <a:r>
                        <a:rPr lang="en-US" dirty="0" err="1" smtClean="0"/>
                        <a:t>args</a:t>
                      </a:r>
                      <a:r>
                        <a:rPr lang="en-US" dirty="0" smtClean="0"/>
                        <a:t> []) {</a:t>
                      </a:r>
                    </a:p>
                    <a:p>
                      <a:r>
                        <a:rPr lang="en-US" dirty="0" smtClean="0"/>
                        <a:t> </a:t>
                      </a:r>
                      <a:r>
                        <a:rPr lang="en-US" dirty="0" err="1" smtClean="0"/>
                        <a:t>int</a:t>
                      </a:r>
                      <a:r>
                        <a:rPr lang="en-US" dirty="0" smtClean="0"/>
                        <a:t> department = 5; </a:t>
                      </a:r>
                    </a:p>
                    <a:p>
                      <a:r>
                        <a:rPr lang="en-US" dirty="0" smtClean="0"/>
                        <a:t>if (department == 5) { </a:t>
                      </a:r>
                    </a:p>
                    <a:p>
                      <a:r>
                        <a:rPr lang="en-US" dirty="0" smtClean="0"/>
                        <a:t>    </a:t>
                      </a:r>
                      <a:r>
                        <a:rPr lang="en-US" dirty="0" err="1" smtClean="0"/>
                        <a:t>System.out.println</a:t>
                      </a:r>
                      <a:r>
                        <a:rPr lang="en-US" dirty="0" smtClean="0"/>
                        <a:t> ("Employees should be paid more than 25,000"); } else { </a:t>
                      </a:r>
                    </a:p>
                    <a:p>
                      <a:r>
                        <a:rPr lang="en-US" dirty="0" smtClean="0"/>
                        <a:t>    </a:t>
                      </a:r>
                      <a:r>
                        <a:rPr lang="en-US" dirty="0" err="1" smtClean="0"/>
                        <a:t>System.out.println</a:t>
                      </a:r>
                      <a:r>
                        <a:rPr lang="en-US" dirty="0" smtClean="0"/>
                        <a:t> ("Employees should be paid exactly 40,000"); } } }</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Constructs (Loops)</a:t>
            </a:r>
            <a:endParaRPr lang="en-US" dirty="0"/>
          </a:p>
        </p:txBody>
      </p:sp>
      <p:sp>
        <p:nvSpPr>
          <p:cNvPr id="3" name="Content Placeholder 2"/>
          <p:cNvSpPr>
            <a:spLocks noGrp="1"/>
          </p:cNvSpPr>
          <p:nvPr>
            <p:ph idx="1"/>
          </p:nvPr>
        </p:nvSpPr>
        <p:spPr/>
        <p:txBody>
          <a:bodyPr/>
          <a:lstStyle/>
          <a:p>
            <a:r>
              <a:rPr lang="en-US" sz="2800" dirty="0" smtClean="0"/>
              <a:t>All </a:t>
            </a:r>
            <a:r>
              <a:rPr lang="en-US" sz="2800" dirty="0" smtClean="0"/>
              <a:t>programming languages have a facility to allow a section of code to be repeated (iterated or looped). </a:t>
            </a:r>
            <a:endParaRPr lang="en-US" sz="2800" dirty="0" smtClean="0"/>
          </a:p>
          <a:p>
            <a:r>
              <a:rPr lang="en-US" sz="2800" dirty="0" smtClean="0"/>
              <a:t>Looping Constructs fall </a:t>
            </a:r>
            <a:r>
              <a:rPr lang="en-US" sz="2800" dirty="0" smtClean="0"/>
              <a:t>into two categories: FOR loops and WHILE/DO loops</a:t>
            </a:r>
            <a:r>
              <a:rPr lang="en-US" sz="28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Table of Content</a:t>
            </a:r>
            <a:endParaRPr lang="en-US" dirty="0"/>
          </a:p>
        </p:txBody>
      </p:sp>
      <p:sp>
        <p:nvSpPr>
          <p:cNvPr id="4" name="Content Placeholder 3"/>
          <p:cNvSpPr>
            <a:spLocks noGrp="1"/>
          </p:cNvSpPr>
          <p:nvPr>
            <p:ph idx="1"/>
          </p:nvPr>
        </p:nvSpPr>
        <p:spPr/>
        <p:txBody>
          <a:bodyPr/>
          <a:lstStyle/>
          <a:p>
            <a:r>
              <a:rPr lang="en-US" sz="2400" dirty="0" smtClean="0">
                <a:solidFill>
                  <a:schemeClr val="tx1">
                    <a:lumMod val="95000"/>
                    <a:lumOff val="5000"/>
                  </a:schemeClr>
                </a:solidFill>
              </a:rPr>
              <a:t>Introduction</a:t>
            </a:r>
          </a:p>
          <a:p>
            <a:r>
              <a:rPr lang="en-US" sz="2400" dirty="0" smtClean="0">
                <a:solidFill>
                  <a:schemeClr val="tx1">
                    <a:lumMod val="95000"/>
                    <a:lumOff val="5000"/>
                  </a:schemeClr>
                </a:solidFill>
              </a:rPr>
              <a:t>Program Structure</a:t>
            </a:r>
          </a:p>
          <a:p>
            <a:r>
              <a:rPr lang="en-US" sz="2400" dirty="0" smtClean="0">
                <a:solidFill>
                  <a:schemeClr val="tx1">
                    <a:lumMod val="95000"/>
                    <a:lumOff val="5000"/>
                  </a:schemeClr>
                </a:solidFill>
              </a:rPr>
              <a:t>Variable Declaration</a:t>
            </a:r>
          </a:p>
          <a:p>
            <a:r>
              <a:rPr lang="en-US" sz="2400" dirty="0" smtClean="0">
                <a:solidFill>
                  <a:schemeClr val="tx1">
                    <a:lumMod val="95000"/>
                    <a:lumOff val="5000"/>
                  </a:schemeClr>
                </a:solidFill>
              </a:rPr>
              <a:t>Boolean Logic and Boolean Algebra</a:t>
            </a:r>
          </a:p>
          <a:p>
            <a:r>
              <a:rPr lang="en-US" sz="2400" dirty="0" smtClean="0">
                <a:solidFill>
                  <a:schemeClr val="tx1">
                    <a:lumMod val="95000"/>
                    <a:lumOff val="5000"/>
                  </a:schemeClr>
                </a:solidFill>
              </a:rPr>
              <a:t>The Boolean Operators</a:t>
            </a:r>
          </a:p>
          <a:p>
            <a:r>
              <a:rPr lang="en-US" sz="2400" dirty="0" smtClean="0">
                <a:solidFill>
                  <a:schemeClr val="tx1">
                    <a:lumMod val="95000"/>
                    <a:lumOff val="5000"/>
                  </a:schemeClr>
                </a:solidFill>
              </a:rPr>
              <a:t>Comparison Operators</a:t>
            </a:r>
          </a:p>
          <a:p>
            <a:r>
              <a:rPr lang="en-US" sz="2400" dirty="0" smtClean="0">
                <a:solidFill>
                  <a:schemeClr val="tx1">
                    <a:lumMod val="95000"/>
                    <a:lumOff val="5000"/>
                  </a:schemeClr>
                </a:solidFill>
              </a:rPr>
              <a:t>Combining Boolean and Comparison Operators</a:t>
            </a:r>
          </a:p>
          <a:p>
            <a:r>
              <a:rPr lang="en-US" sz="2400" dirty="0" smtClean="0">
                <a:solidFill>
                  <a:schemeClr val="tx1">
                    <a:lumMod val="95000"/>
                    <a:lumOff val="5000"/>
                  </a:schemeClr>
                </a:solidFill>
              </a:rPr>
              <a:t>Conditional Statements (IF..THEN..ELSE)</a:t>
            </a:r>
          </a:p>
          <a:p>
            <a:r>
              <a:rPr lang="en-US" sz="2400" dirty="0" smtClean="0">
                <a:solidFill>
                  <a:schemeClr val="tx1">
                    <a:lumMod val="95000"/>
                    <a:lumOff val="5000"/>
                  </a:schemeClr>
                </a:solidFill>
              </a:rPr>
              <a:t>Iterative Constructs (Loops)</a:t>
            </a: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Simple FOR loops iterate a specific number of times based on counting up (or down) on an integer variable. For example, if we want to do something 10 times, we can make a loop that counts up from 1 to 10 and put our code inside the loop</a:t>
            </a:r>
            <a:r>
              <a:rPr lang="en-US" sz="2400" dirty="0" smtClean="0"/>
              <a:t>.</a:t>
            </a:r>
          </a:p>
          <a:p>
            <a:r>
              <a:rPr lang="en-US" sz="2400" dirty="0" smtClean="0"/>
              <a:t>The </a:t>
            </a:r>
            <a:r>
              <a:rPr lang="en-US" sz="2400" dirty="0" smtClean="0"/>
              <a:t>three main parts that need to be written for a FOR loop are </a:t>
            </a:r>
            <a:r>
              <a:rPr lang="en-US" sz="2400" dirty="0" smtClean="0"/>
              <a:t>:</a:t>
            </a:r>
          </a:p>
          <a:p>
            <a:pPr>
              <a:buFont typeface="Wingdings" pitchFamily="2" charset="2"/>
              <a:buChar char="q"/>
            </a:pPr>
            <a:r>
              <a:rPr lang="en-US" sz="2400" dirty="0" smtClean="0"/>
              <a:t>I</a:t>
            </a:r>
            <a:r>
              <a:rPr lang="en-US" sz="2400" dirty="0" smtClean="0"/>
              <a:t>nitialization </a:t>
            </a:r>
            <a:r>
              <a:rPr lang="en-US" sz="2400" dirty="0" smtClean="0"/>
              <a:t>(the initial or starting </a:t>
            </a:r>
            <a:r>
              <a:rPr lang="en-US" sz="2400" dirty="0" smtClean="0"/>
              <a:t>value)</a:t>
            </a:r>
          </a:p>
          <a:p>
            <a:pPr>
              <a:buFont typeface="Wingdings" pitchFamily="2" charset="2"/>
              <a:buChar char="q"/>
            </a:pPr>
            <a:r>
              <a:rPr lang="en-US" sz="2400" dirty="0" smtClean="0"/>
              <a:t>C</a:t>
            </a:r>
            <a:r>
              <a:rPr lang="en-US" sz="2400" dirty="0" smtClean="0"/>
              <a:t>ondition </a:t>
            </a:r>
            <a:r>
              <a:rPr lang="en-US" sz="2400" dirty="0" smtClean="0"/>
              <a:t>(the condition under which the loop will stop) </a:t>
            </a:r>
            <a:endParaRPr lang="en-US" sz="2400" dirty="0" smtClean="0"/>
          </a:p>
          <a:p>
            <a:pPr>
              <a:buFont typeface="Wingdings" pitchFamily="2" charset="2"/>
              <a:buChar char="q"/>
            </a:pPr>
            <a:r>
              <a:rPr lang="en-US" sz="2400" dirty="0" smtClean="0"/>
              <a:t>increment </a:t>
            </a:r>
            <a:r>
              <a:rPr lang="en-US" sz="2400" dirty="0" smtClean="0"/>
              <a:t>(or decrement).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and DO Loops</a:t>
            </a:r>
            <a:endParaRPr lang="en-US" dirty="0"/>
          </a:p>
        </p:txBody>
      </p:sp>
      <p:sp>
        <p:nvSpPr>
          <p:cNvPr id="3" name="Content Placeholder 2"/>
          <p:cNvSpPr>
            <a:spLocks noGrp="1"/>
          </p:cNvSpPr>
          <p:nvPr>
            <p:ph idx="1"/>
          </p:nvPr>
        </p:nvSpPr>
        <p:spPr/>
        <p:txBody>
          <a:bodyPr/>
          <a:lstStyle/>
          <a:p>
            <a:r>
              <a:rPr lang="en-US" sz="2400" dirty="0" smtClean="0"/>
              <a:t>Like FOR loops, the WHILE and DO loops are also used to repeat a section of code for some number of times. However while FOR loops basically specify some count, WHILE and DO loops repeat while a </a:t>
            </a:r>
            <a:r>
              <a:rPr lang="en-US" sz="2400" i="1" dirty="0" smtClean="0"/>
              <a:t>condition</a:t>
            </a:r>
            <a:r>
              <a:rPr lang="en-US" sz="2400" dirty="0" smtClean="0"/>
              <a:t> is true</a:t>
            </a:r>
            <a:r>
              <a:rPr lang="en-US" sz="2400" dirty="0" smtClean="0"/>
              <a:t>.</a:t>
            </a:r>
            <a:endParaRPr lang="en-US" sz="2400" dirty="0" smtClean="0"/>
          </a:p>
          <a:p>
            <a:r>
              <a:rPr lang="en-US" sz="2400" dirty="0" smtClean="0"/>
              <a:t>The </a:t>
            </a:r>
            <a:r>
              <a:rPr lang="en-US" sz="2400" i="1" dirty="0" smtClean="0"/>
              <a:t>condition</a:t>
            </a:r>
            <a:r>
              <a:rPr lang="en-US" sz="2400" dirty="0" smtClean="0"/>
              <a:t> is a </a:t>
            </a:r>
            <a:r>
              <a:rPr lang="en-US" sz="2400" dirty="0" err="1" smtClean="0"/>
              <a:t>boolean</a:t>
            </a:r>
            <a:r>
              <a:rPr lang="en-US" sz="2400" dirty="0" smtClean="0"/>
              <a:t> expression that we can evaluate as either "true" or "false". As soon as the </a:t>
            </a:r>
            <a:r>
              <a:rPr lang="en-US" sz="2400" i="1" dirty="0" smtClean="0"/>
              <a:t>condition</a:t>
            </a:r>
            <a:r>
              <a:rPr lang="en-US" sz="2400" dirty="0" smtClean="0"/>
              <a:t> evaluates </a:t>
            </a:r>
            <a:r>
              <a:rPr lang="en-US" sz="2400" dirty="0" smtClean="0"/>
              <a:t>to "false" the loop ends</a:t>
            </a:r>
            <a:r>
              <a:rPr lang="en-US" sz="2400" dirty="0" smtClean="0"/>
              <a:t>.</a:t>
            </a:r>
          </a:p>
          <a:p>
            <a:r>
              <a:rPr lang="en-US" sz="2400" dirty="0" smtClean="0"/>
              <a:t>The main difference between a WHILE loop and a DO loop is where the </a:t>
            </a:r>
            <a:r>
              <a:rPr lang="en-US" sz="2400" i="1" dirty="0" smtClean="0"/>
              <a:t>condition</a:t>
            </a:r>
            <a:r>
              <a:rPr lang="en-US" sz="2400" dirty="0" smtClean="0"/>
              <a:t> is checked. WHILE loops check the </a:t>
            </a:r>
            <a:r>
              <a:rPr lang="en-US" sz="2400" i="1" dirty="0" smtClean="0"/>
              <a:t>condition</a:t>
            </a:r>
            <a:r>
              <a:rPr lang="en-US" sz="2400" dirty="0" smtClean="0"/>
              <a:t> first, and then run the statements if true. DO loops run the statements first, then check if the </a:t>
            </a:r>
            <a:r>
              <a:rPr lang="en-US" sz="2400" i="1" dirty="0" smtClean="0"/>
              <a:t>condition </a:t>
            </a:r>
            <a:r>
              <a:rPr lang="en-US" sz="2400" dirty="0" smtClean="0"/>
              <a:t>is </a:t>
            </a:r>
            <a:r>
              <a:rPr lang="en-US" sz="2400" dirty="0" smtClean="0"/>
              <a:t>true.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800" dirty="0" smtClean="0"/>
              <a:t>Computer programs are collections of instructions that tell a computer how to interact with the user, interact with the computer hardware and process data. </a:t>
            </a:r>
            <a:endParaRPr lang="en-US" sz="2800" dirty="0" smtClean="0"/>
          </a:p>
          <a:p>
            <a:r>
              <a:rPr lang="en-US" sz="2800" dirty="0" smtClean="0"/>
              <a:t>Low Level Language-Machine Language</a:t>
            </a:r>
          </a:p>
          <a:p>
            <a:r>
              <a:rPr lang="en-US" sz="2800" dirty="0" smtClean="0"/>
              <a:t>High Level Language-Ex. C,C++,Java</a:t>
            </a:r>
          </a:p>
          <a:p>
            <a:r>
              <a:rPr lang="en-US" sz="2800" b="1" dirty="0" smtClean="0"/>
              <a:t>Compiler-</a:t>
            </a:r>
            <a:r>
              <a:rPr lang="en-US" sz="2800" dirty="0" smtClean="0"/>
              <a:t> A Software that is used to translate high level instruction into machine language.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Language Vs Interpreted Language</a:t>
            </a:r>
            <a:endParaRPr lang="en-US" dirty="0"/>
          </a:p>
        </p:txBody>
      </p:sp>
      <p:sp>
        <p:nvSpPr>
          <p:cNvPr id="3" name="Content Placeholder 2"/>
          <p:cNvSpPr>
            <a:spLocks noGrp="1"/>
          </p:cNvSpPr>
          <p:nvPr>
            <p:ph idx="1"/>
          </p:nvPr>
        </p:nvSpPr>
        <p:spPr/>
        <p:txBody>
          <a:bodyPr/>
          <a:lstStyle/>
          <a:p>
            <a:r>
              <a:rPr lang="en-US" sz="2000" dirty="0" smtClean="0"/>
              <a:t>Higher </a:t>
            </a:r>
            <a:r>
              <a:rPr lang="en-US" sz="2000" dirty="0" smtClean="0"/>
              <a:t>level languages such as “C”, C++, Pascal, Cobol, Fortran, ADA and Java are called “compiled languages”. In a compiled language, the programmer writes more general instructions and a </a:t>
            </a:r>
            <a:r>
              <a:rPr lang="en-US" sz="2000" i="1" dirty="0" smtClean="0"/>
              <a:t>compiler</a:t>
            </a:r>
            <a:r>
              <a:rPr lang="en-US" sz="2000" dirty="0" smtClean="0"/>
              <a:t> </a:t>
            </a:r>
            <a:r>
              <a:rPr lang="en-US" sz="2000" dirty="0" smtClean="0"/>
              <a:t>automatically </a:t>
            </a:r>
            <a:r>
              <a:rPr lang="en-US" sz="2000" dirty="0" smtClean="0"/>
              <a:t>translates these high level instructions into machine language. The machine language is then executed by the computer. </a:t>
            </a:r>
            <a:endParaRPr lang="en-US" sz="2000" dirty="0" smtClean="0"/>
          </a:p>
          <a:p>
            <a:r>
              <a:rPr lang="en-US" sz="2000" dirty="0" smtClean="0"/>
              <a:t>In an interpreted programming language, the statements that the programmer writes are interpreted as the program is running. This means they are translated into machine language </a:t>
            </a:r>
            <a:r>
              <a:rPr lang="en-US" sz="2000" i="1" dirty="0" smtClean="0"/>
              <a:t>on the fly</a:t>
            </a:r>
            <a:r>
              <a:rPr lang="en-US" sz="2000" dirty="0" smtClean="0"/>
              <a:t> and then execute as the program is running. Some popular interpreted languages include Basic, Visual Basic, Perl, Python, and shell scripting languages such as those found in the UNIX, Linux and </a:t>
            </a:r>
            <a:r>
              <a:rPr lang="en-US" sz="2000" dirty="0" err="1" smtClean="0"/>
              <a:t>MacOS</a:t>
            </a:r>
            <a:r>
              <a:rPr lang="en-US" sz="2000" dirty="0" smtClean="0"/>
              <a:t> X environment.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Vs Object Oriented Programming</a:t>
            </a:r>
            <a:endParaRPr lang="en-US" dirty="0"/>
          </a:p>
        </p:txBody>
      </p:sp>
      <p:sp>
        <p:nvSpPr>
          <p:cNvPr id="3" name="Content Placeholder 2"/>
          <p:cNvSpPr>
            <a:spLocks noGrp="1"/>
          </p:cNvSpPr>
          <p:nvPr>
            <p:ph idx="1"/>
          </p:nvPr>
        </p:nvSpPr>
        <p:spPr/>
        <p:txBody>
          <a:bodyPr/>
          <a:lstStyle/>
          <a:p>
            <a:r>
              <a:rPr lang="en-US" sz="2800" dirty="0" smtClean="0"/>
              <a:t>In </a:t>
            </a:r>
            <a:r>
              <a:rPr lang="en-US" sz="2800" b="1" dirty="0" smtClean="0"/>
              <a:t>structured programming</a:t>
            </a:r>
            <a:r>
              <a:rPr lang="en-US" sz="2800" dirty="0" smtClean="0"/>
              <a:t>, blocks of programming statements (code) are executed one after another. Control statements </a:t>
            </a:r>
            <a:r>
              <a:rPr lang="en-US" sz="2800" dirty="0" smtClean="0"/>
              <a:t>change </a:t>
            </a:r>
            <a:r>
              <a:rPr lang="en-US" sz="2800" dirty="0" smtClean="0"/>
              <a:t>which blocks of code are executed next</a:t>
            </a:r>
            <a:r>
              <a:rPr lang="en-US" sz="2800" dirty="0" smtClean="0"/>
              <a:t>.</a:t>
            </a:r>
          </a:p>
          <a:p>
            <a:r>
              <a:rPr lang="en-US" sz="2800" dirty="0" smtClean="0"/>
              <a:t>In </a:t>
            </a:r>
            <a:r>
              <a:rPr lang="en-US" sz="2800" b="1" dirty="0" smtClean="0"/>
              <a:t>object oriented programming</a:t>
            </a:r>
            <a:r>
              <a:rPr lang="en-US" sz="2800" dirty="0" smtClean="0"/>
              <a:t>, data are contained in objects and are accessed using special methods (blocks of code) specific to the type of object. There is no single “flow” of the program as objects can freely interact with one another by passing messages.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sp>
        <p:nvSpPr>
          <p:cNvPr id="3" name="Content Placeholder 2"/>
          <p:cNvSpPr>
            <a:spLocks noGrp="1"/>
          </p:cNvSpPr>
          <p:nvPr>
            <p:ph idx="1"/>
          </p:nvPr>
        </p:nvSpPr>
        <p:spPr/>
        <p:txBody>
          <a:bodyPr/>
          <a:lstStyle/>
          <a:p>
            <a:r>
              <a:rPr lang="en-US" sz="2800" dirty="0" smtClean="0"/>
              <a:t>The same structure is followed by all structured programs :</a:t>
            </a:r>
          </a:p>
          <a:p>
            <a:pPr>
              <a:buFont typeface="Wingdings" pitchFamily="2" charset="2"/>
              <a:buChar char="Ø"/>
            </a:pPr>
            <a:r>
              <a:rPr lang="en-US" sz="2800" dirty="0" smtClean="0"/>
              <a:t>Statement to establish the start of the program</a:t>
            </a:r>
          </a:p>
          <a:p>
            <a:pPr>
              <a:buFont typeface="Wingdings" pitchFamily="2" charset="2"/>
              <a:buChar char="Ø"/>
            </a:pPr>
            <a:r>
              <a:rPr lang="en-US" sz="2800" dirty="0" smtClean="0"/>
              <a:t>Variable Declaration</a:t>
            </a:r>
          </a:p>
          <a:p>
            <a:pPr>
              <a:buFont typeface="Wingdings" pitchFamily="2" charset="2"/>
              <a:buChar char="Ø"/>
            </a:pPr>
            <a:r>
              <a:rPr lang="en-US" sz="2800" dirty="0" smtClean="0"/>
              <a:t>Program Statements(blocks of code)</a:t>
            </a:r>
          </a:p>
          <a:p>
            <a:pPr>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buNone/>
            </a:pPr>
            <a:endParaRPr lang="en-US" dirty="0" smtClean="0"/>
          </a:p>
        </p:txBody>
      </p:sp>
      <p:sp>
        <p:nvSpPr>
          <p:cNvPr id="4" name="Rectangle 3"/>
          <p:cNvSpPr/>
          <p:nvPr/>
        </p:nvSpPr>
        <p:spPr>
          <a:xfrm>
            <a:off x="838200" y="1981200"/>
            <a:ext cx="33528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4724400" y="1981200"/>
            <a:ext cx="33528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838200" y="4343400"/>
            <a:ext cx="33528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4800600" y="4343400"/>
            <a:ext cx="32766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p:cNvSpPr txBox="1"/>
          <p:nvPr/>
        </p:nvSpPr>
        <p:spPr>
          <a:xfrm>
            <a:off x="990600" y="2514600"/>
            <a:ext cx="3048000" cy="1477328"/>
          </a:xfrm>
          <a:prstGeom prst="rect">
            <a:avLst/>
          </a:prstGeom>
          <a:noFill/>
        </p:spPr>
        <p:txBody>
          <a:bodyPr wrap="square" rtlCol="0">
            <a:spAutoFit/>
          </a:bodyPr>
          <a:lstStyle/>
          <a:p>
            <a:pPr>
              <a:buFont typeface="Wingdings" pitchFamily="2" charset="2"/>
              <a:buChar char="v"/>
            </a:pPr>
            <a:r>
              <a:rPr lang="en-US" dirty="0" smtClean="0"/>
              <a:t>C</a:t>
            </a:r>
          </a:p>
          <a:p>
            <a:r>
              <a:rPr lang="en-US" dirty="0" smtClean="0"/>
              <a:t>#include &lt;</a:t>
            </a:r>
            <a:r>
              <a:rPr lang="en-US" dirty="0" err="1" smtClean="0"/>
              <a:t>stdio.h</a:t>
            </a:r>
            <a:r>
              <a:rPr lang="en-US" dirty="0" smtClean="0"/>
              <a:t>&gt; </a:t>
            </a:r>
            <a:endParaRPr lang="en-US" dirty="0" smtClean="0"/>
          </a:p>
          <a:p>
            <a:r>
              <a:rPr lang="en-US" dirty="0" smtClean="0"/>
              <a:t>void </a:t>
            </a:r>
            <a:r>
              <a:rPr lang="en-US" dirty="0" smtClean="0"/>
              <a:t>main() { </a:t>
            </a:r>
            <a:endParaRPr lang="en-US" dirty="0" smtClean="0"/>
          </a:p>
          <a:p>
            <a:r>
              <a:rPr lang="en-US" dirty="0" err="1" smtClean="0"/>
              <a:t>printf</a:t>
            </a:r>
            <a:r>
              <a:rPr lang="en-US" dirty="0" smtClean="0"/>
              <a:t>("Hello World"); </a:t>
            </a:r>
            <a:endParaRPr lang="en-US" dirty="0" smtClean="0"/>
          </a:p>
          <a:p>
            <a:r>
              <a:rPr lang="en-US" dirty="0" smtClean="0"/>
              <a:t>}</a:t>
            </a:r>
            <a:endParaRPr lang="en-US" dirty="0"/>
          </a:p>
        </p:txBody>
      </p:sp>
      <p:sp>
        <p:nvSpPr>
          <p:cNvPr id="9" name="TextBox 8"/>
          <p:cNvSpPr txBox="1"/>
          <p:nvPr/>
        </p:nvSpPr>
        <p:spPr>
          <a:xfrm>
            <a:off x="4876800" y="2514600"/>
            <a:ext cx="3048000" cy="1477328"/>
          </a:xfrm>
          <a:prstGeom prst="rect">
            <a:avLst/>
          </a:prstGeom>
          <a:noFill/>
        </p:spPr>
        <p:txBody>
          <a:bodyPr wrap="square" rtlCol="0">
            <a:spAutoFit/>
          </a:bodyPr>
          <a:lstStyle/>
          <a:p>
            <a:pPr>
              <a:buFont typeface="Wingdings" pitchFamily="2" charset="2"/>
              <a:buChar char="v"/>
            </a:pPr>
            <a:r>
              <a:rPr lang="en-US" dirty="0" smtClean="0"/>
              <a:t>C++</a:t>
            </a:r>
          </a:p>
          <a:p>
            <a:r>
              <a:rPr lang="en-US" dirty="0" smtClean="0"/>
              <a:t> #include &lt;</a:t>
            </a:r>
            <a:r>
              <a:rPr lang="en-US" dirty="0" err="1" smtClean="0"/>
              <a:t>iostream</a:t>
            </a:r>
            <a:r>
              <a:rPr lang="en-US" dirty="0" smtClean="0"/>
              <a:t>&gt;</a:t>
            </a:r>
          </a:p>
          <a:p>
            <a:r>
              <a:rPr lang="en-US" dirty="0" smtClean="0"/>
              <a:t> </a:t>
            </a:r>
            <a:r>
              <a:rPr lang="en-US" dirty="0" err="1" smtClean="0"/>
              <a:t>int</a:t>
            </a:r>
            <a:r>
              <a:rPr lang="en-US" dirty="0" smtClean="0"/>
              <a:t> main() { </a:t>
            </a:r>
            <a:endParaRPr lang="en-US" dirty="0" smtClean="0"/>
          </a:p>
          <a:p>
            <a:r>
              <a:rPr lang="en-US" dirty="0" err="1" smtClean="0"/>
              <a:t>cout</a:t>
            </a:r>
            <a:r>
              <a:rPr lang="en-US" dirty="0" smtClean="0"/>
              <a:t> </a:t>
            </a:r>
            <a:r>
              <a:rPr lang="en-US" dirty="0" smtClean="0"/>
              <a:t>&lt;&lt; "Hello World"; </a:t>
            </a:r>
            <a:endParaRPr lang="en-US" dirty="0" smtClean="0"/>
          </a:p>
          <a:p>
            <a:r>
              <a:rPr lang="en-US" dirty="0" smtClean="0"/>
              <a:t>return </a:t>
            </a:r>
            <a:r>
              <a:rPr lang="en-US" dirty="0" smtClean="0"/>
              <a:t>0; </a:t>
            </a:r>
            <a:r>
              <a:rPr lang="en-US" dirty="0" smtClean="0"/>
              <a:t>}</a:t>
            </a:r>
            <a:endParaRPr lang="en-US" dirty="0"/>
          </a:p>
        </p:txBody>
      </p:sp>
      <p:sp>
        <p:nvSpPr>
          <p:cNvPr id="10" name="TextBox 9"/>
          <p:cNvSpPr txBox="1"/>
          <p:nvPr/>
        </p:nvSpPr>
        <p:spPr>
          <a:xfrm>
            <a:off x="1066800" y="4648200"/>
            <a:ext cx="2819400" cy="1754326"/>
          </a:xfrm>
          <a:prstGeom prst="rect">
            <a:avLst/>
          </a:prstGeom>
          <a:noFill/>
        </p:spPr>
        <p:txBody>
          <a:bodyPr wrap="square" rtlCol="0">
            <a:spAutoFit/>
          </a:bodyPr>
          <a:lstStyle/>
          <a:p>
            <a:pPr>
              <a:buFont typeface="Wingdings" pitchFamily="2" charset="2"/>
              <a:buChar char="v"/>
            </a:pPr>
            <a:r>
              <a:rPr lang="en-US" dirty="0" smtClean="0"/>
              <a:t>Java</a:t>
            </a:r>
          </a:p>
          <a:p>
            <a:r>
              <a:rPr lang="en-US" dirty="0" smtClean="0"/>
              <a:t>class </a:t>
            </a:r>
            <a:r>
              <a:rPr lang="en-US" dirty="0" err="1" smtClean="0"/>
              <a:t>helloworld</a:t>
            </a:r>
            <a:r>
              <a:rPr lang="en-US" dirty="0" smtClean="0"/>
              <a:t> { public static void main (String </a:t>
            </a:r>
            <a:r>
              <a:rPr lang="en-US" dirty="0" err="1" smtClean="0"/>
              <a:t>args</a:t>
            </a:r>
            <a:r>
              <a:rPr lang="en-US" dirty="0" smtClean="0"/>
              <a:t> []) </a:t>
            </a:r>
            <a:endParaRPr lang="en-US" dirty="0" smtClean="0"/>
          </a:p>
          <a:p>
            <a:r>
              <a:rPr lang="en-US" dirty="0" smtClean="0"/>
              <a:t>{ </a:t>
            </a:r>
            <a:r>
              <a:rPr lang="en-US" dirty="0" err="1" smtClean="0"/>
              <a:t>System.out.println</a:t>
            </a:r>
            <a:r>
              <a:rPr lang="en-US" dirty="0" smtClean="0"/>
              <a:t> ("Hello World"); } }</a:t>
            </a:r>
            <a:endParaRPr lang="en-US" dirty="0"/>
          </a:p>
        </p:txBody>
      </p:sp>
      <p:sp>
        <p:nvSpPr>
          <p:cNvPr id="11" name="TextBox 10"/>
          <p:cNvSpPr txBox="1"/>
          <p:nvPr/>
        </p:nvSpPr>
        <p:spPr>
          <a:xfrm>
            <a:off x="5029200" y="4724400"/>
            <a:ext cx="2819400" cy="646331"/>
          </a:xfrm>
          <a:prstGeom prst="rect">
            <a:avLst/>
          </a:prstGeom>
          <a:noFill/>
        </p:spPr>
        <p:txBody>
          <a:bodyPr wrap="square" rtlCol="0">
            <a:spAutoFit/>
          </a:bodyPr>
          <a:lstStyle/>
          <a:p>
            <a:pPr>
              <a:buFont typeface="Wingdings" pitchFamily="2" charset="2"/>
              <a:buChar char="v"/>
            </a:pPr>
            <a:r>
              <a:rPr lang="en-US" dirty="0" smtClean="0"/>
              <a:t>Basic</a:t>
            </a:r>
          </a:p>
          <a:p>
            <a:r>
              <a:rPr lang="en-US" dirty="0" smtClean="0"/>
              <a:t>print "Hello World"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lstStyle/>
          <a:p>
            <a:r>
              <a:rPr lang="en-US" sz="2800" dirty="0" smtClean="0"/>
              <a:t>Variables are place holders for data a program might use or manipulate. </a:t>
            </a:r>
            <a:endParaRPr lang="en-US" sz="2800" dirty="0" smtClean="0"/>
          </a:p>
          <a:p>
            <a:r>
              <a:rPr lang="en-US" sz="2800" dirty="0" smtClean="0"/>
              <a:t>Variables typically store values of a given </a:t>
            </a:r>
            <a:r>
              <a:rPr lang="en-US" sz="2800" i="1" dirty="0" smtClean="0"/>
              <a:t>type</a:t>
            </a:r>
            <a:r>
              <a:rPr lang="en-US" sz="2800" dirty="0" smtClean="0"/>
              <a:t>. Types generally include:</a:t>
            </a:r>
          </a:p>
          <a:p>
            <a:r>
              <a:rPr lang="en-US" sz="2800" b="1" dirty="0" smtClean="0"/>
              <a:t>Integer</a:t>
            </a:r>
            <a:r>
              <a:rPr lang="en-US" sz="2800" dirty="0" smtClean="0"/>
              <a:t> </a:t>
            </a:r>
            <a:r>
              <a:rPr lang="en-US" sz="2800" b="1" dirty="0" smtClean="0"/>
              <a:t>–</a:t>
            </a:r>
            <a:r>
              <a:rPr lang="en-US" sz="2800" dirty="0" smtClean="0"/>
              <a:t> to store integer or “whole” numbers</a:t>
            </a:r>
          </a:p>
          <a:p>
            <a:r>
              <a:rPr lang="en-US" sz="2800" b="1" dirty="0" smtClean="0"/>
              <a:t>Real</a:t>
            </a:r>
            <a:r>
              <a:rPr lang="en-US" sz="2800" dirty="0" smtClean="0"/>
              <a:t> </a:t>
            </a:r>
            <a:r>
              <a:rPr lang="en-US" sz="2800" b="1" dirty="0" smtClean="0"/>
              <a:t>–</a:t>
            </a:r>
            <a:r>
              <a:rPr lang="en-US" sz="2800" dirty="0" smtClean="0"/>
              <a:t> to store real or fractional numbers (also called float to indicate a floating point number)</a:t>
            </a:r>
          </a:p>
          <a:p>
            <a:r>
              <a:rPr lang="en-US" sz="2800" b="1" dirty="0" smtClean="0"/>
              <a:t>Character</a:t>
            </a:r>
            <a:r>
              <a:rPr lang="en-US" sz="2800" dirty="0" smtClean="0"/>
              <a:t> </a:t>
            </a:r>
            <a:r>
              <a:rPr lang="en-US" sz="2800" b="1" dirty="0" smtClean="0"/>
              <a:t>– </a:t>
            </a:r>
            <a:r>
              <a:rPr lang="en-US" sz="2800" dirty="0" smtClean="0"/>
              <a:t>A single character such as a letter of the alphabet or punctuation.</a:t>
            </a:r>
          </a:p>
          <a:p>
            <a:r>
              <a:rPr lang="en-US" sz="2800" b="1" dirty="0" smtClean="0"/>
              <a:t>String</a:t>
            </a:r>
            <a:r>
              <a:rPr lang="en-US" sz="2800" dirty="0" smtClean="0"/>
              <a:t> </a:t>
            </a:r>
            <a:r>
              <a:rPr lang="en-US" sz="2800" b="1" dirty="0" smtClean="0"/>
              <a:t>– </a:t>
            </a:r>
            <a:r>
              <a:rPr lang="en-US" sz="2800" dirty="0" smtClean="0"/>
              <a:t>A collection of characters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4" name="Content Placeholder 3"/>
          <p:cNvGraphicFramePr>
            <a:graphicFrameLocks noGrp="1"/>
          </p:cNvGraphicFramePr>
          <p:nvPr>
            <p:ph idx="1"/>
          </p:nvPr>
        </p:nvGraphicFramePr>
        <p:xfrm>
          <a:off x="685800" y="1981200"/>
          <a:ext cx="7772400" cy="3931920"/>
        </p:xfrm>
        <a:graphic>
          <a:graphicData uri="http://schemas.openxmlformats.org/drawingml/2006/table">
            <a:tbl>
              <a:tblPr firstRow="1" bandRow="1">
                <a:tableStyleId>{C083E6E3-FA7D-4D7B-A595-EF9225AFEA82}</a:tableStyleId>
              </a:tblPr>
              <a:tblGrid>
                <a:gridCol w="3886200"/>
                <a:gridCol w="3886200"/>
              </a:tblGrid>
              <a:tr h="2057400">
                <a:tc>
                  <a:txBody>
                    <a:bodyPr/>
                    <a:lstStyle/>
                    <a:p>
                      <a:pPr>
                        <a:buFont typeface="Wingdings" pitchFamily="2" charset="2"/>
                        <a:buChar char="v"/>
                      </a:pPr>
                      <a:r>
                        <a:rPr lang="en-US" dirty="0" smtClean="0"/>
                        <a:t>C</a:t>
                      </a:r>
                    </a:p>
                    <a:p>
                      <a:pPr>
                        <a:buFont typeface="Wingdings" pitchFamily="2" charset="2"/>
                        <a:buNone/>
                      </a:pPr>
                      <a:r>
                        <a:rPr lang="en-US" sz="1800" dirty="0" smtClean="0"/>
                        <a:t>#include &lt;</a:t>
                      </a:r>
                      <a:r>
                        <a:rPr lang="en-US" sz="1800" dirty="0" err="1" smtClean="0"/>
                        <a:t>stdio.h</a:t>
                      </a:r>
                      <a:r>
                        <a:rPr lang="en-US" sz="1800" dirty="0" smtClean="0"/>
                        <a:t>&gt; </a:t>
                      </a:r>
                    </a:p>
                    <a:p>
                      <a:pPr>
                        <a:buFont typeface="Wingdings" pitchFamily="2" charset="2"/>
                        <a:buNone/>
                      </a:pPr>
                      <a:r>
                        <a:rPr lang="en-US" sz="1800" dirty="0" smtClean="0"/>
                        <a:t>void main() { </a:t>
                      </a:r>
                    </a:p>
                    <a:p>
                      <a:pPr>
                        <a:buFont typeface="Wingdings" pitchFamily="2" charset="2"/>
                        <a:buNone/>
                      </a:pPr>
                      <a:r>
                        <a:rPr lang="en-US" sz="1800" dirty="0" err="1" smtClean="0"/>
                        <a:t>int</a:t>
                      </a:r>
                      <a:r>
                        <a:rPr lang="en-US" sz="1800" dirty="0" smtClean="0"/>
                        <a:t> age;</a:t>
                      </a:r>
                    </a:p>
                    <a:p>
                      <a:pPr>
                        <a:buFont typeface="Wingdings" pitchFamily="2" charset="2"/>
                        <a:buNone/>
                      </a:pPr>
                      <a:r>
                        <a:rPr lang="en-US" sz="1800" dirty="0" smtClean="0"/>
                        <a:t>float salary; </a:t>
                      </a:r>
                    </a:p>
                    <a:p>
                      <a:pPr>
                        <a:buFont typeface="Wingdings" pitchFamily="2" charset="2"/>
                        <a:buNone/>
                      </a:pPr>
                      <a:r>
                        <a:rPr lang="en-US" sz="1800" dirty="0" smtClean="0"/>
                        <a:t>char </a:t>
                      </a:r>
                      <a:r>
                        <a:rPr lang="en-US" sz="1800" dirty="0" err="1" smtClean="0"/>
                        <a:t>middle_initial</a:t>
                      </a:r>
                      <a:r>
                        <a:rPr lang="en-US" sz="1800" dirty="0" smtClean="0"/>
                        <a:t>;</a:t>
                      </a:r>
                    </a:p>
                    <a:p>
                      <a:pPr>
                        <a:buFont typeface="Wingdings" pitchFamily="2" charset="2"/>
                        <a:buNone/>
                      </a:pPr>
                      <a:r>
                        <a:rPr lang="en-US" sz="1800" dirty="0" smtClean="0"/>
                        <a:t>age = 21; salary = 29521.12; </a:t>
                      </a:r>
                    </a:p>
                    <a:p>
                      <a:pPr>
                        <a:buFont typeface="Wingdings" pitchFamily="2" charset="2"/>
                        <a:buNone/>
                      </a:pPr>
                      <a:r>
                        <a:rPr lang="en-US" sz="1800" dirty="0" err="1" smtClean="0"/>
                        <a:t>printf</a:t>
                      </a:r>
                      <a:r>
                        <a:rPr lang="en-US" sz="1800" dirty="0" smtClean="0"/>
                        <a:t>("I am %d years old ", age); </a:t>
                      </a:r>
                      <a:r>
                        <a:rPr lang="en-US" sz="1800" dirty="0" err="1" smtClean="0"/>
                        <a:t>printf</a:t>
                      </a:r>
                      <a:r>
                        <a:rPr lang="en-US" sz="1800" dirty="0" smtClean="0"/>
                        <a:t>("I make %8.2f per year " salary);</a:t>
                      </a:r>
                    </a:p>
                    <a:p>
                      <a:pPr>
                        <a:buFont typeface="Wingdings" pitchFamily="2" charset="2"/>
                        <a:buNone/>
                      </a:pPr>
                      <a:r>
                        <a:rPr lang="en-US" sz="1800" dirty="0" smtClean="0"/>
                        <a:t> }</a:t>
                      </a:r>
                      <a:endParaRPr lang="en-US" sz="1800" b="0" dirty="0">
                        <a:solidFill>
                          <a:schemeClr val="tx1">
                            <a:lumMod val="95000"/>
                            <a:lumOff val="5000"/>
                          </a:schemeClr>
                        </a:solidFill>
                      </a:endParaRPr>
                    </a:p>
                  </a:txBody>
                  <a:tcPr/>
                </a:tc>
                <a:tc>
                  <a:txBody>
                    <a:bodyPr/>
                    <a:lstStyle/>
                    <a:p>
                      <a:pPr>
                        <a:buFont typeface="Wingdings" pitchFamily="2" charset="2"/>
                        <a:buChar char="v"/>
                      </a:pPr>
                      <a:r>
                        <a:rPr lang="en-US" dirty="0" smtClean="0"/>
                        <a:t>Java</a:t>
                      </a:r>
                    </a:p>
                    <a:p>
                      <a:pPr>
                        <a:buFont typeface="Wingdings" pitchFamily="2" charset="2"/>
                        <a:buNone/>
                      </a:pPr>
                      <a:r>
                        <a:rPr lang="en-US" dirty="0" smtClean="0"/>
                        <a:t>class </a:t>
                      </a:r>
                      <a:r>
                        <a:rPr lang="en-US" dirty="0" err="1" smtClean="0"/>
                        <a:t>myexample</a:t>
                      </a:r>
                      <a:r>
                        <a:rPr lang="en-US" dirty="0" smtClean="0"/>
                        <a:t> { </a:t>
                      </a:r>
                    </a:p>
                    <a:p>
                      <a:pPr>
                        <a:buFont typeface="Wingdings" pitchFamily="2" charset="2"/>
                        <a:buNone/>
                      </a:pPr>
                      <a:r>
                        <a:rPr lang="en-US" dirty="0" smtClean="0"/>
                        <a:t>public static void main (String </a:t>
                      </a:r>
                      <a:r>
                        <a:rPr lang="en-US" dirty="0" err="1" smtClean="0"/>
                        <a:t>args</a:t>
                      </a:r>
                      <a:r>
                        <a:rPr lang="en-US" dirty="0" smtClean="0"/>
                        <a:t> []) { </a:t>
                      </a:r>
                    </a:p>
                    <a:p>
                      <a:pPr>
                        <a:buFont typeface="Wingdings" pitchFamily="2" charset="2"/>
                        <a:buNone/>
                      </a:pPr>
                      <a:r>
                        <a:rPr lang="en-US" dirty="0" err="1" smtClean="0"/>
                        <a:t>int</a:t>
                      </a:r>
                      <a:r>
                        <a:rPr lang="en-US" dirty="0" smtClean="0"/>
                        <a:t> age;</a:t>
                      </a:r>
                    </a:p>
                    <a:p>
                      <a:pPr>
                        <a:buFont typeface="Wingdings" pitchFamily="2" charset="2"/>
                        <a:buNone/>
                      </a:pPr>
                      <a:r>
                        <a:rPr lang="en-US" dirty="0" smtClean="0"/>
                        <a:t>double salary; </a:t>
                      </a:r>
                    </a:p>
                    <a:p>
                      <a:pPr>
                        <a:buFont typeface="Wingdings" pitchFamily="2" charset="2"/>
                        <a:buNone/>
                      </a:pPr>
                      <a:r>
                        <a:rPr lang="en-US" dirty="0" smtClean="0"/>
                        <a:t>age = 21; </a:t>
                      </a:r>
                    </a:p>
                    <a:p>
                      <a:pPr>
                        <a:buFont typeface="Wingdings" pitchFamily="2" charset="2"/>
                        <a:buNone/>
                      </a:pPr>
                      <a:r>
                        <a:rPr lang="en-US" dirty="0" smtClean="0"/>
                        <a:t>salary = 29521.12; </a:t>
                      </a:r>
                    </a:p>
                    <a:p>
                      <a:pPr>
                        <a:buFont typeface="Wingdings" pitchFamily="2" charset="2"/>
                        <a:buNone/>
                      </a:pPr>
                      <a:r>
                        <a:rPr lang="en-US" dirty="0" err="1" smtClean="0"/>
                        <a:t>System.out.println</a:t>
                      </a:r>
                      <a:r>
                        <a:rPr lang="en-US" dirty="0" smtClean="0"/>
                        <a:t> ("I am " + age + " years old "); </a:t>
                      </a:r>
                    </a:p>
                    <a:p>
                      <a:pPr>
                        <a:buFont typeface="Wingdings" pitchFamily="2" charset="2"/>
                        <a:buNone/>
                      </a:pPr>
                      <a:r>
                        <a:rPr lang="en-US" dirty="0" err="1" smtClean="0"/>
                        <a:t>System.out.println</a:t>
                      </a:r>
                      <a:r>
                        <a:rPr lang="en-US" dirty="0" smtClean="0"/>
                        <a:t> ("I make " + salary + " per year");</a:t>
                      </a:r>
                    </a:p>
                    <a:p>
                      <a:pPr>
                        <a:buFont typeface="Wingdings" pitchFamily="2" charset="2"/>
                        <a:buNone/>
                      </a:pPr>
                      <a:r>
                        <a:rPr lang="en-US" dirty="0" smtClean="0"/>
                        <a:t>}</a:t>
                      </a:r>
                    </a:p>
                    <a:p>
                      <a:pPr>
                        <a:buFont typeface="Wingdings" pitchFamily="2" charset="2"/>
                        <a:buNone/>
                      </a:pPr>
                      <a:endParaRPr lang="en-US" b="0" dirty="0">
                        <a:solidFill>
                          <a:schemeClr val="tx1">
                            <a:lumMod val="95000"/>
                            <a:lumOff val="5000"/>
                          </a:schemeClr>
                        </a:solidFill>
                      </a:endParaRPr>
                    </a:p>
                  </a:txBody>
                  <a:tcPr/>
                </a:tc>
              </a:tr>
            </a:tbl>
          </a:graphicData>
        </a:graphic>
      </p:graphicFrame>
    </p:spTree>
  </p:cSld>
  <p:clrMapOvr>
    <a:masterClrMapping/>
  </p:clrMapOvr>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944</Words>
  <Application>Microsoft Office PowerPoint</Application>
  <PresentationFormat>On-screen Show (4:3)</PresentationFormat>
  <Paragraphs>184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Presentation1</vt:lpstr>
      <vt:lpstr>Programming Concepts</vt:lpstr>
      <vt:lpstr>Table of Content</vt:lpstr>
      <vt:lpstr>Introduction</vt:lpstr>
      <vt:lpstr>Compiled Language Vs Interpreted Language</vt:lpstr>
      <vt:lpstr>Structured Programming Vs Object Oriented Programming</vt:lpstr>
      <vt:lpstr>Program Structure</vt:lpstr>
      <vt:lpstr>Examples</vt:lpstr>
      <vt:lpstr>Variable Declaration</vt:lpstr>
      <vt:lpstr>Examples</vt:lpstr>
      <vt:lpstr>Boolean Logic and Boolean Algebra</vt:lpstr>
      <vt:lpstr>Continue…</vt:lpstr>
      <vt:lpstr>Boolean Operator</vt:lpstr>
      <vt:lpstr>Continue…</vt:lpstr>
      <vt:lpstr>Comparison Operators</vt:lpstr>
      <vt:lpstr>Representation of Comparison Operators</vt:lpstr>
      <vt:lpstr>Combining Boolean and Comparison Operators</vt:lpstr>
      <vt:lpstr>Conditional Statements(If..Then..Else)</vt:lpstr>
      <vt:lpstr>Example for Control Statements</vt:lpstr>
      <vt:lpstr>Iterative Constructs (Loops)</vt:lpstr>
      <vt:lpstr>FOR Loops </vt:lpstr>
      <vt:lpstr>WHILE and DO Loops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Saurabh Banga</cp:lastModifiedBy>
  <cp:revision>34</cp:revision>
  <dcterms:created xsi:type="dcterms:W3CDTF">2006-08-16T00:00:00Z</dcterms:created>
  <dcterms:modified xsi:type="dcterms:W3CDTF">2019-06-12T11:48:18Z</dcterms:modified>
</cp:coreProperties>
</file>