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83" r:id="rId5"/>
    <p:sldId id="28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85" y="2428875"/>
            <a:ext cx="7772400" cy="1143000"/>
          </a:xfrm>
        </p:spPr>
        <p:txBody>
          <a:bodyPr/>
          <a:lstStyle/>
          <a:p>
            <a:r>
              <a:rPr lang="en-IN" sz="3600" dirty="0">
                <a:latin typeface="Noto Serif CJK JP" panose="02020400000000000000" charset="-122"/>
                <a:ea typeface="Noto Serif CJK JP" panose="02020400000000000000" charset="-122"/>
              </a:rPr>
              <a:t>Object Oriented Programming Concepts Using C++ &amp; Data Structures</a:t>
            </a:r>
            <a:endParaRPr lang="en-IN" sz="36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832176"/>
          </a:xfrm>
        </p:spPr>
        <p:txBody>
          <a:bodyPr/>
          <a:lstStyle/>
          <a:p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Stack  Example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stac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1295400"/>
            <a:ext cx="7605395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maxSize; // size of stack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long[] stackArray;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top; //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void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StackX(int s)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maxSize = s; // set array size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 = new long[maxSize]; // create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top = -1; // no items yet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push(long j) // put item on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stackArray[++top] = j; // increment top, insert item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Implementation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pop() // take item from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stackArray[top--]; // access item, decrement top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peek() // peek at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stackArray[top];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isEmpty() // true if stack is empty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isFull() // true if stack is full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maxSize-1);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// end class 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Queue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ew element is added at one end and (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rear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) an element is removed 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other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end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(front)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First In First Out (FIFO)..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Example : Queue for Customer Service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Can be Implemented using Array or Linked List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Tracking Element : Rear and Front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Applications :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Time sharing system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Load Balancing system-  Eg:- AWS-SQS,  Hold for Tech Support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 Print spooling,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Queue Example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queu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840" y="1098550"/>
            <a:ext cx="611505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" y="772160"/>
            <a:ext cx="7772400" cy="5895975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</a:t>
            </a:r>
            <a:r>
              <a:rPr lang="" altLang="en-US" sz="1575">
                <a:latin typeface="FreeMono" panose="020F0409020205020404" charset="0"/>
                <a:ea typeface="FreeMono" panose="020F0409020205020404" charset="0"/>
              </a:rPr>
              <a:t>const </a:t>
            </a: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int maxSize </a:t>
            </a:r>
            <a:r>
              <a:rPr lang="" altLang="en-US" sz="1575">
                <a:latin typeface="FreeMono" panose="020F0409020205020404" charset="0"/>
                <a:ea typeface="FreeMono" panose="020F0409020205020404" charset="0"/>
              </a:rPr>
              <a:t>=10</a:t>
            </a: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long queArray</a:t>
            </a:r>
            <a:r>
              <a:rPr lang="" altLang="en-US" sz="1575">
                <a:latin typeface="FreeMono" panose="020F0409020205020404" charset="0"/>
                <a:ea typeface="FreeMono" panose="020F0409020205020404" charset="0"/>
              </a:rPr>
              <a:t>[</a:t>
            </a:r>
            <a:r>
              <a:rPr lang="en-US" sz="1575">
                <a:latin typeface="FreeMono" panose="020F0409020205020404" charset="0"/>
                <a:ea typeface="FreeMono" panose="020F0409020205020404" charset="0"/>
                <a:sym typeface="+mn-ea"/>
              </a:rPr>
              <a:t>maxSize</a:t>
            </a:r>
            <a:r>
              <a:rPr lang="" altLang="en-US" sz="1575">
                <a:latin typeface="FreeMono" panose="020F0409020205020404" charset="0"/>
                <a:ea typeface="FreeMono" panose="020F0409020205020404" charset="0"/>
                <a:sym typeface="+mn-ea"/>
              </a:rPr>
              <a:t>]</a:t>
            </a: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front;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rear;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Queue()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front = </a:t>
            </a:r>
            <a:r>
              <a:rPr lang="" altLang="en-US" sz="1575">
                <a:latin typeface="FreeMono" panose="020F0409020205020404" charset="0"/>
                <a:ea typeface="FreeMono" panose="020F0409020205020404" charset="0"/>
              </a:rPr>
              <a:t>-1</a:t>
            </a: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rear = </a:t>
            </a:r>
            <a:r>
              <a:rPr lang="" altLang="en-US" sz="1575">
                <a:latin typeface="FreeMono" panose="020F0409020205020404" charset="0"/>
                <a:ea typeface="FreeMono" panose="020F0409020205020404" charset="0"/>
              </a:rPr>
              <a:t>-1</a:t>
            </a: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insert(long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d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) // put item at rear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if(</a:t>
            </a:r>
            <a:r>
              <a:rPr 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isFull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()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)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cout&lt;&lt;”Queue Overflow”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else {	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if (front == - 1)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front = 0;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/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/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queue is initially empty  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queArray[++rear] =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d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Implementation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5" y="299085"/>
            <a:ext cx="7992110" cy="6454140"/>
          </a:xfrm>
        </p:spPr>
        <p:txBody>
          <a:bodyPr/>
          <a:p>
            <a:pPr mar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public long remove() // take item from front of queue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if(</a:t>
            </a:r>
            <a:r>
              <a:rPr lang="en-US" sz="1600">
                <a:latin typeface="FreeMono" panose="020F0409020205020404" charset="0"/>
                <a:ea typeface="FreeMono" panose="020F0409020205020404" charset="0"/>
                <a:sym typeface="+mn-ea"/>
              </a:rPr>
              <a:t>isEmpty</a:t>
            </a:r>
            <a:r>
              <a:rPr lang="" altLang="en-US" sz="1600">
                <a:latin typeface="FreeMono" panose="020F0409020205020404" charset="0"/>
                <a:ea typeface="FreeMono" panose="020F0409020205020404" charset="0"/>
                <a:sym typeface="+mn-ea"/>
              </a:rPr>
              <a:t>()</a:t>
            </a: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)</a:t>
            </a: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	cout&lt;&lt;”Queue Underflow”</a:t>
            </a: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; </a:t>
            </a: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return 0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" alt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else {</a:t>
            </a:r>
            <a:endParaRPr lang="" alt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" altLang="en-US" sz="1600">
                <a:latin typeface="FreeMono" panose="020F0409020205020404" charset="0"/>
                <a:ea typeface="FreeMono" panose="020F0409020205020404" charset="0"/>
                <a:sym typeface="+mn-ea"/>
              </a:rPr>
              <a:t>	</a:t>
            </a:r>
            <a:r>
              <a:rPr lang="en-US" sz="1600">
                <a:latin typeface="FreeMono" panose="020F0409020205020404" charset="0"/>
                <a:ea typeface="FreeMono" panose="020F0409020205020404" charset="0"/>
                <a:sym typeface="+mn-ea"/>
              </a:rPr>
              <a:t>long temp = queArray[front++];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return temp;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public long peek() // peek at front of queue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	if(</a:t>
            </a:r>
            <a:r>
              <a:rPr lang="en-US" sz="1600">
                <a:latin typeface="FreeMono" panose="020F0409020205020404" charset="0"/>
                <a:ea typeface="FreeMono" panose="020F0409020205020404" charset="0"/>
                <a:sym typeface="+mn-ea"/>
              </a:rPr>
              <a:t>isEmpty()</a:t>
            </a: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) // Queue is empty or not</a:t>
            </a:r>
            <a:endParaRPr lang="" alt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		return 0.0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else</a:t>
            </a:r>
            <a:endParaRPr lang="en-US" alt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		</a:t>
            </a: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return queArray[front];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public boolean isEmpty() // true if queue is empty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return(front == - 1 || front &gt; rear );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public boolean isFull() // true if queue is full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return (rear+</a:t>
            </a: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1</a:t>
            </a: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==</a:t>
            </a:r>
            <a:r>
              <a:rPr lang="" altLang="en-US" sz="1600">
                <a:latin typeface="FreeMono" panose="020F0409020205020404" charset="0"/>
                <a:ea typeface="FreeMono" panose="020F0409020205020404" charset="0"/>
              </a:rPr>
              <a:t>maxSize</a:t>
            </a: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) );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600">
                <a:latin typeface="FreeMono" panose="020F0409020205020404" charset="0"/>
                <a:ea typeface="FreeMono" panose="020F0409020205020404" charset="0"/>
              </a:rPr>
              <a:t>} // end class Queue</a:t>
            </a:r>
            <a:endParaRPr lang="en-US" sz="16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IN" sz="2800" dirty="0">
                <a:latin typeface="Noto Serif CJK JP" panose="02020400000000000000" charset="-122"/>
                <a:ea typeface="Noto Serif CJK JP" panose="02020400000000000000" charset="-122"/>
              </a:rPr>
              <a:t>Topics Covered</a:t>
            </a:r>
            <a:endParaRPr lang="en-US" alt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9670"/>
            <a:ext cx="7772400" cy="45186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Data Structures</a:t>
            </a:r>
            <a:endParaRPr lang="en-US" alt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Array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Stack </a:t>
            </a: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(</a:t>
            </a:r>
            <a:r>
              <a:rPr lang="en-US" altLang="en-IN" sz="1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Array </a:t>
            </a:r>
            <a:r>
              <a:rPr lang="en-US" altLang="en-US" sz="1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Implementation</a:t>
            </a: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)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Q</a:t>
            </a: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ueue </a:t>
            </a: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(</a:t>
            </a:r>
            <a:r>
              <a:rPr lang="en-US" altLang="en-IN" sz="1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Array </a:t>
            </a:r>
            <a:r>
              <a:rPr lang="en-US" altLang="en-US" sz="1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Implementation</a:t>
            </a: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)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DS Overview &amp; Why ?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ay of organizing data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educe the space and time complexities of different tasks.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H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igh speed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in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processing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Efficiency of a program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Reusability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and Abstraction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Data Structure Classification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ds-Classif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854200"/>
            <a:ext cx="8034020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lements are stored at contiguous memory locations.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Store multiple items of the same type together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Random access is allowed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Ease of insertion and in Accesss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Drawbacks: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Static memory allocation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Deletion requires Shifting of elements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array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988185"/>
            <a:ext cx="6411595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 - 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accessed using an index number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first element is numbered 0, so that the indices in an array of 10 elements run from 0 to 9.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Complexity : O(1)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26665" y="4083685"/>
            <a:ext cx="321119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temp =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myArray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[3];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 - 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 marL="0" indent="0">
              <a:buNone/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Unsorted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Keep track of number of elements in array - nElts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Insert using index and Increment the tracking object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Complexity : O(1)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Sorted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Requires Searching for the pos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i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tion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Shifting the elements to make the specfied pos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i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tion to be vacant.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Complexity : O(N</a:t>
            </a:r>
            <a:r>
              <a:rPr lang="en-US" altLang="en-US" sz="1800" baseline="30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2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)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buNone/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07890" y="4962525"/>
            <a:ext cx="3211195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arr[0] = 77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nElts] = 12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 = nElts +1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  <a:cs typeface="Noto Sans Mono CJK JP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Begins with a search for the specified item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When we find it, we move all the items with higher index values down one element to fill in the “hole” left by the deleted element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decrement nElems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50595" y="3834765"/>
            <a:ext cx="7781925" cy="2584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for(j=0; j&lt;nElems; j++) // look for it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	if(arr[j]== eltToBeDeleted){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for(int k=j; k&lt;nElems; k++) // higher ones down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	arr[k] = arr[k+1];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nElems--; 	 // decrement size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break;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}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Stack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ew element is added at one end and (top) an element is removed from that end only.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LIFO(Last In First Out) or FILO(First In Last Out).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Example : plates stacked over one another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Can be Implemented using Array or Linked List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Tracking Element : Top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Application :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Processing of subroutine calls and returns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reversing a string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backtracking - Eg :- Maze Game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4444</Words>
  <Application>WPS Presentation</Application>
  <PresentationFormat>On-screen Show (4:3)</PresentationFormat>
  <Paragraphs>213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Noto Sans Mono CJK JP</vt:lpstr>
      <vt:lpstr>Noto Serif CJK JP</vt:lpstr>
      <vt:lpstr>FreeMono</vt:lpstr>
      <vt:lpstr>Wingdings</vt:lpstr>
      <vt:lpstr>微软雅黑</vt:lpstr>
      <vt:lpstr>Droid Sans Fallback</vt:lpstr>
      <vt:lpstr>Arial Unicode MS</vt:lpstr>
      <vt:lpstr>Calibri</vt:lpstr>
      <vt:lpstr>Asana Math</vt:lpstr>
      <vt:lpstr>DejaVu Sans</vt:lpstr>
      <vt:lpstr>Presentation1</vt:lpstr>
      <vt:lpstr>Object Oriented Programming Concepts Using C++ &amp; Data Structures</vt:lpstr>
      <vt:lpstr>Topics Covered</vt:lpstr>
      <vt:lpstr>DS Overview &amp; Why ?</vt:lpstr>
      <vt:lpstr>Data Structure Classification</vt:lpstr>
      <vt:lpstr>Array</vt:lpstr>
      <vt:lpstr>Array - Accessing Element</vt:lpstr>
      <vt:lpstr>Array - Insertion of Element</vt:lpstr>
      <vt:lpstr>Deletion of Element</vt:lpstr>
      <vt:lpstr>Stack </vt:lpstr>
      <vt:lpstr>Stack  Example</vt:lpstr>
      <vt:lpstr>Implementation</vt:lpstr>
      <vt:lpstr>Cont.</vt:lpstr>
      <vt:lpstr>Queue</vt:lpstr>
      <vt:lpstr>Queue Example</vt:lpstr>
      <vt:lpstr>Implementation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83</cp:revision>
  <dcterms:created xsi:type="dcterms:W3CDTF">2019-07-10T09:18:01Z</dcterms:created>
  <dcterms:modified xsi:type="dcterms:W3CDTF">2019-07-10T09:18:01Z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