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8"/>
  </p:notesMasterIdLst>
  <p:sldIdLst>
    <p:sldId id="257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C7D6C-77F9-4315-A057-3EFA52A70305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0C9F6-8E62-463D-A4BE-042AB33CB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83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144C35-60BF-4A68-9D04-4EEE8C44BA8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37353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50EB0F-6089-4AC2-958F-D97A7A034AE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5116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9C435B-1B47-4093-A6E9-5567328F8F4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75844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20BF32-7C6D-4274-BE4B-ADCE1C13D4D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40708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908AEA-66B3-4379-AF87-032E5B4D0BB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30120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C81204-40EE-46F8-B99E-D09A7659626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61641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3F6744-0CB4-4DE9-85AA-0706F8071AA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85049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FBB6E8-6783-4263-BCBE-A484385137B3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91284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A68974-0C5E-4256-9DD4-33BABE98E0B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60004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140F47-0229-46AD-A27B-B2AB3A20D2F1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643332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ED528A-E16D-49B9-A256-DE9D8E6B323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57719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4E5289-CD8F-4085-A4DB-A8340FCA53B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5424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772404-B911-431D-ADE1-1861F95B2D6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540520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FA0B84-C8AA-46A2-9FA0-50E9C97E6B7A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0587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30FA46-3F6B-42B6-9EDE-DF7B94D1616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04706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0CDF1B-1DE5-4CA4-93BD-2229AD6E5A4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801786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4DCC47-2BFE-4998-B5F3-59EF76EA21F0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608100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63C4F7-6D4C-4E1F-8385-7A76CD90414B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391836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512B54-6009-4498-92E8-DD32BC87FC6C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434586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F3C9BE-053B-4503-9C48-7466C2A4BDB0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221316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8F4B5D-43EC-4FBA-8906-47E917D4610D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620618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B541CE-F967-4F3A-8FF9-F4930166828B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26412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584E85-6291-4751-B925-12F5CBA9D75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081282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9274CA-B608-4EF1-8806-AF4D224E9848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175563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5A7F28-7BEE-4091-B99E-80CF09697361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138583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9D6F63-DB8D-4D56-99C7-B23CD10E13D7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838290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32E157-9D99-42CE-BD1E-0E417935C37C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813014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6E14D1-1457-4B79-B3DE-6B2D36991157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942386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42339E-5264-43BB-9D2C-4FEB52C34237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844030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2B0A04-28F1-4262-BED0-979A7D75BD84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796800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E3556A-7D75-43DF-8371-42E72FA25962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055177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3FEBD1-1EA5-4170-9C1C-400F2C770FC6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105070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1EB6FF-C025-4673-8BED-C817B776239B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90419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067461-A3BA-4760-A50A-CDA3707126F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670209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8C21E7-BCF8-4CBF-9FC4-0FCF89B23778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1105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DF69B3-8EB8-426B-A9FD-8B6C1C6BA7E6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504519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942BAD-C23F-47F6-8BBC-7FD1D7443B62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063987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F1200B-051B-4A7E-81F2-E6DE6339F80F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177430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DBF860-F97A-48C0-8156-EB46AF27B31C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106026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F0E315-A709-4746-ADBA-DDE57BAEF98A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922621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66322D-0EDF-4961-9C91-2EC1B6A2AEFF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744873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FD004F-881D-45D2-9AED-7B848D5145DC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84857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2DF2D2-664F-4957-ABF1-D54F37363F8F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91964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DC9EF3-0733-4298-987B-9E29AFEDD99B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35441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139628-65FF-4BFB-AEDA-D12BB2B78DD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866476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64CDCB-E75B-4A3F-A29D-22F089997842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128315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00F9FC-9883-4101-9394-9003981EA29E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559736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990BB4-DEE5-4BB9-BCBC-84340F57D783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837962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A56E3D-90BD-468B-9814-AD149BDD2EC6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1844796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D1ABFD-4015-4F64-BD74-084693EADB2F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597747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B88FA3-E176-4378-871E-1AA7D9037D4D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718592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90FECB-0684-41A0-BF6C-2B4EDB6711EF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16399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CC378-01D8-418F-B00E-78FDC769880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42558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BFE8A1-603C-4ED0-A4BA-F1AED681998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78899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682A16-B0C1-42E2-8B75-BD427E32E75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90180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033FEE-B856-4A9E-B90C-3E56EB4DD61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07530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40754"/>
            <a:ext cx="2743200" cy="365125"/>
          </a:xfrm>
          <a:prstGeom prst="rect">
            <a:avLst/>
          </a:prstGeom>
        </p:spPr>
        <p:txBody>
          <a:bodyPr/>
          <a:lstStyle/>
          <a:p>
            <a:fld id="{FE73A3DE-651D-4344-B663-9025873F5AAC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4564" y="653905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9364" y="6539057"/>
            <a:ext cx="2743200" cy="365125"/>
          </a:xfrm>
        </p:spPr>
        <p:txBody>
          <a:bodyPr/>
          <a:lstStyle/>
          <a:p>
            <a:fld id="{E28BA284-6B3D-4F79-8D81-BDFCFE468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008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0904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0924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264565"/>
            <a:ext cx="2743200" cy="365125"/>
          </a:xfrm>
          <a:prstGeom prst="rect">
            <a:avLst/>
          </a:prstGeom>
        </p:spPr>
        <p:txBody>
          <a:bodyPr/>
          <a:lstStyle/>
          <a:p>
            <a:fld id="{FE73A3DE-651D-4344-B663-9025873F5AAC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4564" y="65390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A284-6B3D-4F79-8D81-BDFCFE468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978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30507"/>
            <a:ext cx="2743200" cy="365125"/>
          </a:xfrm>
          <a:prstGeom prst="rect">
            <a:avLst/>
          </a:prstGeom>
        </p:spPr>
        <p:txBody>
          <a:bodyPr/>
          <a:lstStyle/>
          <a:p>
            <a:fld id="{FE73A3DE-651D-4344-B663-9025873F5AAC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04509" y="651827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23219" y="6518275"/>
            <a:ext cx="2743200" cy="365125"/>
          </a:xfrm>
        </p:spPr>
        <p:txBody>
          <a:bodyPr/>
          <a:lstStyle/>
          <a:p>
            <a:fld id="{E28BA284-6B3D-4F79-8D81-BDFCFE468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987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43783"/>
            <a:ext cx="2743200" cy="365125"/>
          </a:xfrm>
          <a:prstGeom prst="rect">
            <a:avLst/>
          </a:prstGeom>
        </p:spPr>
        <p:txBody>
          <a:bodyPr/>
          <a:lstStyle/>
          <a:p>
            <a:fld id="{FE73A3DE-651D-4344-B663-9025873F5AAC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4564" y="653905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9364" y="6539057"/>
            <a:ext cx="2743200" cy="365125"/>
          </a:xfrm>
        </p:spPr>
        <p:txBody>
          <a:bodyPr/>
          <a:lstStyle/>
          <a:p>
            <a:fld id="{E28BA284-6B3D-4F79-8D81-BDFCFE468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12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</p:spTree>
    <p:extLst>
      <p:ext uri="{BB962C8B-B14F-4D97-AF65-F5344CB8AC3E}">
        <p14:creationId xmlns:p14="http://schemas.microsoft.com/office/powerpoint/2010/main" val="226341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rontPage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769" y="891516"/>
            <a:ext cx="9885219" cy="104803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 smtClean="0"/>
              <a:t>Module Name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09364" y="6528666"/>
            <a:ext cx="2743200" cy="365125"/>
          </a:xfrm>
        </p:spPr>
        <p:txBody>
          <a:bodyPr/>
          <a:lstStyle/>
          <a:p>
            <a:fld id="{E28BA284-6B3D-4F79-8D81-BDFCFE468078}" type="slidenum">
              <a:rPr lang="en-IN" smtClean="0"/>
              <a:t>‹#›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118" y="2312230"/>
            <a:ext cx="4627017" cy="32080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2108" y="5756862"/>
            <a:ext cx="699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 smtClean="0">
                <a:latin typeface="+mj-lt"/>
              </a:rPr>
              <a:t>CENTRE</a:t>
            </a:r>
            <a:r>
              <a:rPr lang="en-IN" sz="1800" baseline="0" dirty="0" smtClean="0">
                <a:latin typeface="+mj-lt"/>
              </a:rPr>
              <a:t> OF EXCELLENCE IN IT</a:t>
            </a:r>
            <a:endParaRPr lang="en-IN" sz="1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88425" y="1939554"/>
            <a:ext cx="32004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800" dirty="0" smtClean="0">
                <a:latin typeface="+mj-lt"/>
              </a:rPr>
              <a:t>Session</a:t>
            </a:r>
            <a:r>
              <a:rPr lang="en-IN" sz="1800" baseline="0" dirty="0" smtClean="0">
                <a:latin typeface="+mj-lt"/>
              </a:rPr>
              <a:t> 2</a:t>
            </a:r>
            <a:endParaRPr lang="en-IN" sz="18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38653" y="5066474"/>
            <a:ext cx="245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/>
              <a:t>Trainer Name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9168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526" y="209263"/>
            <a:ext cx="9490364" cy="580447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743"/>
            <a:ext cx="10515600" cy="5063548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12611"/>
            <a:ext cx="2743200" cy="365125"/>
          </a:xfrm>
          <a:prstGeom prst="rect">
            <a:avLst/>
          </a:prstGeom>
        </p:spPr>
        <p:txBody>
          <a:bodyPr/>
          <a:lstStyle/>
          <a:p>
            <a:fld id="{FE73A3DE-651D-4344-B663-9025873F5AAC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4564" y="653905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9364" y="6539057"/>
            <a:ext cx="2743200" cy="365125"/>
          </a:xfrm>
        </p:spPr>
        <p:txBody>
          <a:bodyPr/>
          <a:lstStyle/>
          <a:p>
            <a:fld id="{E28BA284-6B3D-4F79-8D81-BDFCFE468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095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023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28" y="6262833"/>
            <a:ext cx="2743200" cy="365125"/>
          </a:xfrm>
          <a:prstGeom prst="rect">
            <a:avLst/>
          </a:prstGeom>
        </p:spPr>
        <p:txBody>
          <a:bodyPr/>
          <a:lstStyle/>
          <a:p>
            <a:fld id="{FE73A3DE-651D-4344-B663-9025873F5AAC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4564" y="652866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9364" y="6528666"/>
            <a:ext cx="2743200" cy="365125"/>
          </a:xfrm>
        </p:spPr>
        <p:txBody>
          <a:bodyPr/>
          <a:lstStyle/>
          <a:p>
            <a:fld id="{E28BA284-6B3D-4F79-8D81-BDFCFE468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152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215496"/>
            <a:ext cx="2743200" cy="365125"/>
          </a:xfrm>
          <a:prstGeom prst="rect">
            <a:avLst/>
          </a:prstGeom>
        </p:spPr>
        <p:txBody>
          <a:bodyPr/>
          <a:lstStyle/>
          <a:p>
            <a:fld id="{FE73A3DE-651D-4344-B663-9025873F5AAC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4564" y="65390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A284-6B3D-4F79-8D81-BDFCFE468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073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8482"/>
            <a:ext cx="10174576" cy="6324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215496"/>
            <a:ext cx="2743200" cy="365125"/>
          </a:xfrm>
          <a:prstGeom prst="rect">
            <a:avLst/>
          </a:prstGeom>
        </p:spPr>
        <p:txBody>
          <a:bodyPr/>
          <a:lstStyle/>
          <a:p>
            <a:fld id="{FE73A3DE-651D-4344-B663-9025873F5AAC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94564" y="652866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09364" y="6528666"/>
            <a:ext cx="2743200" cy="365125"/>
          </a:xfrm>
        </p:spPr>
        <p:txBody>
          <a:bodyPr/>
          <a:lstStyle/>
          <a:p>
            <a:fld id="{E28BA284-6B3D-4F79-8D81-BDFCFE468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732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236278"/>
            <a:ext cx="2743200" cy="365125"/>
          </a:xfrm>
          <a:prstGeom prst="rect">
            <a:avLst/>
          </a:prstGeom>
        </p:spPr>
        <p:txBody>
          <a:bodyPr/>
          <a:lstStyle/>
          <a:p>
            <a:fld id="{FE73A3DE-651D-4344-B663-9025873F5AAC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08419" y="65182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23219" y="6518275"/>
            <a:ext cx="2743200" cy="365125"/>
          </a:xfrm>
        </p:spPr>
        <p:txBody>
          <a:bodyPr/>
          <a:lstStyle/>
          <a:p>
            <a:fld id="{E28BA284-6B3D-4F79-8D81-BDFCFE468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31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254174"/>
            <a:ext cx="2743200" cy="365125"/>
          </a:xfrm>
          <a:prstGeom prst="rect">
            <a:avLst/>
          </a:prstGeom>
        </p:spPr>
        <p:txBody>
          <a:bodyPr/>
          <a:lstStyle/>
          <a:p>
            <a:fld id="{FE73A3DE-651D-4344-B663-9025873F5AAC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22273" y="654944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37073" y="6549448"/>
            <a:ext cx="2743200" cy="365125"/>
          </a:xfrm>
        </p:spPr>
        <p:txBody>
          <a:bodyPr/>
          <a:lstStyle/>
          <a:p>
            <a:fld id="{E28BA284-6B3D-4F79-8D81-BDFCFE468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872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254174"/>
            <a:ext cx="2743200" cy="365125"/>
          </a:xfrm>
          <a:prstGeom prst="rect">
            <a:avLst/>
          </a:prstGeom>
        </p:spPr>
        <p:txBody>
          <a:bodyPr/>
          <a:lstStyle/>
          <a:p>
            <a:fld id="{FE73A3DE-651D-4344-B663-9025873F5AAC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4564" y="65390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A284-6B3D-4F79-8D81-BDFCFE468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594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5082"/>
            <a:ext cx="9982200" cy="644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165" y="914401"/>
            <a:ext cx="10958945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9364" y="65390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Karma Medium" panose="02000000000000000000" pitchFamily="2" charset="0"/>
                <a:cs typeface="Karma Medium" panose="02000000000000000000" pitchFamily="2" charset="0"/>
              </a:defRPr>
            </a:lvl1pPr>
          </a:lstStyle>
          <a:p>
            <a:fld id="{E28BA284-6B3D-4F79-8D81-BDFCFE46807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613564" y="6539056"/>
            <a:ext cx="449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23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Karma Medium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9097" y="1929186"/>
            <a:ext cx="10363200" cy="2387600"/>
          </a:xfrm>
        </p:spPr>
        <p:txBody>
          <a:bodyPr/>
          <a:lstStyle/>
          <a:p>
            <a:r>
              <a:rPr lang="en-US" altLang="en-US" dirty="0" smtClean="0">
                <a:cs typeface="Karma Medium"/>
              </a:rPr>
              <a:t>Software Development Life Cycle (SDLC)</a:t>
            </a:r>
          </a:p>
        </p:txBody>
      </p:sp>
    </p:spTree>
    <p:extLst>
      <p:ext uri="{BB962C8B-B14F-4D97-AF65-F5344CB8AC3E}">
        <p14:creationId xmlns:p14="http://schemas.microsoft.com/office/powerpoint/2010/main" val="417556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4000"/>
              <a:t>SYSTEMS DEVELOPMENT LIFE CYCLE (SDLC)</a:t>
            </a:r>
          </a:p>
        </p:txBody>
      </p:sp>
      <p:pic>
        <p:nvPicPr>
          <p:cNvPr id="38915" name="Picture 5" descr="haa5223x_06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468" y="1449799"/>
            <a:ext cx="5353050" cy="431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933033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Phase 1: Planning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997526" y="1352775"/>
            <a:ext cx="9490364" cy="4524375"/>
          </a:xfrm>
        </p:spPr>
        <p:txBody>
          <a:bodyPr/>
          <a:lstStyle/>
          <a:p>
            <a:pPr marL="457200" indent="-457200" defTabSz="809625"/>
            <a:r>
              <a:rPr lang="en-US" altLang="en-US" b="1" i="1" dirty="0" smtClean="0"/>
              <a:t>Planning phase</a:t>
            </a:r>
            <a:r>
              <a:rPr lang="en-US" altLang="en-US" dirty="0" smtClean="0"/>
              <a:t> - involves determining a solid plan for developing your information system </a:t>
            </a:r>
          </a:p>
          <a:p>
            <a:pPr marL="457200" indent="-457200" defTabSz="809625"/>
            <a:r>
              <a:rPr lang="en-US" altLang="en-US" dirty="0" smtClean="0"/>
              <a:t>Three primary planning activities:</a:t>
            </a:r>
          </a:p>
          <a:p>
            <a:pPr marL="766763" lvl="1" indent="-419100" defTabSz="809625">
              <a:buFont typeface="Wingdings" panose="05000000000000000000" pitchFamily="2" charset="2"/>
              <a:buAutoNum type="arabicPeriod"/>
            </a:pPr>
            <a:r>
              <a:rPr lang="en-US" altLang="en-US" dirty="0" smtClean="0"/>
              <a:t>Define the system to be developed</a:t>
            </a:r>
          </a:p>
          <a:p>
            <a:pPr marL="1063625" lvl="2" indent="-381000" defTabSz="809625"/>
            <a:r>
              <a:rPr lang="en-US" altLang="en-US" b="1" i="1" dirty="0" smtClean="0"/>
              <a:t>Critical success factor (CSF)</a:t>
            </a:r>
            <a:r>
              <a:rPr lang="en-US" altLang="en-US" dirty="0" smtClean="0"/>
              <a:t> - a factor simply critical to your organization’s success </a:t>
            </a:r>
          </a:p>
        </p:txBody>
      </p:sp>
    </p:spTree>
    <p:extLst>
      <p:ext uri="{BB962C8B-B14F-4D97-AF65-F5344CB8AC3E}">
        <p14:creationId xmlns:p14="http://schemas.microsoft.com/office/powerpoint/2010/main" val="1671500963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Phase 1: Planning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997526" y="1342018"/>
            <a:ext cx="9490364" cy="4524375"/>
          </a:xfrm>
        </p:spPr>
        <p:txBody>
          <a:bodyPr/>
          <a:lstStyle/>
          <a:p>
            <a:pPr marL="766763" lvl="1" indent="-419100" defTabSz="809625">
              <a:buFont typeface="Wingdings" panose="05000000000000000000" pitchFamily="2" charset="2"/>
              <a:buAutoNum type="arabicPeriod" startAt="2"/>
            </a:pPr>
            <a:r>
              <a:rPr lang="en-US" altLang="en-US" dirty="0" smtClean="0"/>
              <a:t>Set the project scope</a:t>
            </a:r>
            <a:endParaRPr lang="en-US" altLang="en-US" b="1" i="1" dirty="0" smtClean="0"/>
          </a:p>
          <a:p>
            <a:pPr marL="1063625" lvl="2" indent="-381000" defTabSz="809625"/>
            <a:r>
              <a:rPr lang="en-US" altLang="en-US" b="1" i="1" dirty="0" smtClean="0"/>
              <a:t>Project scope - </a:t>
            </a:r>
            <a:r>
              <a:rPr lang="en-US" altLang="en-US" dirty="0" smtClean="0"/>
              <a:t>clearly defines the high-level system requirements </a:t>
            </a:r>
            <a:endParaRPr lang="en-US" altLang="en-US" b="1" i="1" dirty="0" smtClean="0"/>
          </a:p>
          <a:p>
            <a:pPr marL="1063625" lvl="2" indent="-381000" defTabSz="809625"/>
            <a:r>
              <a:rPr lang="en-US" altLang="en-US" b="1" i="1" dirty="0" smtClean="0"/>
              <a:t>Scope creep -</a:t>
            </a:r>
            <a:r>
              <a:rPr lang="en-US" altLang="en-US" dirty="0" smtClean="0"/>
              <a:t> occurs when the scope of the project increases</a:t>
            </a:r>
            <a:endParaRPr lang="en-US" altLang="en-US" b="1" i="1" dirty="0" smtClean="0"/>
          </a:p>
          <a:p>
            <a:pPr marL="1063625" lvl="2" indent="-381000" defTabSz="809625"/>
            <a:r>
              <a:rPr lang="en-US" altLang="en-US" b="1" i="1" dirty="0" smtClean="0"/>
              <a:t>Feature creep - </a:t>
            </a:r>
            <a:r>
              <a:rPr lang="en-US" altLang="en-US" dirty="0" smtClean="0"/>
              <a:t>occurs when developers add extra features that were not part of the initial requirements</a:t>
            </a:r>
            <a:endParaRPr lang="en-US" altLang="en-US" b="1" i="1" dirty="0" smtClean="0"/>
          </a:p>
          <a:p>
            <a:pPr marL="1063625" lvl="2" indent="-381000" defTabSz="809625"/>
            <a:r>
              <a:rPr lang="en-US" altLang="en-US" b="1" i="1" dirty="0" smtClean="0"/>
              <a:t>Project scope document - </a:t>
            </a:r>
            <a:r>
              <a:rPr lang="en-US" altLang="en-US" dirty="0" smtClean="0"/>
              <a:t>a written definition of the project scope and is usually no longer than a paragraph </a:t>
            </a:r>
          </a:p>
        </p:txBody>
      </p:sp>
    </p:spTree>
    <p:extLst>
      <p:ext uri="{BB962C8B-B14F-4D97-AF65-F5344CB8AC3E}">
        <p14:creationId xmlns:p14="http://schemas.microsoft.com/office/powerpoint/2010/main" val="2050272746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Phase 1: Planning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997526" y="1395806"/>
            <a:ext cx="9490364" cy="4524375"/>
          </a:xfrm>
        </p:spPr>
        <p:txBody>
          <a:bodyPr/>
          <a:lstStyle/>
          <a:p>
            <a:pPr marL="766763" lvl="1" indent="-419100" defTabSz="809625">
              <a:buFont typeface="Wingdings" panose="05000000000000000000" pitchFamily="2" charset="2"/>
              <a:buAutoNum type="arabicPeriod" startAt="3"/>
            </a:pPr>
            <a:r>
              <a:rPr lang="en-US" altLang="en-US" dirty="0" smtClean="0"/>
              <a:t>Develop the project plan including tasks, resources, and timeframes</a:t>
            </a:r>
            <a:endParaRPr lang="en-US" altLang="en-US" b="1" i="1" dirty="0" smtClean="0"/>
          </a:p>
          <a:p>
            <a:pPr marL="1063625" lvl="2" indent="-381000" defTabSz="809625"/>
            <a:r>
              <a:rPr lang="en-US" altLang="en-US" b="1" i="1" dirty="0" smtClean="0"/>
              <a:t>Project plan</a:t>
            </a:r>
            <a:r>
              <a:rPr lang="en-US" altLang="en-US" dirty="0" smtClean="0"/>
              <a:t> - defines the what, when, and who questions of system development</a:t>
            </a:r>
            <a:endParaRPr lang="en-US" altLang="en-US" b="1" i="1" dirty="0" smtClean="0"/>
          </a:p>
          <a:p>
            <a:pPr marL="1063625" lvl="2" indent="-381000" defTabSz="809625"/>
            <a:r>
              <a:rPr lang="en-US" altLang="en-US" b="1" i="1" dirty="0" smtClean="0"/>
              <a:t>Project manager -</a:t>
            </a:r>
            <a:r>
              <a:rPr lang="en-US" altLang="en-US" dirty="0" smtClean="0"/>
              <a:t> an individual who is an expert in project planning and management, defines and develops the project plan and tracks the plan to ensure all key project milestones are completed on time</a:t>
            </a:r>
            <a:endParaRPr lang="en-US" altLang="en-US" b="1" i="1" dirty="0" smtClean="0"/>
          </a:p>
          <a:p>
            <a:pPr marL="1063625" lvl="2" indent="-381000" defTabSz="809625"/>
            <a:r>
              <a:rPr lang="en-US" altLang="en-US" b="1" i="1" dirty="0" smtClean="0"/>
              <a:t>Project milestones</a:t>
            </a:r>
            <a:r>
              <a:rPr lang="en-US" altLang="en-US" dirty="0" smtClean="0"/>
              <a:t> - represent key dates for which you need a certain group of activities performed </a:t>
            </a:r>
          </a:p>
        </p:txBody>
      </p:sp>
    </p:spTree>
    <p:extLst>
      <p:ext uri="{BB962C8B-B14F-4D97-AF65-F5344CB8AC3E}">
        <p14:creationId xmlns:p14="http://schemas.microsoft.com/office/powerpoint/2010/main" val="2595741932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Phase 1: Planning</a:t>
            </a:r>
          </a:p>
        </p:txBody>
      </p:sp>
      <p:pic>
        <p:nvPicPr>
          <p:cNvPr id="47107" name="Picture 5" descr="haa5223x_06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808" y="1529306"/>
            <a:ext cx="8305800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76358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Phase 2: Analysis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997526" y="1449595"/>
            <a:ext cx="9695575" cy="4524375"/>
          </a:xfrm>
        </p:spPr>
        <p:txBody>
          <a:bodyPr/>
          <a:lstStyle/>
          <a:p>
            <a:r>
              <a:rPr lang="en-US" altLang="en-US" b="1" i="1" dirty="0" smtClean="0"/>
              <a:t>Analysis phase - </a:t>
            </a:r>
            <a:r>
              <a:rPr lang="en-US" altLang="en-US" dirty="0" smtClean="0"/>
              <a:t>involves end users and IT specialists working together to gather, understand, and document the business requirements for the proposed system </a:t>
            </a:r>
          </a:p>
        </p:txBody>
      </p:sp>
    </p:spTree>
    <p:extLst>
      <p:ext uri="{BB962C8B-B14F-4D97-AF65-F5344CB8AC3E}">
        <p14:creationId xmlns:p14="http://schemas.microsoft.com/office/powerpoint/2010/main" val="1541394827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Phase 2: Analysis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997526" y="1288229"/>
            <a:ext cx="9490364" cy="4524375"/>
          </a:xfrm>
        </p:spPr>
        <p:txBody>
          <a:bodyPr/>
          <a:lstStyle/>
          <a:p>
            <a:pPr marL="0" indent="0" defTabSz="809625">
              <a:buNone/>
            </a:pPr>
            <a:r>
              <a:rPr lang="en-US" altLang="en-US" dirty="0" smtClean="0">
                <a:latin typeface="+mj-lt"/>
              </a:rPr>
              <a:t>Two primary analysis activities:</a:t>
            </a:r>
          </a:p>
          <a:p>
            <a:pPr marL="0" indent="0" defTabSz="809625">
              <a:buNone/>
            </a:pPr>
            <a:endParaRPr lang="en-US" altLang="en-US" dirty="0" smtClean="0">
              <a:latin typeface="+mj-lt"/>
            </a:endParaRPr>
          </a:p>
          <a:p>
            <a:pPr marL="766763" lvl="1" indent="-419100" defTabSz="809625">
              <a:buFont typeface="Wingdings" panose="05000000000000000000" pitchFamily="2" charset="2"/>
              <a:buAutoNum type="arabicPeriod"/>
            </a:pPr>
            <a:r>
              <a:rPr lang="en-US" altLang="en-US" dirty="0" smtClean="0"/>
              <a:t>Gather the business requirements</a:t>
            </a:r>
          </a:p>
          <a:p>
            <a:pPr marL="1063625" lvl="2" indent="-381000" defTabSz="809625"/>
            <a:r>
              <a:rPr lang="en-US" altLang="en-US" b="1" i="1" dirty="0" smtClean="0"/>
              <a:t>Business requirements </a:t>
            </a:r>
            <a:r>
              <a:rPr lang="en-US" altLang="en-US" dirty="0" smtClean="0"/>
              <a:t>- the detailed set of knowledge worker requests that the system must meet in order to be successful</a:t>
            </a:r>
            <a:endParaRPr lang="en-US" altLang="en-US" b="1" i="1" dirty="0" smtClean="0"/>
          </a:p>
          <a:p>
            <a:pPr marL="1063625" lvl="2" indent="-381000" defTabSz="809625"/>
            <a:r>
              <a:rPr lang="en-US" altLang="en-US" b="1" i="1" dirty="0" smtClean="0"/>
              <a:t>Joint application development</a:t>
            </a:r>
            <a:r>
              <a:rPr lang="en-US" altLang="en-US" dirty="0" smtClean="0"/>
              <a:t> (</a:t>
            </a:r>
            <a:r>
              <a:rPr lang="en-US" altLang="en-US" b="1" i="1" dirty="0" smtClean="0"/>
              <a:t>JAD</a:t>
            </a:r>
            <a:r>
              <a:rPr lang="en-US" altLang="en-US" dirty="0" smtClean="0"/>
              <a:t>) - knowledge workers and IT specialists meet, sometimes for several days, to define or review the business requirements for the system </a:t>
            </a:r>
          </a:p>
        </p:txBody>
      </p:sp>
    </p:spTree>
    <p:extLst>
      <p:ext uri="{BB962C8B-B14F-4D97-AF65-F5344CB8AC3E}">
        <p14:creationId xmlns:p14="http://schemas.microsoft.com/office/powerpoint/2010/main" val="2691114449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Phase 2: Analysis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524375"/>
          </a:xfrm>
        </p:spPr>
        <p:txBody>
          <a:bodyPr/>
          <a:lstStyle/>
          <a:p>
            <a:pPr marL="766763" lvl="1" indent="-419100" defTabSz="809625">
              <a:buFont typeface="Wingdings" panose="05000000000000000000" pitchFamily="2" charset="2"/>
              <a:buAutoNum type="arabicPeriod" startAt="2"/>
            </a:pPr>
            <a:r>
              <a:rPr lang="en-US" altLang="en-US" smtClean="0"/>
              <a:t>Prioritize the requirements</a:t>
            </a:r>
          </a:p>
          <a:p>
            <a:pPr marL="1063625" lvl="2" indent="-381000" defTabSz="809625"/>
            <a:r>
              <a:rPr lang="en-US" altLang="en-US" b="1" i="1" smtClean="0"/>
              <a:t>Requirements definition document –</a:t>
            </a:r>
            <a:r>
              <a:rPr lang="en-US" altLang="en-US" smtClean="0"/>
              <a:t> prioritizes the business requirements and places them in a formal comprehensive document </a:t>
            </a:r>
          </a:p>
        </p:txBody>
      </p:sp>
    </p:spTree>
    <p:extLst>
      <p:ext uri="{BB962C8B-B14F-4D97-AF65-F5344CB8AC3E}">
        <p14:creationId xmlns:p14="http://schemas.microsoft.com/office/powerpoint/2010/main" val="2821329592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Phase 2: Analysis</a:t>
            </a:r>
          </a:p>
        </p:txBody>
      </p:sp>
      <p:pic>
        <p:nvPicPr>
          <p:cNvPr id="55299" name="Picture 5" descr="haa5223x_06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76" y="1592263"/>
            <a:ext cx="8272463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678049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Phase 3: Design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524375"/>
          </a:xfrm>
        </p:spPr>
        <p:txBody>
          <a:bodyPr/>
          <a:lstStyle/>
          <a:p>
            <a:pPr marL="457200" indent="-457200" defTabSz="809625"/>
            <a:r>
              <a:rPr lang="en-US" altLang="en-US" b="1" i="1" smtClean="0"/>
              <a:t>Design phase</a:t>
            </a:r>
            <a:r>
              <a:rPr lang="en-US" altLang="en-US" smtClean="0"/>
              <a:t> - build a technical blueprint of how the proposed system will work </a:t>
            </a:r>
          </a:p>
          <a:p>
            <a:pPr marL="457200" indent="-457200" defTabSz="809625"/>
            <a:r>
              <a:rPr lang="en-US" altLang="en-US" smtClean="0"/>
              <a:t>Two primary design activities:</a:t>
            </a:r>
          </a:p>
          <a:p>
            <a:pPr marL="766763" lvl="1" indent="-419100" defTabSz="809625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Design the technical architecture </a:t>
            </a:r>
            <a:endParaRPr lang="en-US" altLang="en-US" b="1" i="1" smtClean="0"/>
          </a:p>
          <a:p>
            <a:pPr marL="1063625" lvl="2" indent="-381000" defTabSz="809625"/>
            <a:r>
              <a:rPr lang="en-US" altLang="en-US" b="1" i="1" smtClean="0"/>
              <a:t>Technical architecture - </a:t>
            </a:r>
            <a:r>
              <a:rPr lang="en-US" altLang="en-US" smtClean="0"/>
              <a:t>defines the hardware, software, and telecommunications equipment required to run the system </a:t>
            </a:r>
          </a:p>
        </p:txBody>
      </p:sp>
    </p:spTree>
    <p:extLst>
      <p:ext uri="{BB962C8B-B14F-4D97-AF65-F5344CB8AC3E}">
        <p14:creationId xmlns:p14="http://schemas.microsoft.com/office/powerpoint/2010/main" val="1047009976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4000" dirty="0"/>
              <a:t>STUDENT LEARNING OUTCOMES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997526" y="1169896"/>
            <a:ext cx="9490364" cy="4524375"/>
          </a:xfrm>
        </p:spPr>
        <p:txBody>
          <a:bodyPr/>
          <a:lstStyle/>
          <a:p>
            <a:pPr marL="457200" indent="-457200" defTabSz="809625">
              <a:buFont typeface="Wingdings" panose="05000000000000000000" pitchFamily="2" charset="2"/>
              <a:buAutoNum type="arabicPeriod"/>
            </a:pPr>
            <a:r>
              <a:rPr lang="en-US" altLang="en-US" dirty="0" smtClean="0"/>
              <a:t>List the seven steps in the systems development life cycle (DSLC) and associated activities for each step.</a:t>
            </a:r>
          </a:p>
          <a:p>
            <a:pPr marL="457200" indent="-457200" defTabSz="809625">
              <a:buFont typeface="Wingdings" panose="05000000000000000000" pitchFamily="2" charset="2"/>
              <a:buAutoNum type="arabicPeriod"/>
            </a:pPr>
            <a:r>
              <a:rPr lang="en-US" altLang="en-US" dirty="0" smtClean="0"/>
              <a:t>Describe the four systems development methodologies.</a:t>
            </a:r>
          </a:p>
          <a:p>
            <a:pPr marL="457200" indent="-457200" defTabSz="809625">
              <a:buFont typeface="Wingdings" panose="05000000000000000000" pitchFamily="2" charset="2"/>
              <a:buAutoNum type="arabicPeriod"/>
            </a:pPr>
            <a:r>
              <a:rPr lang="en-US" altLang="en-US" dirty="0" smtClean="0"/>
              <a:t>Define the role of outsourcing.</a:t>
            </a:r>
          </a:p>
          <a:p>
            <a:pPr marL="457200" indent="-457200" defTabSz="809625">
              <a:buFont typeface="Wingdings" panose="05000000000000000000" pitchFamily="2" charset="2"/>
              <a:buAutoNum type="arabicPeriod" startAt="4"/>
            </a:pPr>
            <a:r>
              <a:rPr lang="en-US" altLang="en-US"/>
              <a:t>L</a:t>
            </a:r>
            <a:r>
              <a:rPr lang="en-US" altLang="en-US" smtClean="0"/>
              <a:t>ist </a:t>
            </a:r>
            <a:r>
              <a:rPr lang="en-US" altLang="en-US" dirty="0"/>
              <a:t>and describe the three different forms of outsourcing.</a:t>
            </a:r>
          </a:p>
          <a:p>
            <a:pPr marL="457200" indent="-457200" defTabSz="809625">
              <a:buFont typeface="Wingdings" panose="05000000000000000000" pitchFamily="2" charset="2"/>
              <a:buAutoNum type="arabicPeriod" startAt="4"/>
            </a:pPr>
            <a:r>
              <a:rPr lang="en-US" altLang="en-US" dirty="0" smtClean="0"/>
              <a:t>Describe </a:t>
            </a:r>
            <a:r>
              <a:rPr lang="en-US" altLang="en-US" dirty="0"/>
              <a:t>business process outsourcing (BPO).</a:t>
            </a:r>
          </a:p>
          <a:p>
            <a:pPr marL="457200" indent="-457200" defTabSz="809625">
              <a:buFont typeface="Wingdings" panose="05000000000000000000" pitchFamily="2" charset="2"/>
              <a:buAutoNum type="arabicPeriod" startAt="4"/>
            </a:pPr>
            <a:r>
              <a:rPr lang="en-US" altLang="en-US" dirty="0"/>
              <a:t>Describe prototyping and profile an example of a prototype.</a:t>
            </a:r>
          </a:p>
          <a:p>
            <a:pPr marL="457200" indent="-457200" defTabSz="809625">
              <a:buFont typeface="Wingdings" panose="05000000000000000000" pitchFamily="2" charset="2"/>
              <a:buAutoNum type="arabicPeriod" startAt="4"/>
            </a:pPr>
            <a:r>
              <a:rPr lang="en-US" altLang="en-US" dirty="0"/>
              <a:t>Describe the advantages of prototyping.</a:t>
            </a:r>
          </a:p>
          <a:p>
            <a:pPr marL="457200" indent="-457200" defTabSz="809625">
              <a:buFont typeface="Wingdings" panose="05000000000000000000" pitchFamily="2" charset="2"/>
              <a:buAutoNum type="arabicPeriod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1170388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Phase 3: Design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524375"/>
          </a:xfrm>
        </p:spPr>
        <p:txBody>
          <a:bodyPr/>
          <a:lstStyle/>
          <a:p>
            <a:pPr marL="766763" lvl="1" indent="-419100" defTabSz="809625">
              <a:buFont typeface="Wingdings" panose="05000000000000000000" pitchFamily="2" charset="2"/>
              <a:buAutoNum type="arabicPeriod" startAt="2"/>
            </a:pPr>
            <a:r>
              <a:rPr lang="en-US" altLang="en-US" smtClean="0"/>
              <a:t>Design system models</a:t>
            </a:r>
            <a:endParaRPr lang="en-US" altLang="en-US" b="1" i="1" smtClean="0"/>
          </a:p>
          <a:p>
            <a:pPr marL="1063625" lvl="2" indent="-381000" defTabSz="809625"/>
            <a:r>
              <a:rPr lang="en-US" altLang="en-US" b="1" i="1" smtClean="0"/>
              <a:t>Modeling </a:t>
            </a:r>
            <a:r>
              <a:rPr lang="en-US" altLang="en-US" smtClean="0"/>
              <a:t>- the activity of drawing a graphical representation of a design</a:t>
            </a:r>
            <a:endParaRPr lang="en-US" altLang="en-US" b="1" i="1" smtClean="0"/>
          </a:p>
          <a:p>
            <a:pPr marL="1063625" lvl="2" indent="-381000" defTabSz="809625"/>
            <a:r>
              <a:rPr lang="en-US" altLang="en-US" b="1" i="1" smtClean="0"/>
              <a:t>Graphical user interface (GUI) </a:t>
            </a:r>
            <a:r>
              <a:rPr lang="en-US" altLang="en-US" smtClean="0"/>
              <a:t>- the interface to an information system  </a:t>
            </a:r>
            <a:endParaRPr lang="en-US" altLang="en-US" b="1" i="1" smtClean="0"/>
          </a:p>
          <a:p>
            <a:pPr marL="1063625" lvl="2" indent="-381000" defTabSz="809625"/>
            <a:r>
              <a:rPr lang="en-US" altLang="en-US" b="1" i="1" smtClean="0"/>
              <a:t>GUI screen design</a:t>
            </a:r>
            <a:r>
              <a:rPr lang="en-US" altLang="en-US" smtClean="0"/>
              <a:t> - the ability to model the information system screens for an entire system </a:t>
            </a:r>
          </a:p>
        </p:txBody>
      </p:sp>
    </p:spTree>
    <p:extLst>
      <p:ext uri="{BB962C8B-B14F-4D97-AF65-F5344CB8AC3E}">
        <p14:creationId xmlns:p14="http://schemas.microsoft.com/office/powerpoint/2010/main" val="2180335077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Phase 4: Development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524375"/>
          </a:xfrm>
        </p:spPr>
        <p:txBody>
          <a:bodyPr/>
          <a:lstStyle/>
          <a:p>
            <a:pPr marL="457200" indent="-457200" defTabSz="809625"/>
            <a:r>
              <a:rPr lang="en-US" altLang="en-US" b="1" i="1" smtClean="0"/>
              <a:t>Development phase -</a:t>
            </a:r>
            <a:r>
              <a:rPr lang="en-US" altLang="en-US" smtClean="0"/>
              <a:t> take all of your detailed design documents from the design phase and transform them into an actual system </a:t>
            </a:r>
          </a:p>
          <a:p>
            <a:pPr marL="457200" indent="-457200" defTabSz="809625"/>
            <a:r>
              <a:rPr lang="en-US" altLang="en-US" smtClean="0"/>
              <a:t>Two primary development activities:</a:t>
            </a:r>
          </a:p>
          <a:p>
            <a:pPr marL="766763" lvl="1" indent="-419100" defTabSz="809625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Build the technical architecture</a:t>
            </a:r>
          </a:p>
          <a:p>
            <a:pPr marL="766763" lvl="1" indent="-419100" defTabSz="809625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Build the database and programs </a:t>
            </a:r>
          </a:p>
          <a:p>
            <a:pPr marL="1063625" lvl="2" indent="-381000" defTabSz="809625"/>
            <a:r>
              <a:rPr lang="en-US" altLang="en-US" smtClean="0"/>
              <a:t>Both of these activities are mostly performed by IT specialists</a:t>
            </a:r>
          </a:p>
        </p:txBody>
      </p:sp>
    </p:spTree>
    <p:extLst>
      <p:ext uri="{BB962C8B-B14F-4D97-AF65-F5344CB8AC3E}">
        <p14:creationId xmlns:p14="http://schemas.microsoft.com/office/powerpoint/2010/main" val="2937223725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Phase 5: Testing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524375"/>
          </a:xfrm>
        </p:spPr>
        <p:txBody>
          <a:bodyPr/>
          <a:lstStyle/>
          <a:p>
            <a:pPr marL="457200" indent="-457200" defTabSz="809625"/>
            <a:r>
              <a:rPr lang="en-US" altLang="en-US" b="1" i="1" smtClean="0"/>
              <a:t>Testing phase</a:t>
            </a:r>
            <a:r>
              <a:rPr lang="en-US" altLang="en-US" smtClean="0"/>
              <a:t> - verifies that the system works and meets all of the business requirements defined in the analysis phase </a:t>
            </a:r>
          </a:p>
          <a:p>
            <a:pPr marL="457200" indent="-457200" defTabSz="809625"/>
            <a:r>
              <a:rPr lang="en-US" altLang="en-US" smtClean="0"/>
              <a:t>Two primary testing activities:</a:t>
            </a:r>
          </a:p>
          <a:p>
            <a:pPr marL="766763" lvl="1" indent="-419100" defTabSz="809625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Write the test conditions</a:t>
            </a:r>
          </a:p>
          <a:p>
            <a:pPr marL="1063625" lvl="2" indent="-381000" defTabSz="809625"/>
            <a:r>
              <a:rPr lang="en-US" altLang="en-US" b="1" i="1" smtClean="0"/>
              <a:t>Test conditions</a:t>
            </a:r>
            <a:r>
              <a:rPr lang="en-US" altLang="en-US" smtClean="0"/>
              <a:t> - the detailed steps the system must perform along with the expected results of each step </a:t>
            </a:r>
          </a:p>
        </p:txBody>
      </p:sp>
    </p:spTree>
    <p:extLst>
      <p:ext uri="{BB962C8B-B14F-4D97-AF65-F5344CB8AC3E}">
        <p14:creationId xmlns:p14="http://schemas.microsoft.com/office/powerpoint/2010/main" val="3642012030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Phase 5: Testing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524375"/>
          </a:xfrm>
        </p:spPr>
        <p:txBody>
          <a:bodyPr/>
          <a:lstStyle/>
          <a:p>
            <a:pPr marL="766763" lvl="1" indent="-419100" defTabSz="809625">
              <a:buFont typeface="Wingdings" panose="05000000000000000000" pitchFamily="2" charset="2"/>
              <a:buAutoNum type="arabicPeriod" startAt="2"/>
            </a:pPr>
            <a:r>
              <a:rPr lang="en-US" altLang="en-US" smtClean="0"/>
              <a:t>Perform the testing of the system</a:t>
            </a:r>
          </a:p>
          <a:p>
            <a:pPr marL="1063625" lvl="2" indent="-381000" defTabSz="809625"/>
            <a:r>
              <a:rPr lang="en-US" altLang="en-US" b="1" i="1" smtClean="0"/>
              <a:t>Unit testing</a:t>
            </a:r>
            <a:r>
              <a:rPr lang="en-US" altLang="en-US" smtClean="0"/>
              <a:t> – tests individual units of code</a:t>
            </a:r>
            <a:endParaRPr lang="en-US" altLang="en-US" b="1" i="1" smtClean="0"/>
          </a:p>
          <a:p>
            <a:pPr marL="1063625" lvl="2" indent="-381000" defTabSz="809625"/>
            <a:r>
              <a:rPr lang="en-US" altLang="en-US" b="1" i="1" smtClean="0"/>
              <a:t>System testing</a:t>
            </a:r>
            <a:r>
              <a:rPr lang="en-US" altLang="en-US" smtClean="0"/>
              <a:t> – verifies that the units of code function correctly when integrated</a:t>
            </a:r>
            <a:endParaRPr lang="en-US" altLang="en-US" b="1" i="1" smtClean="0"/>
          </a:p>
          <a:p>
            <a:pPr marL="1063625" lvl="2" indent="-381000" defTabSz="809625"/>
            <a:r>
              <a:rPr lang="en-US" altLang="en-US" b="1" i="1" smtClean="0"/>
              <a:t>Integration testing</a:t>
            </a:r>
            <a:r>
              <a:rPr lang="en-US" altLang="en-US" smtClean="0"/>
              <a:t> – verifies that separate systems work together</a:t>
            </a:r>
            <a:endParaRPr lang="en-US" altLang="en-US" b="1" i="1" smtClean="0"/>
          </a:p>
          <a:p>
            <a:pPr marL="1063625" lvl="2" indent="-381000" defTabSz="809625"/>
            <a:r>
              <a:rPr lang="en-US" altLang="en-US" b="1" i="1" smtClean="0"/>
              <a:t>User acceptance testing (UAT) </a:t>
            </a:r>
            <a:r>
              <a:rPr lang="en-US" altLang="en-US" smtClean="0"/>
              <a:t>– determines if the system satisfies the business requirements </a:t>
            </a:r>
          </a:p>
        </p:txBody>
      </p:sp>
    </p:spTree>
    <p:extLst>
      <p:ext uri="{BB962C8B-B14F-4D97-AF65-F5344CB8AC3E}">
        <p14:creationId xmlns:p14="http://schemas.microsoft.com/office/powerpoint/2010/main" val="713033935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Phase 6: Implementation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524375"/>
          </a:xfrm>
        </p:spPr>
        <p:txBody>
          <a:bodyPr/>
          <a:lstStyle/>
          <a:p>
            <a:pPr marL="457200" indent="-457200" defTabSz="809625"/>
            <a:r>
              <a:rPr lang="en-US" altLang="en-US" b="1" i="1" smtClean="0"/>
              <a:t>Implementation phase - </a:t>
            </a:r>
            <a:r>
              <a:rPr lang="en-US" altLang="en-US" smtClean="0"/>
              <a:t>distribute the system to all of the knowledge workers and they begin using the system to perform their everyday jobs </a:t>
            </a:r>
          </a:p>
          <a:p>
            <a:pPr marL="457200" indent="-457200" defTabSz="809625"/>
            <a:r>
              <a:rPr lang="en-US" altLang="en-US" smtClean="0"/>
              <a:t>Two primary implementation activities</a:t>
            </a:r>
          </a:p>
          <a:p>
            <a:pPr marL="766763" lvl="1" indent="-419100" defTabSz="809625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Write detailed user documentation</a:t>
            </a:r>
          </a:p>
          <a:p>
            <a:pPr marL="1063625" lvl="2" indent="-381000" defTabSz="809625"/>
            <a:r>
              <a:rPr lang="en-US" altLang="en-US" b="1" i="1" smtClean="0"/>
              <a:t>User documentation</a:t>
            </a:r>
            <a:r>
              <a:rPr lang="en-US" altLang="en-US" smtClean="0"/>
              <a:t> - highlights how to use the system </a:t>
            </a:r>
          </a:p>
        </p:txBody>
      </p:sp>
    </p:spTree>
    <p:extLst>
      <p:ext uri="{BB962C8B-B14F-4D97-AF65-F5344CB8AC3E}">
        <p14:creationId xmlns:p14="http://schemas.microsoft.com/office/powerpoint/2010/main" val="955730621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Phase 6: Implementation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524375"/>
          </a:xfrm>
        </p:spPr>
        <p:txBody>
          <a:bodyPr/>
          <a:lstStyle/>
          <a:p>
            <a:pPr marL="766763" lvl="1" indent="-419100" defTabSz="809625">
              <a:buFont typeface="Wingdings" panose="05000000000000000000" pitchFamily="2" charset="2"/>
              <a:buAutoNum type="arabicPeriod" startAt="2"/>
            </a:pPr>
            <a:r>
              <a:rPr lang="en-US" altLang="en-US" smtClean="0"/>
              <a:t>Provide training for the system users</a:t>
            </a:r>
          </a:p>
          <a:p>
            <a:pPr marL="1063625" lvl="2" indent="-381000" defTabSz="809625"/>
            <a:r>
              <a:rPr lang="en-US" altLang="en-US" b="1" i="1" smtClean="0"/>
              <a:t>Online training</a:t>
            </a:r>
            <a:r>
              <a:rPr lang="en-US" altLang="en-US" smtClean="0"/>
              <a:t> - runs over the Internet or off a CD-ROM </a:t>
            </a:r>
            <a:endParaRPr lang="en-US" altLang="en-US" b="1" i="1" smtClean="0"/>
          </a:p>
          <a:p>
            <a:pPr marL="1063625" lvl="2" indent="-381000" defTabSz="809625"/>
            <a:r>
              <a:rPr lang="en-US" altLang="en-US" b="1" i="1" smtClean="0"/>
              <a:t>Workshop training - </a:t>
            </a:r>
            <a:r>
              <a:rPr lang="en-US" altLang="en-US" smtClean="0"/>
              <a:t>is held in a classroom environment and lead by an instructor </a:t>
            </a:r>
          </a:p>
        </p:txBody>
      </p:sp>
    </p:spTree>
    <p:extLst>
      <p:ext uri="{BB962C8B-B14F-4D97-AF65-F5344CB8AC3E}">
        <p14:creationId xmlns:p14="http://schemas.microsoft.com/office/powerpoint/2010/main" val="3564118079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Phase 6: Implementation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524375"/>
          </a:xfrm>
        </p:spPr>
        <p:txBody>
          <a:bodyPr/>
          <a:lstStyle/>
          <a:p>
            <a:r>
              <a:rPr lang="en-US" altLang="en-US" smtClean="0"/>
              <a:t>Choose the right implementation method</a:t>
            </a:r>
            <a:endParaRPr lang="en-US" altLang="en-US" b="1" i="1" smtClean="0"/>
          </a:p>
          <a:p>
            <a:pPr lvl="1"/>
            <a:r>
              <a:rPr lang="en-US" altLang="en-US" b="1" i="1" smtClean="0"/>
              <a:t>Parallel implementation</a:t>
            </a:r>
            <a:r>
              <a:rPr lang="en-US" altLang="en-US" smtClean="0"/>
              <a:t> – use both the old and new system simultaneously</a:t>
            </a:r>
            <a:endParaRPr lang="en-US" altLang="en-US" b="1" i="1" smtClean="0"/>
          </a:p>
          <a:p>
            <a:pPr lvl="1"/>
            <a:r>
              <a:rPr lang="en-US" altLang="en-US" b="1" i="1" smtClean="0"/>
              <a:t>Plunge implementation</a:t>
            </a:r>
            <a:r>
              <a:rPr lang="en-US" altLang="en-US" smtClean="0"/>
              <a:t> – discard the old system completely and use the new </a:t>
            </a:r>
            <a:endParaRPr lang="en-US" altLang="en-US" b="1" i="1" smtClean="0"/>
          </a:p>
          <a:p>
            <a:pPr lvl="1"/>
            <a:r>
              <a:rPr lang="en-US" altLang="en-US" b="1" i="1" smtClean="0"/>
              <a:t>Pilot implementation</a:t>
            </a:r>
            <a:r>
              <a:rPr lang="en-US" altLang="en-US" smtClean="0"/>
              <a:t> – start with small groups of people on the new system and gradually add more users</a:t>
            </a:r>
            <a:endParaRPr lang="en-US" altLang="en-US" b="1" i="1" smtClean="0"/>
          </a:p>
          <a:p>
            <a:pPr lvl="1"/>
            <a:r>
              <a:rPr lang="en-US" altLang="en-US" b="1" i="1" smtClean="0"/>
              <a:t>Phased implementation</a:t>
            </a:r>
            <a:r>
              <a:rPr lang="en-US" altLang="en-US" smtClean="0"/>
              <a:t> – implement the new system in phases </a:t>
            </a:r>
          </a:p>
        </p:txBody>
      </p:sp>
    </p:spTree>
    <p:extLst>
      <p:ext uri="{BB962C8B-B14F-4D97-AF65-F5344CB8AC3E}">
        <p14:creationId xmlns:p14="http://schemas.microsoft.com/office/powerpoint/2010/main" val="3438872423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Phase 7: Maintenance 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524375"/>
          </a:xfrm>
        </p:spPr>
        <p:txBody>
          <a:bodyPr/>
          <a:lstStyle/>
          <a:p>
            <a:pPr marL="457200" indent="-457200" defTabSz="809625"/>
            <a:r>
              <a:rPr lang="en-US" altLang="en-US" b="1" i="1" smtClean="0"/>
              <a:t>Maintenance phase</a:t>
            </a:r>
            <a:r>
              <a:rPr lang="en-US" altLang="en-US" smtClean="0"/>
              <a:t> -  monitor and support the new system to ensure it continues to meet the business goals </a:t>
            </a:r>
          </a:p>
          <a:p>
            <a:pPr marL="457200" indent="-457200" defTabSz="809625"/>
            <a:r>
              <a:rPr lang="en-US" altLang="en-US" smtClean="0"/>
              <a:t>Two primary maintenance activities:</a:t>
            </a:r>
          </a:p>
          <a:p>
            <a:pPr marL="766763" lvl="1" indent="-419100" defTabSz="809625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Build a help desk to support the system users </a:t>
            </a:r>
          </a:p>
          <a:p>
            <a:pPr marL="1063625" lvl="2" indent="-381000" defTabSz="809625"/>
            <a:r>
              <a:rPr lang="en-US" altLang="en-US" b="1" i="1" smtClean="0"/>
              <a:t>Help desk</a:t>
            </a:r>
            <a:r>
              <a:rPr lang="en-US" altLang="en-US" smtClean="0"/>
              <a:t> - a group of people who responds to knowledge workers’ questions </a:t>
            </a:r>
          </a:p>
          <a:p>
            <a:pPr marL="766763" lvl="1" indent="-419100" defTabSz="809625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Provide an environment to support system changes </a:t>
            </a:r>
          </a:p>
        </p:txBody>
      </p:sp>
    </p:spTree>
    <p:extLst>
      <p:ext uri="{BB962C8B-B14F-4D97-AF65-F5344CB8AC3E}">
        <p14:creationId xmlns:p14="http://schemas.microsoft.com/office/powerpoint/2010/main" val="846286274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4000"/>
              <a:t>SYSTEMS DEVELOPMENT METHODOLOGIES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524375"/>
          </a:xfrm>
        </p:spPr>
        <p:txBody>
          <a:bodyPr/>
          <a:lstStyle/>
          <a:p>
            <a:r>
              <a:rPr lang="en-US" altLang="en-US" smtClean="0"/>
              <a:t>Developers have different development methodologies:</a:t>
            </a:r>
          </a:p>
          <a:p>
            <a:pPr lvl="1"/>
            <a:r>
              <a:rPr lang="en-US" altLang="en-US" smtClean="0"/>
              <a:t>Waterfall methodology</a:t>
            </a:r>
          </a:p>
          <a:p>
            <a:pPr lvl="1"/>
            <a:r>
              <a:rPr lang="en-US" altLang="en-US" smtClean="0"/>
              <a:t>Rapid application development (RAD)</a:t>
            </a:r>
          </a:p>
          <a:p>
            <a:pPr lvl="1"/>
            <a:r>
              <a:rPr lang="en-US" altLang="en-US" smtClean="0"/>
              <a:t>Extreme programming (XP)</a:t>
            </a:r>
          </a:p>
          <a:p>
            <a:pPr lvl="1"/>
            <a:r>
              <a:rPr lang="en-US" altLang="en-US" smtClean="0"/>
              <a:t>Agile methodology </a:t>
            </a:r>
          </a:p>
        </p:txBody>
      </p:sp>
    </p:spTree>
    <p:extLst>
      <p:ext uri="{BB962C8B-B14F-4D97-AF65-F5344CB8AC3E}">
        <p14:creationId xmlns:p14="http://schemas.microsoft.com/office/powerpoint/2010/main" val="479179968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Waterfall Methodology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1887538"/>
          </a:xfrm>
        </p:spPr>
        <p:txBody>
          <a:bodyPr/>
          <a:lstStyle/>
          <a:p>
            <a:r>
              <a:rPr lang="en-US" altLang="en-US" b="1" i="1" smtClean="0"/>
              <a:t>Waterfall methodology</a:t>
            </a:r>
            <a:r>
              <a:rPr lang="en-US" altLang="en-US" smtClean="0"/>
              <a:t> - a sequential, activity-based process in which each phase in the SDLC is performed sequentially from planning through implementation</a:t>
            </a:r>
          </a:p>
        </p:txBody>
      </p:sp>
      <p:pic>
        <p:nvPicPr>
          <p:cNvPr id="77828" name="Picture 6" descr="haa5223x_06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8" y="3929064"/>
            <a:ext cx="5294312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811898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4000"/>
              <a:t>Mercedes-Benz Online Built-to-Order Trucks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997526" y="1290919"/>
            <a:ext cx="9490364" cy="4833658"/>
          </a:xfrm>
        </p:spPr>
        <p:txBody>
          <a:bodyPr/>
          <a:lstStyle/>
          <a:p>
            <a:r>
              <a:rPr lang="en-US" altLang="en-US" dirty="0" smtClean="0"/>
              <a:t>Mercedes-Benz allows customers to custom configure trucks online</a:t>
            </a:r>
          </a:p>
          <a:p>
            <a:r>
              <a:rPr lang="en-US" altLang="en-US" dirty="0" smtClean="0"/>
              <a:t>Online program is called Truck Online Configurator </a:t>
            </a:r>
          </a:p>
          <a:p>
            <a:r>
              <a:rPr lang="en-US" altLang="en-US" dirty="0"/>
              <a:t>5 months to create application</a:t>
            </a:r>
          </a:p>
          <a:p>
            <a:r>
              <a:rPr lang="en-US" altLang="en-US" dirty="0"/>
              <a:t>Including development, testing and installation </a:t>
            </a:r>
          </a:p>
          <a:p>
            <a:r>
              <a:rPr lang="en-US" altLang="en-US" dirty="0"/>
              <a:t>Phases would overlap</a:t>
            </a:r>
          </a:p>
          <a:p>
            <a:r>
              <a:rPr lang="en-US" altLang="en-US" dirty="0"/>
              <a:t>This approach is called rapid application development (RAD) </a:t>
            </a:r>
          </a:p>
        </p:txBody>
      </p:sp>
    </p:spTree>
    <p:extLst>
      <p:ext uri="{BB962C8B-B14F-4D97-AF65-F5344CB8AC3E}">
        <p14:creationId xmlns:p14="http://schemas.microsoft.com/office/powerpoint/2010/main" val="126963969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4000"/>
              <a:t>Rapid Application Development (RAD) 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524375"/>
          </a:xfrm>
        </p:spPr>
        <p:txBody>
          <a:bodyPr/>
          <a:lstStyle/>
          <a:p>
            <a:r>
              <a:rPr lang="en-US" altLang="en-US" b="1" i="1" smtClean="0"/>
              <a:t>Rapid application development (RAD)</a:t>
            </a:r>
            <a:r>
              <a:rPr lang="en-US" altLang="en-US" smtClean="0"/>
              <a:t> (also called </a:t>
            </a:r>
            <a:r>
              <a:rPr lang="en-US" altLang="en-US" b="1" i="1" smtClean="0"/>
              <a:t>rapid prototyping</a:t>
            </a:r>
            <a:r>
              <a:rPr lang="en-US" altLang="en-US" smtClean="0"/>
              <a:t>) - emphasizes extensive user involvement in the rapid and evolutionary construction of working prototypes of a system to accelerate the systems development process</a:t>
            </a:r>
            <a:endParaRPr lang="en-US" altLang="en-US" b="1" i="1" smtClean="0"/>
          </a:p>
          <a:p>
            <a:pPr lvl="1"/>
            <a:r>
              <a:rPr lang="en-US" altLang="en-US" b="1" i="1" smtClean="0"/>
              <a:t>Prototype</a:t>
            </a:r>
            <a:r>
              <a:rPr lang="en-US" altLang="en-US" smtClean="0"/>
              <a:t> - a smaller-scale, representation, or working model of the user’s requirements or a proposed design for an information system </a:t>
            </a:r>
          </a:p>
        </p:txBody>
      </p:sp>
    </p:spTree>
    <p:extLst>
      <p:ext uri="{BB962C8B-B14F-4D97-AF65-F5344CB8AC3E}">
        <p14:creationId xmlns:p14="http://schemas.microsoft.com/office/powerpoint/2010/main" val="3140350010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4000"/>
              <a:t>Rapid Application Development (RAD) </a:t>
            </a:r>
          </a:p>
        </p:txBody>
      </p:sp>
      <p:pic>
        <p:nvPicPr>
          <p:cNvPr id="81923" name="Picture 5" descr="haa5223x_06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6" y="1908175"/>
            <a:ext cx="7908925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1587355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Extreme Programming (XP) 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1511300"/>
          </a:xfrm>
        </p:spPr>
        <p:txBody>
          <a:bodyPr/>
          <a:lstStyle/>
          <a:p>
            <a:r>
              <a:rPr lang="en-US" altLang="en-US" b="1" i="1" smtClean="0"/>
              <a:t>Extreme programming (XP) - </a:t>
            </a:r>
            <a:r>
              <a:rPr lang="en-US" altLang="en-US" smtClean="0"/>
              <a:t>breaks a project into tiny phases and developers cannot continue on to the next phase until the first phase is complete</a:t>
            </a:r>
          </a:p>
        </p:txBody>
      </p:sp>
      <p:pic>
        <p:nvPicPr>
          <p:cNvPr id="83972" name="Picture 6" descr="haa5223x_06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657600"/>
            <a:ext cx="62484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454992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Agile Methodology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524375"/>
          </a:xfrm>
        </p:spPr>
        <p:txBody>
          <a:bodyPr/>
          <a:lstStyle/>
          <a:p>
            <a:r>
              <a:rPr lang="en-US" altLang="en-US" b="1" i="1" smtClean="0"/>
              <a:t>Agile methodology -</a:t>
            </a:r>
            <a:r>
              <a:rPr lang="en-US" altLang="en-US" smtClean="0"/>
              <a:t> a form of XP, aims for customer satisfaction through early and continuous delivery of useful software components </a:t>
            </a:r>
          </a:p>
        </p:txBody>
      </p:sp>
    </p:spTree>
    <p:extLst>
      <p:ext uri="{BB962C8B-B14F-4D97-AF65-F5344CB8AC3E}">
        <p14:creationId xmlns:p14="http://schemas.microsoft.com/office/powerpoint/2010/main" val="438815742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OUTSOURCING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524375"/>
          </a:xfrm>
        </p:spPr>
        <p:txBody>
          <a:bodyPr/>
          <a:lstStyle/>
          <a:p>
            <a:pPr marL="457200" indent="-457200" defTabSz="809625"/>
            <a:r>
              <a:rPr lang="en-US" altLang="en-US" smtClean="0"/>
              <a:t>Two primary choices to build IT systems (of great size and complexity):</a:t>
            </a:r>
            <a:endParaRPr lang="en-US" altLang="en-US" b="1" i="1" smtClean="0"/>
          </a:p>
          <a:p>
            <a:pPr marL="766763" lvl="1" indent="-419100" defTabSz="809625">
              <a:buFont typeface="Wingdings" panose="05000000000000000000" pitchFamily="2" charset="2"/>
              <a:buAutoNum type="arabicPeriod"/>
            </a:pPr>
            <a:r>
              <a:rPr lang="en-US" altLang="en-US" b="1" i="1" smtClean="0"/>
              <a:t>Insourcing</a:t>
            </a:r>
            <a:r>
              <a:rPr lang="en-US" altLang="en-US" i="1" smtClean="0"/>
              <a:t> -</a:t>
            </a:r>
            <a:r>
              <a:rPr lang="en-US" altLang="en-US" smtClean="0"/>
              <a:t> involves choosing IT specialists within your organization to develop the system</a:t>
            </a:r>
            <a:endParaRPr lang="en-US" altLang="en-US" b="1" i="1" smtClean="0"/>
          </a:p>
          <a:p>
            <a:pPr marL="766763" lvl="1" indent="-419100" defTabSz="809625">
              <a:buFont typeface="Wingdings" panose="05000000000000000000" pitchFamily="2" charset="2"/>
              <a:buAutoNum type="arabicPeriod"/>
            </a:pPr>
            <a:r>
              <a:rPr lang="en-US" altLang="en-US" b="1" i="1" smtClean="0"/>
              <a:t>Outsourcing</a:t>
            </a:r>
            <a:r>
              <a:rPr lang="en-US" altLang="en-US" smtClean="0"/>
              <a:t> - the delegation of specific work to a third party for a specified length of time, at a specified cost, and at a specified level of service </a:t>
            </a:r>
          </a:p>
        </p:txBody>
      </p:sp>
    </p:spTree>
    <p:extLst>
      <p:ext uri="{BB962C8B-B14F-4D97-AF65-F5344CB8AC3E}">
        <p14:creationId xmlns:p14="http://schemas.microsoft.com/office/powerpoint/2010/main" val="205795564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cs typeface="Karma Medium"/>
              </a:rPr>
              <a:t>OUTSOURCING</a:t>
            </a:r>
          </a:p>
        </p:txBody>
      </p:sp>
      <p:pic>
        <p:nvPicPr>
          <p:cNvPr id="90115" name="Picture 35" descr="haa11528_06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71600"/>
            <a:ext cx="8610600" cy="482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769425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OUTSOURCING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524375"/>
          </a:xfrm>
        </p:spPr>
        <p:txBody>
          <a:bodyPr/>
          <a:lstStyle/>
          <a:p>
            <a:r>
              <a:rPr lang="en-US" altLang="en-US" smtClean="0"/>
              <a:t>The main reasons behind the rapid growth of the outsourcing industry include the following: </a:t>
            </a:r>
          </a:p>
          <a:p>
            <a:pPr lvl="1"/>
            <a:r>
              <a:rPr lang="en-US" altLang="en-US" smtClean="0"/>
              <a:t>Globalization and the Internet </a:t>
            </a:r>
          </a:p>
          <a:p>
            <a:pPr lvl="1"/>
            <a:r>
              <a:rPr lang="en-US" altLang="en-US" smtClean="0"/>
              <a:t>Growing economy and low unemployment rate</a:t>
            </a:r>
          </a:p>
          <a:p>
            <a:pPr lvl="1"/>
            <a:r>
              <a:rPr lang="en-US" altLang="en-US" smtClean="0"/>
              <a:t>Technology and deregulation </a:t>
            </a:r>
          </a:p>
          <a:p>
            <a:r>
              <a:rPr lang="en-US" altLang="en-US" i="1" smtClean="0"/>
              <a:t>Request for proposal (RFP)</a:t>
            </a:r>
            <a:r>
              <a:rPr lang="en-US" altLang="en-US" smtClean="0"/>
              <a:t> – outsourcing document that informs vendors of your logical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2960702477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Outsourcing Options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524375"/>
          </a:xfrm>
        </p:spPr>
        <p:txBody>
          <a:bodyPr/>
          <a:lstStyle/>
          <a:p>
            <a:pPr marL="457200" indent="-457200" defTabSz="809625"/>
            <a:r>
              <a:rPr lang="en-US" altLang="en-US" smtClean="0"/>
              <a:t>IT outsourcing for software development can take one of four forms:</a:t>
            </a:r>
          </a:p>
          <a:p>
            <a:pPr marL="766763" lvl="1" indent="-419100" defTabSz="809625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Purchase existing software</a:t>
            </a:r>
          </a:p>
          <a:p>
            <a:pPr marL="766763" lvl="1" indent="-419100" defTabSz="809625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Purchase existing software and paying the publisher to make certain modifications</a:t>
            </a:r>
          </a:p>
          <a:p>
            <a:pPr marL="766763" lvl="1" indent="-419100" defTabSz="809625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Purchase existing software and paying the publisher for the right to make modifications yourself</a:t>
            </a:r>
          </a:p>
          <a:p>
            <a:pPr marL="766763" lvl="1" indent="-419100" defTabSz="809625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Outsource the development of an entirely new and unique system for which no software exists </a:t>
            </a:r>
          </a:p>
        </p:txBody>
      </p:sp>
    </p:spTree>
    <p:extLst>
      <p:ext uri="{BB962C8B-B14F-4D97-AF65-F5344CB8AC3E}">
        <p14:creationId xmlns:p14="http://schemas.microsoft.com/office/powerpoint/2010/main" val="3721308817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Outsourcing Options</a:t>
            </a:r>
          </a:p>
        </p:txBody>
      </p:sp>
      <p:pic>
        <p:nvPicPr>
          <p:cNvPr id="96259" name="Picture 5" descr="haa5223x_06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4" y="1724026"/>
            <a:ext cx="5451475" cy="476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315471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Outsourcing Options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524375"/>
          </a:xfrm>
        </p:spPr>
        <p:txBody>
          <a:bodyPr/>
          <a:lstStyle/>
          <a:p>
            <a:pPr marL="457200" indent="-457200" defTabSz="809625"/>
            <a:r>
              <a:rPr lang="en-US" altLang="en-US" smtClean="0"/>
              <a:t>There are three different forms of outsourcing:</a:t>
            </a:r>
            <a:endParaRPr lang="en-US" altLang="en-US" b="1" i="1" smtClean="0"/>
          </a:p>
          <a:p>
            <a:pPr marL="766763" lvl="1" indent="-419100" defTabSz="809625">
              <a:buFont typeface="Wingdings" panose="05000000000000000000" pitchFamily="2" charset="2"/>
              <a:buAutoNum type="arabicPeriod"/>
            </a:pPr>
            <a:r>
              <a:rPr lang="en-US" altLang="en-US" b="1" i="1" smtClean="0"/>
              <a:t>Onshore outsourcing</a:t>
            </a:r>
            <a:r>
              <a:rPr lang="en-US" altLang="en-US" smtClean="0"/>
              <a:t> -</a:t>
            </a:r>
            <a:r>
              <a:rPr lang="en-US" altLang="en-US" b="1" i="1" smtClean="0"/>
              <a:t> </a:t>
            </a:r>
            <a:r>
              <a:rPr lang="en-US" altLang="en-US" smtClean="0"/>
              <a:t>the process of engaging another company within the same country for services</a:t>
            </a:r>
            <a:endParaRPr lang="en-US" altLang="en-US" b="1" i="1" smtClean="0"/>
          </a:p>
          <a:p>
            <a:pPr marL="766763" lvl="1" indent="-419100" defTabSz="809625">
              <a:buFont typeface="Wingdings" panose="05000000000000000000" pitchFamily="2" charset="2"/>
              <a:buAutoNum type="arabicPeriod"/>
            </a:pPr>
            <a:r>
              <a:rPr lang="en-US" altLang="en-US" b="1" i="1" smtClean="0"/>
              <a:t>Nearshore outsourcing</a:t>
            </a:r>
            <a:r>
              <a:rPr lang="en-US" altLang="en-US" smtClean="0"/>
              <a:t> - contracting an outsourcing arrangement with a company in a nearby country</a:t>
            </a:r>
            <a:endParaRPr lang="en-US" altLang="en-US" b="1" i="1" smtClean="0"/>
          </a:p>
          <a:p>
            <a:pPr marL="766763" lvl="1" indent="-419100" defTabSz="809625">
              <a:buFont typeface="Wingdings" panose="05000000000000000000" pitchFamily="2" charset="2"/>
              <a:buAutoNum type="arabicPeriod"/>
            </a:pPr>
            <a:r>
              <a:rPr lang="en-US" altLang="en-US" b="1" i="1" smtClean="0"/>
              <a:t>Offshore outsourcing</a:t>
            </a:r>
            <a:r>
              <a:rPr lang="en-US" altLang="en-US" smtClean="0"/>
              <a:t> - contracting with a company that is geographically far away </a:t>
            </a:r>
          </a:p>
        </p:txBody>
      </p:sp>
    </p:spTree>
    <p:extLst>
      <p:ext uri="{BB962C8B-B14F-4D97-AF65-F5344CB8AC3E}">
        <p14:creationId xmlns:p14="http://schemas.microsoft.com/office/powerpoint/2010/main" val="2893315650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4000"/>
              <a:t>Mercedes-Benz Online Built-to-Order Trucks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97526" y="1363533"/>
            <a:ext cx="9490364" cy="4524375"/>
          </a:xfrm>
        </p:spPr>
        <p:txBody>
          <a:bodyPr/>
          <a:lstStyle/>
          <a:p>
            <a:r>
              <a:rPr lang="en-US" altLang="en-US" dirty="0" smtClean="0"/>
              <a:t>Class discussion…</a:t>
            </a:r>
          </a:p>
          <a:p>
            <a:pPr lvl="1"/>
            <a:r>
              <a:rPr lang="en-US" altLang="en-US" dirty="0" smtClean="0"/>
              <a:t>Have you custom-ordered an auto?  What was the process? Was it IT-enabled?</a:t>
            </a:r>
          </a:p>
          <a:p>
            <a:pPr lvl="1"/>
            <a:r>
              <a:rPr lang="en-US" altLang="en-US" dirty="0" smtClean="0"/>
              <a:t>Why is custom ordering a competitive advantage?</a:t>
            </a:r>
          </a:p>
          <a:p>
            <a:pPr lvl="1"/>
            <a:r>
              <a:rPr lang="en-US" altLang="en-US" dirty="0" smtClean="0"/>
              <a:t>What are some potential dangers of overlapping activities in any type of process?</a:t>
            </a:r>
          </a:p>
        </p:txBody>
      </p:sp>
    </p:spTree>
    <p:extLst>
      <p:ext uri="{BB962C8B-B14F-4D97-AF65-F5344CB8AC3E}">
        <p14:creationId xmlns:p14="http://schemas.microsoft.com/office/powerpoint/2010/main" val="180779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Offshore Outsourcing 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524375"/>
          </a:xfrm>
        </p:spPr>
        <p:txBody>
          <a:bodyPr/>
          <a:lstStyle/>
          <a:p>
            <a:r>
              <a:rPr lang="en-US" altLang="en-US" smtClean="0"/>
              <a:t>Primary outsourcing countries are:</a:t>
            </a:r>
          </a:p>
          <a:p>
            <a:pPr lvl="1"/>
            <a:r>
              <a:rPr lang="en-US" altLang="en-US" smtClean="0"/>
              <a:t>India</a:t>
            </a:r>
          </a:p>
          <a:p>
            <a:pPr lvl="1"/>
            <a:r>
              <a:rPr lang="en-US" altLang="en-US" smtClean="0"/>
              <a:t>China</a:t>
            </a:r>
          </a:p>
          <a:p>
            <a:pPr lvl="1"/>
            <a:r>
              <a:rPr lang="en-US" altLang="en-US" smtClean="0"/>
              <a:t>Eastern Europe (including Russia)</a:t>
            </a:r>
          </a:p>
          <a:p>
            <a:pPr lvl="1"/>
            <a:r>
              <a:rPr lang="en-US" altLang="en-US" smtClean="0"/>
              <a:t>Ireland</a:t>
            </a:r>
          </a:p>
          <a:p>
            <a:pPr lvl="1"/>
            <a:r>
              <a:rPr lang="en-US" altLang="en-US" smtClean="0"/>
              <a:t>Israel</a:t>
            </a:r>
          </a:p>
          <a:p>
            <a:pPr lvl="1"/>
            <a:r>
              <a:rPr lang="en-US" altLang="en-US" smtClean="0"/>
              <a:t>Philippines </a:t>
            </a:r>
          </a:p>
        </p:txBody>
      </p:sp>
    </p:spTree>
    <p:extLst>
      <p:ext uri="{BB962C8B-B14F-4D97-AF65-F5344CB8AC3E}">
        <p14:creationId xmlns:p14="http://schemas.microsoft.com/office/powerpoint/2010/main" val="843213037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4000"/>
              <a:t>The Advantages and Disadvantages of Outsourcing 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524375"/>
          </a:xfrm>
        </p:spPr>
        <p:txBody>
          <a:bodyPr/>
          <a:lstStyle/>
          <a:p>
            <a:r>
              <a:rPr lang="en-US" altLang="en-US" smtClean="0"/>
              <a:t>Advantages:</a:t>
            </a:r>
          </a:p>
          <a:p>
            <a:pPr lvl="1"/>
            <a:r>
              <a:rPr lang="en-US" altLang="en-US" smtClean="0"/>
              <a:t>Focus on unique core competencies</a:t>
            </a:r>
          </a:p>
          <a:p>
            <a:pPr lvl="1"/>
            <a:r>
              <a:rPr lang="en-US" altLang="en-US" smtClean="0"/>
              <a:t>Exploit the intellect of another organization</a:t>
            </a:r>
          </a:p>
          <a:p>
            <a:pPr lvl="1"/>
            <a:r>
              <a:rPr lang="en-US" altLang="en-US" smtClean="0"/>
              <a:t>Better predict future costs</a:t>
            </a:r>
          </a:p>
          <a:p>
            <a:pPr lvl="1"/>
            <a:r>
              <a:rPr lang="en-US" altLang="en-US" smtClean="0"/>
              <a:t>Acquire leading-edge technology</a:t>
            </a:r>
          </a:p>
          <a:p>
            <a:pPr lvl="1"/>
            <a:r>
              <a:rPr lang="en-US" altLang="en-US" smtClean="0"/>
              <a:t>Reduce costs</a:t>
            </a:r>
          </a:p>
          <a:p>
            <a:pPr lvl="1"/>
            <a:r>
              <a:rPr lang="en-US" altLang="en-US" smtClean="0"/>
              <a:t>Improve performance accountability </a:t>
            </a:r>
          </a:p>
        </p:txBody>
      </p:sp>
    </p:spTree>
    <p:extLst>
      <p:ext uri="{BB962C8B-B14F-4D97-AF65-F5344CB8AC3E}">
        <p14:creationId xmlns:p14="http://schemas.microsoft.com/office/powerpoint/2010/main" val="2574463253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4000"/>
              <a:t>The Advantages and Disadvantages of Outsourcing 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524375"/>
          </a:xfrm>
        </p:spPr>
        <p:txBody>
          <a:bodyPr/>
          <a:lstStyle/>
          <a:p>
            <a:r>
              <a:rPr lang="en-US" altLang="en-US" smtClean="0"/>
              <a:t>Disadvantages:</a:t>
            </a:r>
          </a:p>
          <a:p>
            <a:pPr lvl="1"/>
            <a:r>
              <a:rPr lang="en-US" altLang="en-US" smtClean="0"/>
              <a:t>Reduces technical know-how for future innovation</a:t>
            </a:r>
          </a:p>
          <a:p>
            <a:pPr lvl="1"/>
            <a:r>
              <a:rPr lang="en-US" altLang="en-US" smtClean="0"/>
              <a:t>Reduces degree of control</a:t>
            </a:r>
          </a:p>
          <a:p>
            <a:pPr lvl="1"/>
            <a:r>
              <a:rPr lang="en-US" altLang="en-US" smtClean="0"/>
              <a:t>Increases vulnerability of your strategic information</a:t>
            </a:r>
          </a:p>
          <a:p>
            <a:pPr lvl="1"/>
            <a:r>
              <a:rPr lang="en-US" altLang="en-US" smtClean="0"/>
              <a:t>Increases dependency on other organizations </a:t>
            </a:r>
          </a:p>
        </p:txBody>
      </p:sp>
    </p:spTree>
    <p:extLst>
      <p:ext uri="{BB962C8B-B14F-4D97-AF65-F5344CB8AC3E}">
        <p14:creationId xmlns:p14="http://schemas.microsoft.com/office/powerpoint/2010/main" val="3456997205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4000"/>
              <a:t>The Advantages and Disadvantages of Outsourcing </a:t>
            </a:r>
          </a:p>
        </p:txBody>
      </p:sp>
      <p:pic>
        <p:nvPicPr>
          <p:cNvPr id="106499" name="Picture 35" descr="haa11528_06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7620000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695616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4000"/>
              <a:t>Business Process Outsourcing (BPO)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524375"/>
          </a:xfrm>
        </p:spPr>
        <p:txBody>
          <a:bodyPr/>
          <a:lstStyle/>
          <a:p>
            <a:r>
              <a:rPr lang="en-US" altLang="en-US" b="1" i="1" smtClean="0"/>
              <a:t>Business process outsourcing (BPO)</a:t>
            </a:r>
            <a:r>
              <a:rPr lang="en-US" altLang="en-US" smtClean="0"/>
              <a:t> is using a contractual service to completely manage, deliver and operate one or more (typically IT or call center-intensive) business processes or functions </a:t>
            </a:r>
          </a:p>
        </p:txBody>
      </p:sp>
    </p:spTree>
    <p:extLst>
      <p:ext uri="{BB962C8B-B14F-4D97-AF65-F5344CB8AC3E}">
        <p14:creationId xmlns:p14="http://schemas.microsoft.com/office/powerpoint/2010/main" val="613460509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4000"/>
              <a:t>Business Process Outsourcing (BPO)</a:t>
            </a:r>
          </a:p>
        </p:txBody>
      </p:sp>
      <p:pic>
        <p:nvPicPr>
          <p:cNvPr id="110595" name="Picture 5" descr="haa5223x_06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13" y="1593851"/>
            <a:ext cx="68199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6002140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PROTOTYPING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524375"/>
          </a:xfrm>
        </p:spPr>
        <p:txBody>
          <a:bodyPr/>
          <a:lstStyle/>
          <a:p>
            <a:r>
              <a:rPr lang="en-US" altLang="en-US" b="1" i="1" smtClean="0"/>
              <a:t>Prototyping</a:t>
            </a:r>
            <a:r>
              <a:rPr lang="en-US" altLang="en-US" smtClean="0"/>
              <a:t> - the process of building a model that demonstrates the features of a proposed product, service, or system </a:t>
            </a:r>
            <a:endParaRPr lang="en-US" altLang="en-US" b="1" i="1" smtClean="0"/>
          </a:p>
          <a:p>
            <a:pPr lvl="1"/>
            <a:r>
              <a:rPr lang="en-US" altLang="en-US" b="1" i="1" smtClean="0"/>
              <a:t>Proof-of-concept prototype -  </a:t>
            </a:r>
            <a:r>
              <a:rPr lang="en-US" altLang="en-US" smtClean="0"/>
              <a:t>used to prove the technical feasibility of a proposed system</a:t>
            </a:r>
            <a:endParaRPr lang="en-US" altLang="en-US" b="1" i="1" smtClean="0"/>
          </a:p>
          <a:p>
            <a:pPr lvl="1"/>
            <a:r>
              <a:rPr lang="en-US" altLang="en-US" b="1" i="1" smtClean="0"/>
              <a:t>Selling prototype </a:t>
            </a:r>
            <a:r>
              <a:rPr lang="en-US" altLang="en-US" smtClean="0"/>
              <a:t>- used to convince people of the worth of a proposed system </a:t>
            </a:r>
          </a:p>
        </p:txBody>
      </p:sp>
    </p:spTree>
    <p:extLst>
      <p:ext uri="{BB962C8B-B14F-4D97-AF65-F5344CB8AC3E}">
        <p14:creationId xmlns:p14="http://schemas.microsoft.com/office/powerpoint/2010/main" val="4284616923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Prototyping Process 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524375"/>
          </a:xfrm>
        </p:spPr>
        <p:txBody>
          <a:bodyPr/>
          <a:lstStyle/>
          <a:p>
            <a:pPr marL="457200" indent="-457200" defTabSz="809625"/>
            <a:r>
              <a:rPr lang="en-US" altLang="en-US" smtClean="0"/>
              <a:t>The prototyping process involves four steps:</a:t>
            </a:r>
          </a:p>
          <a:p>
            <a:pPr marL="766763" lvl="1" indent="-419100" defTabSz="809625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Identify basic requirements</a:t>
            </a:r>
          </a:p>
          <a:p>
            <a:pPr marL="766763" lvl="1" indent="-419100" defTabSz="809625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Develop initial prototype</a:t>
            </a:r>
          </a:p>
          <a:p>
            <a:pPr marL="766763" lvl="1" indent="-419100" defTabSz="809625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User review</a:t>
            </a:r>
          </a:p>
          <a:p>
            <a:pPr marL="766763" lvl="1" indent="-419100" defTabSz="809625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Revise and enhance the prototype </a:t>
            </a:r>
          </a:p>
        </p:txBody>
      </p:sp>
    </p:spTree>
    <p:extLst>
      <p:ext uri="{BB962C8B-B14F-4D97-AF65-F5344CB8AC3E}">
        <p14:creationId xmlns:p14="http://schemas.microsoft.com/office/powerpoint/2010/main" val="1343442774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Prototyping Process </a:t>
            </a:r>
          </a:p>
        </p:txBody>
      </p:sp>
      <p:pic>
        <p:nvPicPr>
          <p:cNvPr id="116739" name="Picture 5" descr="haa5223x_0612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51" y="1552575"/>
            <a:ext cx="3444875" cy="503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611205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Advantages of Prototyping 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524375"/>
          </a:xfrm>
        </p:spPr>
        <p:txBody>
          <a:bodyPr/>
          <a:lstStyle/>
          <a:p>
            <a:r>
              <a:rPr lang="en-US" altLang="en-US" smtClean="0"/>
              <a:t>Encourages Active User Participation </a:t>
            </a:r>
          </a:p>
          <a:p>
            <a:r>
              <a:rPr lang="en-US" altLang="en-US" smtClean="0"/>
              <a:t>Helps Resolve Discrepancies Among Users</a:t>
            </a:r>
          </a:p>
          <a:p>
            <a:r>
              <a:rPr lang="en-US" altLang="en-US" smtClean="0"/>
              <a:t>Gives Users a Feel for the Final System</a:t>
            </a:r>
          </a:p>
          <a:p>
            <a:r>
              <a:rPr lang="en-US" altLang="en-US" smtClean="0"/>
              <a:t>Helps Determine Technical Feasibility </a:t>
            </a:r>
          </a:p>
          <a:p>
            <a:r>
              <a:rPr lang="en-US" altLang="en-US" smtClean="0"/>
              <a:t>Helps Sell the Idea of a Proposed System</a:t>
            </a:r>
            <a:r>
              <a:rPr lang="en-US" altLang="en-US" sz="31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2798226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997526" y="1428079"/>
            <a:ext cx="9490364" cy="4524375"/>
          </a:xfrm>
        </p:spPr>
        <p:txBody>
          <a:bodyPr/>
          <a:lstStyle/>
          <a:p>
            <a:r>
              <a:rPr lang="en-US" altLang="en-US" dirty="0" smtClean="0"/>
              <a:t>Information systems are the support structure for meeting the company’s strategies and goals</a:t>
            </a:r>
          </a:p>
          <a:p>
            <a:r>
              <a:rPr lang="en-US" altLang="en-US" dirty="0" smtClean="0"/>
              <a:t>New systems are created because employees request it </a:t>
            </a:r>
          </a:p>
          <a:p>
            <a:r>
              <a:rPr lang="en-US" altLang="en-US" dirty="0" smtClean="0"/>
              <a:t>New systems are created to obtain a competitive advantage</a:t>
            </a:r>
          </a:p>
        </p:txBody>
      </p:sp>
    </p:spTree>
    <p:extLst>
      <p:ext uri="{BB962C8B-B14F-4D97-AF65-F5344CB8AC3E}">
        <p14:creationId xmlns:p14="http://schemas.microsoft.com/office/powerpoint/2010/main" val="932709571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Disadvantages of Prototyping 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524375"/>
          </a:xfrm>
        </p:spPr>
        <p:txBody>
          <a:bodyPr/>
          <a:lstStyle/>
          <a:p>
            <a:r>
              <a:rPr lang="en-US" altLang="en-US" smtClean="0"/>
              <a:t>Leads People to Believe the Final System Will Follow</a:t>
            </a:r>
          </a:p>
          <a:p>
            <a:r>
              <a:rPr lang="en-US" altLang="en-US" smtClean="0"/>
              <a:t>Gives No Indication of Performance under Operational Conditions</a:t>
            </a:r>
          </a:p>
          <a:p>
            <a:r>
              <a:rPr lang="en-US" altLang="en-US" smtClean="0"/>
              <a:t>Leads the Project Team to Forgo Proper Testing and Documentation</a:t>
            </a:r>
            <a:r>
              <a:rPr lang="en-US" altLang="en-US" sz="31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4044823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END-USER DEVELOPMENT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524375"/>
          </a:xfrm>
        </p:spPr>
        <p:txBody>
          <a:bodyPr/>
          <a:lstStyle/>
          <a:p>
            <a:pPr marL="457200" indent="-457200" defTabSz="809625"/>
            <a:r>
              <a:rPr lang="en-US" altLang="en-US" b="1" i="1" smtClean="0"/>
              <a:t>End-user development (EUD)</a:t>
            </a:r>
            <a:r>
              <a:rPr lang="en-US" altLang="en-US" smtClean="0"/>
              <a:t> is the collection of techniques and methodologies for the creation of non-trivial software applications by end users</a:t>
            </a:r>
          </a:p>
          <a:p>
            <a:pPr marL="457200" indent="-457200" defTabSz="809625"/>
            <a:r>
              <a:rPr lang="en-US" altLang="en-US" smtClean="0"/>
              <a:t>A successful strategy relies on two keys: </a:t>
            </a:r>
          </a:p>
          <a:p>
            <a:pPr marL="766763" lvl="1" indent="-419100" defTabSz="809625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Knowing which applications are good candidates</a:t>
            </a:r>
          </a:p>
          <a:p>
            <a:pPr marL="766763" lvl="1" indent="-419100" defTabSz="809625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Providing end users with the right tools </a:t>
            </a:r>
          </a:p>
        </p:txBody>
      </p:sp>
    </p:spTree>
    <p:extLst>
      <p:ext uri="{BB962C8B-B14F-4D97-AF65-F5344CB8AC3E}">
        <p14:creationId xmlns:p14="http://schemas.microsoft.com/office/powerpoint/2010/main" val="1812494638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Which Applications to Offload 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524375"/>
          </a:xfrm>
        </p:spPr>
        <p:txBody>
          <a:bodyPr/>
          <a:lstStyle/>
          <a:p>
            <a:r>
              <a:rPr lang="en-US" altLang="en-US" smtClean="0"/>
              <a:t>Infrastructure-related</a:t>
            </a:r>
          </a:p>
          <a:p>
            <a:r>
              <a:rPr lang="en-US" altLang="en-US" smtClean="0"/>
              <a:t>Mission-critical including ERP, CRM, Business Intelligence and e-business</a:t>
            </a:r>
          </a:p>
          <a:p>
            <a:r>
              <a:rPr lang="en-US" altLang="en-US" smtClean="0"/>
              <a:t>High value to the enterprise not just a single line of business</a:t>
            </a:r>
          </a:p>
          <a:p>
            <a:r>
              <a:rPr lang="en-US" altLang="en-US" smtClean="0"/>
              <a:t>Support large numbers of concurrent users’ for example, call center applications </a:t>
            </a:r>
          </a:p>
        </p:txBody>
      </p:sp>
    </p:spTree>
    <p:extLst>
      <p:ext uri="{BB962C8B-B14F-4D97-AF65-F5344CB8AC3E}">
        <p14:creationId xmlns:p14="http://schemas.microsoft.com/office/powerpoint/2010/main" val="3835171974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Right Tool for the Job 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524375"/>
          </a:xfrm>
        </p:spPr>
        <p:txBody>
          <a:bodyPr/>
          <a:lstStyle/>
          <a:p>
            <a:r>
              <a:rPr lang="en-US" altLang="en-US" smtClean="0"/>
              <a:t>End users must have development tools that:</a:t>
            </a:r>
          </a:p>
          <a:p>
            <a:pPr lvl="1"/>
            <a:r>
              <a:rPr lang="en-US" altLang="en-US" smtClean="0"/>
              <a:t>Are easy to use</a:t>
            </a:r>
          </a:p>
          <a:p>
            <a:pPr lvl="1"/>
            <a:r>
              <a:rPr lang="en-US" altLang="en-US" smtClean="0"/>
              <a:t>Support multiple platforms</a:t>
            </a:r>
          </a:p>
          <a:p>
            <a:pPr lvl="1"/>
            <a:r>
              <a:rPr lang="en-US" altLang="en-US" smtClean="0"/>
              <a:t>Offer low cost of ownership</a:t>
            </a:r>
          </a:p>
          <a:p>
            <a:pPr lvl="1"/>
            <a:r>
              <a:rPr lang="en-US" altLang="en-US" smtClean="0"/>
              <a:t>Support a wide range of data types </a:t>
            </a:r>
          </a:p>
        </p:txBody>
      </p:sp>
    </p:spTree>
    <p:extLst>
      <p:ext uri="{BB962C8B-B14F-4D97-AF65-F5344CB8AC3E}">
        <p14:creationId xmlns:p14="http://schemas.microsoft.com/office/powerpoint/2010/main" val="1904578966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Right Tool for the Job 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524375"/>
          </a:xfrm>
        </p:spPr>
        <p:txBody>
          <a:bodyPr/>
          <a:lstStyle/>
          <a:p>
            <a:r>
              <a:rPr lang="en-US" altLang="en-US" smtClean="0"/>
              <a:t>Not all end-user development is greatly accepted because of:</a:t>
            </a:r>
          </a:p>
          <a:p>
            <a:pPr lvl="1"/>
            <a:r>
              <a:rPr lang="en-US" altLang="en-US" smtClean="0"/>
              <a:t>Version control</a:t>
            </a:r>
          </a:p>
          <a:p>
            <a:pPr lvl="1"/>
            <a:r>
              <a:rPr lang="en-US" altLang="en-US" smtClean="0"/>
              <a:t>Low quality</a:t>
            </a:r>
          </a:p>
          <a:p>
            <a:pPr lvl="1"/>
            <a:r>
              <a:rPr lang="en-US" altLang="en-US" smtClean="0"/>
              <a:t>Loss of control </a:t>
            </a:r>
          </a:p>
        </p:txBody>
      </p:sp>
    </p:spTree>
    <p:extLst>
      <p:ext uri="{BB962C8B-B14F-4D97-AF65-F5344CB8AC3E}">
        <p14:creationId xmlns:p14="http://schemas.microsoft.com/office/powerpoint/2010/main" val="1806186206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CAN YOU…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524375"/>
          </a:xfrm>
        </p:spPr>
        <p:txBody>
          <a:bodyPr/>
          <a:lstStyle/>
          <a:p>
            <a:pPr marL="457200" indent="-457200" defTabSz="809625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List the seven steps in the systems development life cycle (DSLC) and associated activities for each step.</a:t>
            </a:r>
          </a:p>
          <a:p>
            <a:pPr marL="457200" indent="-457200" defTabSz="809625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Describe the four systems development methodologies.</a:t>
            </a:r>
          </a:p>
          <a:p>
            <a:pPr marL="457200" indent="-457200" defTabSz="809625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Define the role of outsourcing.</a:t>
            </a:r>
          </a:p>
        </p:txBody>
      </p:sp>
    </p:spTree>
    <p:extLst>
      <p:ext uri="{BB962C8B-B14F-4D97-AF65-F5344CB8AC3E}">
        <p14:creationId xmlns:p14="http://schemas.microsoft.com/office/powerpoint/2010/main" val="2021668136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CAN YOU…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524375"/>
          </a:xfrm>
        </p:spPr>
        <p:txBody>
          <a:bodyPr/>
          <a:lstStyle/>
          <a:p>
            <a:pPr marL="457200" indent="-457200" defTabSz="809625">
              <a:buFont typeface="Wingdings" panose="05000000000000000000" pitchFamily="2" charset="2"/>
              <a:buAutoNum type="arabicPeriod" startAt="4"/>
            </a:pPr>
            <a:r>
              <a:rPr lang="en-US" altLang="en-US" smtClean="0"/>
              <a:t>List and describe the three different forms of outsourcing.</a:t>
            </a:r>
          </a:p>
          <a:p>
            <a:pPr marL="457200" indent="-457200" defTabSz="809625">
              <a:buFont typeface="Wingdings" panose="05000000000000000000" pitchFamily="2" charset="2"/>
              <a:buAutoNum type="arabicPeriod" startAt="4"/>
            </a:pPr>
            <a:r>
              <a:rPr lang="en-US" altLang="en-US" smtClean="0"/>
              <a:t>Describe business process outsourcing (BPO).</a:t>
            </a:r>
          </a:p>
          <a:p>
            <a:pPr marL="457200" indent="-457200" defTabSz="809625">
              <a:buFont typeface="Wingdings" panose="05000000000000000000" pitchFamily="2" charset="2"/>
              <a:buAutoNum type="arabicPeriod" startAt="4"/>
            </a:pPr>
            <a:r>
              <a:rPr lang="en-US" altLang="en-US" smtClean="0"/>
              <a:t>Describe prototyping and profile an example of a prototype.</a:t>
            </a:r>
          </a:p>
          <a:p>
            <a:pPr marL="457200" indent="-457200" defTabSz="809625">
              <a:buFont typeface="Wingdings" panose="05000000000000000000" pitchFamily="2" charset="2"/>
              <a:buAutoNum type="arabicPeriod" startAt="4"/>
            </a:pPr>
            <a:r>
              <a:rPr lang="en-US" altLang="en-US" smtClean="0"/>
              <a:t>Describe the advantages of prototyping.</a:t>
            </a:r>
          </a:p>
        </p:txBody>
      </p:sp>
    </p:spTree>
    <p:extLst>
      <p:ext uri="{BB962C8B-B14F-4D97-AF65-F5344CB8AC3E}">
        <p14:creationId xmlns:p14="http://schemas.microsoft.com/office/powerpoint/2010/main" val="3417691395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997525" y="1245198"/>
            <a:ext cx="9405119" cy="4524375"/>
          </a:xfrm>
        </p:spPr>
        <p:txBody>
          <a:bodyPr/>
          <a:lstStyle/>
          <a:p>
            <a:r>
              <a:rPr lang="en-US" altLang="en-US" dirty="0" smtClean="0"/>
              <a:t>Billions of dollars spent yearly on acquisition, design, development, implementation, and maintenance of IT systems</a:t>
            </a:r>
          </a:p>
          <a:p>
            <a:r>
              <a:rPr lang="en-US" altLang="en-US" dirty="0" smtClean="0"/>
              <a:t>Companies depend on information more than ever </a:t>
            </a:r>
          </a:p>
        </p:txBody>
      </p:sp>
    </p:spTree>
    <p:extLst>
      <p:ext uri="{BB962C8B-B14F-4D97-AF65-F5344CB8AC3E}">
        <p14:creationId xmlns:p14="http://schemas.microsoft.com/office/powerpoint/2010/main" val="243212659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4000"/>
              <a:t>SYSTEMS DEVELOPMENT LIFE CYCLE (SDLC)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997526" y="1226373"/>
            <a:ext cx="9490364" cy="4844416"/>
          </a:xfrm>
        </p:spPr>
        <p:txBody>
          <a:bodyPr/>
          <a:lstStyle/>
          <a:p>
            <a:r>
              <a:rPr lang="en-US" altLang="en-US" b="1" i="1" dirty="0" smtClean="0"/>
              <a:t>Systems development life cycle (SDLC) </a:t>
            </a:r>
            <a:r>
              <a:rPr lang="en-US" altLang="en-US" dirty="0" smtClean="0"/>
              <a:t>- a structured step-by-step approach for developing information systems </a:t>
            </a:r>
          </a:p>
          <a:p>
            <a:r>
              <a:rPr lang="en-US" altLang="en-US" dirty="0" smtClean="0"/>
              <a:t>Typical activities include:</a:t>
            </a:r>
          </a:p>
          <a:p>
            <a:pPr lvl="2"/>
            <a:r>
              <a:rPr lang="en-US" altLang="en-US" dirty="0" smtClean="0"/>
              <a:t>Determining budgets</a:t>
            </a:r>
          </a:p>
          <a:p>
            <a:pPr lvl="2"/>
            <a:r>
              <a:rPr lang="en-US" altLang="en-US" dirty="0" smtClean="0"/>
              <a:t>Gathering business requirements</a:t>
            </a:r>
          </a:p>
          <a:p>
            <a:pPr lvl="2"/>
            <a:r>
              <a:rPr lang="en-US" altLang="en-US" dirty="0" smtClean="0"/>
              <a:t>Designing models</a:t>
            </a:r>
          </a:p>
          <a:p>
            <a:pPr lvl="2"/>
            <a:r>
              <a:rPr lang="en-US" altLang="en-US" dirty="0" smtClean="0"/>
              <a:t>Writing user documentation </a:t>
            </a:r>
          </a:p>
        </p:txBody>
      </p:sp>
    </p:spTree>
    <p:extLst>
      <p:ext uri="{BB962C8B-B14F-4D97-AF65-F5344CB8AC3E}">
        <p14:creationId xmlns:p14="http://schemas.microsoft.com/office/powerpoint/2010/main" val="907060577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0607"/>
            <a:ext cx="9897035" cy="634701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4000" dirty="0"/>
              <a:t>SYSTEMS DEVELOPMENT LIFE CYCLE (SDLC)</a:t>
            </a:r>
          </a:p>
        </p:txBody>
      </p:sp>
      <p:graphicFrame>
        <p:nvGraphicFramePr>
          <p:cNvPr id="26656" name="Group 3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707388243"/>
              </p:ext>
            </p:extLst>
          </p:nvPr>
        </p:nvGraphicFramePr>
        <p:xfrm>
          <a:off x="1884382" y="1104117"/>
          <a:ext cx="8229600" cy="5007616"/>
        </p:xfrm>
        <a:graphic>
          <a:graphicData uri="http://schemas.openxmlformats.org/drawingml/2006/table">
            <a:tbl>
              <a:tblPr/>
              <a:tblGrid>
                <a:gridCol w="2578100">
                  <a:extLst>
                    <a:ext uri="{9D8B030D-6E8A-4147-A177-3AD203B41FA5}">
                      <a16:colId xmlns:a16="http://schemas.microsoft.com/office/drawing/2014/main" val="48034448"/>
                    </a:ext>
                  </a:extLst>
                </a:gridCol>
                <a:gridCol w="5651500">
                  <a:extLst>
                    <a:ext uri="{9D8B030D-6E8A-4147-A177-3AD203B41FA5}">
                      <a16:colId xmlns:a16="http://schemas.microsoft.com/office/drawing/2014/main" val="1209075872"/>
                    </a:ext>
                  </a:extLst>
                </a:gridCol>
              </a:tblGrid>
              <a:tr h="481978"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7663" defTabSz="8096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defTabSz="8096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020763" defTabSz="8096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370013" defTabSz="8096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827213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284413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741613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98813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SDLC PHASE</a:t>
                      </a:r>
                    </a:p>
                  </a:txBody>
                  <a:tcPr marL="103236" marR="103236" marT="51610" marB="516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7663" defTabSz="8096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defTabSz="8096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020763" defTabSz="8096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370013" defTabSz="8096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827213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284413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741613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98813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ACTIVITIES</a:t>
                      </a:r>
                    </a:p>
                  </a:txBody>
                  <a:tcPr marL="103236" marR="103236" marT="51610" marB="516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258223"/>
                  </a:ext>
                </a:extLst>
              </a:tr>
              <a:tr h="847901">
                <a:tc>
                  <a:txBody>
                    <a:bodyPr/>
                    <a:lstStyle>
                      <a:lvl1pPr marL="381000" indent="-381000" defTabSz="8096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728663" indent="-381000" defTabSz="8096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1025525" indent="-342900" defTabSz="8096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5563" indent="-304800" defTabSz="8096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674813" indent="-304800" defTabSz="8096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132013" indent="-304800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589213" indent="-304800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046413" indent="-304800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503613" indent="-304800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81000" marR="0" lvl="0" indent="-381000" algn="l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AutoNum type="arabicPeriod"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Planning</a:t>
                      </a:r>
                    </a:p>
                  </a:txBody>
                  <a:tcPr marL="103236" marR="103236" marT="51610" marB="516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7663" defTabSz="8096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defTabSz="8096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020763" defTabSz="8096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370013" defTabSz="8096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827213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284413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741613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98813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Define the system to be developed</a:t>
                      </a:r>
                    </a:p>
                    <a:p>
                      <a:pPr marL="0" marR="0" lvl="0" indent="0" algn="l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Set the project scope</a:t>
                      </a:r>
                    </a:p>
                    <a:p>
                      <a:pPr marL="0" marR="0" lvl="0" indent="0" algn="l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Develop the project plan</a:t>
                      </a:r>
                    </a:p>
                  </a:txBody>
                  <a:tcPr marL="103236" marR="103236" marT="51610" marB="516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06136"/>
                  </a:ext>
                </a:extLst>
              </a:tr>
              <a:tr h="315650">
                <a:tc>
                  <a:txBody>
                    <a:bodyPr/>
                    <a:lstStyle>
                      <a:lvl1pPr marL="381000" indent="-381000" defTabSz="8096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728663" indent="-381000" defTabSz="8096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1025525" indent="-342900" defTabSz="8096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5563" indent="-304800" defTabSz="8096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674813" indent="-304800" defTabSz="8096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132013" indent="-304800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589213" indent="-304800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046413" indent="-304800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503613" indent="-304800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81000" marR="0" lvl="0" indent="-381000" algn="l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AutoNum type="arabicPeriod" startAt="2"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Analysis</a:t>
                      </a:r>
                    </a:p>
                  </a:txBody>
                  <a:tcPr marL="103236" marR="103236" marT="51610" marB="516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7663" defTabSz="8096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defTabSz="8096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020763" defTabSz="8096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370013" defTabSz="8096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827213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284413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741613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98813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Gather business requirements</a:t>
                      </a:r>
                    </a:p>
                  </a:txBody>
                  <a:tcPr marL="103236" marR="103236" marT="51610" marB="516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579966"/>
                  </a:ext>
                </a:extLst>
              </a:tr>
              <a:tr h="581775">
                <a:tc>
                  <a:txBody>
                    <a:bodyPr/>
                    <a:lstStyle>
                      <a:lvl1pPr marL="381000" indent="-381000" defTabSz="8096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728663" indent="-381000" defTabSz="8096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1025525" indent="-342900" defTabSz="8096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5563" indent="-304800" defTabSz="8096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674813" indent="-304800" defTabSz="8096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132013" indent="-304800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589213" indent="-304800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046413" indent="-304800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503613" indent="-304800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81000" marR="0" lvl="0" indent="-381000" algn="l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AutoNum type="arabicPeriod" startAt="3"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Design</a:t>
                      </a:r>
                    </a:p>
                  </a:txBody>
                  <a:tcPr marL="103236" marR="103236" marT="51610" marB="516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7663" defTabSz="8096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defTabSz="8096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020763" defTabSz="8096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370013" defTabSz="8096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827213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284413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741613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98813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Design the technical architecture</a:t>
                      </a:r>
                    </a:p>
                    <a:p>
                      <a:pPr marL="0" marR="0" lvl="0" indent="0" algn="l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Design system models</a:t>
                      </a:r>
                    </a:p>
                  </a:txBody>
                  <a:tcPr marL="103236" marR="103236" marT="51610" marB="516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748371"/>
                  </a:ext>
                </a:extLst>
              </a:tr>
              <a:tr h="581775">
                <a:tc>
                  <a:txBody>
                    <a:bodyPr/>
                    <a:lstStyle>
                      <a:lvl1pPr marL="381000" indent="-381000" defTabSz="8096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728663" indent="-381000" defTabSz="8096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1025525" indent="-342900" defTabSz="8096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5563" indent="-304800" defTabSz="8096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674813" indent="-304800" defTabSz="8096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132013" indent="-304800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589213" indent="-304800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046413" indent="-304800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503613" indent="-304800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81000" marR="0" lvl="0" indent="-381000" algn="l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AutoNum type="arabicPeriod" startAt="4"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Development</a:t>
                      </a:r>
                    </a:p>
                  </a:txBody>
                  <a:tcPr marL="103236" marR="103236" marT="51610" marB="516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7663" defTabSz="8096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defTabSz="8096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020763" defTabSz="8096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370013" defTabSz="8096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827213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284413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741613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98813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Build technical architecture</a:t>
                      </a:r>
                    </a:p>
                    <a:p>
                      <a:pPr marL="0" marR="0" lvl="0" indent="0" algn="l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Build databases and programs</a:t>
                      </a:r>
                    </a:p>
                  </a:txBody>
                  <a:tcPr marL="103236" marR="103236" marT="51610" marB="516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803590"/>
                  </a:ext>
                </a:extLst>
              </a:tr>
              <a:tr h="581775">
                <a:tc>
                  <a:txBody>
                    <a:bodyPr/>
                    <a:lstStyle>
                      <a:lvl1pPr marL="381000" indent="-381000" defTabSz="8096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728663" indent="-381000" defTabSz="8096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1025525" indent="-342900" defTabSz="8096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5563" indent="-304800" defTabSz="8096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674813" indent="-304800" defTabSz="8096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132013" indent="-304800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589213" indent="-304800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046413" indent="-304800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503613" indent="-304800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81000" marR="0" lvl="0" indent="-381000" algn="l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AutoNum type="arabicPeriod" startAt="5"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Testing</a:t>
                      </a:r>
                    </a:p>
                  </a:txBody>
                  <a:tcPr marL="103236" marR="103236" marT="51610" marB="516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7663" defTabSz="8096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defTabSz="8096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020763" defTabSz="8096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370013" defTabSz="8096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827213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284413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741613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98813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Write test conditions</a:t>
                      </a:r>
                    </a:p>
                    <a:p>
                      <a:pPr marL="0" marR="0" lvl="0" indent="0" algn="l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Perform testing</a:t>
                      </a:r>
                    </a:p>
                  </a:txBody>
                  <a:tcPr marL="103236" marR="103236" marT="51610" marB="516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255141"/>
                  </a:ext>
                </a:extLst>
              </a:tr>
              <a:tr h="581775">
                <a:tc>
                  <a:txBody>
                    <a:bodyPr/>
                    <a:lstStyle>
                      <a:lvl1pPr marL="381000" indent="-381000" defTabSz="8096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728663" indent="-381000" defTabSz="8096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1025525" indent="-342900" defTabSz="8096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5563" indent="-304800" defTabSz="8096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674813" indent="-304800" defTabSz="8096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132013" indent="-304800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589213" indent="-304800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046413" indent="-304800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503613" indent="-304800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81000" marR="0" lvl="0" indent="-381000" algn="l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AutoNum type="arabicPeriod" startAt="6"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Implementation</a:t>
                      </a:r>
                    </a:p>
                  </a:txBody>
                  <a:tcPr marL="103236" marR="103236" marT="51610" marB="516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7663" defTabSz="8096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defTabSz="8096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020763" defTabSz="8096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370013" defTabSz="8096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827213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284413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741613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98813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Write user documentation</a:t>
                      </a:r>
                    </a:p>
                    <a:p>
                      <a:pPr marL="0" marR="0" lvl="0" indent="0" algn="l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Provide training</a:t>
                      </a:r>
                    </a:p>
                  </a:txBody>
                  <a:tcPr marL="103236" marR="103236" marT="51610" marB="516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269720"/>
                  </a:ext>
                </a:extLst>
              </a:tr>
              <a:tr h="581775">
                <a:tc>
                  <a:txBody>
                    <a:bodyPr/>
                    <a:lstStyle>
                      <a:lvl1pPr marL="381000" indent="-381000" defTabSz="8096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728663" indent="-381000" defTabSz="8096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1025525" indent="-342900" defTabSz="8096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325563" indent="-304800" defTabSz="8096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674813" indent="-304800" defTabSz="8096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2132013" indent="-304800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589213" indent="-304800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3046413" indent="-304800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503613" indent="-304800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81000" marR="0" lvl="0" indent="-381000" algn="l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AutoNum type="arabicPeriod" startAt="7"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Maintenance</a:t>
                      </a:r>
                    </a:p>
                  </a:txBody>
                  <a:tcPr marL="103236" marR="103236" marT="51610" marB="516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 marL="347663" defTabSz="8096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 marL="682625" defTabSz="8096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 marL="1020763" defTabSz="8096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 marL="1370013" defTabSz="8096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marL="1827213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marL="2284413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marL="2741613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marL="3198813" defTabSz="809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Build a help desk</a:t>
                      </a:r>
                    </a:p>
                    <a:p>
                      <a:pPr marL="0" marR="0" lvl="0" indent="0" algn="l" defTabSz="8096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Support system changes</a:t>
                      </a:r>
                    </a:p>
                  </a:txBody>
                  <a:tcPr marL="103236" marR="103236" marT="51610" marB="516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324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2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4000"/>
              <a:t>SYSTEMS DEVELOPMENT LIFE CYCLE (SDLC)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464833" y="1234441"/>
            <a:ext cx="8229600" cy="4524375"/>
          </a:xfrm>
        </p:spPr>
        <p:txBody>
          <a:bodyPr/>
          <a:lstStyle/>
          <a:p>
            <a:pPr marL="457200" indent="-457200" defTabSz="809625"/>
            <a:r>
              <a:rPr lang="en-US" altLang="en-US" dirty="0" smtClean="0"/>
              <a:t>The SDLC has 7 phases:</a:t>
            </a:r>
          </a:p>
          <a:p>
            <a:pPr marL="766763" lvl="1" indent="-419100" defTabSz="809625">
              <a:buFont typeface="Wingdings" panose="05000000000000000000" pitchFamily="2" charset="2"/>
              <a:buAutoNum type="arabicPeriod"/>
            </a:pPr>
            <a:r>
              <a:rPr lang="en-US" altLang="en-US" dirty="0" smtClean="0"/>
              <a:t>Planning</a:t>
            </a:r>
          </a:p>
          <a:p>
            <a:pPr marL="766763" lvl="1" indent="-419100" defTabSz="809625">
              <a:buFont typeface="Wingdings" panose="05000000000000000000" pitchFamily="2" charset="2"/>
              <a:buAutoNum type="arabicPeriod"/>
            </a:pPr>
            <a:r>
              <a:rPr lang="en-US" altLang="en-US" dirty="0" smtClean="0"/>
              <a:t>Analysis</a:t>
            </a:r>
          </a:p>
          <a:p>
            <a:pPr marL="766763" lvl="1" indent="-419100" defTabSz="809625">
              <a:buFont typeface="Wingdings" panose="05000000000000000000" pitchFamily="2" charset="2"/>
              <a:buAutoNum type="arabicPeriod"/>
            </a:pPr>
            <a:r>
              <a:rPr lang="en-US" altLang="en-US" dirty="0" smtClean="0"/>
              <a:t>Design</a:t>
            </a:r>
          </a:p>
          <a:p>
            <a:pPr marL="766763" lvl="1" indent="-419100" defTabSz="809625">
              <a:buFont typeface="Wingdings" panose="05000000000000000000" pitchFamily="2" charset="2"/>
              <a:buAutoNum type="arabicPeriod"/>
            </a:pPr>
            <a:r>
              <a:rPr lang="en-US" altLang="en-US" dirty="0" smtClean="0"/>
              <a:t>Development</a:t>
            </a:r>
          </a:p>
          <a:p>
            <a:pPr marL="766763" lvl="1" indent="-419100" defTabSz="809625">
              <a:buFont typeface="Wingdings" panose="05000000000000000000" pitchFamily="2" charset="2"/>
              <a:buAutoNum type="arabicPeriod"/>
            </a:pPr>
            <a:r>
              <a:rPr lang="en-US" altLang="en-US" dirty="0" smtClean="0"/>
              <a:t>Testing</a:t>
            </a:r>
          </a:p>
          <a:p>
            <a:pPr marL="766763" lvl="1" indent="-419100" defTabSz="809625">
              <a:buFont typeface="Wingdings" panose="05000000000000000000" pitchFamily="2" charset="2"/>
              <a:buAutoNum type="arabicPeriod"/>
            </a:pPr>
            <a:r>
              <a:rPr lang="en-US" altLang="en-US" dirty="0" smtClean="0"/>
              <a:t>Implementation</a:t>
            </a:r>
          </a:p>
          <a:p>
            <a:pPr marL="766763" lvl="1" indent="-419100" defTabSz="809625">
              <a:buFont typeface="Wingdings" panose="05000000000000000000" pitchFamily="2" charset="2"/>
              <a:buAutoNum type="arabicPeriod"/>
            </a:pPr>
            <a:r>
              <a:rPr lang="en-US" altLang="en-US" dirty="0" smtClean="0"/>
              <a:t>Maintenance </a:t>
            </a:r>
          </a:p>
        </p:txBody>
      </p:sp>
    </p:spTree>
    <p:extLst>
      <p:ext uri="{BB962C8B-B14F-4D97-AF65-F5344CB8AC3E}">
        <p14:creationId xmlns:p14="http://schemas.microsoft.com/office/powerpoint/2010/main" val="725793512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it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itTheme" id="{773BE53D-AF43-48C2-87DA-C1256364C54C}" vid="{FEE66D1D-8A06-41C8-9704-8D9E3FBB74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ceitTheme</Template>
  <TotalTime>88</TotalTime>
  <Words>1997</Words>
  <Application>Microsoft Office PowerPoint</Application>
  <PresentationFormat>Widescreen</PresentationFormat>
  <Paragraphs>318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Cambria</vt:lpstr>
      <vt:lpstr>Karma Medium</vt:lpstr>
      <vt:lpstr>Times New Roman</vt:lpstr>
      <vt:lpstr>Wingdings</vt:lpstr>
      <vt:lpstr>ceitTheme</vt:lpstr>
      <vt:lpstr>Software Development Life Cycle (SDLC)</vt:lpstr>
      <vt:lpstr>STUDENT LEARNING OUTCOMES</vt:lpstr>
      <vt:lpstr>Mercedes-Benz Online Built-to-Order Trucks </vt:lpstr>
      <vt:lpstr>Mercedes-Benz Online Built-to-Order Trucks</vt:lpstr>
      <vt:lpstr>INTRODUCTION</vt:lpstr>
      <vt:lpstr>INTRODUCTION</vt:lpstr>
      <vt:lpstr>SYSTEMS DEVELOPMENT LIFE CYCLE (SDLC)</vt:lpstr>
      <vt:lpstr>SYSTEMS DEVELOPMENT LIFE CYCLE (SDLC)</vt:lpstr>
      <vt:lpstr>SYSTEMS DEVELOPMENT LIFE CYCLE (SDLC)</vt:lpstr>
      <vt:lpstr>SYSTEMS DEVELOPMENT LIFE CYCLE (SDLC)</vt:lpstr>
      <vt:lpstr>Phase 1: Planning</vt:lpstr>
      <vt:lpstr>Phase 1: Planning</vt:lpstr>
      <vt:lpstr>Phase 1: Planning</vt:lpstr>
      <vt:lpstr>Phase 1: Planning</vt:lpstr>
      <vt:lpstr>Phase 2: Analysis</vt:lpstr>
      <vt:lpstr>Phase 2: Analysis</vt:lpstr>
      <vt:lpstr>Phase 2: Analysis</vt:lpstr>
      <vt:lpstr>Phase 2: Analysis</vt:lpstr>
      <vt:lpstr>Phase 3: Design</vt:lpstr>
      <vt:lpstr>Phase 3: Design</vt:lpstr>
      <vt:lpstr>Phase 4: Development</vt:lpstr>
      <vt:lpstr>Phase 5: Testing</vt:lpstr>
      <vt:lpstr>Phase 5: Testing</vt:lpstr>
      <vt:lpstr>Phase 6: Implementation</vt:lpstr>
      <vt:lpstr>Phase 6: Implementation</vt:lpstr>
      <vt:lpstr>Phase 6: Implementation</vt:lpstr>
      <vt:lpstr>Phase 7: Maintenance </vt:lpstr>
      <vt:lpstr>SYSTEMS DEVELOPMENT METHODOLOGIES</vt:lpstr>
      <vt:lpstr>Waterfall Methodology</vt:lpstr>
      <vt:lpstr>Rapid Application Development (RAD) </vt:lpstr>
      <vt:lpstr>Rapid Application Development (RAD) </vt:lpstr>
      <vt:lpstr>Extreme Programming (XP) </vt:lpstr>
      <vt:lpstr>Agile Methodology</vt:lpstr>
      <vt:lpstr>OUTSOURCING</vt:lpstr>
      <vt:lpstr>OUTSOURCING</vt:lpstr>
      <vt:lpstr>OUTSOURCING</vt:lpstr>
      <vt:lpstr>Outsourcing Options</vt:lpstr>
      <vt:lpstr>Outsourcing Options</vt:lpstr>
      <vt:lpstr>Outsourcing Options</vt:lpstr>
      <vt:lpstr>Offshore Outsourcing </vt:lpstr>
      <vt:lpstr>The Advantages and Disadvantages of Outsourcing </vt:lpstr>
      <vt:lpstr>The Advantages and Disadvantages of Outsourcing </vt:lpstr>
      <vt:lpstr>The Advantages and Disadvantages of Outsourcing </vt:lpstr>
      <vt:lpstr>Business Process Outsourcing (BPO)</vt:lpstr>
      <vt:lpstr>Business Process Outsourcing (BPO)</vt:lpstr>
      <vt:lpstr>PROTOTYPING</vt:lpstr>
      <vt:lpstr>The Prototyping Process </vt:lpstr>
      <vt:lpstr>The Prototyping Process </vt:lpstr>
      <vt:lpstr>Advantages of Prototyping </vt:lpstr>
      <vt:lpstr>Disadvantages of Prototyping </vt:lpstr>
      <vt:lpstr>END-USER DEVELOPMENT</vt:lpstr>
      <vt:lpstr>Which Applications to Offload </vt:lpstr>
      <vt:lpstr>The Right Tool for the Job </vt:lpstr>
      <vt:lpstr>The Right Tool for the Job </vt:lpstr>
      <vt:lpstr>CAN YOU…</vt:lpstr>
      <vt:lpstr>CAN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Life Cycle (SDLC)</dc:title>
  <dc:creator>Windows User</dc:creator>
  <cp:lastModifiedBy>Windows User</cp:lastModifiedBy>
  <cp:revision>3</cp:revision>
  <dcterms:created xsi:type="dcterms:W3CDTF">2019-11-01T06:36:05Z</dcterms:created>
  <dcterms:modified xsi:type="dcterms:W3CDTF">2019-11-04T05:32:44Z</dcterms:modified>
</cp:coreProperties>
</file>