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9" r:id="rId11"/>
    <p:sldId id="266" r:id="rId12"/>
    <p:sldId id="270" r:id="rId13"/>
    <p:sldId id="268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er Roman" panose="00000500000000000000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er Roman" panose="00000500000000000000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er Roman" panose="00000500000000000000" charset="0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Times Newer Roman" panose="0000050000000000000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1455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+mn-lt"/>
                <a:ea typeface="Noto Serif CJK JP" panose="02020400000000000000" charset="-122"/>
                <a:cs typeface="+mn-lt"/>
              </a:rPr>
              <a:t>Data</a:t>
            </a:r>
            <a:r>
              <a:rPr lang="en-US" altLang="en-US" sz="4800" dirty="0">
                <a:latin typeface="+mn-lt"/>
                <a:ea typeface="Noto Serif CJK JP" panose="02020400000000000000" charset="-122"/>
                <a:cs typeface="+mn-lt"/>
              </a:rPr>
              <a:t>base</a:t>
            </a:r>
            <a:r>
              <a:rPr lang="en-US" altLang="en-IN" sz="4800" dirty="0">
                <a:latin typeface="+mn-lt"/>
                <a:ea typeface="Noto Serif CJK JP" panose="02020400000000000000" charset="-122"/>
                <a:cs typeface="+mn-lt"/>
              </a:rPr>
              <a:t> </a:t>
            </a:r>
            <a:r>
              <a:rPr lang="en-US" altLang="en-US" sz="4800" dirty="0">
                <a:latin typeface="+mn-lt"/>
                <a:ea typeface="Noto Serif CJK JP" panose="02020400000000000000" charset="-122"/>
                <a:cs typeface="+mn-lt"/>
              </a:rPr>
              <a:t>Technologies</a:t>
            </a:r>
            <a:br>
              <a:rPr lang="en-US" altLang="en-US" dirty="0">
                <a:latin typeface="+mn-lt"/>
                <a:ea typeface="Noto Serif CJK JP" panose="02020400000000000000" charset="-122"/>
                <a:cs typeface="+mn-lt"/>
              </a:rPr>
            </a:br>
            <a:r>
              <a:rPr lang="en-US" altLang="en-US" sz="3600" dirty="0">
                <a:latin typeface="+mn-lt"/>
                <a:ea typeface="Noto Serif CJK JP" panose="02020400000000000000" charset="-122"/>
                <a:cs typeface="+mn-lt"/>
              </a:rPr>
              <a:t>Session-1</a:t>
            </a:r>
            <a:endParaRPr lang="en-US" altLang="en-US" sz="3600" dirty="0">
              <a:latin typeface="+mn-lt"/>
              <a:ea typeface="Noto Serif CJK JP" panose="02020400000000000000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18515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a more like a graph, and are allowed to have more than one parent node.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 is more related as more relationships are established in this database model.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  <a:sym typeface="+mn-ea"/>
              </a:rPr>
              <a:t>many-to-many relationships between linked records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Network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media/jishnu/CC405AEC405ADCB0/Repositories/Training-Materials/Database Technologies/Raw Sources/network-model.svgnetwork-mode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05915" y="1388745"/>
            <a:ext cx="5389245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Organize</a:t>
            </a:r>
            <a:r>
              <a:rPr sz="2400" dirty="0" smtClean="0">
                <a:latin typeface="+mn-lt"/>
                <a:cs typeface="+mn-lt"/>
              </a:rPr>
              <a:t> data into tables, also known as relations, each of which consists of columns and rows</a:t>
            </a:r>
            <a:r>
              <a:rPr lang="en-IN" sz="2400" dirty="0" smtClean="0">
                <a:latin typeface="+mn-lt"/>
                <a:cs typeface="+mn-lt"/>
              </a:rPr>
              <a:t>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" altLang="en-IN" sz="2400" dirty="0" smtClean="0">
                <a:latin typeface="+mn-lt"/>
                <a:cs typeface="+mn-lt"/>
              </a:rPr>
              <a:t>E</a:t>
            </a:r>
            <a:r>
              <a:rPr lang="en-IN" sz="2400" dirty="0" smtClean="0">
                <a:latin typeface="+mn-lt"/>
                <a:cs typeface="+mn-lt"/>
              </a:rPr>
              <a:t>ach column lists an attribute of the entity in question, such as price, zip code, or birth dat</a:t>
            </a:r>
            <a:r>
              <a:rPr lang="" altLang="en-IN" sz="2400" dirty="0" smtClean="0">
                <a:latin typeface="+mn-lt"/>
                <a:cs typeface="+mn-lt"/>
              </a:rPr>
              <a:t>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Relational </a:t>
            </a:r>
            <a:r>
              <a:rPr lang="en-IN" sz="3200" dirty="0">
                <a:latin typeface="+mn-lt"/>
                <a:cs typeface="+mn-lt"/>
                <a:sym typeface="+mn-ea"/>
              </a:rPr>
              <a:t>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/media/jishnu/CC405AEC405ADCB0/Repositories/Training-Materials/Database Technologies/Raw Sources/relational-model.svgrelational-mode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01420" y="1388745"/>
            <a:ext cx="6652260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sz="3200" dirty="0">
                <a:latin typeface="+mn-lt"/>
                <a:cs typeface="+mn-lt"/>
                <a:sym typeface="+mn-ea"/>
              </a:rPr>
              <a:t>Types of Data Models</a:t>
            </a:r>
            <a:endParaRPr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265555"/>
            <a:ext cx="7909560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Conceptual: This Data Model defines WHAT the system contains. The purpose is to organize, scope and define business concepts and rules.</a:t>
            </a:r>
            <a:endParaRPr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Logical: Defines HOW the system should be implemented regardless of the DBMS. The purpose is to developed technical map of rules and data structures.</a:t>
            </a:r>
            <a:endParaRPr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sz="2400" dirty="0" smtClean="0">
                <a:latin typeface="+mn-lt"/>
                <a:cs typeface="+mn-lt"/>
              </a:rPr>
              <a:t>Physical: This Data Model describes HOW the system will be implemented using a specific DBMS system. The purpose is actual implementation of the database.</a:t>
            </a:r>
            <a:endParaRPr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US" sz="3200" dirty="0">
                <a:latin typeface="+mj-lt"/>
                <a:ea typeface="Noto Serif CJK JP" panose="02020400000000000000" charset="-122"/>
                <a:cs typeface="+mj-lt"/>
              </a:rPr>
              <a:t>Topics Covered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Introduction to DBMS 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Areas where DBMS are used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Types of DBMS: Introduction to Hierarchical Model, Network and Relational Models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Data models (conceptual</a:t>
            </a:r>
            <a:r>
              <a:rPr lang="en-US" altLang="en-IN" sz="2400" dirty="0">
                <a:latin typeface="+mn-lt"/>
                <a:cs typeface="+mn-lt"/>
              </a:rPr>
              <a:t>,</a:t>
            </a:r>
            <a:r>
              <a:rPr lang="en-IN" sz="2400" dirty="0">
                <a:latin typeface="+mn-lt"/>
                <a:cs typeface="+mn-lt"/>
              </a:rPr>
              <a:t> physical and logical)</a:t>
            </a:r>
            <a:endParaRPr lang="en-IN" sz="2400" dirty="0">
              <a:latin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  <a:cs typeface="+mn-lt"/>
              </a:rPr>
              <a:t>Data Integrity &amp; integrity rules</a:t>
            </a:r>
            <a:endParaRPr lang="en-IN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Introduction to DBMS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79410" cy="4832350"/>
          </a:xfrm>
        </p:spPr>
        <p:txBody>
          <a:bodyPr/>
          <a:lstStyle/>
          <a:p>
            <a:pPr algn="just"/>
            <a:r>
              <a:rPr lang="en-US" altLang="en-IN" sz="2400" b="1" dirty="0">
                <a:latin typeface="+mn-lt"/>
                <a:cs typeface="+mn-lt"/>
              </a:rPr>
              <a:t>Data </a:t>
            </a:r>
            <a:r>
              <a:rPr lang="en-US" altLang="en-IN" sz="2400" dirty="0">
                <a:latin typeface="+mn-lt"/>
                <a:cs typeface="+mn-lt"/>
              </a:rPr>
              <a:t>: facts or information in the form of text, video, images, etc.</a:t>
            </a:r>
            <a:endParaRPr lang="en-US" altLang="en-IN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latin typeface="+mn-lt"/>
                <a:cs typeface="+mn-lt"/>
              </a:rPr>
              <a:t>Database </a:t>
            </a:r>
            <a:r>
              <a:rPr lang="en-US" altLang="en-IN" sz="2400" dirty="0">
                <a:latin typeface="+mn-lt"/>
                <a:cs typeface="+mn-lt"/>
              </a:rPr>
              <a:t>: collection of inter-related data which helps in efficient retrieval, insertion and deletion of data. </a:t>
            </a:r>
            <a:endParaRPr lang="en-US" altLang="en-IN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en-IN" sz="2400" b="1" dirty="0">
                <a:latin typeface="+mn-lt"/>
                <a:cs typeface="+mn-lt"/>
              </a:rPr>
              <a:t>Database Management System</a:t>
            </a:r>
            <a:r>
              <a:rPr lang="en-US" altLang="en-IN" sz="2400" dirty="0">
                <a:latin typeface="+mn-lt"/>
                <a:cs typeface="+mn-lt"/>
              </a:rPr>
              <a:t> :  technology for creating and managing databases. </a:t>
            </a:r>
            <a:endParaRPr lang="en-US" altLang="en-IN" sz="2400" dirty="0">
              <a:latin typeface="+mn-lt"/>
              <a:cs typeface="+mn-lt"/>
            </a:endParaRPr>
          </a:p>
          <a:p>
            <a:pPr lvl="1" algn="just">
              <a:lnSpc>
                <a:spcPct val="130000"/>
              </a:lnSpc>
            </a:pPr>
            <a:r>
              <a:rPr lang="en-US" altLang="en-IN" sz="2100" dirty="0">
                <a:latin typeface="+mn-lt"/>
                <a:cs typeface="+mn-lt"/>
              </a:rPr>
              <a:t>DBMS is a software tool to organize (create, retrieve, update and manage) data in a database.</a:t>
            </a:r>
            <a:endParaRPr lang="en-US" altLang="en-IN" sz="2100" dirty="0">
              <a:latin typeface="+mn-lt"/>
              <a:cs typeface="+mn-lt"/>
            </a:endParaRPr>
          </a:p>
          <a:p>
            <a:pPr lvl="1" algn="just">
              <a:lnSpc>
                <a:spcPct val="130000"/>
              </a:lnSpc>
            </a:pPr>
            <a:r>
              <a:rPr lang="en-US" altLang="en-US" sz="2100" dirty="0">
                <a:latin typeface="+mn-lt"/>
                <a:cs typeface="+mn-lt"/>
              </a:rPr>
              <a:t>Eg : Oracle, MySQL, MongoDB, Cassandra, ..etc</a:t>
            </a:r>
            <a:endParaRPr lang="en-US" altLang="en-US" sz="21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77165"/>
            <a:ext cx="7772400" cy="842645"/>
          </a:xfrm>
        </p:spPr>
        <p:txBody>
          <a:bodyPr/>
          <a:lstStyle/>
          <a:p>
            <a:r>
              <a:rPr lang="en-US" altLang="en-US" sz="3200" dirty="0">
                <a:latin typeface="+mn-lt"/>
                <a:ea typeface="Noto Serif CJK JP" panose="02020400000000000000" charset="-122"/>
                <a:cs typeface="+mn-lt"/>
                <a:sym typeface="+mn-ea"/>
              </a:rPr>
              <a:t> Data Management Factors</a:t>
            </a:r>
            <a:endParaRPr lang="en-US" altLang="en-US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5" y="1281430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Redundancy of data</a:t>
            </a:r>
            <a:r>
              <a:rPr lang="en-IN" sz="2400" dirty="0" smtClean="0">
                <a:latin typeface="+mn-lt"/>
                <a:cs typeface="+mn-lt"/>
              </a:rPr>
              <a:t>: Data is said to be redundant if same data is copied at many places.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Inconsistency of Data</a:t>
            </a:r>
            <a:r>
              <a:rPr lang="en-IN" sz="2400" dirty="0" smtClean="0">
                <a:latin typeface="+mn-lt"/>
                <a:cs typeface="+mn-lt"/>
              </a:rPr>
              <a:t>: Data is said to be inconsistent if multiple copies of same data does not match with each other.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Unauthorized Access</a:t>
            </a:r>
            <a:r>
              <a:rPr lang="en-IN" sz="2400" dirty="0" smtClean="0">
                <a:latin typeface="+mn-lt"/>
                <a:cs typeface="+mn-lt"/>
              </a:rPr>
              <a:t>: File System may lead to unauthorized access to data.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Concurrent Access</a:t>
            </a:r>
            <a:r>
              <a:rPr lang="en-IN" sz="2400" dirty="0" smtClean="0">
                <a:latin typeface="+mn-lt"/>
                <a:cs typeface="+mn-lt"/>
              </a:rPr>
              <a:t>: The access of same data by multiple users at same time is known as concurrency.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Backup and Recovery</a:t>
            </a:r>
            <a:r>
              <a:rPr lang="en-IN" sz="2400" dirty="0" smtClean="0">
                <a:latin typeface="+mn-lt"/>
                <a:cs typeface="+mn-lt"/>
              </a:rPr>
              <a:t>:  backup and recovery of data if a </a:t>
            </a:r>
            <a:r>
              <a:rPr lang="en-US" altLang="en-IN" sz="2400" dirty="0" smtClean="0">
                <a:latin typeface="+mn-lt"/>
                <a:cs typeface="+mn-lt"/>
              </a:rPr>
              <a:t>Data </a:t>
            </a:r>
            <a:r>
              <a:rPr lang="en-IN" sz="2400" dirty="0" smtClean="0">
                <a:latin typeface="+mn-lt"/>
                <a:cs typeface="+mn-lt"/>
              </a:rPr>
              <a:t>is lost or corrupted.</a:t>
            </a: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" y="177165"/>
            <a:ext cx="7772400" cy="842645"/>
          </a:xfrm>
        </p:spPr>
        <p:txBody>
          <a:bodyPr/>
          <a:lstStyle/>
          <a:p>
            <a:r>
              <a:rPr lang="en-US" altLang="en-IN" sz="3200" dirty="0">
                <a:latin typeface="+mn-lt"/>
                <a:cs typeface="+mn-lt"/>
                <a:sym typeface="+mn-ea"/>
              </a:rPr>
              <a:t>Why use</a:t>
            </a:r>
            <a:r>
              <a:rPr lang="en-IN" sz="3200" dirty="0">
                <a:latin typeface="+mn-lt"/>
                <a:cs typeface="+mn-lt"/>
                <a:sym typeface="+mn-ea"/>
              </a:rPr>
              <a:t> DBMS </a:t>
            </a:r>
            <a:r>
              <a:rPr lang="en-US" altLang="en-IN" sz="3200" dirty="0">
                <a:latin typeface="+mn-lt"/>
                <a:cs typeface="+mn-lt"/>
                <a:sym typeface="+mn-ea"/>
              </a:rPr>
              <a:t>?</a:t>
            </a:r>
            <a:endParaRPr lang="en-US" altLang="en-IN" sz="3200" dirty="0">
              <a:latin typeface="+mn-lt"/>
              <a:ea typeface="Noto Serif CJK JP" panose="02020400000000000000" charset="-122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56335"/>
            <a:ext cx="8304530" cy="5514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Data independence</a:t>
            </a:r>
            <a:r>
              <a:rPr lang="en-IN" sz="2400" dirty="0" smtClean="0">
                <a:latin typeface="+mn-lt"/>
                <a:cs typeface="+mn-lt"/>
              </a:rPr>
              <a:t>: Application programs should be as free or independent as possible from details of data representation and storage.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</a:rPr>
              <a:t>Efficient data access</a:t>
            </a:r>
            <a:r>
              <a:rPr lang="en-IN" sz="2400" dirty="0" smtClean="0">
                <a:latin typeface="+mn-lt"/>
                <a:cs typeface="+mn-lt"/>
              </a:rPr>
              <a:t>: DBMS utilizes a mixture of sophisticated concepts and techniques for storing and retrieving data competently</a:t>
            </a:r>
            <a:r>
              <a:rPr lang="en-US" altLang="en-IN" sz="2400" dirty="0" smtClean="0">
                <a:latin typeface="+mn-lt"/>
                <a:cs typeface="+mn-lt"/>
              </a:rPr>
              <a:t>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integrity and security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If data is accessed through the DBMS, the DBMS can enforce integrity constraints on the data.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b="1" dirty="0" smtClean="0">
                <a:latin typeface="+mn-lt"/>
                <a:cs typeface="+mn-lt"/>
                <a:sym typeface="+mn-ea"/>
              </a:rPr>
              <a:t>Data administration</a:t>
            </a:r>
            <a:r>
              <a:rPr lang="en-IN" sz="2400" dirty="0" smtClean="0">
                <a:latin typeface="+mn-lt"/>
                <a:cs typeface="+mn-lt"/>
                <a:sym typeface="+mn-ea"/>
              </a:rPr>
              <a:t>: When several users share the data, integrating the administration of data can offer major improvements.</a:t>
            </a:r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  <a:p>
            <a:pPr algn="just"/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Areas where DBMS are used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Airlines</a:t>
            </a:r>
            <a:r>
              <a:rPr lang="en-IN" sz="2400" dirty="0" smtClean="0">
                <a:latin typeface="+mn-lt"/>
                <a:cs typeface="+mn-lt"/>
              </a:rPr>
              <a:t>: reservations, schedules,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Telecom</a:t>
            </a:r>
            <a:r>
              <a:rPr lang="en-IN" sz="2400" dirty="0" smtClean="0">
                <a:latin typeface="+mn-lt"/>
                <a:cs typeface="+mn-lt"/>
              </a:rPr>
              <a:t>: calls made, customer details, network usage,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Universities</a:t>
            </a:r>
            <a:r>
              <a:rPr lang="en-IN" sz="2400" dirty="0" smtClean="0">
                <a:latin typeface="+mn-lt"/>
                <a:cs typeface="+mn-lt"/>
              </a:rPr>
              <a:t>: registration, results, grades,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Sales</a:t>
            </a:r>
            <a:r>
              <a:rPr lang="en-IN" sz="2400" dirty="0" smtClean="0">
                <a:latin typeface="+mn-lt"/>
                <a:cs typeface="+mn-lt"/>
              </a:rPr>
              <a:t>: products, purchases, customers, etc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210000"/>
              </a:lnSpc>
            </a:pPr>
            <a:r>
              <a:rPr lang="en-IN" sz="2400" b="1" dirty="0" smtClean="0">
                <a:latin typeface="+mn-lt"/>
                <a:cs typeface="+mn-lt"/>
              </a:rPr>
              <a:t>Banking</a:t>
            </a:r>
            <a:r>
              <a:rPr lang="en-IN" sz="2400" dirty="0" smtClean="0">
                <a:latin typeface="+mn-lt"/>
                <a:cs typeface="+mn-lt"/>
              </a:rPr>
              <a:t>: all transactions etc</a:t>
            </a: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DBMS Database Models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Database model defines the logical design and structure of a database 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" sz="2400" dirty="0" smtClean="0">
                <a:latin typeface="+mn-lt"/>
                <a:cs typeface="+mn-lt"/>
              </a:rPr>
              <a:t>defines </a:t>
            </a:r>
            <a:r>
              <a:rPr sz="2400" dirty="0" smtClean="0">
                <a:latin typeface="+mn-lt"/>
                <a:cs typeface="+mn-lt"/>
              </a:rPr>
              <a:t> the relationships and constraints that determine how data can be stored and accessed</a:t>
            </a:r>
            <a:endParaRPr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+mn-lt"/>
                <a:cs typeface="+mn-lt"/>
              </a:rPr>
              <a:t>While the Relational Model is the most widely used database model, there are other models too:</a:t>
            </a:r>
            <a:endParaRPr lang="en-IN" sz="24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Hierarchical Model</a:t>
            </a:r>
            <a:endParaRPr lang="en-IN"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Network Model</a:t>
            </a:r>
            <a:endParaRPr lang="en-IN" sz="2100" dirty="0" smtClean="0">
              <a:latin typeface="+mn-lt"/>
              <a:cs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IN" sz="2100" dirty="0" smtClean="0">
                <a:latin typeface="+mn-lt"/>
                <a:cs typeface="+mn-lt"/>
              </a:rPr>
              <a:t>Relational Model</a:t>
            </a:r>
            <a:endParaRPr lang="en-IN" sz="21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8020685" cy="505206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O</a:t>
            </a:r>
            <a:r>
              <a:rPr lang="en-IN" sz="2400" dirty="0" smtClean="0">
                <a:latin typeface="+mn-lt"/>
                <a:cs typeface="+mn-lt"/>
              </a:rPr>
              <a:t>rganises data into a tree-like-structure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A </a:t>
            </a:r>
            <a:r>
              <a:rPr lang="en-IN" sz="2400" dirty="0" smtClean="0">
                <a:latin typeface="+mn-lt"/>
                <a:cs typeface="+mn-lt"/>
              </a:rPr>
              <a:t>single root, to which all the other data is linked. The heirarchy starts from the Root data, and expands like a tree, adding child nodes to the parent nodes.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en-IN" sz="2400" dirty="0" smtClean="0">
                <a:latin typeface="+mn-lt"/>
                <a:cs typeface="+mn-lt"/>
              </a:rPr>
              <a:t>M</a:t>
            </a:r>
            <a:r>
              <a:rPr lang="en-IN" sz="2400" dirty="0" smtClean="0">
                <a:latin typeface="+mn-lt"/>
                <a:cs typeface="+mn-lt"/>
              </a:rPr>
              <a:t>odel efficiently describes many real-world relationships like index of a book, recipes etc.</a:t>
            </a:r>
            <a:endParaRPr lang="en-IN" sz="2400" dirty="0" smtClean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>
                <a:latin typeface="+mn-lt"/>
                <a:cs typeface="+mn-lt"/>
                <a:sym typeface="+mn-ea"/>
              </a:rPr>
              <a:t>Hierarchical Model</a:t>
            </a:r>
            <a:endParaRPr lang="en-IN" sz="3200" dirty="0">
              <a:latin typeface="+mn-lt"/>
              <a:cs typeface="+mn-lt"/>
              <a:sym typeface="+mn-ea"/>
            </a:endParaRPr>
          </a:p>
        </p:txBody>
      </p:sp>
      <p:pic>
        <p:nvPicPr>
          <p:cNvPr id="5" name="Content Placeholder 4" descr="hierarchical-model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4795" y="1950085"/>
            <a:ext cx="8470265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3492</Words>
  <Application>WPS Presentation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Times Newer Roman</vt:lpstr>
      <vt:lpstr>Times New Roman</vt:lpstr>
      <vt:lpstr>Noto Serif CJK JP</vt:lpstr>
      <vt:lpstr>微软雅黑</vt:lpstr>
      <vt:lpstr>Droid Sans Fallback</vt:lpstr>
      <vt:lpstr>Arial Unicode MS</vt:lpstr>
      <vt:lpstr>Calibri</vt:lpstr>
      <vt:lpstr>Presentation1</vt:lpstr>
      <vt:lpstr>Database Technologies Session-1</vt:lpstr>
      <vt:lpstr>Topics Covered</vt:lpstr>
      <vt:lpstr>Introduction to DBMS </vt:lpstr>
      <vt:lpstr> Data Management Factors</vt:lpstr>
      <vt:lpstr>Why use DBMS ?</vt:lpstr>
      <vt:lpstr>Areas where DBMS are used</vt:lpstr>
      <vt:lpstr>DBMS Database Models</vt:lpstr>
      <vt:lpstr>Hierarchical Model</vt:lpstr>
      <vt:lpstr>Hierarchical Model</vt:lpstr>
      <vt:lpstr>Network Model</vt:lpstr>
      <vt:lpstr>Hierarchical Model</vt:lpstr>
      <vt:lpstr>Network Model</vt:lpstr>
      <vt:lpstr>Network Model</vt:lpstr>
      <vt:lpstr>Relational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35</cp:revision>
  <dcterms:created xsi:type="dcterms:W3CDTF">2019-08-26T04:32:29Z</dcterms:created>
  <dcterms:modified xsi:type="dcterms:W3CDTF">2019-08-26T04:32:29Z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