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handoutMasterIdLst>
    <p:handoutMasterId r:id="rId95"/>
  </p:handoutMasterIdLst>
  <p:sldIdLst>
    <p:sldId id="408" r:id="rId2"/>
    <p:sldId id="425" r:id="rId3"/>
    <p:sldId id="405" r:id="rId4"/>
    <p:sldId id="406" r:id="rId5"/>
    <p:sldId id="407" r:id="rId6"/>
    <p:sldId id="261" r:id="rId7"/>
    <p:sldId id="433" r:id="rId8"/>
    <p:sldId id="434" r:id="rId9"/>
    <p:sldId id="266" r:id="rId10"/>
    <p:sldId id="399" r:id="rId11"/>
    <p:sldId id="400" r:id="rId12"/>
    <p:sldId id="435" r:id="rId13"/>
    <p:sldId id="436" r:id="rId14"/>
    <p:sldId id="437" r:id="rId15"/>
    <p:sldId id="438" r:id="rId16"/>
    <p:sldId id="352" r:id="rId17"/>
    <p:sldId id="439" r:id="rId18"/>
    <p:sldId id="440" r:id="rId19"/>
    <p:sldId id="441" r:id="rId20"/>
    <p:sldId id="442" r:id="rId21"/>
    <p:sldId id="443" r:id="rId22"/>
    <p:sldId id="444" r:id="rId23"/>
    <p:sldId id="446" r:id="rId24"/>
    <p:sldId id="447" r:id="rId25"/>
    <p:sldId id="448" r:id="rId26"/>
    <p:sldId id="449"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495" r:id="rId40"/>
    <p:sldId id="496" r:id="rId41"/>
    <p:sldId id="497" r:id="rId42"/>
    <p:sldId id="498" r:id="rId43"/>
    <p:sldId id="499" r:id="rId44"/>
    <p:sldId id="450" r:id="rId45"/>
    <p:sldId id="451" r:id="rId46"/>
    <p:sldId id="452" r:id="rId47"/>
    <p:sldId id="453" r:id="rId48"/>
    <p:sldId id="454" r:id="rId49"/>
    <p:sldId id="455" r:id="rId50"/>
    <p:sldId id="456" r:id="rId51"/>
    <p:sldId id="457" r:id="rId52"/>
    <p:sldId id="458" r:id="rId53"/>
    <p:sldId id="459" r:id="rId54"/>
    <p:sldId id="462" r:id="rId55"/>
    <p:sldId id="463" r:id="rId56"/>
    <p:sldId id="464" r:id="rId57"/>
    <p:sldId id="465" r:id="rId58"/>
    <p:sldId id="466" r:id="rId59"/>
    <p:sldId id="467" r:id="rId60"/>
    <p:sldId id="468" r:id="rId61"/>
    <p:sldId id="469" r:id="rId62"/>
    <p:sldId id="470" r:id="rId63"/>
    <p:sldId id="471" r:id="rId64"/>
    <p:sldId id="472" r:id="rId65"/>
    <p:sldId id="473" r:id="rId66"/>
    <p:sldId id="474" r:id="rId67"/>
    <p:sldId id="475" r:id="rId68"/>
    <p:sldId id="476" r:id="rId69"/>
    <p:sldId id="477" r:id="rId70"/>
    <p:sldId id="478" r:id="rId71"/>
    <p:sldId id="479" r:id="rId72"/>
    <p:sldId id="480" r:id="rId73"/>
    <p:sldId id="481" r:id="rId74"/>
    <p:sldId id="482" r:id="rId75"/>
    <p:sldId id="500" r:id="rId76"/>
    <p:sldId id="501" r:id="rId77"/>
    <p:sldId id="502" r:id="rId78"/>
    <p:sldId id="503" r:id="rId79"/>
    <p:sldId id="504" r:id="rId80"/>
    <p:sldId id="505" r:id="rId81"/>
    <p:sldId id="506" r:id="rId82"/>
    <p:sldId id="508" r:id="rId83"/>
    <p:sldId id="509" r:id="rId84"/>
    <p:sldId id="510" r:id="rId85"/>
    <p:sldId id="511" r:id="rId86"/>
    <p:sldId id="512" r:id="rId87"/>
    <p:sldId id="513" r:id="rId88"/>
    <p:sldId id="514" r:id="rId89"/>
    <p:sldId id="515" r:id="rId90"/>
    <p:sldId id="516" r:id="rId91"/>
    <p:sldId id="517" r:id="rId92"/>
    <p:sldId id="518" r:id="rId9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55" autoAdjust="0"/>
    <p:restoredTop sz="90929"/>
  </p:normalViewPr>
  <p:slideViewPr>
    <p:cSldViewPr>
      <p:cViewPr>
        <p:scale>
          <a:sx n="66" d="100"/>
          <a:sy n="66" d="100"/>
        </p:scale>
        <p:origin x="-1470" y="-72"/>
      </p:cViewPr>
      <p:guideLst>
        <p:guide orient="horz" pos="2160"/>
        <p:guide pos="288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t>Introduction to JAVA</a:t>
            </a:r>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9AE124E-E551-4CBB-919C-6D958B06D07C}" type="slidenum">
              <a:rPr lang="en-US"/>
              <a:pPr/>
              <a:t>‹#›</a:t>
            </a:fld>
            <a:endParaRPr lang="en-US"/>
          </a:p>
        </p:txBody>
      </p:sp>
    </p:spTree>
    <p:extLst>
      <p:ext uri="{BB962C8B-B14F-4D97-AF65-F5344CB8AC3E}">
        <p14:creationId xmlns:p14="http://schemas.microsoft.com/office/powerpoint/2010/main" val="54613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t>Introduction to JAVA</a:t>
            </a: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0985E66-FC3D-4BE7-A412-10B2D9863322}" type="slidenum">
              <a:rPr lang="en-US"/>
              <a:pPr/>
              <a:t>‹#›</a:t>
            </a:fld>
            <a:endParaRPr lang="en-US"/>
          </a:p>
        </p:txBody>
      </p:sp>
    </p:spTree>
    <p:extLst>
      <p:ext uri="{BB962C8B-B14F-4D97-AF65-F5344CB8AC3E}">
        <p14:creationId xmlns:p14="http://schemas.microsoft.com/office/powerpoint/2010/main" val="4094252745"/>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1CE95-EE00-44E8-B7D3-3D3BAA56E73B}" type="slidenum">
              <a:rPr lang="en-US"/>
              <a:pPr/>
              <a:t>18</a:t>
            </a:fld>
            <a:endParaRPr lang="en-US"/>
          </a:p>
        </p:txBody>
      </p:sp>
      <p:sp>
        <p:nvSpPr>
          <p:cNvPr id="34918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918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7B017-A4E3-4F12-AA4D-02863B261734}" type="slidenum">
              <a:rPr lang="en-US"/>
              <a:pPr/>
              <a:t>27</a:t>
            </a:fld>
            <a:endParaRPr lang="en-US"/>
          </a:p>
        </p:txBody>
      </p:sp>
      <p:sp>
        <p:nvSpPr>
          <p:cNvPr id="34713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713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79272-1F4B-47EF-B56F-D23673472BFC}" type="slidenum">
              <a:rPr lang="en-US"/>
              <a:pPr/>
              <a:t>28</a:t>
            </a:fld>
            <a:endParaRPr lang="en-US"/>
          </a:p>
        </p:txBody>
      </p:sp>
      <p:sp>
        <p:nvSpPr>
          <p:cNvPr id="1536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A4F14-1DD2-4CEE-945A-2314640C5257}" type="slidenum">
              <a:rPr lang="en-US"/>
              <a:pPr/>
              <a:t>29</a:t>
            </a:fld>
            <a:endParaRPr lang="en-US"/>
          </a:p>
        </p:txBody>
      </p:sp>
      <p:sp>
        <p:nvSpPr>
          <p:cNvPr id="2560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AA5309-7E3F-4C43-A02E-89E3609A94CC}" type="slidenum">
              <a:rPr lang="en-US"/>
              <a:pPr/>
              <a:t>30</a:t>
            </a:fld>
            <a:endParaRPr lang="en-US"/>
          </a:p>
        </p:txBody>
      </p:sp>
      <p:sp>
        <p:nvSpPr>
          <p:cNvPr id="31437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437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6DD675-0799-4368-93B7-B4C2EA9EDD39}" type="slidenum">
              <a:rPr lang="en-US"/>
              <a:pPr/>
              <a:t>31</a:t>
            </a:fld>
            <a:endParaRPr lang="en-US"/>
          </a:p>
        </p:txBody>
      </p:sp>
      <p:sp>
        <p:nvSpPr>
          <p:cNvPr id="32461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461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0A77C-576A-40F2-BAFB-9408348F9174}" type="slidenum">
              <a:rPr lang="en-US"/>
              <a:pPr/>
              <a:t>32</a:t>
            </a:fld>
            <a:endParaRPr lang="en-US"/>
          </a:p>
        </p:txBody>
      </p:sp>
      <p:sp>
        <p:nvSpPr>
          <p:cNvPr id="32665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665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9BDBA6-5E60-42B6-89FC-F2F5DA12C7EB}" type="slidenum">
              <a:rPr lang="en-US"/>
              <a:pPr/>
              <a:t>33</a:t>
            </a:fld>
            <a:endParaRPr lang="en-US"/>
          </a:p>
        </p:txBody>
      </p:sp>
      <p:sp>
        <p:nvSpPr>
          <p:cNvPr id="32870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870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7E849-E7BD-4365-88D6-60F7A1038BB5}" type="slidenum">
              <a:rPr lang="en-US"/>
              <a:pPr/>
              <a:t>34</a:t>
            </a:fld>
            <a:endParaRPr lang="en-US"/>
          </a:p>
        </p:txBody>
      </p:sp>
      <p:sp>
        <p:nvSpPr>
          <p:cNvPr id="416770"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6771"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08FF9-614E-428B-AE4D-1809BFDECD1C}" type="slidenum">
              <a:rPr lang="en-US"/>
              <a:pPr/>
              <a:t>35</a:t>
            </a:fld>
            <a:endParaRPr lang="en-US"/>
          </a:p>
        </p:txBody>
      </p:sp>
      <p:sp>
        <p:nvSpPr>
          <p:cNvPr id="418818" name="Rectangle 2050"/>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8819" name="Rectangle 2051"/>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95C67F-C06F-40D6-A454-E023384E3D26}" type="slidenum">
              <a:rPr lang="en-US"/>
              <a:pPr/>
              <a:t>36</a:t>
            </a:fld>
            <a:endParaRPr lang="en-US"/>
          </a:p>
        </p:txBody>
      </p:sp>
      <p:sp>
        <p:nvSpPr>
          <p:cNvPr id="420866" name="Rectangle 4098"/>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0867" name="Rectangle 4099"/>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A1D74-69B5-4064-9213-BD2409AF8FC2}" type="slidenum">
              <a:rPr lang="en-US"/>
              <a:pPr/>
              <a:t>19</a:t>
            </a:fld>
            <a:endParaRPr lang="en-US"/>
          </a:p>
        </p:txBody>
      </p:sp>
      <p:sp>
        <p:nvSpPr>
          <p:cNvPr id="457730"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7731"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CF7C6E-1A0B-4765-B927-3D5E498E1720}" type="slidenum">
              <a:rPr lang="en-US"/>
              <a:pPr/>
              <a:t>37</a:t>
            </a:fld>
            <a:endParaRPr lang="en-US"/>
          </a:p>
        </p:txBody>
      </p:sp>
      <p:sp>
        <p:nvSpPr>
          <p:cNvPr id="42291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291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4CC6B-1ED2-4CBE-82E4-DD8B61150573}" type="slidenum">
              <a:rPr lang="en-US"/>
              <a:pPr/>
              <a:t>38</a:t>
            </a:fld>
            <a:endParaRPr lang="en-US"/>
          </a:p>
        </p:txBody>
      </p:sp>
      <p:sp>
        <p:nvSpPr>
          <p:cNvPr id="33075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075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8448D-8079-4FD4-BCC8-B26A8B601CAF}" type="slidenum">
              <a:rPr lang="en-US"/>
              <a:pPr/>
              <a:t>39</a:t>
            </a:fld>
            <a:endParaRPr lang="en-US"/>
          </a:p>
        </p:txBody>
      </p:sp>
      <p:sp>
        <p:nvSpPr>
          <p:cNvPr id="394242"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4243"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1E1D4-98FE-4B7E-AE11-BF0B6216BE24}" type="slidenum">
              <a:rPr lang="en-US"/>
              <a:pPr/>
              <a:t>40</a:t>
            </a:fld>
            <a:endParaRPr lang="en-US"/>
          </a:p>
        </p:txBody>
      </p:sp>
      <p:sp>
        <p:nvSpPr>
          <p:cNvPr id="42496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496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34403A-7000-4D84-B3E7-3D8708DF5214}" type="slidenum">
              <a:rPr lang="en-US"/>
              <a:pPr/>
              <a:t>41</a:t>
            </a:fld>
            <a:endParaRPr lang="en-US"/>
          </a:p>
        </p:txBody>
      </p:sp>
      <p:sp>
        <p:nvSpPr>
          <p:cNvPr id="39629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629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49591-5569-4B07-9F63-1E87148C04F4}" type="slidenum">
              <a:rPr lang="en-US"/>
              <a:pPr/>
              <a:t>42</a:t>
            </a:fld>
            <a:endParaRPr lang="en-US"/>
          </a:p>
        </p:txBody>
      </p:sp>
      <p:sp>
        <p:nvSpPr>
          <p:cNvPr id="332802" name="Rectangle 3074"/>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2803" name="Rectangle 3075"/>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76BFF-F630-4837-A2AF-AA4078EC1D11}" type="slidenum">
              <a:rPr lang="en-US"/>
              <a:pPr/>
              <a:t>43</a:t>
            </a:fld>
            <a:endParaRPr lang="en-US"/>
          </a:p>
        </p:txBody>
      </p:sp>
      <p:sp>
        <p:nvSpPr>
          <p:cNvPr id="33485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485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D894B-FB93-41E9-9763-4BC19289E184}" type="slidenum">
              <a:rPr lang="en-US"/>
              <a:pPr/>
              <a:t>44</a:t>
            </a:fld>
            <a:endParaRPr lang="en-US"/>
          </a:p>
        </p:txBody>
      </p:sp>
      <p:sp>
        <p:nvSpPr>
          <p:cNvPr id="40857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857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1100A-116E-4842-9134-DC1F6778406B}" type="slidenum">
              <a:rPr lang="en-US"/>
              <a:pPr/>
              <a:t>45</a:t>
            </a:fld>
            <a:endParaRPr lang="en-US"/>
          </a:p>
        </p:txBody>
      </p:sp>
      <p:sp>
        <p:nvSpPr>
          <p:cNvPr id="40653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653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1EC95-546E-431E-B91A-C51CE44E00C8}" type="slidenum">
              <a:rPr lang="en-US"/>
              <a:pPr/>
              <a:t>46</a:t>
            </a:fld>
            <a:endParaRPr lang="en-US"/>
          </a:p>
        </p:txBody>
      </p:sp>
      <p:sp>
        <p:nvSpPr>
          <p:cNvPr id="15362"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2E5DFF-B344-4DAC-BD0A-41A9D8395695}" type="slidenum">
              <a:rPr lang="en-US"/>
              <a:pPr/>
              <a:t>20</a:t>
            </a:fld>
            <a:endParaRPr lang="en-US"/>
          </a:p>
        </p:txBody>
      </p:sp>
      <p:sp>
        <p:nvSpPr>
          <p:cNvPr id="45977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977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192D8-87E3-4D0B-889A-5C1996444856}" type="slidenum">
              <a:rPr lang="en-US"/>
              <a:pPr/>
              <a:t>47</a:t>
            </a:fld>
            <a:endParaRPr lang="en-US"/>
          </a:p>
        </p:txBody>
      </p:sp>
      <p:sp>
        <p:nvSpPr>
          <p:cNvPr id="41267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267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EB256-5240-4CF3-B332-827F8006F4CE}" type="slidenum">
              <a:rPr lang="en-US"/>
              <a:pPr/>
              <a:t>48</a:t>
            </a:fld>
            <a:endParaRPr lang="en-US"/>
          </a:p>
        </p:txBody>
      </p:sp>
      <p:sp>
        <p:nvSpPr>
          <p:cNvPr id="41472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472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EF5DB7-45DF-4856-A27F-F30AFA4539C6}" type="slidenum">
              <a:rPr lang="en-US"/>
              <a:pPr/>
              <a:t>49</a:t>
            </a:fld>
            <a:endParaRPr lang="en-US"/>
          </a:p>
        </p:txBody>
      </p:sp>
      <p:sp>
        <p:nvSpPr>
          <p:cNvPr id="41677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677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E0F15-E4A5-4FBC-80B0-0C262178D865}" type="slidenum">
              <a:rPr lang="en-US"/>
              <a:pPr/>
              <a:t>50</a:t>
            </a:fld>
            <a:endParaRPr lang="en-US"/>
          </a:p>
        </p:txBody>
      </p:sp>
      <p:sp>
        <p:nvSpPr>
          <p:cNvPr id="324610" name="Rectangle 3074"/>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4611" name="Rectangle 3075"/>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6C09D-9A9A-4D35-A72E-0FB67BCF1279}" type="slidenum">
              <a:rPr lang="en-US"/>
              <a:pPr/>
              <a:t>51</a:t>
            </a:fld>
            <a:endParaRPr lang="en-US"/>
          </a:p>
        </p:txBody>
      </p:sp>
      <p:sp>
        <p:nvSpPr>
          <p:cNvPr id="326658" name="Rectangle 2050"/>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6659" name="Rectangle 2051"/>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952736-0ED6-4888-8704-C84DC33D3631}" type="slidenum">
              <a:rPr lang="en-US"/>
              <a:pPr/>
              <a:t>52</a:t>
            </a:fld>
            <a:endParaRPr lang="en-US"/>
          </a:p>
        </p:txBody>
      </p:sp>
      <p:sp>
        <p:nvSpPr>
          <p:cNvPr id="418818"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8819"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367FF-A769-490B-A097-BB50F1DB3E27}" type="slidenum">
              <a:rPr lang="en-US"/>
              <a:pPr/>
              <a:t>53</a:t>
            </a:fld>
            <a:endParaRPr lang="en-US"/>
          </a:p>
        </p:txBody>
      </p:sp>
      <p:sp>
        <p:nvSpPr>
          <p:cNvPr id="42905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905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27516-7AD6-4A59-9CFC-6D7565BDC74E}" type="slidenum">
              <a:rPr lang="en-US"/>
              <a:pPr/>
              <a:t>54</a:t>
            </a:fld>
            <a:endParaRPr lang="en-US"/>
          </a:p>
        </p:txBody>
      </p:sp>
      <p:sp>
        <p:nvSpPr>
          <p:cNvPr id="32870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870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D6FC1-69D1-4800-B863-38F39CED3F14}" type="slidenum">
              <a:rPr lang="en-US"/>
              <a:pPr/>
              <a:t>55</a:t>
            </a:fld>
            <a:endParaRPr lang="en-US"/>
          </a:p>
        </p:txBody>
      </p:sp>
      <p:sp>
        <p:nvSpPr>
          <p:cNvPr id="43315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315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0275A-B7AB-46FE-998B-DA24A587E5D7}" type="slidenum">
              <a:rPr lang="en-US"/>
              <a:pPr/>
              <a:t>56</a:t>
            </a:fld>
            <a:endParaRPr lang="en-US"/>
          </a:p>
        </p:txBody>
      </p:sp>
      <p:sp>
        <p:nvSpPr>
          <p:cNvPr id="33075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075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548AD-188E-4284-AC4F-4A4BB3EDFD75}" type="slidenum">
              <a:rPr lang="en-US"/>
              <a:pPr/>
              <a:t>21</a:t>
            </a:fld>
            <a:endParaRPr lang="en-US"/>
          </a:p>
        </p:txBody>
      </p:sp>
      <p:sp>
        <p:nvSpPr>
          <p:cNvPr id="463874"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3875"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E5E21D-470F-4089-8938-32AF39FD0EC3}" type="slidenum">
              <a:rPr lang="en-US"/>
              <a:pPr/>
              <a:t>57</a:t>
            </a:fld>
            <a:endParaRPr lang="en-US"/>
          </a:p>
        </p:txBody>
      </p:sp>
      <p:sp>
        <p:nvSpPr>
          <p:cNvPr id="44953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953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7FD01-B62A-4ED2-A946-4E323327F356}" type="slidenum">
              <a:rPr lang="en-US"/>
              <a:pPr/>
              <a:t>58</a:t>
            </a:fld>
            <a:endParaRPr lang="en-US"/>
          </a:p>
        </p:txBody>
      </p:sp>
      <p:sp>
        <p:nvSpPr>
          <p:cNvPr id="39424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424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DD6FDF-9648-4F4E-8AB5-24AC3FD61044}" type="slidenum">
              <a:rPr lang="en-US"/>
              <a:pPr/>
              <a:t>59</a:t>
            </a:fld>
            <a:endParaRPr lang="en-US"/>
          </a:p>
        </p:txBody>
      </p:sp>
      <p:sp>
        <p:nvSpPr>
          <p:cNvPr id="33280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280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6AF64-9D5E-47CD-9F98-1FD8632921FA}" type="slidenum">
              <a:rPr lang="en-US"/>
              <a:pPr/>
              <a:t>60</a:t>
            </a:fld>
            <a:endParaRPr lang="en-US"/>
          </a:p>
        </p:txBody>
      </p:sp>
      <p:sp>
        <p:nvSpPr>
          <p:cNvPr id="33485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485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73E38-233C-4F5A-AE2D-CCA46B611ECF}" type="slidenum">
              <a:rPr lang="en-US"/>
              <a:pPr/>
              <a:t>61</a:t>
            </a:fld>
            <a:endParaRPr lang="en-US"/>
          </a:p>
        </p:txBody>
      </p:sp>
      <p:sp>
        <p:nvSpPr>
          <p:cNvPr id="4098" name="Rectangle 2"/>
          <p:cNvSpPr>
            <a:spLocks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542D9A-DBE1-42FE-8BA7-258F02E89F9F}" type="slidenum">
              <a:rPr lang="en-US"/>
              <a:pPr/>
              <a:t>62</a:t>
            </a:fld>
            <a:endParaRPr lang="en-US"/>
          </a:p>
        </p:txBody>
      </p:sp>
      <p:sp>
        <p:nvSpPr>
          <p:cNvPr id="21299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299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1EBDB-770F-482F-8234-2993AE41451F}" type="slidenum">
              <a:rPr lang="en-US"/>
              <a:pPr/>
              <a:t>63</a:t>
            </a:fld>
            <a:endParaRPr lang="en-US"/>
          </a:p>
        </p:txBody>
      </p:sp>
      <p:sp>
        <p:nvSpPr>
          <p:cNvPr id="359426" name="Rectangle 2"/>
          <p:cNvSpPr>
            <a:spLocks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F407B-73F5-4663-9339-FE808643D29B}" type="slidenum">
              <a:rPr lang="en-US"/>
              <a:pPr/>
              <a:t>64</a:t>
            </a:fld>
            <a:endParaRPr lang="en-US"/>
          </a:p>
        </p:txBody>
      </p:sp>
      <p:sp>
        <p:nvSpPr>
          <p:cNvPr id="361474" name="Rectangle 2"/>
          <p:cNvSpPr>
            <a:spLocks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1C2AD-88F4-4A39-A511-654EC4DD5BB6}" type="slidenum">
              <a:rPr lang="en-US"/>
              <a:pPr/>
              <a:t>65</a:t>
            </a:fld>
            <a:endParaRPr lang="en-US"/>
          </a:p>
        </p:txBody>
      </p:sp>
      <p:sp>
        <p:nvSpPr>
          <p:cNvPr id="363522" name="Rectangle 2"/>
          <p:cNvSpPr>
            <a:spLocks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36531-6CF4-4044-998F-444738D5B54B}" type="slidenum">
              <a:rPr lang="en-US"/>
              <a:pPr/>
              <a:t>66</a:t>
            </a:fld>
            <a:endParaRPr lang="en-US"/>
          </a:p>
        </p:txBody>
      </p:sp>
      <p:sp>
        <p:nvSpPr>
          <p:cNvPr id="365570" name="Rectangle 2"/>
          <p:cNvSpPr>
            <a:spLocks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013FE-BBF2-4A57-8AB3-F67BA494B698}" type="slidenum">
              <a:rPr lang="en-US"/>
              <a:pPr/>
              <a:t>22</a:t>
            </a:fld>
            <a:endParaRPr lang="en-US"/>
          </a:p>
        </p:txBody>
      </p:sp>
      <p:sp>
        <p:nvSpPr>
          <p:cNvPr id="461826"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1827"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D0C4E-002B-442B-B65D-CBE69661EA6B}" type="slidenum">
              <a:rPr lang="en-US"/>
              <a:pPr/>
              <a:t>67</a:t>
            </a:fld>
            <a:endParaRPr lang="en-US"/>
          </a:p>
        </p:txBody>
      </p:sp>
      <p:sp>
        <p:nvSpPr>
          <p:cNvPr id="437250" name="Rectangle 2"/>
          <p:cNvSpPr>
            <a:spLocks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AB36F2-4669-4BC7-A407-2DBDD8F72D6C}" type="slidenum">
              <a:rPr lang="en-US"/>
              <a:pPr/>
              <a:t>68</a:t>
            </a:fld>
            <a:endParaRPr lang="en-US"/>
          </a:p>
        </p:txBody>
      </p:sp>
      <p:sp>
        <p:nvSpPr>
          <p:cNvPr id="453634" name="Rectangle 2"/>
          <p:cNvSpPr>
            <a:spLocks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1DA20-65F8-4FE9-B111-03B6E8EB3A68}" type="slidenum">
              <a:rPr lang="en-US"/>
              <a:pPr/>
              <a:t>69</a:t>
            </a:fld>
            <a:endParaRPr lang="en-US"/>
          </a:p>
        </p:txBody>
      </p:sp>
      <p:sp>
        <p:nvSpPr>
          <p:cNvPr id="439298" name="Rectangle 2"/>
          <p:cNvSpPr>
            <a:spLocks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8BEEC-3182-4547-9BC2-AE13307ADE0B}" type="slidenum">
              <a:rPr lang="en-US"/>
              <a:pPr/>
              <a:t>70</a:t>
            </a:fld>
            <a:endParaRPr lang="en-US"/>
          </a:p>
        </p:txBody>
      </p:sp>
      <p:sp>
        <p:nvSpPr>
          <p:cNvPr id="441346" name="Rectangle 2"/>
          <p:cNvSpPr>
            <a:spLocks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AB9BE-D8DC-4A52-9776-7778570DCBE1}" type="slidenum">
              <a:rPr lang="en-US"/>
              <a:pPr/>
              <a:t>71</a:t>
            </a:fld>
            <a:endParaRPr lang="en-US"/>
          </a:p>
        </p:txBody>
      </p:sp>
      <p:sp>
        <p:nvSpPr>
          <p:cNvPr id="443394" name="Rectangle 2"/>
          <p:cNvSpPr>
            <a:spLocks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F7786-7CED-4FC6-AC91-895342FE60EE}" type="slidenum">
              <a:rPr lang="en-US"/>
              <a:pPr/>
              <a:t>72</a:t>
            </a:fld>
            <a:endParaRPr lang="en-US"/>
          </a:p>
        </p:txBody>
      </p:sp>
      <p:sp>
        <p:nvSpPr>
          <p:cNvPr id="369666" name="Rectangle 2"/>
          <p:cNvSpPr>
            <a:spLocks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FAE3A-939C-4DFC-B83A-1F166A087782}" type="slidenum">
              <a:rPr lang="en-US"/>
              <a:pPr/>
              <a:t>73</a:t>
            </a:fld>
            <a:endParaRPr lang="en-US"/>
          </a:p>
        </p:txBody>
      </p:sp>
      <p:sp>
        <p:nvSpPr>
          <p:cNvPr id="445442" name="Rectangle 1026"/>
          <p:cNvSpPr>
            <a:spLocks noChangeArrowheads="1" noTextEdit="1"/>
          </p:cNvSpPr>
          <p:nvPr>
            <p:ph type="sldImg"/>
          </p:nvPr>
        </p:nvSpPr>
        <p:spPr>
          <a:ln/>
        </p:spPr>
      </p:sp>
      <p:sp>
        <p:nvSpPr>
          <p:cNvPr id="445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CBDB88-B6F9-424A-9225-9178D9A7E172}" type="slidenum">
              <a:rPr lang="en-US"/>
              <a:pPr/>
              <a:t>74</a:t>
            </a:fld>
            <a:endParaRPr lang="en-US"/>
          </a:p>
        </p:txBody>
      </p:sp>
      <p:sp>
        <p:nvSpPr>
          <p:cNvPr id="447490" name="Rectangle 2"/>
          <p:cNvSpPr>
            <a:spLocks noChangeArrowheads="1" noTextEdit="1"/>
          </p:cNvSpPr>
          <p:nvPr>
            <p:ph type="sldImg"/>
          </p:nvPr>
        </p:nvSpPr>
        <p:spPr>
          <a:ln/>
        </p:spPr>
      </p:sp>
      <p:sp>
        <p:nvSpPr>
          <p:cNvPr id="44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937E2-08C9-463D-A963-E475A9975657}" type="slidenum">
              <a:rPr lang="en-US"/>
              <a:pPr/>
              <a:t>75</a:t>
            </a:fld>
            <a:endParaRPr lang="en-US"/>
          </a:p>
        </p:txBody>
      </p:sp>
      <p:sp>
        <p:nvSpPr>
          <p:cNvPr id="39219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219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0794B1-CC96-4C5C-9B05-4E8B032EB716}" type="slidenum">
              <a:rPr lang="en-US"/>
              <a:pPr/>
              <a:t>76</a:t>
            </a:fld>
            <a:endParaRPr lang="en-US"/>
          </a:p>
        </p:txBody>
      </p:sp>
      <p:sp>
        <p:nvSpPr>
          <p:cNvPr id="34304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304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36109-F691-4D92-937F-C9B45EF2D16D}" type="slidenum">
              <a:rPr lang="en-US"/>
              <a:pPr/>
              <a:t>23</a:t>
            </a:fld>
            <a:endParaRPr lang="en-US"/>
          </a:p>
        </p:txBody>
      </p:sp>
      <p:sp>
        <p:nvSpPr>
          <p:cNvPr id="39219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219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6881F-758E-4FF6-A4BE-27E749503EBB}" type="slidenum">
              <a:rPr lang="en-US"/>
              <a:pPr/>
              <a:t>77</a:t>
            </a:fld>
            <a:endParaRPr lang="en-US"/>
          </a:p>
        </p:txBody>
      </p:sp>
      <p:sp>
        <p:nvSpPr>
          <p:cNvPr id="34509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509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7E27D-5911-47D8-86BB-08ACD955B82D}" type="slidenum">
              <a:rPr lang="en-US"/>
              <a:pPr/>
              <a:t>78</a:t>
            </a:fld>
            <a:endParaRPr lang="en-US"/>
          </a:p>
        </p:txBody>
      </p:sp>
      <p:sp>
        <p:nvSpPr>
          <p:cNvPr id="347138" name="Rectangle 512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7139" name="Rectangle 512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B68739-F998-4478-8F53-77A9BCB46870}" type="slidenum">
              <a:rPr lang="en-US"/>
              <a:pPr/>
              <a:t>79</a:t>
            </a:fld>
            <a:endParaRPr lang="en-US"/>
          </a:p>
        </p:txBody>
      </p:sp>
      <p:sp>
        <p:nvSpPr>
          <p:cNvPr id="25602"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76CD48-1625-4BF9-81CC-1528BB34EE33}" type="slidenum">
              <a:rPr lang="en-US"/>
              <a:pPr/>
              <a:t>80</a:t>
            </a:fld>
            <a:endParaRPr lang="en-US"/>
          </a:p>
        </p:txBody>
      </p:sp>
      <p:sp>
        <p:nvSpPr>
          <p:cNvPr id="44134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134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A7932-DE86-49F1-9B4E-291686F70F81}" type="slidenum">
              <a:rPr lang="en-US"/>
              <a:pPr/>
              <a:t>81</a:t>
            </a:fld>
            <a:endParaRPr lang="en-US"/>
          </a:p>
        </p:txBody>
      </p:sp>
      <p:sp>
        <p:nvSpPr>
          <p:cNvPr id="443394" name="Rectangle 2050"/>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3395" name="Rectangle 2051"/>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16177-76CF-4106-9BA1-A1855A228E08}" type="slidenum">
              <a:rPr lang="en-US"/>
              <a:pPr/>
              <a:t>82</a:t>
            </a:fld>
            <a:endParaRPr lang="en-US"/>
          </a:p>
        </p:txBody>
      </p:sp>
      <p:sp>
        <p:nvSpPr>
          <p:cNvPr id="402434" name="Rectangle 2050"/>
          <p:cNvSpPr>
            <a:spLocks noChangeArrowheads="1" noTextEdit="1"/>
          </p:cNvSpPr>
          <p:nvPr>
            <p:ph type="sldImg"/>
          </p:nvPr>
        </p:nvSpPr>
        <p:spPr>
          <a:ln/>
        </p:spPr>
      </p:sp>
      <p:sp>
        <p:nvSpPr>
          <p:cNvPr id="402435" name="Rectangle 2051"/>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6D509-DB86-4BF6-8B7B-74740A2C0D32}" type="slidenum">
              <a:rPr lang="en-US"/>
              <a:pPr/>
              <a:t>83</a:t>
            </a:fld>
            <a:endParaRPr lang="en-US"/>
          </a:p>
        </p:txBody>
      </p:sp>
      <p:sp>
        <p:nvSpPr>
          <p:cNvPr id="404482" name="Rectangle 2"/>
          <p:cNvSpPr>
            <a:spLocks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E4DBE-7079-487D-B157-B3339A47CAF3}" type="slidenum">
              <a:rPr lang="en-US"/>
              <a:pPr/>
              <a:t>84</a:t>
            </a:fld>
            <a:endParaRPr lang="en-US"/>
          </a:p>
        </p:txBody>
      </p:sp>
      <p:sp>
        <p:nvSpPr>
          <p:cNvPr id="338946" name="Rectangle 2"/>
          <p:cNvSpPr>
            <a:spLocks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BBAF3C-1424-48FF-9DC0-76DF983D8CEF}" type="slidenum">
              <a:rPr lang="en-US"/>
              <a:pPr/>
              <a:t>85</a:t>
            </a:fld>
            <a:endParaRPr lang="en-US"/>
          </a:p>
        </p:txBody>
      </p:sp>
      <p:sp>
        <p:nvSpPr>
          <p:cNvPr id="43725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725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1AF97-FABE-4515-8DB8-28AA26AB7576}" type="slidenum">
              <a:rPr lang="en-US"/>
              <a:pPr/>
              <a:t>86</a:t>
            </a:fld>
            <a:endParaRPr lang="en-US"/>
          </a:p>
        </p:txBody>
      </p:sp>
      <p:sp>
        <p:nvSpPr>
          <p:cNvPr id="43929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929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F0E10-51F0-45D1-8AB2-3A750F698976}" type="slidenum">
              <a:rPr lang="en-US"/>
              <a:pPr/>
              <a:t>24</a:t>
            </a:fld>
            <a:endParaRPr lang="en-US"/>
          </a:p>
        </p:txBody>
      </p:sp>
      <p:sp>
        <p:nvSpPr>
          <p:cNvPr id="34304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304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572077-A59A-46D3-BD8D-8EF2217E4AED}" type="slidenum">
              <a:rPr lang="en-US"/>
              <a:pPr/>
              <a:t>87</a:t>
            </a:fld>
            <a:endParaRPr lang="en-US"/>
          </a:p>
        </p:txBody>
      </p:sp>
      <p:sp>
        <p:nvSpPr>
          <p:cNvPr id="43110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110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3B9B4-1C76-41EE-BF48-8DDA80EFBC73}" type="slidenum">
              <a:rPr lang="en-US"/>
              <a:pPr/>
              <a:t>88</a:t>
            </a:fld>
            <a:endParaRPr lang="en-US"/>
          </a:p>
        </p:txBody>
      </p:sp>
      <p:sp>
        <p:nvSpPr>
          <p:cNvPr id="359426" name="Rectangle 2"/>
          <p:cNvSpPr>
            <a:spLocks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FF254-4313-48BF-81EB-868B3FC4FFCB}" type="slidenum">
              <a:rPr lang="en-US"/>
              <a:pPr/>
              <a:t>89</a:t>
            </a:fld>
            <a:endParaRPr lang="en-US"/>
          </a:p>
        </p:txBody>
      </p:sp>
      <p:sp>
        <p:nvSpPr>
          <p:cNvPr id="361474" name="Rectangle 2"/>
          <p:cNvSpPr>
            <a:spLocks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1F664B-6594-4907-B0E8-045A41244A48}" type="slidenum">
              <a:rPr lang="en-US"/>
              <a:pPr/>
              <a:t>90</a:t>
            </a:fld>
            <a:endParaRPr lang="en-US"/>
          </a:p>
        </p:txBody>
      </p:sp>
      <p:sp>
        <p:nvSpPr>
          <p:cNvPr id="42905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905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4018E-3C9C-42AE-A8F5-8BFE33F772FC}" type="slidenum">
              <a:rPr lang="en-US"/>
              <a:pPr/>
              <a:t>91</a:t>
            </a:fld>
            <a:endParaRPr lang="en-US"/>
          </a:p>
        </p:txBody>
      </p:sp>
      <p:sp>
        <p:nvSpPr>
          <p:cNvPr id="42701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701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2E5D3-6506-4E8D-A86B-89E4E2D4A5B6}" type="slidenum">
              <a:rPr lang="en-US"/>
              <a:pPr/>
              <a:t>92</a:t>
            </a:fld>
            <a:endParaRPr lang="en-US"/>
          </a:p>
        </p:txBody>
      </p:sp>
      <p:sp>
        <p:nvSpPr>
          <p:cNvPr id="408578" name="Rectangle 2"/>
          <p:cNvSpPr>
            <a:spLocks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1EC0F-9CCA-488A-A50B-6912F856A71F}" type="slidenum">
              <a:rPr lang="en-US"/>
              <a:pPr/>
              <a:t>25</a:t>
            </a:fld>
            <a:endParaRPr lang="en-US"/>
          </a:p>
        </p:txBody>
      </p:sp>
      <p:sp>
        <p:nvSpPr>
          <p:cNvPr id="34509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509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10FD3B-999F-4D31-9DB4-5D69C894C742}" type="slidenum">
              <a:rPr lang="en-US"/>
              <a:pPr/>
              <a:t>26</a:t>
            </a:fld>
            <a:endParaRPr lang="en-US"/>
          </a:p>
        </p:txBody>
      </p:sp>
      <p:sp>
        <p:nvSpPr>
          <p:cNvPr id="34713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713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Collaborate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2B / Slide </a:t>
            </a:r>
            <a:fld id="{4C7722B7-BA85-489D-AA15-76678D2B9BD8}" type="slidenum">
              <a:rPr lang="en-US" smtClean="0"/>
              <a:pPr/>
              <a:t>‹#›</a:t>
            </a:fld>
            <a:r>
              <a:rPr lang="en-US" smtClean="0"/>
              <a:t> of 24</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smtClean="0"/>
              <a:t>Collaborate  </a:t>
            </a:r>
            <a:endParaRPr lang="en-US"/>
          </a:p>
        </p:txBody>
      </p:sp>
      <p:sp>
        <p:nvSpPr>
          <p:cNvPr id="7" name="Slide Number Placeholder 6"/>
          <p:cNvSpPr>
            <a:spLocks noGrp="1"/>
          </p:cNvSpPr>
          <p:nvPr>
            <p:ph type="sldNum" sz="quarter" idx="12"/>
          </p:nvPr>
        </p:nvSpPr>
        <p:spPr/>
        <p:txBody>
          <a:bodyPr/>
          <a:lstStyle>
            <a:lvl1pPr>
              <a:defRPr/>
            </a:lvl1pPr>
          </a:lstStyle>
          <a:p>
            <a:r>
              <a:rPr lang="en-US" smtClean="0"/>
              <a:t>Lesson 2B / Slide </a:t>
            </a:r>
            <a:fld id="{A483C13E-12CA-4B84-9F1D-36B74D9FEB21}" type="slidenum">
              <a:rPr lang="en-US" smtClean="0"/>
              <a:pPr/>
              <a:t>‹#›</a:t>
            </a:fld>
            <a:r>
              <a:rPr lang="en-US" smtClean="0"/>
              <a:t> of 24</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Collaborate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2B / Slide </a:t>
            </a:r>
            <a:fld id="{3233A030-C2B5-4C1C-9A45-42D029B5643B}" type="slidenum">
              <a:rPr lang="en-US" smtClean="0"/>
              <a:pPr/>
              <a:t>‹#›</a:t>
            </a:fld>
            <a:r>
              <a:rPr lang="en-US" smtClean="0"/>
              <a:t> of 24</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Collaborate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2B / Slide </a:t>
            </a:r>
            <a:fld id="{F5EBA459-C12A-429E-8995-D04A983D7F73}" type="slidenum">
              <a:rPr lang="en-US" smtClean="0"/>
              <a:pPr/>
              <a:t>‹#›</a:t>
            </a:fld>
            <a:r>
              <a:rPr lang="en-US" smtClean="0"/>
              <a:t> of 24</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r>
              <a:rPr lang="en-US" smtClean="0"/>
              <a:t>Collaborate  </a:t>
            </a:r>
            <a:endParaRPr lang="en-US"/>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r>
              <a:rPr lang="en-US" smtClean="0"/>
              <a:t>Lesson 2B / Slide </a:t>
            </a:r>
            <a:fld id="{3E4CAB4B-0F56-47E3-BA44-95847521080A}" type="slidenum">
              <a:rPr lang="en-US" smtClean="0"/>
              <a:pPr/>
              <a:t>‹#›</a:t>
            </a:fld>
            <a:r>
              <a:rPr lang="en-US" smtClean="0"/>
              <a:t> of 24</a:t>
            </a:r>
            <a:endParaRPr lang="en-US"/>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Collaborate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2B / Slide </a:t>
            </a:r>
            <a:fld id="{F216F580-3F83-440C-AC59-92E9DEB13E0C}" type="slidenum">
              <a:rPr lang="en-US" smtClean="0"/>
              <a:pPr/>
              <a:t>‹#›</a:t>
            </a:fld>
            <a:r>
              <a:rPr lang="en-US" smtClean="0"/>
              <a:t> of 24</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Collaborate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2B / Slide </a:t>
            </a:r>
            <a:fld id="{3E4CAB4B-0F56-47E3-BA44-95847521080A}" type="slidenum">
              <a:rPr lang="en-US" smtClean="0"/>
              <a:pPr/>
              <a:t>‹#›</a:t>
            </a:fld>
            <a:r>
              <a:rPr lang="en-US" smtClean="0"/>
              <a:t> of 24</a:t>
            </a:r>
            <a:endParaRPr lang="en-US"/>
          </a:p>
        </p:txBody>
      </p:sp>
      <p:sp>
        <p:nvSpPr>
          <p:cNvPr id="7" name="Content Placeholder 2"/>
          <p:cNvSpPr>
            <a:spLocks noGrp="1"/>
          </p:cNvSpPr>
          <p:nvPr>
            <p:ph sz="half" idx="13"/>
          </p:nvPr>
        </p:nvSpPr>
        <p:spPr>
          <a:xfrm>
            <a:off x="685800" y="1981200"/>
            <a:ext cx="3814192" cy="1799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Collaborate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2B / Slide </a:t>
            </a:r>
            <a:fld id="{79F97A20-905C-469C-BC91-F6F37656246F}" type="slidenum">
              <a:rPr lang="en-US" smtClean="0"/>
              <a:pPr/>
              <a:t>‹#›</a:t>
            </a:fld>
            <a:r>
              <a:rPr lang="en-US" smtClean="0"/>
              <a:t> of 24</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smtClean="0"/>
              <a:t>Collaborate  </a:t>
            </a:r>
            <a:endParaRPr lang="en-US"/>
          </a:p>
        </p:txBody>
      </p:sp>
      <p:sp>
        <p:nvSpPr>
          <p:cNvPr id="7" name="Slide Number Placeholder 6"/>
          <p:cNvSpPr>
            <a:spLocks noGrp="1"/>
          </p:cNvSpPr>
          <p:nvPr>
            <p:ph type="sldNum" sz="quarter" idx="12"/>
          </p:nvPr>
        </p:nvSpPr>
        <p:spPr/>
        <p:txBody>
          <a:bodyPr/>
          <a:lstStyle>
            <a:lvl1pPr>
              <a:defRPr/>
            </a:lvl1pPr>
          </a:lstStyle>
          <a:p>
            <a:r>
              <a:rPr lang="en-US" smtClean="0"/>
              <a:t>Lesson 2B / Slide </a:t>
            </a:r>
            <a:fld id="{DDB37D34-651E-470C-A565-ED0971B714E4}" type="slidenum">
              <a:rPr lang="en-US" smtClean="0"/>
              <a:pPr/>
              <a:t>‹#›</a:t>
            </a:fld>
            <a:r>
              <a:rPr lang="en-US" smtClean="0"/>
              <a:t> of 24</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smtClean="0"/>
              <a:t>Collaborate  </a:t>
            </a:r>
            <a:endParaRPr lang="en-US"/>
          </a:p>
        </p:txBody>
      </p:sp>
      <p:sp>
        <p:nvSpPr>
          <p:cNvPr id="9" name="Slide Number Placeholder 8"/>
          <p:cNvSpPr>
            <a:spLocks noGrp="1"/>
          </p:cNvSpPr>
          <p:nvPr>
            <p:ph type="sldNum" sz="quarter" idx="12"/>
          </p:nvPr>
        </p:nvSpPr>
        <p:spPr/>
        <p:txBody>
          <a:bodyPr/>
          <a:lstStyle>
            <a:lvl1pPr>
              <a:defRPr/>
            </a:lvl1pPr>
          </a:lstStyle>
          <a:p>
            <a:r>
              <a:rPr lang="en-US" smtClean="0"/>
              <a:t>Lesson 2B / Slide </a:t>
            </a:r>
            <a:fld id="{8EEBEBD8-204A-4500-B2F9-19F5A3F6199A}" type="slidenum">
              <a:rPr lang="en-US" smtClean="0"/>
              <a:pPr/>
              <a:t>‹#›</a:t>
            </a:fld>
            <a:r>
              <a:rPr lang="en-US" smtClean="0"/>
              <a:t> of 24</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smtClean="0"/>
              <a:t>Collaborate  </a:t>
            </a:r>
            <a:endParaRPr lang="en-US"/>
          </a:p>
        </p:txBody>
      </p:sp>
      <p:sp>
        <p:nvSpPr>
          <p:cNvPr id="5" name="Slide Number Placeholder 4"/>
          <p:cNvSpPr>
            <a:spLocks noGrp="1"/>
          </p:cNvSpPr>
          <p:nvPr>
            <p:ph type="sldNum" sz="quarter" idx="12"/>
          </p:nvPr>
        </p:nvSpPr>
        <p:spPr/>
        <p:txBody>
          <a:bodyPr/>
          <a:lstStyle>
            <a:lvl1pPr>
              <a:defRPr/>
            </a:lvl1pPr>
          </a:lstStyle>
          <a:p>
            <a:r>
              <a:rPr lang="en-US" smtClean="0"/>
              <a:t>Lesson 2B / Slide </a:t>
            </a:r>
            <a:fld id="{B0E3280F-A378-4C6E-8B7E-60A29E199A01}" type="slidenum">
              <a:rPr lang="en-US" smtClean="0"/>
              <a:pPr/>
              <a:t>‹#›</a:t>
            </a:fld>
            <a:r>
              <a:rPr lang="en-US" smtClean="0"/>
              <a:t> of 24</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smtClean="0"/>
              <a:t>Collaborate  </a:t>
            </a:r>
            <a:endParaRPr lang="en-US"/>
          </a:p>
        </p:txBody>
      </p:sp>
      <p:sp>
        <p:nvSpPr>
          <p:cNvPr id="4" name="Slide Number Placeholder 3"/>
          <p:cNvSpPr>
            <a:spLocks noGrp="1"/>
          </p:cNvSpPr>
          <p:nvPr>
            <p:ph type="sldNum" sz="quarter" idx="12"/>
          </p:nvPr>
        </p:nvSpPr>
        <p:spPr/>
        <p:txBody>
          <a:bodyPr/>
          <a:lstStyle>
            <a:lvl1pPr>
              <a:defRPr/>
            </a:lvl1pPr>
          </a:lstStyle>
          <a:p>
            <a:r>
              <a:rPr lang="en-US" smtClean="0"/>
              <a:t>Lesson 2B / Slide </a:t>
            </a:r>
            <a:fld id="{49C8B749-E6F9-437D-B0C6-02165CDA2C5D}" type="slidenum">
              <a:rPr lang="en-US" smtClean="0"/>
              <a:pPr/>
              <a:t>‹#›</a:t>
            </a:fld>
            <a:r>
              <a:rPr lang="en-US" smtClean="0"/>
              <a:t> of 24</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smtClean="0"/>
              <a:t>Collaborate  </a:t>
            </a:r>
            <a:endParaRPr lang="en-US"/>
          </a:p>
        </p:txBody>
      </p:sp>
      <p:sp>
        <p:nvSpPr>
          <p:cNvPr id="7" name="Slide Number Placeholder 6"/>
          <p:cNvSpPr>
            <a:spLocks noGrp="1"/>
          </p:cNvSpPr>
          <p:nvPr>
            <p:ph type="sldNum" sz="quarter" idx="12"/>
          </p:nvPr>
        </p:nvSpPr>
        <p:spPr/>
        <p:txBody>
          <a:bodyPr/>
          <a:lstStyle>
            <a:lvl1pPr>
              <a:defRPr/>
            </a:lvl1pPr>
          </a:lstStyle>
          <a:p>
            <a:r>
              <a:rPr lang="en-US" smtClean="0"/>
              <a:t>Lesson 2B / Slide </a:t>
            </a:r>
            <a:fld id="{C63A5C98-BDD4-4E33-9672-7841FA67E14B}" type="slidenum">
              <a:rPr lang="en-US" smtClean="0"/>
              <a:pPr/>
              <a:t>‹#›</a:t>
            </a:fld>
            <a:r>
              <a:rPr lang="en-US" smtClean="0"/>
              <a:t> of 24</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smtClean="0"/>
              <a:t>Collaborate  </a:t>
            </a: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r>
              <a:rPr lang="en-US" smtClean="0"/>
              <a:t>Lesson 2B / Slide </a:t>
            </a:r>
            <a:fld id="{3E4CAB4B-0F56-47E3-BA44-95847521080A}" type="slidenum">
              <a:rPr lang="en-US" smtClean="0"/>
              <a:pPr/>
              <a:t>‹#›</a:t>
            </a:fld>
            <a:r>
              <a:rPr lang="en-US" smtClean="0"/>
              <a:t> of 24</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1026"/>
          <p:cNvSpPr>
            <a:spLocks noChangeArrowheads="1"/>
          </p:cNvSpPr>
          <p:nvPr/>
        </p:nvSpPr>
        <p:spPr bwMode="auto">
          <a:xfrm>
            <a:off x="609600" y="990600"/>
            <a:ext cx="8077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dirty="0">
                <a:latin typeface="Verdana" pitchFamily="34" charset="0"/>
              </a:rPr>
              <a:t>Objectives</a:t>
            </a:r>
          </a:p>
          <a:p>
            <a:pPr marL="342900" indent="-342900">
              <a:spcBef>
                <a:spcPct val="20000"/>
              </a:spcBef>
            </a:pPr>
            <a:endParaRPr lang="en-US" sz="1400" dirty="0">
              <a:latin typeface="Verdana" pitchFamily="34" charset="0"/>
            </a:endParaRPr>
          </a:p>
          <a:p>
            <a:pPr marL="742950" lvl="1" indent="-285750">
              <a:spcBef>
                <a:spcPct val="20000"/>
              </a:spcBef>
              <a:buSzPct val="140000"/>
              <a:buFontTx/>
              <a:buChar char="•"/>
            </a:pPr>
            <a:r>
              <a:rPr lang="en-US" sz="1400" dirty="0">
                <a:solidFill>
                  <a:srgbClr val="006666"/>
                </a:solidFill>
                <a:latin typeface="Verdana" pitchFamily="34" charset="0"/>
                <a:cs typeface="Times New Roman" pitchFamily="18" charset="0"/>
              </a:rPr>
              <a:t>In this lesson, you will learn about:</a:t>
            </a:r>
          </a:p>
          <a:p>
            <a:pPr marL="1143000" lvl="2" indent="-228600">
              <a:spcBef>
                <a:spcPct val="20000"/>
              </a:spcBef>
              <a:buSzPct val="140000"/>
              <a:buFontTx/>
              <a:buChar char="•"/>
            </a:pPr>
            <a:r>
              <a:rPr lang="en-US" sz="1400" dirty="0">
                <a:solidFill>
                  <a:srgbClr val="006666"/>
                </a:solidFill>
                <a:latin typeface="Verdana" pitchFamily="34" charset="0"/>
                <a:cs typeface="Times New Roman" pitchFamily="18" charset="0"/>
              </a:rPr>
              <a:t>Structure of a Java program</a:t>
            </a:r>
          </a:p>
          <a:p>
            <a:pPr marL="1143000" lvl="2" indent="-228600">
              <a:spcBef>
                <a:spcPct val="20000"/>
              </a:spcBef>
              <a:buSzPct val="140000"/>
              <a:buFontTx/>
              <a:buChar char="•"/>
            </a:pPr>
            <a:r>
              <a:rPr lang="en-US" sz="1400" dirty="0">
                <a:solidFill>
                  <a:srgbClr val="006666"/>
                </a:solidFill>
                <a:latin typeface="Verdana" pitchFamily="34" charset="0"/>
                <a:cs typeface="Times New Roman" pitchFamily="18" charset="0"/>
              </a:rPr>
              <a:t>Access </a:t>
            </a:r>
            <a:r>
              <a:rPr lang="en-US" sz="1400" dirty="0" err="1">
                <a:solidFill>
                  <a:srgbClr val="006666"/>
                </a:solidFill>
                <a:latin typeface="Verdana" pitchFamily="34" charset="0"/>
                <a:cs typeface="Times New Roman" pitchFamily="18" charset="0"/>
              </a:rPr>
              <a:t>specifiers</a:t>
            </a:r>
            <a:r>
              <a:rPr lang="en-US" sz="1400" dirty="0">
                <a:solidFill>
                  <a:srgbClr val="006666"/>
                </a:solidFill>
                <a:latin typeface="Verdana" pitchFamily="34" charset="0"/>
                <a:cs typeface="Times New Roman" pitchFamily="18" charset="0"/>
              </a:rPr>
              <a:t> and modifiers</a:t>
            </a:r>
          </a:p>
          <a:p>
            <a:pPr marL="1143000" lvl="2" indent="-228600">
              <a:spcBef>
                <a:spcPct val="20000"/>
              </a:spcBef>
              <a:buSzPct val="140000"/>
              <a:buFontTx/>
              <a:buChar char="•"/>
            </a:pPr>
            <a:r>
              <a:rPr lang="en-US" sz="1400" dirty="0">
                <a:solidFill>
                  <a:srgbClr val="006666"/>
                </a:solidFill>
                <a:latin typeface="Verdana" pitchFamily="34" charset="0"/>
                <a:cs typeface="Times New Roman" pitchFamily="18" charset="0"/>
              </a:rPr>
              <a:t>Creating a Java application</a:t>
            </a:r>
          </a:p>
          <a:p>
            <a:pPr marL="1143000" lvl="2" indent="-228600">
              <a:spcBef>
                <a:spcPct val="20000"/>
              </a:spcBef>
              <a:buSzPct val="140000"/>
              <a:buFontTx/>
              <a:buChar char="•"/>
            </a:pPr>
            <a:r>
              <a:rPr lang="en-US" sz="1400" dirty="0" smtClean="0">
                <a:solidFill>
                  <a:srgbClr val="006666"/>
                </a:solidFill>
                <a:latin typeface="Verdana" pitchFamily="34" charset="0"/>
                <a:cs typeface="Times New Roman" pitchFamily="18" charset="0"/>
              </a:rPr>
              <a:t>Use conditional statements </a:t>
            </a:r>
          </a:p>
          <a:p>
            <a:pPr marL="1143000" lvl="2" indent="-228600">
              <a:spcBef>
                <a:spcPct val="20000"/>
              </a:spcBef>
              <a:buSzPct val="140000"/>
              <a:buFontTx/>
              <a:buChar char="•"/>
            </a:pPr>
            <a:r>
              <a:rPr lang="en-US" sz="1400" dirty="0" smtClean="0">
                <a:solidFill>
                  <a:srgbClr val="006666"/>
                </a:solidFill>
                <a:latin typeface="Verdana" pitchFamily="34" charset="0"/>
                <a:cs typeface="Times New Roman" pitchFamily="18" charset="0"/>
              </a:rPr>
              <a:t>Use looping constructs</a:t>
            </a:r>
          </a:p>
          <a:p>
            <a:pPr marL="1143000" lvl="2" indent="-228600">
              <a:spcBef>
                <a:spcPct val="20000"/>
              </a:spcBef>
              <a:buSzPct val="140000"/>
              <a:buFontTx/>
              <a:buChar char="•"/>
            </a:pPr>
            <a:r>
              <a:rPr lang="en-US" sz="1400" dirty="0" smtClean="0">
                <a:solidFill>
                  <a:srgbClr val="006666"/>
                </a:solidFill>
                <a:latin typeface="Verdana" pitchFamily="34" charset="0"/>
                <a:cs typeface="Times New Roman" pitchFamily="18" charset="0"/>
              </a:rPr>
              <a:t>Enhance methods of a class </a:t>
            </a:r>
          </a:p>
          <a:p>
            <a:pPr marL="1143000" lvl="2" indent="-228600">
              <a:spcBef>
                <a:spcPct val="20000"/>
              </a:spcBef>
              <a:buSzPct val="140000"/>
              <a:buFontTx/>
              <a:buChar char="•"/>
            </a:pPr>
            <a:r>
              <a:rPr lang="en-US" sz="1400" dirty="0" smtClean="0">
                <a:solidFill>
                  <a:srgbClr val="006666"/>
                </a:solidFill>
                <a:latin typeface="Verdana" pitchFamily="34" charset="0"/>
                <a:cs typeface="Times New Roman" pitchFamily="18" charset="0"/>
              </a:rPr>
              <a:t>Pass arguments to methods </a:t>
            </a:r>
          </a:p>
          <a:p>
            <a:pPr marL="1143000" lvl="2" indent="-228600">
              <a:spcBef>
                <a:spcPct val="20000"/>
              </a:spcBef>
              <a:buSzPct val="140000"/>
              <a:buFontTx/>
              <a:buChar char="•"/>
            </a:pPr>
            <a:r>
              <a:rPr lang="en-US" sz="1400" dirty="0" smtClean="0">
                <a:solidFill>
                  <a:srgbClr val="006666"/>
                </a:solidFill>
                <a:latin typeface="Verdana" pitchFamily="34" charset="0"/>
                <a:cs typeface="Times New Roman" pitchFamily="18" charset="0"/>
              </a:rPr>
              <a:t>Create nested classes </a:t>
            </a:r>
          </a:p>
          <a:p>
            <a:pPr marL="1143000" lvl="2" indent="-228600">
              <a:spcBef>
                <a:spcPct val="20000"/>
              </a:spcBef>
              <a:buSzPct val="140000"/>
              <a:buFontTx/>
              <a:buChar char="•"/>
            </a:pPr>
            <a:r>
              <a:rPr lang="en-US" sz="1400" dirty="0" smtClean="0">
                <a:solidFill>
                  <a:srgbClr val="006666"/>
                </a:solidFill>
                <a:latin typeface="Verdana" pitchFamily="34" charset="0"/>
                <a:cs typeface="Times New Roman" pitchFamily="18" charset="0"/>
              </a:rPr>
              <a:t>Casting and conversion in Java </a:t>
            </a:r>
          </a:p>
          <a:p>
            <a:pPr marL="1143000" lvl="2" indent="-228600">
              <a:spcBef>
                <a:spcPct val="20000"/>
              </a:spcBef>
              <a:buSzPct val="140000"/>
              <a:buFontTx/>
              <a:buChar char="•"/>
            </a:pPr>
            <a:r>
              <a:rPr lang="en-US" sz="1400" dirty="0" smtClean="0">
                <a:solidFill>
                  <a:srgbClr val="006666"/>
                </a:solidFill>
                <a:latin typeface="Verdana" pitchFamily="34" charset="0"/>
                <a:cs typeface="Times New Roman" pitchFamily="18" charset="0"/>
              </a:rPr>
              <a:t>Overloading constructors</a:t>
            </a:r>
          </a:p>
          <a:p>
            <a:pPr marL="1143000" lvl="2" indent="-228600">
              <a:spcBef>
                <a:spcPct val="20000"/>
              </a:spcBef>
              <a:buSzPct val="140000"/>
              <a:buFontTx/>
              <a:buChar char="•"/>
            </a:pPr>
            <a:endParaRPr lang="en-US" sz="1400" dirty="0" smtClean="0">
              <a:solidFill>
                <a:srgbClr val="006666"/>
              </a:solidFill>
              <a:latin typeface="Verdana" pitchFamily="34" charset="0"/>
              <a:cs typeface="Times New Roman" pitchFamily="18" charset="0"/>
            </a:endParaRPr>
          </a:p>
          <a:p>
            <a:pPr marL="342900" indent="-342900">
              <a:spcBef>
                <a:spcPct val="20000"/>
              </a:spcBef>
              <a:buFontTx/>
              <a:buChar char="•"/>
            </a:pPr>
            <a:endParaRPr lang="en-US" sz="1400" dirty="0">
              <a:latin typeface="Verdan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Structure of Java Application </a:t>
            </a:r>
            <a:r>
              <a:rPr lang="en-US" sz="3200">
                <a:latin typeface="Verdana" pitchFamily="34" charset="0"/>
              </a:rPr>
              <a:t>(Contd.)</a:t>
            </a:r>
            <a:endParaRPr lang="en-US" sz="1400">
              <a:solidFill>
                <a:srgbClr val="006666"/>
              </a:solidFill>
              <a:latin typeface="Verdana" pitchFamily="34" charset="0"/>
              <a:cs typeface="Times New Roman" pitchFamily="18"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Defining Constructors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A constructor is a method with the same name as the class name.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A constructor of a class is automatically invoked every time an instance of a class is created.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Characteristics of Constructors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There is no return type for a constructor.</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 A constructor returns the instance of the class instead of a value.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A constructor is used to assign values to the data members of each object created from a class.</a:t>
            </a:r>
          </a:p>
        </p:txBody>
      </p:sp>
      <p:sp>
        <p:nvSpPr>
          <p:cNvPr id="327683"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Access Specifiers and Modifiers </a:t>
            </a:r>
            <a:endParaRPr lang="en-US" sz="3200">
              <a:latin typeface="Verdana" pitchFamily="34"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Access Specifiers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public</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private</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protected</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friendly</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public access specifier</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Class members with public specifier can be accessed anywhere in the same class, package in which the class is created, or a package other than the one in which the class is declared.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Courier New" pitchFamily="49" charset="0"/>
              </a:rPr>
              <a:t>public</a:t>
            </a:r>
            <a:r>
              <a:rPr lang="en-US" sz="1400">
                <a:solidFill>
                  <a:srgbClr val="006666"/>
                </a:solidFill>
                <a:latin typeface="Verdana" pitchFamily="34" charset="0"/>
                <a:cs typeface="Times New Roman" pitchFamily="18" charset="0"/>
              </a:rPr>
              <a:t> keyword is used to declare a member as public.</a:t>
            </a:r>
          </a:p>
          <a:p>
            <a:pPr marL="1828800" lvl="3" indent="-457200">
              <a:spcBef>
                <a:spcPct val="20000"/>
              </a:spcBef>
              <a:buSzPct val="140000"/>
            </a:pPr>
            <a:r>
              <a:rPr lang="en-US" sz="1400">
                <a:solidFill>
                  <a:srgbClr val="006666"/>
                </a:solidFill>
                <a:latin typeface="Courier New" pitchFamily="49" charset="0"/>
                <a:cs typeface="Courier New" pitchFamily="49" charset="0"/>
              </a:rPr>
              <a:t>public &lt;data type&gt; &lt;variable name&gt;; </a:t>
            </a:r>
          </a:p>
        </p:txBody>
      </p:sp>
      <p:sp>
        <p:nvSpPr>
          <p:cNvPr id="329731"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1026"/>
          <p:cNvSpPr>
            <a:spLocks noChangeArrowheads="1"/>
          </p:cNvSpPr>
          <p:nvPr/>
        </p:nvSpPr>
        <p:spPr bwMode="auto">
          <a:xfrm>
            <a:off x="457200" y="609600"/>
            <a:ext cx="8077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Access </a:t>
            </a:r>
            <a:r>
              <a:rPr lang="en-US" sz="3200" dirty="0" err="1">
                <a:latin typeface="Verdana" pitchFamily="34" charset="0"/>
                <a:cs typeface="Times New Roman" pitchFamily="18" charset="0"/>
              </a:rPr>
              <a:t>Specifiers</a:t>
            </a:r>
            <a:r>
              <a:rPr lang="en-US" sz="3200" dirty="0">
                <a:latin typeface="Verdana" pitchFamily="34" charset="0"/>
                <a:cs typeface="Times New Roman" pitchFamily="18" charset="0"/>
              </a:rPr>
              <a:t> and Modifiers </a:t>
            </a:r>
            <a:endParaRPr lang="en-US" sz="3200" dirty="0">
              <a:latin typeface="Verdana" pitchFamily="34" charset="0"/>
            </a:endParaRPr>
          </a:p>
          <a:p>
            <a:pPr marL="457200" indent="-457200">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800" dirty="0">
                <a:solidFill>
                  <a:srgbClr val="006666"/>
                </a:solidFill>
                <a:latin typeface="+mj-lt"/>
                <a:cs typeface="Times New Roman" pitchFamily="18" charset="0"/>
              </a:rPr>
              <a:t>The private access </a:t>
            </a:r>
            <a:r>
              <a:rPr lang="en-US" sz="1800" dirty="0" err="1">
                <a:solidFill>
                  <a:srgbClr val="006666"/>
                </a:solidFill>
                <a:latin typeface="+mj-lt"/>
                <a:cs typeface="Times New Roman" pitchFamily="18" charset="0"/>
              </a:rPr>
              <a:t>specifier</a:t>
            </a:r>
            <a:endParaRPr lang="en-US" sz="1800" dirty="0">
              <a:solidFill>
                <a:srgbClr val="006666"/>
              </a:solidFill>
              <a:latin typeface="+mj-lt"/>
              <a:cs typeface="Times New Roman" pitchFamily="18" charset="0"/>
            </a:endParaRPr>
          </a:p>
          <a:p>
            <a:pPr marL="1371600" lvl="2" indent="-457200">
              <a:spcBef>
                <a:spcPct val="20000"/>
              </a:spcBef>
              <a:buSzPct val="140000"/>
              <a:buFontTx/>
              <a:buChar char="•"/>
            </a:pPr>
            <a:r>
              <a:rPr lang="en-US" sz="1800" dirty="0">
                <a:solidFill>
                  <a:srgbClr val="006666"/>
                </a:solidFill>
                <a:latin typeface="+mj-lt"/>
                <a:cs typeface="Times New Roman" pitchFamily="18" charset="0"/>
              </a:rPr>
              <a:t>A data member of a class declared </a:t>
            </a:r>
            <a:r>
              <a:rPr lang="en-US" sz="1800" dirty="0">
                <a:solidFill>
                  <a:srgbClr val="006666"/>
                </a:solidFill>
                <a:latin typeface="+mj-lt"/>
                <a:cs typeface="Courier New" pitchFamily="49" charset="0"/>
              </a:rPr>
              <a:t>private</a:t>
            </a:r>
            <a:r>
              <a:rPr lang="en-US" sz="1800" dirty="0">
                <a:solidFill>
                  <a:srgbClr val="006666"/>
                </a:solidFill>
                <a:latin typeface="+mj-lt"/>
                <a:cs typeface="Times New Roman" pitchFamily="18" charset="0"/>
              </a:rPr>
              <a:t> is accessible at the class level only in which it is defined. </a:t>
            </a:r>
          </a:p>
          <a:p>
            <a:pPr marL="1371600" lvl="2" indent="-457200">
              <a:spcBef>
                <a:spcPct val="20000"/>
              </a:spcBef>
              <a:buSzPct val="140000"/>
              <a:buFontTx/>
              <a:buChar char="•"/>
            </a:pPr>
            <a:r>
              <a:rPr lang="en-US" sz="1800" dirty="0">
                <a:solidFill>
                  <a:srgbClr val="006666"/>
                </a:solidFill>
                <a:latin typeface="+mj-lt"/>
                <a:cs typeface="Times New Roman" pitchFamily="18" charset="0"/>
              </a:rPr>
              <a:t>The </a:t>
            </a:r>
            <a:r>
              <a:rPr lang="en-US" sz="1800" dirty="0">
                <a:solidFill>
                  <a:srgbClr val="006666"/>
                </a:solidFill>
                <a:latin typeface="+mj-lt"/>
                <a:cs typeface="Courier New" pitchFamily="49" charset="0"/>
              </a:rPr>
              <a:t>private</a:t>
            </a:r>
            <a:r>
              <a:rPr lang="en-US" sz="1800" dirty="0">
                <a:solidFill>
                  <a:srgbClr val="006666"/>
                </a:solidFill>
                <a:latin typeface="+mj-lt"/>
                <a:cs typeface="Times New Roman" pitchFamily="18" charset="0"/>
              </a:rPr>
              <a:t> keyword is used to declare a member as private.  </a:t>
            </a:r>
          </a:p>
          <a:p>
            <a:pPr marL="1828800" lvl="3" indent="-457200">
              <a:spcBef>
                <a:spcPct val="20000"/>
              </a:spcBef>
              <a:buSzPct val="140000"/>
            </a:pPr>
            <a:r>
              <a:rPr lang="en-US" sz="1800" dirty="0">
                <a:solidFill>
                  <a:srgbClr val="006666"/>
                </a:solidFill>
                <a:latin typeface="+mj-lt"/>
                <a:cs typeface="Times New Roman" pitchFamily="18" charset="0"/>
              </a:rPr>
              <a:t>private float &lt;</a:t>
            </a:r>
            <a:r>
              <a:rPr lang="en-US" sz="1800" dirty="0" err="1">
                <a:solidFill>
                  <a:srgbClr val="006666"/>
                </a:solidFill>
                <a:latin typeface="+mj-lt"/>
                <a:cs typeface="Times New Roman" pitchFamily="18" charset="0"/>
              </a:rPr>
              <a:t>variableName</a:t>
            </a:r>
            <a:r>
              <a:rPr lang="en-US" sz="1800" dirty="0">
                <a:solidFill>
                  <a:srgbClr val="006666"/>
                </a:solidFill>
                <a:latin typeface="+mj-lt"/>
                <a:cs typeface="Times New Roman" pitchFamily="18" charset="0"/>
              </a:rPr>
              <a:t>&gt;; // Private data member of float </a:t>
            </a:r>
            <a:r>
              <a:rPr lang="en-US" sz="1800" dirty="0" smtClean="0">
                <a:solidFill>
                  <a:srgbClr val="006666"/>
                </a:solidFill>
                <a:latin typeface="+mj-lt"/>
                <a:cs typeface="Times New Roman" pitchFamily="18" charset="0"/>
              </a:rPr>
              <a:t>type</a:t>
            </a:r>
            <a:endParaRPr lang="en-US" sz="1800" dirty="0">
              <a:solidFill>
                <a:srgbClr val="006666"/>
              </a:solidFill>
              <a:latin typeface="+mj-lt"/>
              <a:cs typeface="Times New Roman" pitchFamily="18" charset="0"/>
            </a:endParaRPr>
          </a:p>
          <a:p>
            <a:pPr marL="1828800" lvl="3" indent="-457200">
              <a:spcBef>
                <a:spcPct val="20000"/>
              </a:spcBef>
              <a:buSzPct val="140000"/>
            </a:pPr>
            <a:r>
              <a:rPr lang="en-US" sz="1800" dirty="0" smtClean="0">
                <a:solidFill>
                  <a:srgbClr val="006666"/>
                </a:solidFill>
                <a:latin typeface="+mj-lt"/>
                <a:cs typeface="Times New Roman" pitchFamily="18" charset="0"/>
              </a:rPr>
              <a:t>Private void </a:t>
            </a:r>
            <a:r>
              <a:rPr lang="en-US" sz="1800" dirty="0" err="1">
                <a:solidFill>
                  <a:srgbClr val="006666"/>
                </a:solidFill>
                <a:latin typeface="+mj-lt"/>
                <a:cs typeface="Times New Roman" pitchFamily="18" charset="0"/>
              </a:rPr>
              <a:t>methodName</a:t>
            </a:r>
            <a:r>
              <a:rPr lang="en-US" sz="1800" dirty="0">
                <a:solidFill>
                  <a:srgbClr val="006666"/>
                </a:solidFill>
                <a:latin typeface="+mj-lt"/>
                <a:cs typeface="Times New Roman" pitchFamily="18" charset="0"/>
              </a:rPr>
              <a:t>(); 	 // Private method</a:t>
            </a:r>
          </a:p>
          <a:p>
            <a:pPr marL="914400" lvl="1" indent="-457200">
              <a:spcBef>
                <a:spcPct val="20000"/>
              </a:spcBef>
              <a:buSzPct val="140000"/>
              <a:buFontTx/>
              <a:buChar char="•"/>
            </a:pPr>
            <a:r>
              <a:rPr lang="en-US" sz="1800" dirty="0">
                <a:solidFill>
                  <a:srgbClr val="006666"/>
                </a:solidFill>
                <a:latin typeface="+mj-lt"/>
                <a:cs typeface="Times New Roman" pitchFamily="18" charset="0"/>
              </a:rPr>
              <a:t>The  protected access </a:t>
            </a:r>
            <a:r>
              <a:rPr lang="en-US" sz="1800" dirty="0" err="1">
                <a:solidFill>
                  <a:srgbClr val="006666"/>
                </a:solidFill>
                <a:latin typeface="+mj-lt"/>
                <a:cs typeface="Times New Roman" pitchFamily="18" charset="0"/>
              </a:rPr>
              <a:t>specifier</a:t>
            </a:r>
            <a:endParaRPr lang="en-US" sz="1800" dirty="0">
              <a:solidFill>
                <a:srgbClr val="006666"/>
              </a:solidFill>
              <a:latin typeface="+mj-lt"/>
              <a:cs typeface="Times New Roman" pitchFamily="18" charset="0"/>
            </a:endParaRPr>
          </a:p>
          <a:p>
            <a:pPr marL="1371600" lvl="2" indent="-457200">
              <a:spcBef>
                <a:spcPct val="20000"/>
              </a:spcBef>
              <a:buSzPct val="140000"/>
              <a:buFontTx/>
              <a:buChar char="•"/>
            </a:pPr>
            <a:r>
              <a:rPr lang="en-US" sz="1800" dirty="0">
                <a:solidFill>
                  <a:srgbClr val="006666"/>
                </a:solidFill>
                <a:latin typeface="+mj-lt"/>
                <a:cs typeface="Times New Roman" pitchFamily="18" charset="0"/>
              </a:rPr>
              <a:t>The variables and methods are accessible only to the subclasses of the class in which they are declared.</a:t>
            </a:r>
          </a:p>
          <a:p>
            <a:pPr marL="1371600" lvl="2" indent="-457200">
              <a:spcBef>
                <a:spcPct val="20000"/>
              </a:spcBef>
              <a:buSzPct val="140000"/>
              <a:buFontTx/>
              <a:buChar char="•"/>
            </a:pPr>
            <a:r>
              <a:rPr lang="en-US" sz="1800" dirty="0">
                <a:solidFill>
                  <a:srgbClr val="006666"/>
                </a:solidFill>
                <a:latin typeface="+mj-lt"/>
                <a:cs typeface="Times New Roman" pitchFamily="18" charset="0"/>
              </a:rPr>
              <a:t>The </a:t>
            </a:r>
            <a:r>
              <a:rPr lang="en-US" sz="1800" dirty="0">
                <a:solidFill>
                  <a:srgbClr val="006666"/>
                </a:solidFill>
                <a:latin typeface="+mj-lt"/>
                <a:cs typeface="Courier New" pitchFamily="49" charset="0"/>
              </a:rPr>
              <a:t>protected</a:t>
            </a:r>
            <a:r>
              <a:rPr lang="en-US" sz="1800" dirty="0">
                <a:solidFill>
                  <a:srgbClr val="006666"/>
                </a:solidFill>
                <a:latin typeface="+mj-lt"/>
                <a:cs typeface="Times New Roman" pitchFamily="18" charset="0"/>
              </a:rPr>
              <a:t> keyword is used to declare a member as protected. </a:t>
            </a:r>
          </a:p>
          <a:p>
            <a:pPr marL="1828800" lvl="3" indent="-457200">
              <a:spcBef>
                <a:spcPct val="20000"/>
              </a:spcBef>
              <a:buSzPct val="140000"/>
            </a:pPr>
            <a:r>
              <a:rPr lang="en-US" sz="1800" dirty="0">
                <a:solidFill>
                  <a:srgbClr val="006666"/>
                </a:solidFill>
                <a:latin typeface="+mj-lt"/>
                <a:cs typeface="Times New Roman" pitchFamily="18" charset="0"/>
              </a:rPr>
              <a:t>protected &lt;data type&gt; &lt;name of the variable&gt;; </a:t>
            </a:r>
          </a:p>
          <a:p>
            <a:pPr marL="914400" lvl="1" indent="-457200">
              <a:spcBef>
                <a:spcPct val="20000"/>
              </a:spcBef>
              <a:buSzPct val="140000"/>
              <a:buFontTx/>
              <a:buChar char="•"/>
            </a:pPr>
            <a:r>
              <a:rPr lang="en-US" sz="1800" dirty="0">
                <a:solidFill>
                  <a:srgbClr val="006666"/>
                </a:solidFill>
                <a:latin typeface="+mj-lt"/>
                <a:cs typeface="Times New Roman" pitchFamily="18" charset="0"/>
              </a:rPr>
              <a:t>The friendly or package access </a:t>
            </a:r>
            <a:r>
              <a:rPr lang="en-US" sz="1800" dirty="0" err="1">
                <a:solidFill>
                  <a:srgbClr val="006666"/>
                </a:solidFill>
                <a:latin typeface="+mj-lt"/>
                <a:cs typeface="Times New Roman" pitchFamily="18" charset="0"/>
              </a:rPr>
              <a:t>specifier</a:t>
            </a:r>
            <a:r>
              <a:rPr lang="en-US" sz="1800" dirty="0">
                <a:solidFill>
                  <a:srgbClr val="006666"/>
                </a:solidFill>
                <a:latin typeface="+mj-lt"/>
                <a:cs typeface="Times New Roman" pitchFamily="18" charset="0"/>
              </a:rPr>
              <a:t> </a:t>
            </a:r>
          </a:p>
          <a:p>
            <a:pPr marL="1371600" lvl="2" indent="-457200">
              <a:spcBef>
                <a:spcPct val="20000"/>
              </a:spcBef>
              <a:buSzPct val="140000"/>
              <a:buFontTx/>
              <a:buChar char="•"/>
            </a:pPr>
            <a:r>
              <a:rPr lang="en-US" sz="1800" dirty="0">
                <a:solidFill>
                  <a:srgbClr val="006666"/>
                </a:solidFill>
                <a:latin typeface="+mj-lt"/>
                <a:cs typeface="Times New Roman" pitchFamily="18" charset="0"/>
              </a:rPr>
              <a:t>If you do not specify any access </a:t>
            </a:r>
            <a:r>
              <a:rPr lang="en-US" sz="1800" dirty="0" err="1">
                <a:solidFill>
                  <a:srgbClr val="006666"/>
                </a:solidFill>
                <a:latin typeface="+mj-lt"/>
                <a:cs typeface="Times New Roman" pitchFamily="18" charset="0"/>
              </a:rPr>
              <a:t>specifier</a:t>
            </a:r>
            <a:r>
              <a:rPr lang="en-US" sz="1800" dirty="0">
                <a:solidFill>
                  <a:srgbClr val="006666"/>
                </a:solidFill>
                <a:latin typeface="+mj-lt"/>
                <a:cs typeface="Times New Roman" pitchFamily="18" charset="0"/>
              </a:rPr>
              <a:t>, the scope of data members and methods is friendly.</a:t>
            </a:r>
          </a:p>
        </p:txBody>
      </p:sp>
      <p:sp>
        <p:nvSpPr>
          <p:cNvPr id="411651"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3074"/>
          <p:cNvSpPr>
            <a:spLocks noChangeArrowheads="1"/>
          </p:cNvSpPr>
          <p:nvPr/>
        </p:nvSpPr>
        <p:spPr bwMode="auto">
          <a:xfrm>
            <a:off x="457200" y="1219200"/>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Access </a:t>
            </a:r>
            <a:r>
              <a:rPr lang="en-US" sz="3200" dirty="0" err="1">
                <a:latin typeface="Verdana" pitchFamily="34" charset="0"/>
                <a:cs typeface="Times New Roman" pitchFamily="18" charset="0"/>
              </a:rPr>
              <a:t>Specifiers</a:t>
            </a:r>
            <a:r>
              <a:rPr lang="en-US" sz="3200" dirty="0">
                <a:latin typeface="Verdana" pitchFamily="34" charset="0"/>
                <a:cs typeface="Times New Roman" pitchFamily="18" charset="0"/>
              </a:rPr>
              <a:t> and Modifiers(Contd.)</a:t>
            </a:r>
            <a:endParaRPr lang="en-US" sz="3200" dirty="0">
              <a:latin typeface="Verdana" pitchFamily="34" charset="0"/>
            </a:endParaRPr>
          </a:p>
          <a:p>
            <a:pPr marL="457200" indent="-457200">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dirty="0">
                <a:solidFill>
                  <a:srgbClr val="006666"/>
                </a:solidFill>
                <a:cs typeface="Times New Roman" pitchFamily="18" charset="0"/>
              </a:rPr>
              <a:t>Types of Permitted Modifiers </a:t>
            </a:r>
          </a:p>
          <a:p>
            <a:pPr marL="1371600" lvl="2" indent="-457200">
              <a:spcBef>
                <a:spcPct val="20000"/>
              </a:spcBef>
              <a:buSzPct val="140000"/>
              <a:buFontTx/>
              <a:buChar char="•"/>
            </a:pPr>
            <a:r>
              <a:rPr lang="en-US" dirty="0">
                <a:solidFill>
                  <a:srgbClr val="006666"/>
                </a:solidFill>
                <a:cs typeface="Times New Roman" pitchFamily="18" charset="0"/>
              </a:rPr>
              <a:t>Modifiers determine or define how the data members and methods are used in other classes and objects. </a:t>
            </a:r>
          </a:p>
          <a:p>
            <a:pPr marL="1828800" lvl="3" indent="-457200">
              <a:spcBef>
                <a:spcPct val="20000"/>
              </a:spcBef>
              <a:buSzPct val="140000"/>
              <a:buFontTx/>
              <a:buChar char="•"/>
            </a:pPr>
            <a:r>
              <a:rPr lang="en-US" dirty="0">
                <a:solidFill>
                  <a:srgbClr val="006666"/>
                </a:solidFill>
                <a:cs typeface="Times New Roman" pitchFamily="18" charset="0"/>
              </a:rPr>
              <a:t>static </a:t>
            </a:r>
          </a:p>
          <a:p>
            <a:pPr marL="1828800" lvl="3" indent="-457200">
              <a:spcBef>
                <a:spcPct val="20000"/>
              </a:spcBef>
              <a:buSzPct val="140000"/>
              <a:buFontTx/>
              <a:buChar char="•"/>
            </a:pPr>
            <a:r>
              <a:rPr lang="en-US" dirty="0">
                <a:solidFill>
                  <a:srgbClr val="006666"/>
                </a:solidFill>
                <a:cs typeface="Times New Roman" pitchFamily="18" charset="0"/>
              </a:rPr>
              <a:t>final</a:t>
            </a:r>
          </a:p>
          <a:p>
            <a:pPr marL="1828800" lvl="3" indent="-457200">
              <a:spcBef>
                <a:spcPct val="20000"/>
              </a:spcBef>
              <a:buSzPct val="140000"/>
              <a:buFontTx/>
              <a:buChar char="•"/>
            </a:pPr>
            <a:r>
              <a:rPr lang="en-US" dirty="0">
                <a:solidFill>
                  <a:srgbClr val="006666"/>
                </a:solidFill>
                <a:cs typeface="Times New Roman" pitchFamily="18" charset="0"/>
              </a:rPr>
              <a:t>abstract</a:t>
            </a:r>
          </a:p>
          <a:p>
            <a:pPr marL="1828800" lvl="3" indent="-457200">
              <a:spcBef>
                <a:spcPct val="20000"/>
              </a:spcBef>
              <a:buSzPct val="140000"/>
              <a:buFontTx/>
              <a:buChar char="•"/>
            </a:pPr>
            <a:r>
              <a:rPr lang="en-US" dirty="0">
                <a:solidFill>
                  <a:srgbClr val="006666"/>
                </a:solidFill>
                <a:cs typeface="Times New Roman" pitchFamily="18" charset="0"/>
              </a:rPr>
              <a:t>native</a:t>
            </a:r>
          </a:p>
          <a:p>
            <a:pPr marL="1828800" lvl="3" indent="-457200">
              <a:spcBef>
                <a:spcPct val="20000"/>
              </a:spcBef>
              <a:buSzPct val="140000"/>
              <a:buFontTx/>
              <a:buChar char="•"/>
            </a:pPr>
            <a:r>
              <a:rPr lang="en-US" dirty="0">
                <a:solidFill>
                  <a:srgbClr val="006666"/>
                </a:solidFill>
                <a:cs typeface="Times New Roman" pitchFamily="18" charset="0"/>
              </a:rPr>
              <a:t>synchronized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381000" y="1066800"/>
            <a:ext cx="8305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Access </a:t>
            </a:r>
            <a:r>
              <a:rPr lang="en-US" sz="3200" dirty="0" err="1">
                <a:latin typeface="Verdana" pitchFamily="34" charset="0"/>
                <a:cs typeface="Times New Roman" pitchFamily="18" charset="0"/>
              </a:rPr>
              <a:t>Specifiers</a:t>
            </a:r>
            <a:r>
              <a:rPr lang="en-US" sz="3200" dirty="0">
                <a:latin typeface="Verdana" pitchFamily="34" charset="0"/>
                <a:cs typeface="Times New Roman" pitchFamily="18" charset="0"/>
              </a:rPr>
              <a:t> and Modifiers(Contd.)</a:t>
            </a:r>
            <a:endParaRPr lang="en-US" sz="3200" dirty="0">
              <a:latin typeface="Verdana" pitchFamily="34" charset="0"/>
            </a:endParaRPr>
          </a:p>
          <a:p>
            <a:pPr marL="457200" indent="-457200">
              <a:spcBef>
                <a:spcPct val="20000"/>
              </a:spcBef>
              <a:buSzPct val="140000"/>
            </a:pPr>
            <a:endParaRPr lang="en-US" sz="1400" dirty="0">
              <a:solidFill>
                <a:srgbClr val="006666"/>
              </a:solidFill>
              <a:latin typeface="Verdana" pitchFamily="34" charset="0"/>
              <a:cs typeface="Times New Roman" pitchFamily="18" charset="0"/>
            </a:endParaRPr>
          </a:p>
          <a:p>
            <a:pPr marL="1828800" lvl="3" indent="-457200">
              <a:spcBef>
                <a:spcPct val="20000"/>
              </a:spcBef>
              <a:buSzPct val="140000"/>
              <a:buFontTx/>
              <a:buChar char="•"/>
            </a:pPr>
            <a:r>
              <a:rPr lang="en-US" sz="1400" dirty="0">
                <a:solidFill>
                  <a:srgbClr val="006666"/>
                </a:solidFill>
                <a:latin typeface="Verdana" pitchFamily="34" charset="0"/>
                <a:cs typeface="Times New Roman" pitchFamily="18" charset="0"/>
              </a:rPr>
              <a:t>static </a:t>
            </a:r>
          </a:p>
          <a:p>
            <a:pPr marL="2286000" lvl="4" indent="-457200">
              <a:spcBef>
                <a:spcPct val="20000"/>
              </a:spcBef>
              <a:buSzPct val="140000"/>
              <a:buFontTx/>
              <a:buChar char="•"/>
            </a:pPr>
            <a:r>
              <a:rPr lang="en-US" sz="1400" dirty="0">
                <a:solidFill>
                  <a:srgbClr val="006666"/>
                </a:solidFill>
                <a:latin typeface="Verdana" pitchFamily="34" charset="0"/>
                <a:cs typeface="Times New Roman" pitchFamily="18" charset="0"/>
              </a:rPr>
              <a:t>Used to define class variables and methods that belong to a class and not to any particular instance of the class. </a:t>
            </a:r>
          </a:p>
          <a:p>
            <a:pPr marL="2286000" lvl="4" indent="-457200">
              <a:spcBef>
                <a:spcPct val="20000"/>
              </a:spcBef>
              <a:buSzPct val="140000"/>
              <a:buFontTx/>
              <a:buChar char="•"/>
            </a:pPr>
            <a:r>
              <a:rPr lang="en-US" sz="1400" dirty="0">
                <a:solidFill>
                  <a:srgbClr val="006666"/>
                </a:solidFill>
                <a:latin typeface="Verdana" pitchFamily="34" charset="0"/>
                <a:cs typeface="Times New Roman" pitchFamily="18" charset="0"/>
              </a:rPr>
              <a:t>Associates the data members with a class and not the objects of the class. </a:t>
            </a:r>
          </a:p>
          <a:p>
            <a:pPr marL="1828800" lvl="3" indent="-457200">
              <a:spcBef>
                <a:spcPct val="20000"/>
              </a:spcBef>
              <a:buSzPct val="140000"/>
              <a:buFontTx/>
              <a:buChar char="•"/>
            </a:pPr>
            <a:r>
              <a:rPr lang="en-US" sz="1400" dirty="0">
                <a:solidFill>
                  <a:srgbClr val="006666"/>
                </a:solidFill>
                <a:latin typeface="Verdana" pitchFamily="34" charset="0"/>
                <a:cs typeface="Times New Roman" pitchFamily="18" charset="0"/>
              </a:rPr>
              <a:t>final</a:t>
            </a:r>
          </a:p>
          <a:p>
            <a:pPr marL="2286000" lvl="4" indent="-457200">
              <a:spcBef>
                <a:spcPct val="20000"/>
              </a:spcBef>
              <a:buSzPct val="140000"/>
              <a:buFontTx/>
              <a:buChar char="•"/>
            </a:pPr>
            <a:r>
              <a:rPr lang="en-US" sz="1400" dirty="0">
                <a:solidFill>
                  <a:srgbClr val="006666"/>
                </a:solidFill>
                <a:latin typeface="Verdana" pitchFamily="34" charset="0"/>
                <a:cs typeface="Times New Roman" pitchFamily="18" charset="0"/>
              </a:rPr>
              <a:t>Indicates that the data member cannot be modified.</a:t>
            </a:r>
          </a:p>
          <a:p>
            <a:pPr marL="2286000" lvl="4" indent="-457200">
              <a:spcBef>
                <a:spcPct val="20000"/>
              </a:spcBef>
              <a:buSzPct val="140000"/>
              <a:buFontTx/>
              <a:buChar char="•"/>
            </a:pPr>
            <a:r>
              <a:rPr lang="en-US" sz="1400" dirty="0">
                <a:solidFill>
                  <a:srgbClr val="006666"/>
                </a:solidFill>
                <a:latin typeface="Verdana" pitchFamily="34" charset="0"/>
                <a:cs typeface="Times New Roman" pitchFamily="18" charset="0"/>
              </a:rPr>
              <a:t>Does not allow the class to be inherited.</a:t>
            </a:r>
          </a:p>
          <a:p>
            <a:pPr marL="2286000" lvl="4" indent="-457200">
              <a:spcBef>
                <a:spcPct val="20000"/>
              </a:spcBef>
              <a:buSzPct val="140000"/>
              <a:buFontTx/>
              <a:buChar char="•"/>
            </a:pPr>
            <a:r>
              <a:rPr lang="en-US" sz="1400" dirty="0">
                <a:solidFill>
                  <a:srgbClr val="006666"/>
                </a:solidFill>
                <a:latin typeface="Verdana" pitchFamily="34" charset="0"/>
                <a:cs typeface="Times New Roman" pitchFamily="18" charset="0"/>
              </a:rPr>
              <a:t>A final method cannot be modified in the subclass.</a:t>
            </a:r>
          </a:p>
          <a:p>
            <a:pPr marL="2286000" lvl="4" indent="-457200">
              <a:spcBef>
                <a:spcPct val="20000"/>
              </a:spcBef>
              <a:buSzPct val="140000"/>
              <a:buFontTx/>
              <a:buChar char="•"/>
            </a:pPr>
            <a:r>
              <a:rPr lang="en-US" sz="1400" dirty="0">
                <a:solidFill>
                  <a:srgbClr val="006666"/>
                </a:solidFill>
                <a:latin typeface="Verdana" pitchFamily="34" charset="0"/>
                <a:cs typeface="Times New Roman" pitchFamily="18" charset="0"/>
              </a:rPr>
              <a:t>All the methods and data members in a final class are implicitly final.</a:t>
            </a:r>
          </a:p>
          <a:p>
            <a:pPr marL="1828800" lvl="3" indent="-457200">
              <a:spcBef>
                <a:spcPct val="20000"/>
              </a:spcBef>
              <a:buSzPct val="140000"/>
              <a:buFontTx/>
              <a:buChar char="•"/>
            </a:pPr>
            <a:r>
              <a:rPr lang="en-US" sz="1400" dirty="0">
                <a:solidFill>
                  <a:srgbClr val="006666"/>
                </a:solidFill>
                <a:latin typeface="Verdana" pitchFamily="34" charset="0"/>
                <a:cs typeface="Times New Roman" pitchFamily="18" charset="0"/>
              </a:rPr>
              <a:t>abstract</a:t>
            </a:r>
          </a:p>
          <a:p>
            <a:pPr marL="2286000" lvl="4" indent="-457200">
              <a:spcBef>
                <a:spcPct val="20000"/>
              </a:spcBef>
              <a:buSzPct val="140000"/>
              <a:buFontTx/>
              <a:buChar char="•"/>
            </a:pPr>
            <a:r>
              <a:rPr lang="en-US" sz="1400" dirty="0">
                <a:solidFill>
                  <a:srgbClr val="006666"/>
                </a:solidFill>
                <a:latin typeface="Verdana" pitchFamily="34" charset="0"/>
                <a:cs typeface="Times New Roman" pitchFamily="18" charset="0"/>
              </a:rPr>
              <a:t>Used to declare classes that define common properties and behavior of other classes. </a:t>
            </a:r>
          </a:p>
          <a:p>
            <a:pPr marL="2286000" lvl="4" indent="-457200">
              <a:spcBef>
                <a:spcPct val="20000"/>
              </a:spcBef>
              <a:buSzPct val="140000"/>
              <a:buFontTx/>
              <a:buChar char="•"/>
            </a:pPr>
            <a:r>
              <a:rPr lang="en-US" sz="1400" dirty="0">
                <a:solidFill>
                  <a:srgbClr val="006666"/>
                </a:solidFill>
                <a:latin typeface="Verdana" pitchFamily="34" charset="0"/>
                <a:cs typeface="Times New Roman" pitchFamily="18" charset="0"/>
              </a:rPr>
              <a:t>An </a:t>
            </a:r>
            <a:r>
              <a:rPr lang="en-US" sz="1400" dirty="0">
                <a:solidFill>
                  <a:srgbClr val="006666"/>
                </a:solidFill>
                <a:latin typeface="Courier New" pitchFamily="49" charset="0"/>
                <a:cs typeface="Courier New" pitchFamily="49" charset="0"/>
              </a:rPr>
              <a:t>abstract</a:t>
            </a:r>
            <a:r>
              <a:rPr lang="en-US" sz="1400" dirty="0">
                <a:solidFill>
                  <a:srgbClr val="006666"/>
                </a:solidFill>
                <a:latin typeface="Verdana" pitchFamily="34" charset="0"/>
                <a:cs typeface="Times New Roman" pitchFamily="18" charset="0"/>
              </a:rPr>
              <a:t> class is used as a base class to derive specific classes of the same type.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457200" y="1143000"/>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Access Specifiers and Modifiers(Contd.)</a:t>
            </a:r>
            <a:endParaRPr lang="en-US" sz="3200">
              <a:latin typeface="Verdana" pitchFamily="34"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native </a:t>
            </a:r>
          </a:p>
          <a:p>
            <a:pPr marL="2286000" lvl="4" indent="-457200">
              <a:spcBef>
                <a:spcPct val="20000"/>
              </a:spcBef>
              <a:buSzPct val="140000"/>
              <a:buFontTx/>
              <a:buChar char="•"/>
            </a:pPr>
            <a:r>
              <a:rPr lang="en-US" sz="1400">
                <a:solidFill>
                  <a:srgbClr val="006666"/>
                </a:solidFill>
                <a:latin typeface="Verdana" pitchFamily="34" charset="0"/>
                <a:cs typeface="Times New Roman" pitchFamily="18" charset="0"/>
              </a:rPr>
              <a:t>Used only with methods.</a:t>
            </a:r>
          </a:p>
          <a:p>
            <a:pPr marL="2286000" lvl="4" indent="-457200">
              <a:spcBef>
                <a:spcPct val="20000"/>
              </a:spcBef>
              <a:buSzPct val="140000"/>
              <a:buFontTx/>
              <a:buChar char="•"/>
            </a:pPr>
            <a:r>
              <a:rPr lang="en-US" sz="1400">
                <a:solidFill>
                  <a:srgbClr val="006666"/>
                </a:solidFill>
                <a:latin typeface="Verdana" pitchFamily="34" charset="0"/>
                <a:cs typeface="Times New Roman" pitchFamily="18" charset="0"/>
              </a:rPr>
              <a:t>Inform the compiler that the method has been coded in a programming language other than Java, such as C or C++ .</a:t>
            </a:r>
          </a:p>
          <a:p>
            <a:pPr marL="2286000" lvl="4"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Courier New" pitchFamily="49" charset="0"/>
              </a:rPr>
              <a:t>native</a:t>
            </a:r>
            <a:r>
              <a:rPr lang="en-US" sz="1400">
                <a:solidFill>
                  <a:srgbClr val="006666"/>
                </a:solidFill>
                <a:latin typeface="Verdana" pitchFamily="34" charset="0"/>
                <a:cs typeface="Times New Roman" pitchFamily="18" charset="0"/>
              </a:rPr>
              <a:t> keyword with a method indicates that the method lies outside the Java Runtime Environment (JRE). </a:t>
            </a:r>
          </a:p>
          <a:p>
            <a:pPr marL="2286000" lvl="4" indent="-457200">
              <a:spcBef>
                <a:spcPct val="20000"/>
              </a:spcBef>
              <a:buSzPct val="140000"/>
            </a:pPr>
            <a:r>
              <a:rPr lang="en-US" sz="1400">
                <a:solidFill>
                  <a:srgbClr val="006666"/>
                </a:solidFill>
                <a:latin typeface="Courier New" pitchFamily="49" charset="0"/>
                <a:cs typeface="Courier New" pitchFamily="49" charset="0"/>
              </a:rPr>
              <a:t>public native void nativeMethod(var1, var2, . . .) ; </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synchronized</a:t>
            </a:r>
          </a:p>
          <a:p>
            <a:pPr marL="2286000" lvl="4" indent="-457200">
              <a:spcBef>
                <a:spcPct val="20000"/>
              </a:spcBef>
              <a:buSzPct val="140000"/>
              <a:buFontTx/>
              <a:buChar char="•"/>
            </a:pPr>
            <a:r>
              <a:rPr lang="en-US" sz="1400">
                <a:solidFill>
                  <a:srgbClr val="006666"/>
                </a:solidFill>
                <a:latin typeface="Verdana" pitchFamily="34" charset="0"/>
                <a:cs typeface="Times New Roman" pitchFamily="18" charset="0"/>
              </a:rPr>
              <a:t>controls the access to a block of code in a multithreaded programming environment. </a:t>
            </a:r>
          </a:p>
          <a:p>
            <a:pPr marL="2286000" lvl="4" indent="-457200">
              <a:spcBef>
                <a:spcPct val="20000"/>
              </a:spcBef>
              <a:buSzPct val="140000"/>
              <a:buFontTx/>
              <a:buChar char="•"/>
            </a:pPr>
            <a:r>
              <a:rPr lang="en-US" sz="1400">
                <a:solidFill>
                  <a:srgbClr val="006666"/>
                </a:solidFill>
                <a:latin typeface="Verdana" pitchFamily="34" charset="0"/>
                <a:cs typeface="Times New Roman" pitchFamily="18" charset="0"/>
              </a:rPr>
              <a:t>Java supports multithreaded programming and each thread defines a separate path of execution. </a:t>
            </a:r>
          </a:p>
        </p:txBody>
      </p:sp>
      <p:sp>
        <p:nvSpPr>
          <p:cNvPr id="41779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Compiling an Application</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Compiling an Application</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Save the code with a file name that is exactly the same as that of the class name, with a .java extension.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steps to compile the Java file:</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Open the command window.</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Set the PATH variable to the bin directory of the installation directory by using the following command at the command prompt:</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PATH=C:\j2sdk1.4.1_02\bin</a:t>
            </a:r>
          </a:p>
          <a:p>
            <a:pPr marL="1828800" lvl="3" indent="-457200">
              <a:spcBef>
                <a:spcPct val="20000"/>
              </a:spcBef>
              <a:buSzPct val="140000"/>
            </a:pPr>
            <a:r>
              <a:rPr lang="en-US" sz="1400">
                <a:solidFill>
                  <a:srgbClr val="006666"/>
                </a:solidFill>
                <a:latin typeface="Verdana" pitchFamily="34" charset="0"/>
                <a:cs typeface="Times New Roman" pitchFamily="18" charset="0"/>
              </a:rPr>
              <a:t> </a:t>
            </a:r>
          </a:p>
          <a:p>
            <a:pPr marL="1371600" lvl="2" indent="-457200">
              <a:spcBef>
                <a:spcPct val="20000"/>
              </a:spcBef>
              <a:buSzPct val="140000"/>
            </a:pPr>
            <a:endParaRPr lang="en-US" sz="1400">
              <a:solidFill>
                <a:srgbClr val="006666"/>
              </a:solidFill>
              <a:latin typeface="Verdana" pitchFamily="34" charset="0"/>
              <a:cs typeface="Times New Roman" pitchFamily="18" charset="0"/>
            </a:endParaRPr>
          </a:p>
          <a:p>
            <a:pPr marL="1371600" lvl="2" indent="-457200">
              <a:spcBef>
                <a:spcPct val="20000"/>
              </a:spcBef>
              <a:buSzPct val="140000"/>
            </a:pPr>
            <a:r>
              <a:rPr lang="en-US" sz="1400">
                <a:solidFill>
                  <a:srgbClr val="006666"/>
                </a:solidFill>
                <a:latin typeface="Courier New" pitchFamily="49" charset="0"/>
                <a:cs typeface="Courier New" pitchFamily="49" charset="0"/>
              </a:rPr>
              <a:t> </a:t>
            </a:r>
          </a:p>
        </p:txBody>
      </p:sp>
      <p:sp>
        <p:nvSpPr>
          <p:cNvPr id="211971"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ChangeArrowheads="1"/>
          </p:cNvSpPr>
          <p:nvPr/>
        </p:nvSpPr>
        <p:spPr bwMode="auto">
          <a:xfrm>
            <a:off x="609600" y="15240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Compiling an Application</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Change to the directory where you have saved the .java file. You can also give the complete path of the .java file while compiling it .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Compile the application</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Execute the Bytecode.</a:t>
            </a:r>
          </a:p>
          <a:p>
            <a:pPr marL="1371600" lvl="2" indent="-457200">
              <a:spcBef>
                <a:spcPct val="20000"/>
              </a:spcBef>
              <a:buSzPct val="140000"/>
            </a:pPr>
            <a:endParaRPr lang="en-US" sz="1400">
              <a:solidFill>
                <a:srgbClr val="006666"/>
              </a:solidFill>
              <a:latin typeface="Verdana" pitchFamily="34" charset="0"/>
              <a:cs typeface="Times New Roman" pitchFamily="18" charset="0"/>
            </a:endParaRPr>
          </a:p>
          <a:p>
            <a:pPr marL="1371600" lvl="2" indent="-457200">
              <a:spcBef>
                <a:spcPct val="20000"/>
              </a:spcBef>
              <a:buSzPct val="140000"/>
            </a:pPr>
            <a:r>
              <a:rPr lang="en-US" sz="1400">
                <a:solidFill>
                  <a:srgbClr val="006666"/>
                </a:solidFill>
                <a:latin typeface="Courier New" pitchFamily="49" charset="0"/>
                <a:cs typeface="Courier New" pitchFamily="49" charset="0"/>
              </a:rPr>
              <a:t> </a:t>
            </a:r>
          </a:p>
        </p:txBody>
      </p:sp>
      <p:sp>
        <p:nvSpPr>
          <p:cNvPr id="419843"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Pre-Assessment Questions</a:t>
            </a:r>
          </a:p>
          <a:p>
            <a:pPr marL="457200" indent="-457200">
              <a:spcBef>
                <a:spcPct val="20000"/>
              </a:spcBef>
            </a:pPr>
            <a:endParaRPr lang="en-US" sz="1400">
              <a:latin typeface="Verdana" pitchFamily="34" charset="0"/>
            </a:endParaRPr>
          </a:p>
          <a:p>
            <a:pPr marL="1371600" lvl="2" indent="-457200">
              <a:spcBef>
                <a:spcPct val="20000"/>
              </a:spcBef>
              <a:buFontTx/>
              <a:buAutoNum type="arabicPeriod"/>
            </a:pPr>
            <a:r>
              <a:rPr lang="en-US" sz="1400">
                <a:solidFill>
                  <a:srgbClr val="006666"/>
                </a:solidFill>
                <a:latin typeface="Verdana" pitchFamily="34" charset="0"/>
                <a:cs typeface="Times New Roman" pitchFamily="18" charset="0"/>
              </a:rPr>
              <a:t>Which access specifier is used with the data member of a class that is accessible at the class level only in which it is defined?</a:t>
            </a:r>
          </a:p>
          <a:p>
            <a:pPr marL="1828800" lvl="3" indent="-457200">
              <a:spcBef>
                <a:spcPct val="20000"/>
              </a:spcBef>
              <a:buFontTx/>
              <a:buAutoNum type="alphaLcPeriod"/>
            </a:pPr>
            <a:r>
              <a:rPr lang="en-US" sz="1400">
                <a:solidFill>
                  <a:srgbClr val="006666"/>
                </a:solidFill>
                <a:latin typeface="Verdana" pitchFamily="34" charset="0"/>
                <a:cs typeface="Times New Roman" pitchFamily="18" charset="0"/>
              </a:rPr>
              <a:t>public</a:t>
            </a:r>
          </a:p>
          <a:p>
            <a:pPr marL="1828800" lvl="3" indent="-457200">
              <a:spcBef>
                <a:spcPct val="20000"/>
              </a:spcBef>
              <a:buFontTx/>
              <a:buAutoNum type="alphaLcPeriod"/>
            </a:pPr>
            <a:r>
              <a:rPr lang="en-US" sz="1400">
                <a:solidFill>
                  <a:srgbClr val="006666"/>
                </a:solidFill>
                <a:latin typeface="Verdana" pitchFamily="34" charset="0"/>
                <a:cs typeface="Times New Roman" pitchFamily="18" charset="0"/>
              </a:rPr>
              <a:t>private</a:t>
            </a:r>
          </a:p>
          <a:p>
            <a:pPr marL="1828800" lvl="3" indent="-457200">
              <a:spcBef>
                <a:spcPct val="20000"/>
              </a:spcBef>
              <a:buFontTx/>
              <a:buAutoNum type="alphaLcPeriod"/>
            </a:pPr>
            <a:r>
              <a:rPr lang="en-US" sz="1400">
                <a:solidFill>
                  <a:srgbClr val="006666"/>
                </a:solidFill>
                <a:latin typeface="Verdana" pitchFamily="34" charset="0"/>
                <a:cs typeface="Times New Roman" pitchFamily="18" charset="0"/>
              </a:rPr>
              <a:t>protected</a:t>
            </a:r>
          </a:p>
          <a:p>
            <a:pPr marL="1828800" lvl="3" indent="-457200">
              <a:spcBef>
                <a:spcPct val="20000"/>
              </a:spcBef>
              <a:buFontTx/>
              <a:buAutoNum type="alphaLcPeriod"/>
            </a:pPr>
            <a:r>
              <a:rPr lang="en-US" sz="1400">
                <a:solidFill>
                  <a:srgbClr val="006666"/>
                </a:solidFill>
                <a:latin typeface="Verdana" pitchFamily="34" charset="0"/>
                <a:cs typeface="Times New Roman" pitchFamily="18" charset="0"/>
              </a:rPr>
              <a:t>default</a:t>
            </a:r>
          </a:p>
          <a:p>
            <a:pPr marL="1371600" lvl="2" indent="-457200">
              <a:spcBef>
                <a:spcPct val="20000"/>
              </a:spcBef>
              <a:buSzPct val="140000"/>
            </a:pPr>
            <a:endParaRPr lang="en-US" sz="1400">
              <a:solidFill>
                <a:srgbClr val="006666"/>
              </a:solidFill>
              <a:latin typeface="Verdana" pitchFamily="34" charset="0"/>
              <a:cs typeface="Times New Roman" pitchFamily="18" charset="0"/>
            </a:endParaRPr>
          </a:p>
          <a:p>
            <a:pPr marL="1371600" lvl="2" indent="-457200">
              <a:spcBef>
                <a:spcPct val="20000"/>
              </a:spcBef>
              <a:buFontTx/>
              <a:buAutoNum type="arabicPeriod" startAt="2"/>
            </a:pPr>
            <a:r>
              <a:rPr lang="en-US" sz="1400">
                <a:solidFill>
                  <a:srgbClr val="006666"/>
                </a:solidFill>
                <a:latin typeface="Verdana" pitchFamily="34" charset="0"/>
                <a:cs typeface="Times New Roman" pitchFamily="18" charset="0"/>
              </a:rPr>
              <a:t>The _______ keyword is used to define class variables and methods that belong to a class and not to any particular instance of the class.</a:t>
            </a:r>
            <a:r>
              <a:rPr lang="en-US" sz="1400">
                <a:solidFill>
                  <a:srgbClr val="006666"/>
                </a:solidFill>
                <a:latin typeface="Verdana"/>
                <a:cs typeface="Times New Roman" pitchFamily="18" charset="0"/>
              </a:rPr>
              <a:t>  </a:t>
            </a:r>
            <a:endParaRPr lang="en-US" sz="1400">
              <a:solidFill>
                <a:srgbClr val="006666"/>
              </a:solidFill>
              <a:cs typeface="Times New Roman" pitchFamily="18" charset="0"/>
            </a:endParaRPr>
          </a:p>
          <a:p>
            <a:pPr marL="1828800" lvl="3" indent="-457200">
              <a:spcBef>
                <a:spcPct val="20000"/>
              </a:spcBef>
              <a:buFontTx/>
              <a:buAutoNum type="alphaLcPeriod"/>
            </a:pPr>
            <a:r>
              <a:rPr lang="en-US" sz="1400">
                <a:solidFill>
                  <a:srgbClr val="006666"/>
                </a:solidFill>
                <a:latin typeface="Verdana" pitchFamily="34" charset="0"/>
                <a:cs typeface="Times New Roman" pitchFamily="18" charset="0"/>
              </a:rPr>
              <a:t>static</a:t>
            </a:r>
          </a:p>
          <a:p>
            <a:pPr marL="1828800" lvl="3" indent="-457200">
              <a:spcBef>
                <a:spcPct val="20000"/>
              </a:spcBef>
              <a:buFontTx/>
              <a:buAutoNum type="alphaLcPeriod"/>
            </a:pPr>
            <a:r>
              <a:rPr lang="en-US" sz="1400">
                <a:solidFill>
                  <a:srgbClr val="006666"/>
                </a:solidFill>
                <a:latin typeface="Verdana" pitchFamily="34" charset="0"/>
                <a:cs typeface="Times New Roman" pitchFamily="18" charset="0"/>
              </a:rPr>
              <a:t>native</a:t>
            </a:r>
          </a:p>
          <a:p>
            <a:pPr marL="1828800" lvl="3" indent="-457200">
              <a:spcBef>
                <a:spcPct val="20000"/>
              </a:spcBef>
              <a:buFontTx/>
              <a:buAutoNum type="alphaLcPeriod"/>
            </a:pPr>
            <a:r>
              <a:rPr lang="en-US" sz="1400">
                <a:solidFill>
                  <a:srgbClr val="006666"/>
                </a:solidFill>
                <a:latin typeface="Verdana" pitchFamily="34" charset="0"/>
                <a:cs typeface="Times New Roman" pitchFamily="18" charset="0"/>
              </a:rPr>
              <a:t>synchronized</a:t>
            </a:r>
          </a:p>
          <a:p>
            <a:pPr marL="1828800" lvl="3" indent="-457200">
              <a:spcBef>
                <a:spcPct val="20000"/>
              </a:spcBef>
              <a:buFontTx/>
              <a:buAutoNum type="alphaLcPeriod"/>
            </a:pPr>
            <a:r>
              <a:rPr lang="en-US" sz="1400">
                <a:solidFill>
                  <a:srgbClr val="006666"/>
                </a:solidFill>
                <a:latin typeface="Verdana" pitchFamily="34" charset="0"/>
                <a:cs typeface="Times New Roman" pitchFamily="18" charset="0"/>
              </a:rPr>
              <a:t>abstract</a:t>
            </a:r>
          </a:p>
          <a:p>
            <a:pPr marL="137160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348163"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35018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Pre-Assessment Questions (Contd.)</a:t>
            </a:r>
          </a:p>
          <a:p>
            <a:pPr marL="457200" indent="-457200">
              <a:spcBef>
                <a:spcPct val="20000"/>
              </a:spcBef>
            </a:pPr>
            <a:endParaRPr lang="en-US" sz="1400">
              <a:latin typeface="Verdana" pitchFamily="34" charset="0"/>
            </a:endParaRPr>
          </a:p>
          <a:p>
            <a:pPr marL="1485900" lvl="2" indent="-457200">
              <a:spcBef>
                <a:spcPct val="20000"/>
              </a:spcBef>
              <a:buFontTx/>
              <a:buAutoNum type="arabicPeriod" startAt="3"/>
            </a:pPr>
            <a:r>
              <a:rPr lang="en-US" sz="1400">
                <a:solidFill>
                  <a:srgbClr val="006666"/>
                </a:solidFill>
                <a:latin typeface="Verdana" pitchFamily="34" charset="0"/>
                <a:cs typeface="Times New Roman" pitchFamily="18" charset="0"/>
              </a:rPr>
              <a:t>Consider the statements:</a:t>
            </a:r>
          </a:p>
          <a:p>
            <a:pPr marL="1485900" lvl="2" indent="-457200">
              <a:spcBef>
                <a:spcPct val="20000"/>
              </a:spcBef>
            </a:pPr>
            <a:r>
              <a:rPr lang="en-US" sz="1400">
                <a:solidFill>
                  <a:srgbClr val="006666"/>
                </a:solidFill>
                <a:latin typeface="Verdana" pitchFamily="34" charset="0"/>
                <a:cs typeface="Times New Roman" pitchFamily="18" charset="0"/>
              </a:rPr>
              <a:t>	Statement A: A final method cannot be overridden.</a:t>
            </a:r>
          </a:p>
          <a:p>
            <a:pPr marL="1485900" lvl="2" indent="-457200">
              <a:spcBef>
                <a:spcPct val="20000"/>
              </a:spcBef>
            </a:pPr>
            <a:r>
              <a:rPr lang="en-US" sz="1400">
                <a:solidFill>
                  <a:srgbClr val="006666"/>
                </a:solidFill>
                <a:latin typeface="Verdana" pitchFamily="34" charset="0"/>
                <a:cs typeface="Times New Roman" pitchFamily="18" charset="0"/>
              </a:rPr>
              <a:t>	Statement B: A final class cannot be inherited.</a:t>
            </a:r>
          </a:p>
          <a:p>
            <a:pPr marL="1485900" lvl="2" indent="-457200">
              <a:spcBef>
                <a:spcPct val="20000"/>
              </a:spcBef>
            </a:pPr>
            <a:r>
              <a:rPr lang="en-US" sz="1400">
                <a:solidFill>
                  <a:srgbClr val="006666"/>
                </a:solidFill>
                <a:latin typeface="Verdana" pitchFamily="34" charset="0"/>
                <a:cs typeface="Times New Roman" pitchFamily="18" charset="0"/>
              </a:rPr>
              <a:t>	Identify the correct option.</a:t>
            </a:r>
          </a:p>
          <a:p>
            <a:pPr marL="1884363" lvl="3" indent="-457200">
              <a:spcBef>
                <a:spcPct val="20000"/>
              </a:spcBef>
              <a:buFontTx/>
              <a:buAutoNum type="alphaLcPeriod"/>
            </a:pPr>
            <a:r>
              <a:rPr lang="en-US" sz="1400">
                <a:solidFill>
                  <a:srgbClr val="006666"/>
                </a:solidFill>
                <a:latin typeface="Verdana" pitchFamily="34" charset="0"/>
                <a:cs typeface="Times New Roman" pitchFamily="18" charset="0"/>
              </a:rPr>
              <a:t>Statement A is true and statement B is false.</a:t>
            </a:r>
          </a:p>
          <a:p>
            <a:pPr marL="1884363" lvl="3" indent="-457200">
              <a:spcBef>
                <a:spcPct val="20000"/>
              </a:spcBef>
              <a:buFontTx/>
              <a:buAutoNum type="alphaLcPeriod"/>
            </a:pPr>
            <a:r>
              <a:rPr lang="en-US" sz="1400">
                <a:solidFill>
                  <a:srgbClr val="006666"/>
                </a:solidFill>
                <a:latin typeface="Verdana" pitchFamily="34" charset="0"/>
                <a:cs typeface="Times New Roman" pitchFamily="18" charset="0"/>
              </a:rPr>
              <a:t>Statement A is false and statement B is true.</a:t>
            </a:r>
          </a:p>
          <a:p>
            <a:pPr marL="1884363" lvl="3" indent="-457200">
              <a:spcBef>
                <a:spcPct val="20000"/>
              </a:spcBef>
              <a:buFontTx/>
              <a:buAutoNum type="alphaLcPeriod"/>
            </a:pPr>
            <a:r>
              <a:rPr lang="en-US" sz="1400">
                <a:solidFill>
                  <a:srgbClr val="006666"/>
                </a:solidFill>
                <a:latin typeface="Verdana" pitchFamily="34" charset="0"/>
                <a:cs typeface="Times New Roman" pitchFamily="18" charset="0"/>
              </a:rPr>
              <a:t>Both, statements, A and B, are true.</a:t>
            </a:r>
          </a:p>
          <a:p>
            <a:pPr marL="1884363" lvl="3" indent="-457200">
              <a:spcBef>
                <a:spcPct val="20000"/>
              </a:spcBef>
              <a:buFontTx/>
              <a:buAutoNum type="alphaLcPeriod"/>
            </a:pPr>
            <a:r>
              <a:rPr lang="en-US" sz="1400">
                <a:solidFill>
                  <a:srgbClr val="006666"/>
                </a:solidFill>
                <a:latin typeface="Verdana" pitchFamily="34" charset="0"/>
                <a:cs typeface="Times New Roman" pitchFamily="18" charset="0"/>
              </a:rPr>
              <a:t>Both, statements, A and B, are false.</a:t>
            </a:r>
          </a:p>
          <a:p>
            <a:pPr marL="1485900" lvl="2" indent="-457200">
              <a:spcBef>
                <a:spcPct val="20000"/>
              </a:spcBef>
            </a:pPr>
            <a:endParaRPr lang="en-US" sz="1400">
              <a:solidFill>
                <a:srgbClr val="006666"/>
              </a:solidFill>
              <a:latin typeface="Verdana" pitchFamily="34" charset="0"/>
              <a:cs typeface="Times New Roman" pitchFamily="18" charset="0"/>
            </a:endParaRPr>
          </a:p>
          <a:p>
            <a:pPr marL="1485900" lvl="2" indent="-457200">
              <a:spcBef>
                <a:spcPct val="20000"/>
              </a:spcBef>
              <a:buSzPct val="140000"/>
            </a:pPr>
            <a:endParaRPr lang="en-US" sz="1400">
              <a:solidFill>
                <a:srgbClr val="006666"/>
              </a:solidFill>
              <a:latin typeface="Verdana" pitchFamily="34" charset="0"/>
              <a:cs typeface="Times New Roman" pitchFamily="18" charset="0"/>
            </a:endParaRPr>
          </a:p>
          <a:p>
            <a:pPr marL="1485900" lvl="2" indent="-457200">
              <a:spcBef>
                <a:spcPct val="20000"/>
              </a:spcBef>
              <a:buSzPct val="140000"/>
              <a:buFontTx/>
              <a:buAutoNum type="alphaLcPeriod"/>
            </a:pPr>
            <a:endParaRPr lang="en-US" sz="1400">
              <a:solidFill>
                <a:srgbClr val="006666"/>
              </a:solidFill>
              <a:latin typeface="Verdana" pitchFamily="34" charset="0"/>
              <a:cs typeface="Times New Roman" pitchFamily="18" charset="0"/>
            </a:endParaRPr>
          </a:p>
          <a:p>
            <a:pPr marL="1485900" lvl="2" indent="-457200">
              <a:spcBef>
                <a:spcPct val="20000"/>
              </a:spcBef>
              <a:buSzPct val="140000"/>
              <a:buFontTx/>
              <a:buAutoNum type="alphaLcPeriod"/>
            </a:pPr>
            <a:endParaRPr lang="en-US" sz="1400">
              <a:solidFill>
                <a:srgbClr val="006666"/>
              </a:solidFill>
              <a:latin typeface="Verdana" pitchFamily="34" charset="0"/>
              <a:cs typeface="Times New Roman" pitchFamily="18" charset="0"/>
            </a:endParaRPr>
          </a:p>
        </p:txBody>
      </p:sp>
      <p:sp>
        <p:nvSpPr>
          <p:cNvPr id="456707"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2286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1126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a:latin typeface="Verdana" pitchFamily="34" charset="0"/>
              </a:rPr>
              <a:t>Structure of Java Application</a:t>
            </a:r>
          </a:p>
          <a:p>
            <a:pPr marL="342900" indent="-342900">
              <a:spcBef>
                <a:spcPct val="20000"/>
              </a:spcBef>
            </a:pP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Creating Classes and Objects</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The components of a class consists of</a:t>
            </a:r>
          </a:p>
          <a:p>
            <a:pPr marL="1600200" lvl="3" indent="-228600">
              <a:spcBef>
                <a:spcPct val="20000"/>
              </a:spcBef>
              <a:buSzPct val="140000"/>
              <a:buFontTx/>
              <a:buChar char="•"/>
            </a:pPr>
            <a:r>
              <a:rPr lang="en-US" sz="1400">
                <a:solidFill>
                  <a:srgbClr val="006666"/>
                </a:solidFill>
                <a:latin typeface="Verdana" pitchFamily="34" charset="0"/>
                <a:cs typeface="Times New Roman" pitchFamily="18" charset="0"/>
              </a:rPr>
              <a:t>Data members (Attributes)</a:t>
            </a:r>
          </a:p>
          <a:p>
            <a:pPr marL="1600200" lvl="3" indent="-228600">
              <a:spcBef>
                <a:spcPct val="20000"/>
              </a:spcBef>
              <a:buSzPct val="140000"/>
              <a:buFontTx/>
              <a:buChar char="•"/>
            </a:pPr>
            <a:r>
              <a:rPr lang="en-US" sz="1400">
                <a:solidFill>
                  <a:srgbClr val="006666"/>
                </a:solidFill>
                <a:latin typeface="Verdana" pitchFamily="34" charset="0"/>
                <a:cs typeface="Times New Roman" pitchFamily="18" charset="0"/>
              </a:rPr>
              <a:t>Methods</a:t>
            </a:r>
          </a:p>
          <a:p>
            <a:pPr marL="342900" indent="-342900">
              <a:spcBef>
                <a:spcPct val="20000"/>
              </a:spcBef>
            </a:pPr>
            <a:r>
              <a:rPr lang="en-US" sz="1400">
                <a:solidFill>
                  <a:srgbClr val="006666"/>
                </a:solidFill>
                <a:latin typeface="Verdana" pitchFamily="34" charset="0"/>
                <a:cs typeface="Times New Roman" pitchFamily="18" charset="0"/>
              </a:rPr>
              <a:t> </a:t>
            </a:r>
          </a:p>
        </p:txBody>
      </p:sp>
      <p:sp>
        <p:nvSpPr>
          <p:cNvPr id="391171" name="Line 1126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91179" name="Picture 11275" descr="Classes and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468688"/>
            <a:ext cx="2667000" cy="2627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Pre-Assessment Questions (Contd.)</a:t>
            </a:r>
          </a:p>
          <a:p>
            <a:pPr marL="457200" indent="-457200">
              <a:spcBef>
                <a:spcPct val="20000"/>
              </a:spcBef>
            </a:pPr>
            <a:endParaRPr lang="en-US" sz="1400">
              <a:latin typeface="Verdana" pitchFamily="34" charset="0"/>
            </a:endParaRPr>
          </a:p>
          <a:p>
            <a:pPr marL="914400" lvl="1" indent="-457200">
              <a:buFontTx/>
              <a:buAutoNum type="arabicPeriod" startAt="4"/>
            </a:pPr>
            <a:r>
              <a:rPr lang="en-US" sz="1400">
                <a:solidFill>
                  <a:srgbClr val="006666"/>
                </a:solidFill>
                <a:latin typeface="Verdana" pitchFamily="34" charset="0"/>
              </a:rPr>
              <a:t>When do you get an error message as :</a:t>
            </a:r>
          </a:p>
          <a:p>
            <a:pPr marL="914400" lvl="1" indent="-457200"/>
            <a:r>
              <a:rPr lang="en-US" sz="1400">
                <a:solidFill>
                  <a:srgbClr val="006666"/>
                </a:solidFill>
                <a:latin typeface="Verdana" pitchFamily="34" charset="0"/>
              </a:rPr>
              <a:t>    	Exception in thread "main" Java.lang.NoSuchMethodError:main</a:t>
            </a:r>
          </a:p>
          <a:p>
            <a:pPr marL="914400" lvl="1" indent="-457200"/>
            <a:endParaRPr lang="en-US" sz="1400">
              <a:solidFill>
                <a:srgbClr val="006666"/>
              </a:solidFill>
              <a:latin typeface="Verdana" pitchFamily="34" charset="0"/>
            </a:endParaRPr>
          </a:p>
          <a:p>
            <a:pPr marL="1371600" lvl="2" indent="-457200">
              <a:buFontTx/>
              <a:buAutoNum type="alphaLcPeriod"/>
            </a:pPr>
            <a:r>
              <a:rPr lang="en-US" sz="1400">
                <a:solidFill>
                  <a:srgbClr val="006666"/>
                </a:solidFill>
                <a:latin typeface="Verdana" pitchFamily="34" charset="0"/>
                <a:cs typeface="Times New Roman" pitchFamily="18" charset="0"/>
              </a:rPr>
              <a:t>When</a:t>
            </a:r>
            <a:r>
              <a:rPr lang="en-US" sz="1400">
                <a:solidFill>
                  <a:srgbClr val="006666"/>
                </a:solidFill>
                <a:latin typeface="Verdana" pitchFamily="34" charset="0"/>
              </a:rPr>
              <a:t> the class has been incorrectly declared in a program.</a:t>
            </a:r>
          </a:p>
          <a:p>
            <a:pPr marL="1371600" lvl="2" indent="-457200">
              <a:buFontTx/>
              <a:buAutoNum type="alphaLcPeriod"/>
            </a:pPr>
            <a:r>
              <a:rPr lang="en-US" sz="1400">
                <a:solidFill>
                  <a:srgbClr val="006666"/>
                </a:solidFill>
                <a:latin typeface="Verdana" pitchFamily="34" charset="0"/>
              </a:rPr>
              <a:t>When you try to execute a program that does not have a main() method.</a:t>
            </a:r>
          </a:p>
          <a:p>
            <a:pPr marL="1371600" lvl="2" indent="-457200">
              <a:buFontTx/>
              <a:buAutoNum type="alphaLcPeriod"/>
            </a:pPr>
            <a:r>
              <a:rPr lang="en-US" sz="1400">
                <a:solidFill>
                  <a:srgbClr val="006666"/>
                </a:solidFill>
                <a:latin typeface="Verdana" pitchFamily="34" charset="0"/>
              </a:rPr>
              <a:t>When you have given incorrect arguments to the main() method.</a:t>
            </a:r>
          </a:p>
          <a:p>
            <a:pPr marL="1371600" lvl="2" indent="-457200">
              <a:buFontTx/>
              <a:buAutoNum type="alphaLcPeriod"/>
            </a:pPr>
            <a:r>
              <a:rPr lang="en-US" sz="1400">
                <a:solidFill>
                  <a:srgbClr val="006666"/>
                </a:solidFill>
                <a:latin typeface="Verdana" pitchFamily="34" charset="0"/>
              </a:rPr>
              <a:t>When you save the file with a different name as the name of the    </a:t>
            </a:r>
          </a:p>
          <a:p>
            <a:pPr marL="1371600" lvl="2" indent="-457200"/>
            <a:r>
              <a:rPr lang="en-US" sz="1400">
                <a:solidFill>
                  <a:srgbClr val="006666"/>
                </a:solidFill>
                <a:latin typeface="Verdana" pitchFamily="34" charset="0"/>
              </a:rPr>
              <a:t>    	class in which the code is written</a:t>
            </a:r>
          </a:p>
          <a:p>
            <a:pPr marL="1828800" lvl="3" indent="-457200">
              <a:spcBef>
                <a:spcPct val="20000"/>
              </a:spcBef>
            </a:pPr>
            <a:endParaRPr lang="en-US" sz="1400">
              <a:solidFill>
                <a:srgbClr val="006666"/>
              </a:solidFill>
              <a:latin typeface="Verdana" pitchFamily="34" charset="0"/>
              <a:cs typeface="Times New Roman" pitchFamily="18" charset="0"/>
            </a:endParaRPr>
          </a:p>
          <a:p>
            <a:pPr marL="1371600" lvl="2" indent="-457200">
              <a:spcBef>
                <a:spcPct val="20000"/>
              </a:spcBef>
              <a:buSzPct val="140000"/>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AutoNum type="alphaLcPeriod"/>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AutoNum type="alphaLcPeriod"/>
            </a:pPr>
            <a:endParaRPr lang="en-US" sz="1400">
              <a:solidFill>
                <a:srgbClr val="006666"/>
              </a:solidFill>
              <a:latin typeface="Verdana" pitchFamily="34" charset="0"/>
              <a:cs typeface="Times New Roman" pitchFamily="18" charset="0"/>
            </a:endParaRPr>
          </a:p>
        </p:txBody>
      </p:sp>
      <p:sp>
        <p:nvSpPr>
          <p:cNvPr id="45875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6721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Pre-Assessment Questions (Contd.)</a:t>
            </a:r>
          </a:p>
          <a:p>
            <a:pPr marL="457200" indent="-457200">
              <a:spcBef>
                <a:spcPct val="20000"/>
              </a:spcBef>
            </a:pPr>
            <a:endParaRPr lang="en-US" sz="1400">
              <a:latin typeface="Verdana" pitchFamily="34" charset="0"/>
            </a:endParaRPr>
          </a:p>
          <a:p>
            <a:pPr marL="1828800" lvl="3" indent="-457200">
              <a:buFontTx/>
              <a:buAutoNum type="arabicPeriod" startAt="5"/>
            </a:pPr>
            <a:r>
              <a:rPr lang="en-US" sz="1400">
                <a:solidFill>
                  <a:srgbClr val="006666"/>
                </a:solidFill>
                <a:latin typeface="Verdana" pitchFamily="34" charset="0"/>
              </a:rPr>
              <a:t>Consider the statements:</a:t>
            </a:r>
          </a:p>
          <a:p>
            <a:pPr marL="2286000" lvl="4" indent="-457200"/>
            <a:r>
              <a:rPr lang="en-US" sz="1400">
                <a:solidFill>
                  <a:srgbClr val="006666"/>
                </a:solidFill>
                <a:latin typeface="Verdana" pitchFamily="34" charset="0"/>
              </a:rPr>
              <a:t>Statement A: An abstract class can be instantiated.</a:t>
            </a:r>
          </a:p>
          <a:p>
            <a:pPr marL="2286000" lvl="4" indent="-457200"/>
            <a:r>
              <a:rPr lang="en-US" sz="1400">
                <a:solidFill>
                  <a:srgbClr val="006666"/>
                </a:solidFill>
                <a:latin typeface="Verdana" pitchFamily="34" charset="0"/>
              </a:rPr>
              <a:t>Statement B: An abstract class cannot be inherited.</a:t>
            </a:r>
          </a:p>
          <a:p>
            <a:pPr marL="2286000" lvl="4" indent="-457200"/>
            <a:r>
              <a:rPr lang="en-US" sz="1400">
                <a:solidFill>
                  <a:srgbClr val="006666"/>
                </a:solidFill>
                <a:latin typeface="Verdana" pitchFamily="34" charset="0"/>
              </a:rPr>
              <a:t>Identify the correct option.</a:t>
            </a:r>
          </a:p>
          <a:p>
            <a:pPr marL="2286000" lvl="4" indent="-457200"/>
            <a:endParaRPr lang="en-US" sz="1400">
              <a:solidFill>
                <a:srgbClr val="006666"/>
              </a:solidFill>
              <a:latin typeface="Verdana" pitchFamily="34" charset="0"/>
            </a:endParaRPr>
          </a:p>
          <a:p>
            <a:pPr marL="2286000" lvl="4" indent="-457200">
              <a:buFontTx/>
              <a:buAutoNum type="alphaLcPeriod"/>
            </a:pPr>
            <a:r>
              <a:rPr lang="en-US" sz="1400">
                <a:solidFill>
                  <a:srgbClr val="006666"/>
                </a:solidFill>
                <a:latin typeface="Verdana" pitchFamily="34" charset="0"/>
              </a:rPr>
              <a:t>Statement A true and statement B false.</a:t>
            </a:r>
          </a:p>
          <a:p>
            <a:pPr marL="2286000" lvl="4" indent="-457200">
              <a:buFontTx/>
              <a:buAutoNum type="alphaLcPeriod"/>
            </a:pPr>
            <a:r>
              <a:rPr lang="en-US" sz="1400">
                <a:solidFill>
                  <a:srgbClr val="006666"/>
                </a:solidFill>
                <a:latin typeface="Verdana" pitchFamily="34" charset="0"/>
              </a:rPr>
              <a:t>Statement A false and statement B true.</a:t>
            </a:r>
          </a:p>
          <a:p>
            <a:pPr marL="2286000" lvl="4" indent="-457200">
              <a:buFontTx/>
              <a:buAutoNum type="alphaLcPeriod"/>
            </a:pPr>
            <a:r>
              <a:rPr lang="en-US" sz="1400">
                <a:solidFill>
                  <a:srgbClr val="006666"/>
                </a:solidFill>
                <a:latin typeface="Verdana" pitchFamily="34" charset="0"/>
              </a:rPr>
              <a:t>Both, statements, A and B, true.</a:t>
            </a:r>
          </a:p>
          <a:p>
            <a:pPr marL="2286000" lvl="4" indent="-457200">
              <a:buFontTx/>
              <a:buAutoNum type="alphaLcPeriod"/>
            </a:pPr>
            <a:r>
              <a:rPr lang="en-US" sz="1400">
                <a:solidFill>
                  <a:srgbClr val="006666"/>
                </a:solidFill>
                <a:latin typeface="Verdana" pitchFamily="34" charset="0"/>
              </a:rPr>
              <a:t>Both, statements, A and B, false.</a:t>
            </a:r>
            <a:endParaRPr lang="en-US" sz="1400">
              <a:solidFill>
                <a:srgbClr val="006666"/>
              </a:solidFill>
              <a:latin typeface="Verdana" pitchFamily="34" charset="0"/>
              <a:cs typeface="Times New Roman" pitchFamily="18" charset="0"/>
            </a:endParaRPr>
          </a:p>
          <a:p>
            <a:pPr marL="2286000" lvl="4" indent="-457200">
              <a:spcBef>
                <a:spcPct val="20000"/>
              </a:spcBef>
              <a:buSzPct val="140000"/>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AutoNum type="alphaLcPeriod"/>
            </a:pPr>
            <a:endParaRPr lang="en-US" sz="1400">
              <a:solidFill>
                <a:srgbClr val="006666"/>
              </a:solidFill>
              <a:latin typeface="Verdana" pitchFamily="34" charset="0"/>
              <a:cs typeface="Times New Roman" pitchFamily="18" charset="0"/>
            </a:endParaRPr>
          </a:p>
        </p:txBody>
      </p:sp>
      <p:sp>
        <p:nvSpPr>
          <p:cNvPr id="462851"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39197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050"/>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Solutions to Pre-Assessment</a:t>
            </a:r>
          </a:p>
          <a:p>
            <a:pPr marL="457200" indent="-457200">
              <a:spcBef>
                <a:spcPct val="20000"/>
              </a:spcBef>
            </a:pPr>
            <a:r>
              <a:rPr lang="en-US" sz="3200">
                <a:latin typeface="Verdana" pitchFamily="34" charset="0"/>
              </a:rPr>
              <a:t>Questions</a:t>
            </a:r>
          </a:p>
          <a:p>
            <a:pPr marL="457200" indent="-457200">
              <a:spcBef>
                <a:spcPct val="20000"/>
              </a:spcBef>
            </a:pPr>
            <a:endParaRPr lang="en-US" sz="1400">
              <a:latin typeface="Verdana" pitchFamily="34" charset="0"/>
            </a:endParaRPr>
          </a:p>
          <a:p>
            <a:pPr marL="914400" lvl="1" indent="-457200">
              <a:buFontTx/>
              <a:buAutoNum type="arabicPeriod"/>
            </a:pPr>
            <a:r>
              <a:rPr lang="en-US" sz="1400">
                <a:solidFill>
                  <a:srgbClr val="006666"/>
                </a:solidFill>
                <a:latin typeface="Verdana" pitchFamily="34" charset="0"/>
              </a:rPr>
              <a:t>b. private</a:t>
            </a:r>
          </a:p>
          <a:p>
            <a:pPr marL="914400" lvl="1" indent="-457200">
              <a:buFontTx/>
              <a:buAutoNum type="arabicPeriod"/>
            </a:pPr>
            <a:r>
              <a:rPr lang="en-US" sz="1400">
                <a:solidFill>
                  <a:srgbClr val="006666"/>
                </a:solidFill>
                <a:latin typeface="Verdana" pitchFamily="34" charset="0"/>
              </a:rPr>
              <a:t>a. static</a:t>
            </a:r>
          </a:p>
          <a:p>
            <a:pPr marL="914400" lvl="1" indent="-457200">
              <a:buFontTx/>
              <a:buAutoNum type="arabicPeriod"/>
            </a:pPr>
            <a:r>
              <a:rPr lang="en-US" sz="1400">
                <a:solidFill>
                  <a:srgbClr val="006666"/>
                </a:solidFill>
                <a:latin typeface="Verdana" pitchFamily="34" charset="0"/>
              </a:rPr>
              <a:t>c. Both, statements, A and B are true</a:t>
            </a:r>
          </a:p>
          <a:p>
            <a:pPr marL="914400" lvl="1" indent="-457200">
              <a:buFontTx/>
              <a:buAutoNum type="arabicPeriod"/>
            </a:pPr>
            <a:r>
              <a:rPr lang="en-US" sz="1400">
                <a:solidFill>
                  <a:srgbClr val="006666"/>
                </a:solidFill>
                <a:latin typeface="Verdana" pitchFamily="34" charset="0"/>
              </a:rPr>
              <a:t>b. When you try to execute a program that does not have a main() method</a:t>
            </a:r>
          </a:p>
          <a:p>
            <a:pPr marL="914400" lvl="1" indent="-457200">
              <a:buFontTx/>
              <a:buAutoNum type="arabicPeriod"/>
            </a:pPr>
            <a:r>
              <a:rPr lang="en-US" sz="1400">
                <a:solidFill>
                  <a:srgbClr val="006666"/>
                </a:solidFill>
                <a:latin typeface="Verdana" pitchFamily="34" charset="0"/>
              </a:rPr>
              <a:t>d. Both, statements, A and B are false</a:t>
            </a:r>
            <a:endParaRPr lang="en-US" sz="1400">
              <a:solidFill>
                <a:srgbClr val="006666"/>
              </a:solidFill>
              <a:latin typeface="Verdana" pitchFamily="34" charset="0"/>
              <a:cs typeface="Times New Roman" pitchFamily="18" charset="0"/>
            </a:endParaRPr>
          </a:p>
          <a:p>
            <a:pPr marL="457200" indent="-457200">
              <a:buFontTx/>
              <a:buAutoNum type="arabicPeriod"/>
            </a:pPr>
            <a:endParaRPr lang="en-US" sz="1400">
              <a:solidFill>
                <a:srgbClr val="006666"/>
              </a:solidFill>
              <a:latin typeface="Verdana" pitchFamily="34" charset="0"/>
            </a:endParaRPr>
          </a:p>
          <a:p>
            <a:pPr marL="457200" indent="-457200"/>
            <a:r>
              <a:rPr lang="en-US" sz="1400">
                <a:solidFill>
                  <a:srgbClr val="006666"/>
                </a:solidFill>
                <a:latin typeface="Verdana" pitchFamily="34" charset="0"/>
              </a:rPr>
              <a:t>	</a:t>
            </a:r>
            <a:endParaRPr lang="en-US" sz="1400">
              <a:solidFill>
                <a:srgbClr val="006666"/>
              </a:solidFill>
              <a:latin typeface="Verdana" pitchFamily="34" charset="0"/>
              <a:cs typeface="Times New Roman" pitchFamily="18" charset="0"/>
            </a:endParaRPr>
          </a:p>
          <a:p>
            <a:pPr marL="1371600" lvl="2" indent="-457200">
              <a:spcBef>
                <a:spcPct val="20000"/>
              </a:spcBef>
              <a:buSzPct val="140000"/>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AutoNum type="alphaLcPeriod"/>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AutoNum type="alphaLcPeriod"/>
            </a:pPr>
            <a:endParaRPr lang="en-US" sz="1400">
              <a:solidFill>
                <a:srgbClr val="006666"/>
              </a:solidFill>
              <a:latin typeface="Verdana" pitchFamily="34" charset="0"/>
              <a:cs typeface="Times New Roman" pitchFamily="18" charset="0"/>
            </a:endParaRPr>
          </a:p>
        </p:txBody>
      </p:sp>
      <p:sp>
        <p:nvSpPr>
          <p:cNvPr id="460803" name="Line 2051"/>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13094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a:latin typeface="Verdana" pitchFamily="34" charset="0"/>
                <a:cs typeface="Times New Roman" pitchFamily="18" charset="0"/>
              </a:rPr>
              <a:t>Using</a:t>
            </a:r>
            <a:r>
              <a:rPr lang="en-US" sz="3200">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cs typeface="Times New Roman" pitchFamily="18" charset="0"/>
              </a:rPr>
              <a:t>Conditional Statements</a:t>
            </a:r>
          </a:p>
          <a:p>
            <a:pPr marL="342900" indent="-342900">
              <a:spcBef>
                <a:spcPct val="20000"/>
              </a:spcBef>
            </a:pPr>
            <a:r>
              <a:rPr lang="en-US" sz="1400">
                <a:solidFill>
                  <a:srgbClr val="006666"/>
                </a:solidFill>
                <a:latin typeface="Verdana" pitchFamily="34" charset="0"/>
                <a:cs typeface="Times New Roman" pitchFamily="18" charset="0"/>
              </a:rPr>
              <a:t>   </a:t>
            </a: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Conditional statements allow selective execution of a set of statements depending on the value of expressions associated with them. </a:t>
            </a: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Conditional statements are also known as decision-making statements. </a:t>
            </a: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You can control the flow of a program using conditional statements. </a:t>
            </a: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Two types of conditional statements in Java are:</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The if-else statement </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The switch-case construct  </a:t>
            </a:r>
          </a:p>
          <a:p>
            <a:pPr marL="1600200" lvl="3" indent="-2286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391171"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9981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rPr>
              <a:t> </a:t>
            </a:r>
            <a:r>
              <a:rPr lang="en-US" sz="3200">
                <a:latin typeface="Verdana" pitchFamily="34" charset="0"/>
                <a:cs typeface="Times New Roman" pitchFamily="18" charset="0"/>
              </a:rPr>
              <a:t>Using Conditional Statements</a:t>
            </a:r>
            <a:r>
              <a:rPr lang="en-US" sz="3200" b="1">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rPr>
              <a:t>(Contd.)</a:t>
            </a: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Using the if-else Statement </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The if-else statement:</a:t>
            </a:r>
          </a:p>
          <a:p>
            <a:pPr marL="1600200" lvl="3" indent="-228600">
              <a:spcBef>
                <a:spcPct val="20000"/>
              </a:spcBef>
              <a:buSzPct val="140000"/>
              <a:buFontTx/>
              <a:buChar char="•"/>
            </a:pPr>
            <a:r>
              <a:rPr lang="en-US" sz="1400">
                <a:solidFill>
                  <a:srgbClr val="006666"/>
                </a:solidFill>
                <a:latin typeface="Verdana" pitchFamily="34" charset="0"/>
                <a:cs typeface="Times New Roman" pitchFamily="18" charset="0"/>
              </a:rPr>
              <a:t>Enables you to execute selectively.</a:t>
            </a:r>
          </a:p>
          <a:p>
            <a:pPr marL="1600200" lvl="3" indent="-228600">
              <a:spcBef>
                <a:spcPct val="20000"/>
              </a:spcBef>
              <a:buSzPct val="140000"/>
              <a:buFontTx/>
              <a:buChar char="•"/>
            </a:pPr>
            <a:r>
              <a:rPr lang="en-US" sz="1400">
                <a:solidFill>
                  <a:srgbClr val="006666"/>
                </a:solidFill>
                <a:latin typeface="Verdana" pitchFamily="34" charset="0"/>
                <a:cs typeface="Times New Roman" pitchFamily="18" charset="0"/>
              </a:rPr>
              <a:t>Is followed by a boolean expression.</a:t>
            </a:r>
          </a:p>
          <a:p>
            <a:pPr marL="1600200" lvl="3" indent="-228600">
              <a:spcBef>
                <a:spcPct val="20000"/>
              </a:spcBef>
              <a:buSzPct val="140000"/>
              <a:buFontTx/>
              <a:buChar char="•"/>
            </a:pPr>
            <a:r>
              <a:rPr lang="en-US" sz="1400">
                <a:solidFill>
                  <a:srgbClr val="006666"/>
                </a:solidFill>
                <a:latin typeface="Verdana" pitchFamily="34" charset="0"/>
                <a:cs typeface="Times New Roman" pitchFamily="18" charset="0"/>
              </a:rPr>
              <a:t>Executes the set of statements depending upon the result of the boolean expression.</a:t>
            </a:r>
          </a:p>
          <a:p>
            <a:pPr marL="1600200" lvl="3" indent="-228600">
              <a:spcBef>
                <a:spcPct val="20000"/>
              </a:spcBef>
              <a:buSzPct val="140000"/>
            </a:pPr>
            <a:endParaRPr lang="en-US" sz="1400">
              <a:solidFill>
                <a:srgbClr val="006666"/>
              </a:solidFill>
              <a:latin typeface="Verdana" pitchFamily="34" charset="0"/>
              <a:cs typeface="Times New Roman" pitchFamily="18" charset="0"/>
            </a:endParaRPr>
          </a:p>
        </p:txBody>
      </p:sp>
      <p:sp>
        <p:nvSpPr>
          <p:cNvPr id="342021"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235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Using</a:t>
            </a:r>
            <a:r>
              <a:rPr lang="en-US" sz="3200">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cs typeface="Times New Roman" pitchFamily="18" charset="0"/>
              </a:rPr>
              <a:t>Conditional</a:t>
            </a:r>
            <a:r>
              <a:rPr lang="en-US" sz="3200">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cs typeface="Times New Roman" pitchFamily="18" charset="0"/>
              </a:rPr>
              <a:t>Statements</a:t>
            </a:r>
            <a:r>
              <a:rPr lang="en-US" sz="3200" b="1">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rPr>
              <a:t>(Contd.)</a:t>
            </a:r>
            <a:endParaRPr lang="en-US" sz="1400">
              <a:solidFill>
                <a:srgbClr val="006666"/>
              </a:solidFill>
              <a:latin typeface="Verdana" pitchFamily="34" charset="0"/>
              <a:cs typeface="Times New Roman" pitchFamily="18" charset="0"/>
            </a:endParaRPr>
          </a:p>
          <a:p>
            <a:pPr>
              <a:spcBef>
                <a:spcPct val="20000"/>
              </a:spcBef>
            </a:pP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Using the if-else Statement (Contd.)</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Syntax of the </a:t>
            </a:r>
            <a:r>
              <a:rPr lang="en-US" sz="1400">
                <a:solidFill>
                  <a:srgbClr val="006666"/>
                </a:solidFill>
                <a:latin typeface="Courier New" pitchFamily="49" charset="0"/>
                <a:cs typeface="Courier New" pitchFamily="49" charset="0"/>
              </a:rPr>
              <a:t>if-else</a:t>
            </a:r>
            <a:r>
              <a:rPr lang="en-US" sz="1400">
                <a:solidFill>
                  <a:srgbClr val="006666"/>
                </a:solidFill>
                <a:latin typeface="Verdana" pitchFamily="34" charset="0"/>
                <a:cs typeface="Times New Roman" pitchFamily="18" charset="0"/>
              </a:rPr>
              <a:t> statement is:</a:t>
            </a:r>
          </a:p>
          <a:p>
            <a:pPr marL="1600200" lvl="3" indent="-228600">
              <a:spcBef>
                <a:spcPct val="20000"/>
              </a:spcBef>
              <a:buSzPct val="140000"/>
            </a:pPr>
            <a:r>
              <a:rPr lang="en-US" sz="1400">
                <a:solidFill>
                  <a:srgbClr val="006666"/>
                </a:solidFill>
                <a:latin typeface="Courier New" pitchFamily="49" charset="0"/>
                <a:cs typeface="Times New Roman" pitchFamily="18" charset="0"/>
              </a:rPr>
              <a:t>if(boolean expression)</a:t>
            </a:r>
          </a:p>
          <a:p>
            <a:pPr marL="742950" lvl="1" indent="-285750">
              <a:spcBef>
                <a:spcPct val="20000"/>
              </a:spcBef>
              <a:buSzPct val="140000"/>
            </a:pPr>
            <a:r>
              <a:rPr lang="en-US" sz="1400">
                <a:solidFill>
                  <a:srgbClr val="006666"/>
                </a:solidFill>
                <a:latin typeface="Courier New" pitchFamily="49" charset="0"/>
                <a:cs typeface="Times New Roman" pitchFamily="18" charset="0"/>
              </a:rPr>
              <a:t>		    	{</a:t>
            </a:r>
          </a:p>
          <a:p>
            <a:pPr marL="1143000" lvl="2" indent="-228600">
              <a:spcBef>
                <a:spcPct val="20000"/>
              </a:spcBef>
              <a:buSzPct val="140000"/>
            </a:pPr>
            <a:r>
              <a:rPr lang="en-US" sz="1400">
                <a:solidFill>
                  <a:srgbClr val="006666"/>
                </a:solidFill>
                <a:latin typeface="Courier New" pitchFamily="49" charset="0"/>
                <a:cs typeface="Times New Roman" pitchFamily="18" charset="0"/>
              </a:rPr>
              <a:t>		      statement(s)</a:t>
            </a:r>
          </a:p>
          <a:p>
            <a:pPr marL="1143000" lvl="2" indent="-228600">
              <a:spcBef>
                <a:spcPct val="20000"/>
              </a:spcBef>
              <a:buSzPct val="140000"/>
            </a:pPr>
            <a:r>
              <a:rPr lang="en-US" sz="1400">
                <a:solidFill>
                  <a:srgbClr val="006666"/>
                </a:solidFill>
                <a:latin typeface="Courier New" pitchFamily="49" charset="0"/>
                <a:cs typeface="Times New Roman" pitchFamily="18" charset="0"/>
              </a:rPr>
              <a:t>    	}</a:t>
            </a:r>
          </a:p>
          <a:p>
            <a:pPr marL="1143000" lvl="2" indent="-228600">
              <a:spcBef>
                <a:spcPct val="20000"/>
              </a:spcBef>
              <a:buSzPct val="140000"/>
            </a:pPr>
            <a:r>
              <a:rPr lang="en-US" sz="1400">
                <a:solidFill>
                  <a:srgbClr val="006666"/>
                </a:solidFill>
                <a:latin typeface="Courier New" pitchFamily="49" charset="0"/>
                <a:cs typeface="Times New Roman" pitchFamily="18" charset="0"/>
              </a:rPr>
              <a:t>    	else</a:t>
            </a:r>
          </a:p>
          <a:p>
            <a:pPr marL="1143000" lvl="2" indent="-228600">
              <a:spcBef>
                <a:spcPct val="20000"/>
              </a:spcBef>
              <a:buSzPct val="140000"/>
            </a:pPr>
            <a:r>
              <a:rPr lang="en-US" sz="1400">
                <a:solidFill>
                  <a:srgbClr val="006666"/>
                </a:solidFill>
                <a:latin typeface="Courier New" pitchFamily="49" charset="0"/>
                <a:cs typeface="Times New Roman" pitchFamily="18" charset="0"/>
              </a:rPr>
              <a:t>    	{</a:t>
            </a:r>
          </a:p>
          <a:p>
            <a:pPr marL="1143000" lvl="2" indent="-228600">
              <a:spcBef>
                <a:spcPct val="20000"/>
              </a:spcBef>
              <a:buSzPct val="140000"/>
            </a:pPr>
            <a:r>
              <a:rPr lang="en-US" sz="1400">
                <a:solidFill>
                  <a:srgbClr val="006666"/>
                </a:solidFill>
                <a:latin typeface="Courier New" pitchFamily="49" charset="0"/>
                <a:cs typeface="Times New Roman" pitchFamily="18" charset="0"/>
              </a:rPr>
              <a:t>            	      statement(s)</a:t>
            </a:r>
          </a:p>
          <a:p>
            <a:pPr marL="1143000" lvl="2" indent="-228600">
              <a:spcBef>
                <a:spcPct val="20000"/>
              </a:spcBef>
              <a:buSzPct val="140000"/>
            </a:pPr>
            <a:r>
              <a:rPr lang="en-US" sz="1400">
                <a:solidFill>
                  <a:srgbClr val="006666"/>
                </a:solidFill>
                <a:latin typeface="Courier New" pitchFamily="49" charset="0"/>
                <a:cs typeface="Times New Roman" pitchFamily="18" charset="0"/>
              </a:rPr>
              <a:t>     	}</a:t>
            </a:r>
          </a:p>
          <a:p>
            <a:pPr>
              <a:spcBef>
                <a:spcPct val="20000"/>
              </a:spcBef>
              <a:buSzPct val="140000"/>
            </a:pPr>
            <a:r>
              <a:rPr lang="en-US" sz="1400">
                <a:solidFill>
                  <a:srgbClr val="006666"/>
                </a:solidFill>
                <a:latin typeface="Verdana" pitchFamily="34" charset="0"/>
                <a:cs typeface="Times New Roman" pitchFamily="18" charset="0"/>
              </a:rPr>
              <a:t>In the preceding syntax, if the boolean expression of the if construct evaluates to true, the Java compiler executes the statements following the </a:t>
            </a:r>
            <a:r>
              <a:rPr lang="en-US" sz="1400">
                <a:solidFill>
                  <a:srgbClr val="006666"/>
                </a:solidFill>
                <a:latin typeface="Courier New" pitchFamily="49" charset="0"/>
                <a:cs typeface="Times New Roman" pitchFamily="18" charset="0"/>
              </a:rPr>
              <a:t>if</a:t>
            </a:r>
            <a:r>
              <a:rPr lang="en-US" sz="1400">
                <a:solidFill>
                  <a:srgbClr val="006666"/>
                </a:solidFill>
                <a:latin typeface="Verdana" pitchFamily="34" charset="0"/>
                <a:cs typeface="Times New Roman" pitchFamily="18" charset="0"/>
              </a:rPr>
              <a:t> construct else executes the statements following the </a:t>
            </a:r>
            <a:r>
              <a:rPr lang="en-US" sz="1400">
                <a:solidFill>
                  <a:srgbClr val="006666"/>
                </a:solidFill>
                <a:latin typeface="Courier New" pitchFamily="49" charset="0"/>
                <a:cs typeface="Times New Roman" pitchFamily="18" charset="0"/>
              </a:rPr>
              <a:t>else</a:t>
            </a:r>
            <a:r>
              <a:rPr lang="en-US" sz="1400">
                <a:solidFill>
                  <a:srgbClr val="006666"/>
                </a:solidFill>
                <a:latin typeface="Verdana" pitchFamily="34" charset="0"/>
                <a:cs typeface="Times New Roman" pitchFamily="18" charset="0"/>
              </a:rPr>
              <a:t> construct. </a:t>
            </a:r>
          </a:p>
        </p:txBody>
      </p:sp>
      <p:sp>
        <p:nvSpPr>
          <p:cNvPr id="344069"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54614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Using Conditional Statements</a:t>
            </a:r>
            <a:r>
              <a:rPr lang="en-US" sz="3200" b="1">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rPr>
              <a:t>(Contd.)</a:t>
            </a:r>
            <a:endParaRPr lang="en-US" sz="1400">
              <a:solidFill>
                <a:srgbClr val="006666"/>
              </a:solidFill>
              <a:latin typeface="Verdana" pitchFamily="34" charset="0"/>
              <a:cs typeface="Times New Roman" pitchFamily="18" charset="0"/>
            </a:endParaRPr>
          </a:p>
          <a:p>
            <a:pPr>
              <a:spcBef>
                <a:spcPct val="20000"/>
              </a:spcBef>
            </a:pP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Relational Operators:</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Used to compare the values of two variables or operands and find the relationship between the two.</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The relational operators are therefore called comparison operators also. </a:t>
            </a:r>
          </a:p>
          <a:p>
            <a:pPr marL="1600200" lvl="3" indent="-228600">
              <a:spcBef>
                <a:spcPct val="20000"/>
              </a:spcBef>
            </a:pPr>
            <a:endParaRPr lang="en-US" sz="1400">
              <a:solidFill>
                <a:srgbClr val="006666"/>
              </a:solidFill>
              <a:latin typeface="Verdana" pitchFamily="34" charset="0"/>
              <a:cs typeface="Times New Roman" pitchFamily="18" charset="0"/>
            </a:endParaRPr>
          </a:p>
          <a:p>
            <a:pPr>
              <a:spcBef>
                <a:spcPct val="20000"/>
              </a:spcBef>
            </a:pPr>
            <a:endParaRPr lang="en-US" sz="1400">
              <a:solidFill>
                <a:srgbClr val="006666"/>
              </a:solidFill>
              <a:latin typeface="Verdana" pitchFamily="34" charset="0"/>
              <a:cs typeface="Times New Roman" pitchFamily="18" charset="0"/>
            </a:endParaRPr>
          </a:p>
          <a:p>
            <a:pPr marL="2057400" lvl="4" indent="-228600">
              <a:spcBef>
                <a:spcPct val="20000"/>
              </a:spcBef>
              <a:buSzPct val="140000"/>
            </a:pPr>
            <a:endParaRPr lang="en-US" sz="1400">
              <a:solidFill>
                <a:srgbClr val="006666"/>
              </a:solidFill>
              <a:latin typeface="Verdana" pitchFamily="34" charset="0"/>
              <a:cs typeface="Times New Roman" pitchFamily="18" charset="0"/>
            </a:endParaRPr>
          </a:p>
        </p:txBody>
      </p:sp>
      <p:sp>
        <p:nvSpPr>
          <p:cNvPr id="346117"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50759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Using the Arithmetic Assignment Operators</a:t>
            </a:r>
            <a:r>
              <a:rPr lang="en-US" sz="3200">
                <a:latin typeface="Verdana" pitchFamily="34" charset="0"/>
              </a:rPr>
              <a:t> </a:t>
            </a:r>
            <a:endParaRPr lang="en-US" sz="1400">
              <a:solidFill>
                <a:srgbClr val="006666"/>
              </a:solidFill>
              <a:latin typeface="Verdana" pitchFamily="34" charset="0"/>
              <a:cs typeface="Times New Roman" pitchFamily="18" charset="0"/>
            </a:endParaRPr>
          </a:p>
          <a:p>
            <a:pPr>
              <a:spcBef>
                <a:spcPct val="20000"/>
              </a:spcBef>
            </a:pP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Arithmetic Assignment Operators </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Addition(+), subtraction(-), multiplication(*), division(/), and modulo(%) are the arithmetic operators supported by Java.</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Various arithmetic operators, such as +, -, /, *, and % are combined with the assignment operator (=) and are called arithmetic assignment operators.</a:t>
            </a:r>
          </a:p>
        </p:txBody>
      </p:sp>
      <p:sp>
        <p:nvSpPr>
          <p:cNvPr id="346117"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65999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the Arithmetic Assignment</a:t>
            </a:r>
          </a:p>
          <a:p>
            <a:pPr marL="457200" indent="-457200">
              <a:spcBef>
                <a:spcPct val="20000"/>
              </a:spcBef>
            </a:pPr>
            <a:r>
              <a:rPr lang="en-US" sz="3200">
                <a:latin typeface="Verdana" pitchFamily="34" charset="0"/>
                <a:cs typeface="Times New Roman" pitchFamily="18" charset="0"/>
              </a:rPr>
              <a:t>Operators </a:t>
            </a:r>
            <a:r>
              <a:rPr lang="en-US" sz="3200">
                <a:latin typeface="Verdana" pitchFamily="34" charset="0"/>
              </a:rPr>
              <a:t>(Contd.)</a:t>
            </a:r>
          </a:p>
          <a:p>
            <a:pPr marL="457200" indent="-457200">
              <a:spcBef>
                <a:spcPct val="20000"/>
              </a:spcBef>
            </a:pPr>
            <a:endParaRPr lang="en-GB" sz="1400">
              <a:solidFill>
                <a:srgbClr val="006666"/>
              </a:solidFill>
              <a:latin typeface="Verdana" pitchFamily="34" charset="0"/>
              <a:cs typeface="Times New Roman" pitchFamily="18" charset="0"/>
            </a:endParaRP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a:p>
            <a:pPr marL="2286000" lvl="4"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14339"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379" name="Group 43"/>
          <p:cNvGrpSpPr>
            <a:grpSpLocks/>
          </p:cNvGrpSpPr>
          <p:nvPr/>
        </p:nvGrpSpPr>
        <p:grpSpPr bwMode="auto">
          <a:xfrm>
            <a:off x="1219200" y="3200400"/>
            <a:ext cx="6858000" cy="2778125"/>
            <a:chOff x="-3" y="-3"/>
            <a:chExt cx="2936" cy="1750"/>
          </a:xfrm>
        </p:grpSpPr>
        <p:grpSp>
          <p:nvGrpSpPr>
            <p:cNvPr id="14377" name="Group 41"/>
            <p:cNvGrpSpPr>
              <a:grpSpLocks/>
            </p:cNvGrpSpPr>
            <p:nvPr/>
          </p:nvGrpSpPr>
          <p:grpSpPr bwMode="auto">
            <a:xfrm>
              <a:off x="0" y="0"/>
              <a:ext cx="2930" cy="1744"/>
              <a:chOff x="0" y="0"/>
              <a:chExt cx="2930" cy="1744"/>
            </a:xfrm>
          </p:grpSpPr>
          <p:grpSp>
            <p:nvGrpSpPr>
              <p:cNvPr id="14356" name="Group 20"/>
              <p:cNvGrpSpPr>
                <a:grpSpLocks/>
              </p:cNvGrpSpPr>
              <p:nvPr/>
            </p:nvGrpSpPr>
            <p:grpSpPr bwMode="auto">
              <a:xfrm>
                <a:off x="0" y="0"/>
                <a:ext cx="560" cy="480"/>
                <a:chOff x="0" y="0"/>
                <a:chExt cx="560" cy="480"/>
              </a:xfrm>
            </p:grpSpPr>
            <p:sp>
              <p:nvSpPr>
                <p:cNvPr id="14355" name="Rectangle 19"/>
                <p:cNvSpPr>
                  <a:spLocks noChangeArrowheads="1"/>
                </p:cNvSpPr>
                <p:nvPr/>
              </p:nvSpPr>
              <p:spPr bwMode="auto">
                <a:xfrm>
                  <a:off x="0" y="0"/>
                  <a:ext cx="560"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354" name="Group 18"/>
                <p:cNvGrpSpPr>
                  <a:grpSpLocks/>
                </p:cNvGrpSpPr>
                <p:nvPr/>
              </p:nvGrpSpPr>
              <p:grpSpPr bwMode="auto">
                <a:xfrm>
                  <a:off x="0" y="0"/>
                  <a:ext cx="560" cy="480"/>
                  <a:chOff x="0" y="0"/>
                  <a:chExt cx="560" cy="480"/>
                </a:xfrm>
              </p:grpSpPr>
              <p:sp>
                <p:nvSpPr>
                  <p:cNvPr id="14344" name="Rectangle 8"/>
                  <p:cNvSpPr>
                    <a:spLocks noChangeArrowheads="1"/>
                  </p:cNvSpPr>
                  <p:nvPr/>
                </p:nvSpPr>
                <p:spPr bwMode="auto">
                  <a:xfrm>
                    <a:off x="43" y="0"/>
                    <a:ext cx="474"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Operator</a:t>
                    </a:r>
                  </a:p>
                  <a:p>
                    <a:pPr algn="ctr" eaLnBrk="0" hangingPunct="0"/>
                    <a:endParaRPr lang="en-US" sz="1400">
                      <a:solidFill>
                        <a:srgbClr val="006666"/>
                      </a:solidFill>
                      <a:latin typeface="Verdana" pitchFamily="34" charset="0"/>
                    </a:endParaRPr>
                  </a:p>
                </p:txBody>
              </p:sp>
              <p:sp>
                <p:nvSpPr>
                  <p:cNvPr id="14353" name="Rectangle 17"/>
                  <p:cNvSpPr>
                    <a:spLocks noChangeArrowheads="1"/>
                  </p:cNvSpPr>
                  <p:nvPr/>
                </p:nvSpPr>
                <p:spPr bwMode="auto">
                  <a:xfrm>
                    <a:off x="0" y="0"/>
                    <a:ext cx="56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360" name="Group 24"/>
              <p:cNvGrpSpPr>
                <a:grpSpLocks/>
              </p:cNvGrpSpPr>
              <p:nvPr/>
            </p:nvGrpSpPr>
            <p:grpSpPr bwMode="auto">
              <a:xfrm>
                <a:off x="560" y="0"/>
                <a:ext cx="739" cy="480"/>
                <a:chOff x="560" y="0"/>
                <a:chExt cx="739" cy="480"/>
              </a:xfrm>
            </p:grpSpPr>
            <p:sp>
              <p:nvSpPr>
                <p:cNvPr id="14359" name="Rectangle 23"/>
                <p:cNvSpPr>
                  <a:spLocks noChangeArrowheads="1"/>
                </p:cNvSpPr>
                <p:nvPr/>
              </p:nvSpPr>
              <p:spPr bwMode="auto">
                <a:xfrm>
                  <a:off x="560" y="0"/>
                  <a:ext cx="739"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358" name="Group 22"/>
                <p:cNvGrpSpPr>
                  <a:grpSpLocks/>
                </p:cNvGrpSpPr>
                <p:nvPr/>
              </p:nvGrpSpPr>
              <p:grpSpPr bwMode="auto">
                <a:xfrm>
                  <a:off x="560" y="0"/>
                  <a:ext cx="739" cy="480"/>
                  <a:chOff x="560" y="0"/>
                  <a:chExt cx="739" cy="480"/>
                </a:xfrm>
              </p:grpSpPr>
              <p:sp>
                <p:nvSpPr>
                  <p:cNvPr id="14345" name="Rectangle 9"/>
                  <p:cNvSpPr>
                    <a:spLocks noChangeArrowheads="1"/>
                  </p:cNvSpPr>
                  <p:nvPr/>
                </p:nvSpPr>
                <p:spPr bwMode="auto">
                  <a:xfrm>
                    <a:off x="603" y="0"/>
                    <a:ext cx="653"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Use</a:t>
                    </a:r>
                  </a:p>
                  <a:p>
                    <a:pPr algn="ctr" eaLnBrk="0" hangingPunct="0"/>
                    <a:endParaRPr lang="en-US" sz="1400">
                      <a:solidFill>
                        <a:srgbClr val="006666"/>
                      </a:solidFill>
                      <a:latin typeface="Verdana" pitchFamily="34" charset="0"/>
                    </a:endParaRPr>
                  </a:p>
                </p:txBody>
              </p:sp>
              <p:sp>
                <p:nvSpPr>
                  <p:cNvPr id="14357" name="Rectangle 21"/>
                  <p:cNvSpPr>
                    <a:spLocks noChangeArrowheads="1"/>
                  </p:cNvSpPr>
                  <p:nvPr/>
                </p:nvSpPr>
                <p:spPr bwMode="auto">
                  <a:xfrm>
                    <a:off x="560" y="0"/>
                    <a:ext cx="73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364" name="Group 28"/>
              <p:cNvGrpSpPr>
                <a:grpSpLocks/>
              </p:cNvGrpSpPr>
              <p:nvPr/>
            </p:nvGrpSpPr>
            <p:grpSpPr bwMode="auto">
              <a:xfrm>
                <a:off x="1299" y="0"/>
                <a:ext cx="1631" cy="480"/>
                <a:chOff x="1299" y="0"/>
                <a:chExt cx="1631" cy="480"/>
              </a:xfrm>
            </p:grpSpPr>
            <p:sp>
              <p:nvSpPr>
                <p:cNvPr id="14363" name="Rectangle 27"/>
                <p:cNvSpPr>
                  <a:spLocks noChangeArrowheads="1"/>
                </p:cNvSpPr>
                <p:nvPr/>
              </p:nvSpPr>
              <p:spPr bwMode="auto">
                <a:xfrm>
                  <a:off x="1299" y="0"/>
                  <a:ext cx="1631"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362" name="Group 26"/>
                <p:cNvGrpSpPr>
                  <a:grpSpLocks/>
                </p:cNvGrpSpPr>
                <p:nvPr/>
              </p:nvGrpSpPr>
              <p:grpSpPr bwMode="auto">
                <a:xfrm>
                  <a:off x="1299" y="0"/>
                  <a:ext cx="1631" cy="480"/>
                  <a:chOff x="1299" y="0"/>
                  <a:chExt cx="1631" cy="480"/>
                </a:xfrm>
              </p:grpSpPr>
              <p:sp>
                <p:nvSpPr>
                  <p:cNvPr id="14346" name="Rectangle 10"/>
                  <p:cNvSpPr>
                    <a:spLocks noChangeArrowheads="1"/>
                  </p:cNvSpPr>
                  <p:nvPr/>
                </p:nvSpPr>
                <p:spPr bwMode="auto">
                  <a:xfrm>
                    <a:off x="1342" y="0"/>
                    <a:ext cx="1545"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sz="1400">
                      <a:solidFill>
                        <a:srgbClr val="006666"/>
                      </a:solidFill>
                      <a:latin typeface="Verdana" pitchFamily="34" charset="0"/>
                    </a:endParaRPr>
                  </a:p>
                </p:txBody>
              </p:sp>
              <p:sp>
                <p:nvSpPr>
                  <p:cNvPr id="14361" name="Rectangle 25"/>
                  <p:cNvSpPr>
                    <a:spLocks noChangeArrowheads="1"/>
                  </p:cNvSpPr>
                  <p:nvPr/>
                </p:nvSpPr>
                <p:spPr bwMode="auto">
                  <a:xfrm>
                    <a:off x="1299" y="0"/>
                    <a:ext cx="163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366" name="Group 30"/>
              <p:cNvGrpSpPr>
                <a:grpSpLocks/>
              </p:cNvGrpSpPr>
              <p:nvPr/>
            </p:nvGrpSpPr>
            <p:grpSpPr bwMode="auto">
              <a:xfrm>
                <a:off x="0" y="480"/>
                <a:ext cx="560" cy="632"/>
                <a:chOff x="0" y="480"/>
                <a:chExt cx="560" cy="632"/>
              </a:xfrm>
            </p:grpSpPr>
            <p:sp>
              <p:nvSpPr>
                <p:cNvPr id="14347" name="Rectangle 11"/>
                <p:cNvSpPr>
                  <a:spLocks noChangeArrowheads="1"/>
                </p:cNvSpPr>
                <p:nvPr/>
              </p:nvSpPr>
              <p:spPr bwMode="auto">
                <a:xfrm>
                  <a:off x="43" y="480"/>
                  <a:ext cx="47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t>
                  </a:r>
                </a:p>
                <a:p>
                  <a:pPr eaLnBrk="0" hangingPunct="0"/>
                  <a:endParaRPr lang="en-US" sz="1400">
                    <a:solidFill>
                      <a:srgbClr val="006666"/>
                    </a:solidFill>
                    <a:latin typeface="Verdana" pitchFamily="34" charset="0"/>
                  </a:endParaRPr>
                </a:p>
              </p:txBody>
            </p:sp>
            <p:sp>
              <p:nvSpPr>
                <p:cNvPr id="14365" name="Rectangle 29"/>
                <p:cNvSpPr>
                  <a:spLocks noChangeArrowheads="1"/>
                </p:cNvSpPr>
                <p:nvPr/>
              </p:nvSpPr>
              <p:spPr bwMode="auto">
                <a:xfrm>
                  <a:off x="0" y="480"/>
                  <a:ext cx="56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68" name="Group 32"/>
              <p:cNvGrpSpPr>
                <a:grpSpLocks/>
              </p:cNvGrpSpPr>
              <p:nvPr/>
            </p:nvGrpSpPr>
            <p:grpSpPr bwMode="auto">
              <a:xfrm>
                <a:off x="560" y="480"/>
                <a:ext cx="739" cy="632"/>
                <a:chOff x="560" y="480"/>
                <a:chExt cx="739" cy="632"/>
              </a:xfrm>
            </p:grpSpPr>
            <p:sp>
              <p:nvSpPr>
                <p:cNvPr id="14348" name="Rectangle 12"/>
                <p:cNvSpPr>
                  <a:spLocks noChangeArrowheads="1"/>
                </p:cNvSpPr>
                <p:nvPr/>
              </p:nvSpPr>
              <p:spPr bwMode="auto">
                <a:xfrm>
                  <a:off x="603" y="480"/>
                  <a:ext cx="65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 op2</a:t>
                  </a:r>
                </a:p>
                <a:p>
                  <a:pPr eaLnBrk="0" hangingPunct="0"/>
                  <a:endParaRPr lang="en-US" sz="1400">
                    <a:solidFill>
                      <a:srgbClr val="006666"/>
                    </a:solidFill>
                    <a:latin typeface="Verdana" pitchFamily="34" charset="0"/>
                  </a:endParaRPr>
                </a:p>
              </p:txBody>
            </p:sp>
            <p:sp>
              <p:nvSpPr>
                <p:cNvPr id="14367" name="Rectangle 31"/>
                <p:cNvSpPr>
                  <a:spLocks noChangeArrowheads="1"/>
                </p:cNvSpPr>
                <p:nvPr/>
              </p:nvSpPr>
              <p:spPr bwMode="auto">
                <a:xfrm>
                  <a:off x="560" y="480"/>
                  <a:ext cx="73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70" name="Group 34"/>
              <p:cNvGrpSpPr>
                <a:grpSpLocks/>
              </p:cNvGrpSpPr>
              <p:nvPr/>
            </p:nvGrpSpPr>
            <p:grpSpPr bwMode="auto">
              <a:xfrm>
                <a:off x="1299" y="480"/>
                <a:ext cx="1631" cy="632"/>
                <a:chOff x="1299" y="480"/>
                <a:chExt cx="1631" cy="632"/>
              </a:xfrm>
            </p:grpSpPr>
            <p:sp>
              <p:nvSpPr>
                <p:cNvPr id="14349" name="Rectangle 13"/>
                <p:cNvSpPr>
                  <a:spLocks noChangeArrowheads="1"/>
                </p:cNvSpPr>
                <p:nvPr/>
              </p:nvSpPr>
              <p:spPr bwMode="auto">
                <a:xfrm>
                  <a:off x="1342" y="480"/>
                  <a:ext cx="1545"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Adds operand, op1 and operand, op2 and assigns the result to op1. This expression is equivalent to op1 = op1+op2.</a:t>
                  </a:r>
                </a:p>
                <a:p>
                  <a:pPr eaLnBrk="0" hangingPunct="0"/>
                  <a:endParaRPr lang="en-US" sz="1400">
                    <a:solidFill>
                      <a:srgbClr val="006666"/>
                    </a:solidFill>
                    <a:latin typeface="Verdana" pitchFamily="34" charset="0"/>
                  </a:endParaRPr>
                </a:p>
              </p:txBody>
            </p:sp>
            <p:sp>
              <p:nvSpPr>
                <p:cNvPr id="14369" name="Rectangle 33"/>
                <p:cNvSpPr>
                  <a:spLocks noChangeArrowheads="1"/>
                </p:cNvSpPr>
                <p:nvPr/>
              </p:nvSpPr>
              <p:spPr bwMode="auto">
                <a:xfrm>
                  <a:off x="1299" y="480"/>
                  <a:ext cx="1631"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72" name="Group 36"/>
              <p:cNvGrpSpPr>
                <a:grpSpLocks/>
              </p:cNvGrpSpPr>
              <p:nvPr/>
            </p:nvGrpSpPr>
            <p:grpSpPr bwMode="auto">
              <a:xfrm>
                <a:off x="0" y="1112"/>
                <a:ext cx="560" cy="632"/>
                <a:chOff x="0" y="1112"/>
                <a:chExt cx="560" cy="632"/>
              </a:xfrm>
            </p:grpSpPr>
            <p:sp>
              <p:nvSpPr>
                <p:cNvPr id="14350" name="Rectangle 14"/>
                <p:cNvSpPr>
                  <a:spLocks noChangeArrowheads="1"/>
                </p:cNvSpPr>
                <p:nvPr/>
              </p:nvSpPr>
              <p:spPr bwMode="auto">
                <a:xfrm>
                  <a:off x="43" y="1112"/>
                  <a:ext cx="47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 =</a:t>
                  </a:r>
                </a:p>
                <a:p>
                  <a:pPr eaLnBrk="0" hangingPunct="0"/>
                  <a:endParaRPr lang="en-US" sz="1400">
                    <a:solidFill>
                      <a:srgbClr val="006666"/>
                    </a:solidFill>
                    <a:latin typeface="Verdana" pitchFamily="34" charset="0"/>
                  </a:endParaRPr>
                </a:p>
              </p:txBody>
            </p:sp>
            <p:sp>
              <p:nvSpPr>
                <p:cNvPr id="14371" name="Rectangle 35"/>
                <p:cNvSpPr>
                  <a:spLocks noChangeArrowheads="1"/>
                </p:cNvSpPr>
                <p:nvPr/>
              </p:nvSpPr>
              <p:spPr bwMode="auto">
                <a:xfrm>
                  <a:off x="0" y="1112"/>
                  <a:ext cx="56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74" name="Group 38"/>
              <p:cNvGrpSpPr>
                <a:grpSpLocks/>
              </p:cNvGrpSpPr>
              <p:nvPr/>
            </p:nvGrpSpPr>
            <p:grpSpPr bwMode="auto">
              <a:xfrm>
                <a:off x="560" y="1112"/>
                <a:ext cx="739" cy="632"/>
                <a:chOff x="560" y="1112"/>
                <a:chExt cx="739" cy="632"/>
              </a:xfrm>
            </p:grpSpPr>
            <p:sp>
              <p:nvSpPr>
                <p:cNvPr id="14351" name="Rectangle 15"/>
                <p:cNvSpPr>
                  <a:spLocks noChangeArrowheads="1"/>
                </p:cNvSpPr>
                <p:nvPr/>
              </p:nvSpPr>
              <p:spPr bwMode="auto">
                <a:xfrm>
                  <a:off x="603" y="1112"/>
                  <a:ext cx="65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 op2</a:t>
                  </a:r>
                </a:p>
                <a:p>
                  <a:pPr eaLnBrk="0" hangingPunct="0"/>
                  <a:endParaRPr lang="en-US" sz="1400">
                    <a:solidFill>
                      <a:srgbClr val="006666"/>
                    </a:solidFill>
                    <a:latin typeface="Verdana" pitchFamily="34" charset="0"/>
                  </a:endParaRPr>
                </a:p>
              </p:txBody>
            </p:sp>
            <p:sp>
              <p:nvSpPr>
                <p:cNvPr id="14373" name="Rectangle 37"/>
                <p:cNvSpPr>
                  <a:spLocks noChangeArrowheads="1"/>
                </p:cNvSpPr>
                <p:nvPr/>
              </p:nvSpPr>
              <p:spPr bwMode="auto">
                <a:xfrm>
                  <a:off x="560" y="1112"/>
                  <a:ext cx="73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76" name="Group 40"/>
              <p:cNvGrpSpPr>
                <a:grpSpLocks/>
              </p:cNvGrpSpPr>
              <p:nvPr/>
            </p:nvGrpSpPr>
            <p:grpSpPr bwMode="auto">
              <a:xfrm>
                <a:off x="1299" y="1112"/>
                <a:ext cx="1631" cy="632"/>
                <a:chOff x="1299" y="1112"/>
                <a:chExt cx="1631" cy="632"/>
              </a:xfrm>
            </p:grpSpPr>
            <p:sp>
              <p:nvSpPr>
                <p:cNvPr id="14352" name="Rectangle 16"/>
                <p:cNvSpPr>
                  <a:spLocks noChangeArrowheads="1"/>
                </p:cNvSpPr>
                <p:nvPr/>
              </p:nvSpPr>
              <p:spPr bwMode="auto">
                <a:xfrm>
                  <a:off x="1342" y="1112"/>
                  <a:ext cx="1545"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Subtracts operand, op2 from operand, op1 and assigns the result to op1. This expression is equivalent to op1 = op1 – op2.</a:t>
                  </a:r>
                </a:p>
                <a:p>
                  <a:pPr eaLnBrk="0" hangingPunct="0"/>
                  <a:endParaRPr lang="en-US" sz="1400">
                    <a:solidFill>
                      <a:srgbClr val="006666"/>
                    </a:solidFill>
                    <a:latin typeface="Verdana" pitchFamily="34" charset="0"/>
                  </a:endParaRPr>
                </a:p>
              </p:txBody>
            </p:sp>
            <p:sp>
              <p:nvSpPr>
                <p:cNvPr id="14375" name="Rectangle 39"/>
                <p:cNvSpPr>
                  <a:spLocks noChangeArrowheads="1"/>
                </p:cNvSpPr>
                <p:nvPr/>
              </p:nvSpPr>
              <p:spPr bwMode="auto">
                <a:xfrm>
                  <a:off x="1299" y="1112"/>
                  <a:ext cx="1631"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4378" name="Rectangle 42"/>
            <p:cNvSpPr>
              <a:spLocks noChangeArrowheads="1"/>
            </p:cNvSpPr>
            <p:nvPr/>
          </p:nvSpPr>
          <p:spPr bwMode="auto">
            <a:xfrm>
              <a:off x="-3" y="-3"/>
              <a:ext cx="2936" cy="175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7915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Using the Arithmetic Assignment</a:t>
            </a:r>
          </a:p>
          <a:p>
            <a:pPr>
              <a:spcBef>
                <a:spcPct val="20000"/>
              </a:spcBef>
            </a:pPr>
            <a:r>
              <a:rPr lang="en-US" sz="3200">
                <a:latin typeface="Verdana" pitchFamily="34" charset="0"/>
                <a:cs typeface="Times New Roman" pitchFamily="18" charset="0"/>
              </a:rPr>
              <a:t>Operators </a:t>
            </a:r>
            <a:r>
              <a:rPr lang="en-US" sz="3200">
                <a:latin typeface="Verdana" pitchFamily="34" charset="0"/>
              </a:rPr>
              <a:t>(Contd.)</a:t>
            </a:r>
          </a:p>
          <a:p>
            <a:pPr>
              <a:spcBef>
                <a:spcPct val="20000"/>
              </a:spcBef>
            </a:pPr>
            <a:endParaRPr lang="en-GB" sz="1400">
              <a:solidFill>
                <a:srgbClr val="006666"/>
              </a:solidFill>
              <a:latin typeface="Verdana" pitchFamily="34" charset="0"/>
              <a:cs typeface="Times New Roman" pitchFamily="18" charset="0"/>
            </a:endParaRPr>
          </a:p>
        </p:txBody>
      </p:sp>
      <p:sp>
        <p:nvSpPr>
          <p:cNvPr id="24581"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621" name="Group 45"/>
          <p:cNvGrpSpPr>
            <a:grpSpLocks/>
          </p:cNvGrpSpPr>
          <p:nvPr/>
        </p:nvGrpSpPr>
        <p:grpSpPr bwMode="auto">
          <a:xfrm>
            <a:off x="1143000" y="3048000"/>
            <a:ext cx="6477000" cy="2930525"/>
            <a:chOff x="-3" y="-3"/>
            <a:chExt cx="2891" cy="1654"/>
          </a:xfrm>
        </p:grpSpPr>
        <p:grpSp>
          <p:nvGrpSpPr>
            <p:cNvPr id="24619" name="Group 43"/>
            <p:cNvGrpSpPr>
              <a:grpSpLocks/>
            </p:cNvGrpSpPr>
            <p:nvPr/>
          </p:nvGrpSpPr>
          <p:grpSpPr bwMode="auto">
            <a:xfrm>
              <a:off x="0" y="0"/>
              <a:ext cx="2885" cy="1648"/>
              <a:chOff x="0" y="0"/>
              <a:chExt cx="2885" cy="1648"/>
            </a:xfrm>
          </p:grpSpPr>
          <p:grpSp>
            <p:nvGrpSpPr>
              <p:cNvPr id="24598" name="Group 22"/>
              <p:cNvGrpSpPr>
                <a:grpSpLocks/>
              </p:cNvGrpSpPr>
              <p:nvPr/>
            </p:nvGrpSpPr>
            <p:grpSpPr bwMode="auto">
              <a:xfrm>
                <a:off x="0" y="0"/>
                <a:ext cx="576" cy="384"/>
                <a:chOff x="0" y="0"/>
                <a:chExt cx="576" cy="384"/>
              </a:xfrm>
            </p:grpSpPr>
            <p:sp>
              <p:nvSpPr>
                <p:cNvPr id="24597" name="Rectangle 21"/>
                <p:cNvSpPr>
                  <a:spLocks noChangeArrowheads="1"/>
                </p:cNvSpPr>
                <p:nvPr/>
              </p:nvSpPr>
              <p:spPr bwMode="auto">
                <a:xfrm>
                  <a:off x="0" y="0"/>
                  <a:ext cx="576"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596" name="Group 20"/>
                <p:cNvGrpSpPr>
                  <a:grpSpLocks/>
                </p:cNvGrpSpPr>
                <p:nvPr/>
              </p:nvGrpSpPr>
              <p:grpSpPr bwMode="auto">
                <a:xfrm>
                  <a:off x="0" y="0"/>
                  <a:ext cx="576" cy="384"/>
                  <a:chOff x="0" y="0"/>
                  <a:chExt cx="576" cy="384"/>
                </a:xfrm>
              </p:grpSpPr>
              <p:sp>
                <p:nvSpPr>
                  <p:cNvPr id="24586" name="Rectangle 10"/>
                  <p:cNvSpPr>
                    <a:spLocks noChangeArrowheads="1"/>
                  </p:cNvSpPr>
                  <p:nvPr/>
                </p:nvSpPr>
                <p:spPr bwMode="auto">
                  <a:xfrm>
                    <a:off x="43" y="0"/>
                    <a:ext cx="49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Operator</a:t>
                    </a:r>
                  </a:p>
                  <a:p>
                    <a:pPr algn="ctr" eaLnBrk="0" hangingPunct="0"/>
                    <a:endParaRPr lang="en-US" sz="1400">
                      <a:solidFill>
                        <a:srgbClr val="006666"/>
                      </a:solidFill>
                      <a:latin typeface="Verdana" pitchFamily="34" charset="0"/>
                    </a:endParaRPr>
                  </a:p>
                </p:txBody>
              </p:sp>
              <p:sp>
                <p:nvSpPr>
                  <p:cNvPr id="24595" name="Rectangle 19"/>
                  <p:cNvSpPr>
                    <a:spLocks noChangeArrowheads="1"/>
                  </p:cNvSpPr>
                  <p:nvPr/>
                </p:nvSpPr>
                <p:spPr bwMode="auto">
                  <a:xfrm>
                    <a:off x="0" y="0"/>
                    <a:ext cx="57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4602" name="Group 26"/>
              <p:cNvGrpSpPr>
                <a:grpSpLocks/>
              </p:cNvGrpSpPr>
              <p:nvPr/>
            </p:nvGrpSpPr>
            <p:grpSpPr bwMode="auto">
              <a:xfrm>
                <a:off x="576" y="0"/>
                <a:ext cx="720" cy="384"/>
                <a:chOff x="576" y="0"/>
                <a:chExt cx="720" cy="384"/>
              </a:xfrm>
            </p:grpSpPr>
            <p:sp>
              <p:nvSpPr>
                <p:cNvPr id="24601" name="Rectangle 25"/>
                <p:cNvSpPr>
                  <a:spLocks noChangeArrowheads="1"/>
                </p:cNvSpPr>
                <p:nvPr/>
              </p:nvSpPr>
              <p:spPr bwMode="auto">
                <a:xfrm>
                  <a:off x="576" y="0"/>
                  <a:ext cx="72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600" name="Group 24"/>
                <p:cNvGrpSpPr>
                  <a:grpSpLocks/>
                </p:cNvGrpSpPr>
                <p:nvPr/>
              </p:nvGrpSpPr>
              <p:grpSpPr bwMode="auto">
                <a:xfrm>
                  <a:off x="576" y="0"/>
                  <a:ext cx="720" cy="384"/>
                  <a:chOff x="576" y="0"/>
                  <a:chExt cx="720" cy="384"/>
                </a:xfrm>
              </p:grpSpPr>
              <p:sp>
                <p:nvSpPr>
                  <p:cNvPr id="24587" name="Rectangle 11"/>
                  <p:cNvSpPr>
                    <a:spLocks noChangeArrowheads="1"/>
                  </p:cNvSpPr>
                  <p:nvPr/>
                </p:nvSpPr>
                <p:spPr bwMode="auto">
                  <a:xfrm>
                    <a:off x="619" y="0"/>
                    <a:ext cx="63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Use</a:t>
                    </a:r>
                  </a:p>
                  <a:p>
                    <a:pPr algn="ctr" eaLnBrk="0" hangingPunct="0"/>
                    <a:endParaRPr lang="en-US" sz="1400">
                      <a:solidFill>
                        <a:srgbClr val="006666"/>
                      </a:solidFill>
                      <a:latin typeface="Verdana" pitchFamily="34" charset="0"/>
                    </a:endParaRPr>
                  </a:p>
                </p:txBody>
              </p:sp>
              <p:sp>
                <p:nvSpPr>
                  <p:cNvPr id="24599" name="Rectangle 23"/>
                  <p:cNvSpPr>
                    <a:spLocks noChangeArrowheads="1"/>
                  </p:cNvSpPr>
                  <p:nvPr/>
                </p:nvSpPr>
                <p:spPr bwMode="auto">
                  <a:xfrm>
                    <a:off x="576" y="0"/>
                    <a:ext cx="7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4606" name="Group 30"/>
              <p:cNvGrpSpPr>
                <a:grpSpLocks/>
              </p:cNvGrpSpPr>
              <p:nvPr/>
            </p:nvGrpSpPr>
            <p:grpSpPr bwMode="auto">
              <a:xfrm>
                <a:off x="1296" y="0"/>
                <a:ext cx="1589" cy="384"/>
                <a:chOff x="1296" y="0"/>
                <a:chExt cx="1589" cy="384"/>
              </a:xfrm>
            </p:grpSpPr>
            <p:sp>
              <p:nvSpPr>
                <p:cNvPr id="24605" name="Rectangle 29"/>
                <p:cNvSpPr>
                  <a:spLocks noChangeArrowheads="1"/>
                </p:cNvSpPr>
                <p:nvPr/>
              </p:nvSpPr>
              <p:spPr bwMode="auto">
                <a:xfrm>
                  <a:off x="1296" y="0"/>
                  <a:ext cx="1589"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604" name="Group 28"/>
                <p:cNvGrpSpPr>
                  <a:grpSpLocks/>
                </p:cNvGrpSpPr>
                <p:nvPr/>
              </p:nvGrpSpPr>
              <p:grpSpPr bwMode="auto">
                <a:xfrm>
                  <a:off x="1296" y="0"/>
                  <a:ext cx="1589" cy="384"/>
                  <a:chOff x="1296" y="0"/>
                  <a:chExt cx="1589" cy="384"/>
                </a:xfrm>
              </p:grpSpPr>
              <p:sp>
                <p:nvSpPr>
                  <p:cNvPr id="24588" name="Rectangle 12"/>
                  <p:cNvSpPr>
                    <a:spLocks noChangeArrowheads="1"/>
                  </p:cNvSpPr>
                  <p:nvPr/>
                </p:nvSpPr>
                <p:spPr bwMode="auto">
                  <a:xfrm>
                    <a:off x="1339" y="0"/>
                    <a:ext cx="150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sz="1400">
                      <a:solidFill>
                        <a:srgbClr val="006666"/>
                      </a:solidFill>
                      <a:latin typeface="Verdana" pitchFamily="34" charset="0"/>
                    </a:endParaRPr>
                  </a:p>
                </p:txBody>
              </p:sp>
              <p:sp>
                <p:nvSpPr>
                  <p:cNvPr id="24603" name="Rectangle 27"/>
                  <p:cNvSpPr>
                    <a:spLocks noChangeArrowheads="1"/>
                  </p:cNvSpPr>
                  <p:nvPr/>
                </p:nvSpPr>
                <p:spPr bwMode="auto">
                  <a:xfrm>
                    <a:off x="1296" y="0"/>
                    <a:ext cx="15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4608" name="Group 32"/>
              <p:cNvGrpSpPr>
                <a:grpSpLocks/>
              </p:cNvGrpSpPr>
              <p:nvPr/>
            </p:nvGrpSpPr>
            <p:grpSpPr bwMode="auto">
              <a:xfrm>
                <a:off x="0" y="384"/>
                <a:ext cx="576" cy="632"/>
                <a:chOff x="0" y="384"/>
                <a:chExt cx="576" cy="632"/>
              </a:xfrm>
            </p:grpSpPr>
            <p:sp>
              <p:nvSpPr>
                <p:cNvPr id="24589" name="Rectangle 13"/>
                <p:cNvSpPr>
                  <a:spLocks noChangeArrowheads="1"/>
                </p:cNvSpPr>
                <p:nvPr/>
              </p:nvSpPr>
              <p:spPr bwMode="auto">
                <a:xfrm>
                  <a:off x="43" y="384"/>
                  <a:ext cx="49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t>
                  </a:r>
                </a:p>
                <a:p>
                  <a:pPr eaLnBrk="0" hangingPunct="0"/>
                  <a:endParaRPr lang="en-US" sz="1400">
                    <a:solidFill>
                      <a:srgbClr val="006666"/>
                    </a:solidFill>
                    <a:latin typeface="Verdana" pitchFamily="34" charset="0"/>
                  </a:endParaRPr>
                </a:p>
              </p:txBody>
            </p:sp>
            <p:sp>
              <p:nvSpPr>
                <p:cNvPr id="24607" name="Rectangle 31"/>
                <p:cNvSpPr>
                  <a:spLocks noChangeArrowheads="1"/>
                </p:cNvSpPr>
                <p:nvPr/>
              </p:nvSpPr>
              <p:spPr bwMode="auto">
                <a:xfrm>
                  <a:off x="0" y="384"/>
                  <a:ext cx="576"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10" name="Group 34"/>
              <p:cNvGrpSpPr>
                <a:grpSpLocks/>
              </p:cNvGrpSpPr>
              <p:nvPr/>
            </p:nvGrpSpPr>
            <p:grpSpPr bwMode="auto">
              <a:xfrm>
                <a:off x="576" y="384"/>
                <a:ext cx="720" cy="632"/>
                <a:chOff x="576" y="384"/>
                <a:chExt cx="720" cy="632"/>
              </a:xfrm>
            </p:grpSpPr>
            <p:sp>
              <p:nvSpPr>
                <p:cNvPr id="24590" name="Rectangle 14"/>
                <p:cNvSpPr>
                  <a:spLocks noChangeArrowheads="1"/>
                </p:cNvSpPr>
                <p:nvPr/>
              </p:nvSpPr>
              <p:spPr bwMode="auto">
                <a:xfrm>
                  <a:off x="619" y="384"/>
                  <a:ext cx="63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 op2</a:t>
                  </a:r>
                </a:p>
                <a:p>
                  <a:pPr eaLnBrk="0" hangingPunct="0"/>
                  <a:endParaRPr lang="en-US" sz="1400">
                    <a:solidFill>
                      <a:srgbClr val="006666"/>
                    </a:solidFill>
                    <a:latin typeface="Verdana" pitchFamily="34" charset="0"/>
                  </a:endParaRPr>
                </a:p>
              </p:txBody>
            </p:sp>
            <p:sp>
              <p:nvSpPr>
                <p:cNvPr id="24609" name="Rectangle 33"/>
                <p:cNvSpPr>
                  <a:spLocks noChangeArrowheads="1"/>
                </p:cNvSpPr>
                <p:nvPr/>
              </p:nvSpPr>
              <p:spPr bwMode="auto">
                <a:xfrm>
                  <a:off x="576" y="384"/>
                  <a:ext cx="72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12" name="Group 36"/>
              <p:cNvGrpSpPr>
                <a:grpSpLocks/>
              </p:cNvGrpSpPr>
              <p:nvPr/>
            </p:nvGrpSpPr>
            <p:grpSpPr bwMode="auto">
              <a:xfrm>
                <a:off x="1296" y="384"/>
                <a:ext cx="1589" cy="632"/>
                <a:chOff x="1296" y="384"/>
                <a:chExt cx="1589" cy="632"/>
              </a:xfrm>
            </p:grpSpPr>
            <p:sp>
              <p:nvSpPr>
                <p:cNvPr id="24591" name="Rectangle 15"/>
                <p:cNvSpPr>
                  <a:spLocks noChangeArrowheads="1"/>
                </p:cNvSpPr>
                <p:nvPr/>
              </p:nvSpPr>
              <p:spPr bwMode="auto">
                <a:xfrm>
                  <a:off x="1339" y="384"/>
                  <a:ext cx="150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Multiplies operand, op1 and operand, op2 and assigns value of the result to op1. This expression is equivalent to op1 = op1*op2.</a:t>
                  </a:r>
                </a:p>
                <a:p>
                  <a:pPr eaLnBrk="0" hangingPunct="0"/>
                  <a:endParaRPr lang="en-US" sz="1400">
                    <a:solidFill>
                      <a:srgbClr val="006666"/>
                    </a:solidFill>
                    <a:latin typeface="Verdana" pitchFamily="34" charset="0"/>
                  </a:endParaRPr>
                </a:p>
              </p:txBody>
            </p:sp>
            <p:sp>
              <p:nvSpPr>
                <p:cNvPr id="24611" name="Rectangle 35"/>
                <p:cNvSpPr>
                  <a:spLocks noChangeArrowheads="1"/>
                </p:cNvSpPr>
                <p:nvPr/>
              </p:nvSpPr>
              <p:spPr bwMode="auto">
                <a:xfrm>
                  <a:off x="1296" y="384"/>
                  <a:ext cx="158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14" name="Group 38"/>
              <p:cNvGrpSpPr>
                <a:grpSpLocks/>
              </p:cNvGrpSpPr>
              <p:nvPr/>
            </p:nvGrpSpPr>
            <p:grpSpPr bwMode="auto">
              <a:xfrm>
                <a:off x="0" y="1016"/>
                <a:ext cx="576" cy="632"/>
                <a:chOff x="0" y="1016"/>
                <a:chExt cx="576" cy="632"/>
              </a:xfrm>
            </p:grpSpPr>
            <p:sp>
              <p:nvSpPr>
                <p:cNvPr id="24592" name="Rectangle 16"/>
                <p:cNvSpPr>
                  <a:spLocks noChangeArrowheads="1"/>
                </p:cNvSpPr>
                <p:nvPr/>
              </p:nvSpPr>
              <p:spPr bwMode="auto">
                <a:xfrm>
                  <a:off x="43" y="1016"/>
                  <a:ext cx="49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t>
                  </a:r>
                </a:p>
                <a:p>
                  <a:pPr eaLnBrk="0" hangingPunct="0"/>
                  <a:endParaRPr lang="en-US" sz="1400">
                    <a:solidFill>
                      <a:srgbClr val="006666"/>
                    </a:solidFill>
                    <a:latin typeface="Verdana" pitchFamily="34" charset="0"/>
                  </a:endParaRPr>
                </a:p>
              </p:txBody>
            </p:sp>
            <p:sp>
              <p:nvSpPr>
                <p:cNvPr id="24613" name="Rectangle 37"/>
                <p:cNvSpPr>
                  <a:spLocks noChangeArrowheads="1"/>
                </p:cNvSpPr>
                <p:nvPr/>
              </p:nvSpPr>
              <p:spPr bwMode="auto">
                <a:xfrm>
                  <a:off x="0" y="1016"/>
                  <a:ext cx="576"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16" name="Group 40"/>
              <p:cNvGrpSpPr>
                <a:grpSpLocks/>
              </p:cNvGrpSpPr>
              <p:nvPr/>
            </p:nvGrpSpPr>
            <p:grpSpPr bwMode="auto">
              <a:xfrm>
                <a:off x="576" y="1016"/>
                <a:ext cx="720" cy="632"/>
                <a:chOff x="576" y="1016"/>
                <a:chExt cx="720" cy="632"/>
              </a:xfrm>
            </p:grpSpPr>
            <p:sp>
              <p:nvSpPr>
                <p:cNvPr id="24593" name="Rectangle 17"/>
                <p:cNvSpPr>
                  <a:spLocks noChangeArrowheads="1"/>
                </p:cNvSpPr>
                <p:nvPr/>
              </p:nvSpPr>
              <p:spPr bwMode="auto">
                <a:xfrm>
                  <a:off x="619" y="1016"/>
                  <a:ext cx="63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 op2</a:t>
                  </a:r>
                </a:p>
                <a:p>
                  <a:pPr eaLnBrk="0" hangingPunct="0"/>
                  <a:endParaRPr lang="en-US" sz="1400">
                    <a:solidFill>
                      <a:srgbClr val="006666"/>
                    </a:solidFill>
                    <a:latin typeface="Verdana" pitchFamily="34" charset="0"/>
                  </a:endParaRPr>
                </a:p>
              </p:txBody>
            </p:sp>
            <p:sp>
              <p:nvSpPr>
                <p:cNvPr id="24615" name="Rectangle 39"/>
                <p:cNvSpPr>
                  <a:spLocks noChangeArrowheads="1"/>
                </p:cNvSpPr>
                <p:nvPr/>
              </p:nvSpPr>
              <p:spPr bwMode="auto">
                <a:xfrm>
                  <a:off x="576" y="1016"/>
                  <a:ext cx="72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18" name="Group 42"/>
              <p:cNvGrpSpPr>
                <a:grpSpLocks/>
              </p:cNvGrpSpPr>
              <p:nvPr/>
            </p:nvGrpSpPr>
            <p:grpSpPr bwMode="auto">
              <a:xfrm>
                <a:off x="1296" y="1016"/>
                <a:ext cx="1589" cy="632"/>
                <a:chOff x="1296" y="1016"/>
                <a:chExt cx="1589" cy="632"/>
              </a:xfrm>
            </p:grpSpPr>
            <p:sp>
              <p:nvSpPr>
                <p:cNvPr id="24594" name="Rectangle 18"/>
                <p:cNvSpPr>
                  <a:spLocks noChangeArrowheads="1"/>
                </p:cNvSpPr>
                <p:nvPr/>
              </p:nvSpPr>
              <p:spPr bwMode="auto">
                <a:xfrm>
                  <a:off x="1339" y="1016"/>
                  <a:ext cx="150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Divides operand, op1 by operand, op2, and assign the value of the result to op1. This expression is equivalent to op1 = op1/op2.</a:t>
                  </a:r>
                </a:p>
                <a:p>
                  <a:pPr eaLnBrk="0" hangingPunct="0"/>
                  <a:endParaRPr lang="en-US" sz="1400">
                    <a:solidFill>
                      <a:srgbClr val="006666"/>
                    </a:solidFill>
                    <a:latin typeface="Verdana" pitchFamily="34" charset="0"/>
                  </a:endParaRPr>
                </a:p>
              </p:txBody>
            </p:sp>
            <p:sp>
              <p:nvSpPr>
                <p:cNvPr id="24617" name="Rectangle 41"/>
                <p:cNvSpPr>
                  <a:spLocks noChangeArrowheads="1"/>
                </p:cNvSpPr>
                <p:nvPr/>
              </p:nvSpPr>
              <p:spPr bwMode="auto">
                <a:xfrm>
                  <a:off x="1296" y="1016"/>
                  <a:ext cx="158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4620" name="Rectangle 44"/>
            <p:cNvSpPr>
              <a:spLocks noChangeArrowheads="1"/>
            </p:cNvSpPr>
            <p:nvPr/>
          </p:nvSpPr>
          <p:spPr bwMode="auto">
            <a:xfrm>
              <a:off x="-3" y="-3"/>
              <a:ext cx="2891" cy="165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24526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1028"/>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rPr>
              <a:t>Structure of Java Application (Contd</a:t>
            </a:r>
            <a:r>
              <a:rPr lang="en-US" sz="3200" dirty="0" smtClean="0">
                <a:latin typeface="Verdana" pitchFamily="34" charset="0"/>
              </a:rPr>
              <a:t>..)</a:t>
            </a:r>
            <a:endParaRPr lang="en-US" sz="3200" dirty="0">
              <a:latin typeface="Verdana" pitchFamily="34" charset="0"/>
            </a:endParaRPr>
          </a:p>
          <a:p>
            <a:pPr>
              <a:spcBef>
                <a:spcPct val="20000"/>
              </a:spcBef>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GB" sz="1400" dirty="0">
                <a:solidFill>
                  <a:srgbClr val="006666"/>
                </a:solidFill>
                <a:latin typeface="Verdana" pitchFamily="34" charset="0"/>
                <a:cs typeface="Times New Roman" pitchFamily="18" charset="0"/>
              </a:rPr>
              <a:t>Creating Classes in Java</a:t>
            </a:r>
          </a:p>
          <a:p>
            <a:pPr marL="1143000" lvl="2" indent="-228600">
              <a:spcBef>
                <a:spcPct val="20000"/>
              </a:spcBef>
              <a:buSzPct val="140000"/>
              <a:buFontTx/>
              <a:buChar char="•"/>
            </a:pPr>
            <a:r>
              <a:rPr lang="en-US" sz="1400" dirty="0">
                <a:solidFill>
                  <a:srgbClr val="006666"/>
                </a:solidFill>
                <a:latin typeface="Verdana" pitchFamily="34" charset="0"/>
                <a:cs typeface="Times New Roman" pitchFamily="18" charset="0"/>
              </a:rPr>
              <a:t>The statements written in a Java class must end with a semicolon, </a:t>
            </a:r>
            <a:r>
              <a:rPr lang="en-US" sz="1400" b="1" dirty="0">
                <a:solidFill>
                  <a:srgbClr val="006666"/>
                </a:solidFill>
                <a:latin typeface="Verdana" pitchFamily="34" charset="0"/>
                <a:cs typeface="Times New Roman" pitchFamily="18" charset="0"/>
              </a:rPr>
              <a:t>;</a:t>
            </a:r>
            <a:r>
              <a:rPr lang="en-US" sz="1400" dirty="0">
                <a:solidFill>
                  <a:srgbClr val="006666"/>
                </a:solidFill>
                <a:latin typeface="Verdana" pitchFamily="34" charset="0"/>
                <a:cs typeface="Times New Roman" pitchFamily="18" charset="0"/>
              </a:rPr>
              <a:t>. </a:t>
            </a:r>
            <a:endParaRPr lang="en-GB" sz="1400" dirty="0">
              <a:solidFill>
                <a:srgbClr val="006666"/>
              </a:solidFill>
              <a:latin typeface="Verdana" pitchFamily="34" charset="0"/>
              <a:cs typeface="Times New Roman" pitchFamily="18" charset="0"/>
            </a:endParaRPr>
          </a:p>
          <a:p>
            <a:pPr marL="1143000" lvl="2" indent="-228600">
              <a:spcBef>
                <a:spcPct val="20000"/>
              </a:spcBef>
              <a:buSzPct val="140000"/>
            </a:pPr>
            <a:endParaRPr lang="en-US" sz="1400" dirty="0">
              <a:solidFill>
                <a:srgbClr val="006666"/>
              </a:solidFill>
              <a:latin typeface="Courier New" pitchFamily="49" charset="0"/>
              <a:cs typeface="Courier New" pitchFamily="49" charset="0"/>
            </a:endParaRPr>
          </a:p>
          <a:p>
            <a:pPr marL="1143000" lvl="2" indent="-228600">
              <a:spcBef>
                <a:spcPct val="20000"/>
              </a:spcBef>
              <a:buSzPct val="140000"/>
            </a:pPr>
            <a:r>
              <a:rPr lang="en-US" sz="1400" dirty="0">
                <a:solidFill>
                  <a:srgbClr val="006666"/>
                </a:solidFill>
                <a:latin typeface="Courier New" pitchFamily="49" charset="0"/>
                <a:cs typeface="Courier New" pitchFamily="49" charset="0"/>
              </a:rPr>
              <a:t>class </a:t>
            </a:r>
            <a:r>
              <a:rPr lang="en-US" sz="1400" dirty="0" err="1">
                <a:solidFill>
                  <a:srgbClr val="006666"/>
                </a:solidFill>
                <a:latin typeface="Courier New" pitchFamily="49" charset="0"/>
                <a:cs typeface="Courier New" pitchFamily="49" charset="0"/>
              </a:rPr>
              <a:t>ClassName</a:t>
            </a:r>
            <a:r>
              <a:rPr lang="en-US" sz="1400" dirty="0">
                <a:solidFill>
                  <a:srgbClr val="006666"/>
                </a:solidFill>
                <a:latin typeface="Courier New" pitchFamily="49" charset="0"/>
                <a:cs typeface="Courier New" pitchFamily="49" charset="0"/>
              </a:rPr>
              <a:t> </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//Declaration of data members</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//Declaration of methods</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a:t>
            </a:r>
          </a:p>
          <a:p>
            <a:pPr>
              <a:spcBef>
                <a:spcPct val="20000"/>
              </a:spcBef>
              <a:buSzPct val="140000"/>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dirty="0">
                <a:solidFill>
                  <a:srgbClr val="006666"/>
                </a:solidFill>
                <a:latin typeface="Verdana" pitchFamily="34" charset="0"/>
                <a:cs typeface="Times New Roman" pitchFamily="18" charset="0"/>
              </a:rPr>
              <a:t>Double slash, </a:t>
            </a:r>
            <a:r>
              <a:rPr lang="en-US" sz="1400" b="1" dirty="0">
                <a:solidFill>
                  <a:srgbClr val="006666"/>
                </a:solidFill>
                <a:latin typeface="Verdana" pitchFamily="34" charset="0"/>
                <a:cs typeface="Times New Roman" pitchFamily="18" charset="0"/>
              </a:rPr>
              <a:t>//</a:t>
            </a:r>
            <a:r>
              <a:rPr lang="en-US" sz="1400" dirty="0">
                <a:solidFill>
                  <a:srgbClr val="006666"/>
                </a:solidFill>
                <a:latin typeface="Verdana" pitchFamily="34" charset="0"/>
                <a:cs typeface="Times New Roman" pitchFamily="18" charset="0"/>
              </a:rPr>
              <a:t>, are comment entries. Comments are ignored by compiler.</a:t>
            </a:r>
          </a:p>
        </p:txBody>
      </p:sp>
      <p:sp>
        <p:nvSpPr>
          <p:cNvPr id="342021" name="Line 1029"/>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Using the Arithmetic Assignment</a:t>
            </a:r>
          </a:p>
          <a:p>
            <a:pPr>
              <a:spcBef>
                <a:spcPct val="20000"/>
              </a:spcBef>
            </a:pPr>
            <a:r>
              <a:rPr lang="en-US" sz="3200">
                <a:latin typeface="Verdana" pitchFamily="34" charset="0"/>
                <a:cs typeface="Times New Roman" pitchFamily="18" charset="0"/>
              </a:rPr>
              <a:t>Operators </a:t>
            </a:r>
            <a:r>
              <a:rPr lang="en-US" sz="3200">
                <a:latin typeface="Verdana" pitchFamily="34" charset="0"/>
              </a:rPr>
              <a:t>(Contd.)</a:t>
            </a:r>
            <a:r>
              <a:rPr lang="en-US" sz="1400">
                <a:solidFill>
                  <a:srgbClr val="006666"/>
                </a:solidFill>
                <a:latin typeface="Verdana" pitchFamily="34" charset="0"/>
                <a:cs typeface="Times New Roman" pitchFamily="18" charset="0"/>
              </a:rPr>
              <a:t> </a:t>
            </a:r>
          </a:p>
          <a:p>
            <a:pPr>
              <a:spcBef>
                <a:spcPct val="20000"/>
              </a:spcBef>
            </a:pPr>
            <a:endParaRPr lang="en-US" sz="1400">
              <a:solidFill>
                <a:srgbClr val="006666"/>
              </a:solidFill>
              <a:latin typeface="Verdana" pitchFamily="34" charset="0"/>
              <a:cs typeface="Times New Roman" pitchFamily="18" charset="0"/>
            </a:endParaRPr>
          </a:p>
        </p:txBody>
      </p:sp>
      <p:sp>
        <p:nvSpPr>
          <p:cNvPr id="313347"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3377" name="Group 33"/>
          <p:cNvGrpSpPr>
            <a:grpSpLocks/>
          </p:cNvGrpSpPr>
          <p:nvPr/>
        </p:nvGrpSpPr>
        <p:grpSpPr bwMode="auto">
          <a:xfrm>
            <a:off x="1981200" y="3733800"/>
            <a:ext cx="6324600" cy="2057400"/>
            <a:chOff x="-3" y="-3"/>
            <a:chExt cx="2793" cy="1108"/>
          </a:xfrm>
        </p:grpSpPr>
        <p:grpSp>
          <p:nvGrpSpPr>
            <p:cNvPr id="313375" name="Group 31"/>
            <p:cNvGrpSpPr>
              <a:grpSpLocks/>
            </p:cNvGrpSpPr>
            <p:nvPr/>
          </p:nvGrpSpPr>
          <p:grpSpPr bwMode="auto">
            <a:xfrm>
              <a:off x="0" y="0"/>
              <a:ext cx="2787" cy="1102"/>
              <a:chOff x="0" y="0"/>
              <a:chExt cx="2787" cy="1102"/>
            </a:xfrm>
          </p:grpSpPr>
          <p:grpSp>
            <p:nvGrpSpPr>
              <p:cNvPr id="313360" name="Group 16"/>
              <p:cNvGrpSpPr>
                <a:grpSpLocks/>
              </p:cNvGrpSpPr>
              <p:nvPr/>
            </p:nvGrpSpPr>
            <p:grpSpPr bwMode="auto">
              <a:xfrm>
                <a:off x="0" y="0"/>
                <a:ext cx="667" cy="384"/>
                <a:chOff x="0" y="0"/>
                <a:chExt cx="667" cy="384"/>
              </a:xfrm>
            </p:grpSpPr>
            <p:sp>
              <p:nvSpPr>
                <p:cNvPr id="313359" name="Rectangle 15"/>
                <p:cNvSpPr>
                  <a:spLocks noChangeArrowheads="1"/>
                </p:cNvSpPr>
                <p:nvPr/>
              </p:nvSpPr>
              <p:spPr bwMode="auto">
                <a:xfrm>
                  <a:off x="0" y="0"/>
                  <a:ext cx="66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3358" name="Group 14"/>
                <p:cNvGrpSpPr>
                  <a:grpSpLocks/>
                </p:cNvGrpSpPr>
                <p:nvPr/>
              </p:nvGrpSpPr>
              <p:grpSpPr bwMode="auto">
                <a:xfrm>
                  <a:off x="0" y="0"/>
                  <a:ext cx="667" cy="384"/>
                  <a:chOff x="0" y="0"/>
                  <a:chExt cx="667" cy="384"/>
                </a:xfrm>
              </p:grpSpPr>
              <p:sp>
                <p:nvSpPr>
                  <p:cNvPr id="313351" name="Rectangle 7"/>
                  <p:cNvSpPr>
                    <a:spLocks noChangeArrowheads="1"/>
                  </p:cNvSpPr>
                  <p:nvPr/>
                </p:nvSpPr>
                <p:spPr bwMode="auto">
                  <a:xfrm>
                    <a:off x="43" y="0"/>
                    <a:ext cx="581"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Operator</a:t>
                    </a:r>
                  </a:p>
                  <a:p>
                    <a:pPr algn="ctr" eaLnBrk="0" hangingPunct="0"/>
                    <a:endParaRPr lang="en-US" sz="1400">
                      <a:solidFill>
                        <a:srgbClr val="006666"/>
                      </a:solidFill>
                      <a:latin typeface="Verdana" pitchFamily="34" charset="0"/>
                    </a:endParaRPr>
                  </a:p>
                </p:txBody>
              </p:sp>
              <p:sp>
                <p:nvSpPr>
                  <p:cNvPr id="313357" name="Rectangle 13"/>
                  <p:cNvSpPr>
                    <a:spLocks noChangeArrowheads="1"/>
                  </p:cNvSpPr>
                  <p:nvPr/>
                </p:nvSpPr>
                <p:spPr bwMode="auto">
                  <a:xfrm>
                    <a:off x="0" y="0"/>
                    <a:ext cx="66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13364" name="Group 20"/>
              <p:cNvGrpSpPr>
                <a:grpSpLocks/>
              </p:cNvGrpSpPr>
              <p:nvPr/>
            </p:nvGrpSpPr>
            <p:grpSpPr bwMode="auto">
              <a:xfrm>
                <a:off x="667" y="0"/>
                <a:ext cx="834" cy="384"/>
                <a:chOff x="667" y="0"/>
                <a:chExt cx="834" cy="384"/>
              </a:xfrm>
            </p:grpSpPr>
            <p:sp>
              <p:nvSpPr>
                <p:cNvPr id="313363" name="Rectangle 19"/>
                <p:cNvSpPr>
                  <a:spLocks noChangeArrowheads="1"/>
                </p:cNvSpPr>
                <p:nvPr/>
              </p:nvSpPr>
              <p:spPr bwMode="auto">
                <a:xfrm>
                  <a:off x="667" y="0"/>
                  <a:ext cx="83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3362" name="Group 18"/>
                <p:cNvGrpSpPr>
                  <a:grpSpLocks/>
                </p:cNvGrpSpPr>
                <p:nvPr/>
              </p:nvGrpSpPr>
              <p:grpSpPr bwMode="auto">
                <a:xfrm>
                  <a:off x="667" y="0"/>
                  <a:ext cx="834" cy="384"/>
                  <a:chOff x="667" y="0"/>
                  <a:chExt cx="834" cy="384"/>
                </a:xfrm>
              </p:grpSpPr>
              <p:sp>
                <p:nvSpPr>
                  <p:cNvPr id="313352" name="Rectangle 8"/>
                  <p:cNvSpPr>
                    <a:spLocks noChangeArrowheads="1"/>
                  </p:cNvSpPr>
                  <p:nvPr/>
                </p:nvSpPr>
                <p:spPr bwMode="auto">
                  <a:xfrm>
                    <a:off x="710" y="0"/>
                    <a:ext cx="748"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Use</a:t>
                    </a:r>
                  </a:p>
                  <a:p>
                    <a:pPr algn="ctr" eaLnBrk="0" hangingPunct="0"/>
                    <a:endParaRPr lang="en-US" sz="1400">
                      <a:solidFill>
                        <a:srgbClr val="006666"/>
                      </a:solidFill>
                      <a:latin typeface="Verdana" pitchFamily="34" charset="0"/>
                    </a:endParaRPr>
                  </a:p>
                </p:txBody>
              </p:sp>
              <p:sp>
                <p:nvSpPr>
                  <p:cNvPr id="313361" name="Rectangle 17"/>
                  <p:cNvSpPr>
                    <a:spLocks noChangeArrowheads="1"/>
                  </p:cNvSpPr>
                  <p:nvPr/>
                </p:nvSpPr>
                <p:spPr bwMode="auto">
                  <a:xfrm>
                    <a:off x="667" y="0"/>
                    <a:ext cx="8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13368" name="Group 24"/>
              <p:cNvGrpSpPr>
                <a:grpSpLocks/>
              </p:cNvGrpSpPr>
              <p:nvPr/>
            </p:nvGrpSpPr>
            <p:grpSpPr bwMode="auto">
              <a:xfrm>
                <a:off x="1501" y="0"/>
                <a:ext cx="1286" cy="384"/>
                <a:chOff x="1501" y="0"/>
                <a:chExt cx="1286" cy="384"/>
              </a:xfrm>
            </p:grpSpPr>
            <p:sp>
              <p:nvSpPr>
                <p:cNvPr id="313367" name="Rectangle 23"/>
                <p:cNvSpPr>
                  <a:spLocks noChangeArrowheads="1"/>
                </p:cNvSpPr>
                <p:nvPr/>
              </p:nvSpPr>
              <p:spPr bwMode="auto">
                <a:xfrm>
                  <a:off x="1501" y="0"/>
                  <a:ext cx="1286"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3366" name="Group 22"/>
                <p:cNvGrpSpPr>
                  <a:grpSpLocks/>
                </p:cNvGrpSpPr>
                <p:nvPr/>
              </p:nvGrpSpPr>
              <p:grpSpPr bwMode="auto">
                <a:xfrm>
                  <a:off x="1501" y="0"/>
                  <a:ext cx="1286" cy="384"/>
                  <a:chOff x="1501" y="0"/>
                  <a:chExt cx="1286" cy="384"/>
                </a:xfrm>
              </p:grpSpPr>
              <p:sp>
                <p:nvSpPr>
                  <p:cNvPr id="313353" name="Rectangle 9"/>
                  <p:cNvSpPr>
                    <a:spLocks noChangeArrowheads="1"/>
                  </p:cNvSpPr>
                  <p:nvPr/>
                </p:nvSpPr>
                <p:spPr bwMode="auto">
                  <a:xfrm>
                    <a:off x="1544" y="0"/>
                    <a:ext cx="120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sz="1400">
                      <a:solidFill>
                        <a:srgbClr val="006666"/>
                      </a:solidFill>
                      <a:latin typeface="Verdana" pitchFamily="34" charset="0"/>
                    </a:endParaRPr>
                  </a:p>
                </p:txBody>
              </p:sp>
              <p:sp>
                <p:nvSpPr>
                  <p:cNvPr id="313365" name="Rectangle 21"/>
                  <p:cNvSpPr>
                    <a:spLocks noChangeArrowheads="1"/>
                  </p:cNvSpPr>
                  <p:nvPr/>
                </p:nvSpPr>
                <p:spPr bwMode="auto">
                  <a:xfrm>
                    <a:off x="1501" y="0"/>
                    <a:ext cx="12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13370" name="Group 26"/>
              <p:cNvGrpSpPr>
                <a:grpSpLocks/>
              </p:cNvGrpSpPr>
              <p:nvPr/>
            </p:nvGrpSpPr>
            <p:grpSpPr bwMode="auto">
              <a:xfrm>
                <a:off x="0" y="384"/>
                <a:ext cx="667" cy="718"/>
                <a:chOff x="0" y="384"/>
                <a:chExt cx="667" cy="718"/>
              </a:xfrm>
            </p:grpSpPr>
            <p:sp>
              <p:nvSpPr>
                <p:cNvPr id="313354" name="Rectangle 10"/>
                <p:cNvSpPr>
                  <a:spLocks noChangeArrowheads="1"/>
                </p:cNvSpPr>
                <p:nvPr/>
              </p:nvSpPr>
              <p:spPr bwMode="auto">
                <a:xfrm>
                  <a:off x="43" y="384"/>
                  <a:ext cx="581"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t>
                  </a:r>
                </a:p>
                <a:p>
                  <a:pPr eaLnBrk="0" hangingPunct="0"/>
                  <a:endParaRPr lang="en-US" sz="1400">
                    <a:solidFill>
                      <a:srgbClr val="006666"/>
                    </a:solidFill>
                    <a:latin typeface="Verdana" pitchFamily="34" charset="0"/>
                  </a:endParaRPr>
                </a:p>
              </p:txBody>
            </p:sp>
            <p:sp>
              <p:nvSpPr>
                <p:cNvPr id="313369" name="Rectangle 25"/>
                <p:cNvSpPr>
                  <a:spLocks noChangeArrowheads="1"/>
                </p:cNvSpPr>
                <p:nvPr/>
              </p:nvSpPr>
              <p:spPr bwMode="auto">
                <a:xfrm>
                  <a:off x="0" y="384"/>
                  <a:ext cx="667"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3372" name="Group 28"/>
              <p:cNvGrpSpPr>
                <a:grpSpLocks/>
              </p:cNvGrpSpPr>
              <p:nvPr/>
            </p:nvGrpSpPr>
            <p:grpSpPr bwMode="auto">
              <a:xfrm>
                <a:off x="667" y="384"/>
                <a:ext cx="834" cy="718"/>
                <a:chOff x="667" y="384"/>
                <a:chExt cx="834" cy="718"/>
              </a:xfrm>
            </p:grpSpPr>
            <p:sp>
              <p:nvSpPr>
                <p:cNvPr id="313355" name="Rectangle 11"/>
                <p:cNvSpPr>
                  <a:spLocks noChangeArrowheads="1"/>
                </p:cNvSpPr>
                <p:nvPr/>
              </p:nvSpPr>
              <p:spPr bwMode="auto">
                <a:xfrm>
                  <a:off x="710" y="384"/>
                  <a:ext cx="748"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 op2</a:t>
                  </a:r>
                </a:p>
                <a:p>
                  <a:pPr eaLnBrk="0" hangingPunct="0"/>
                  <a:endParaRPr lang="en-US" sz="1400">
                    <a:solidFill>
                      <a:srgbClr val="006666"/>
                    </a:solidFill>
                    <a:latin typeface="Verdana" pitchFamily="34" charset="0"/>
                  </a:endParaRPr>
                </a:p>
              </p:txBody>
            </p:sp>
            <p:sp>
              <p:nvSpPr>
                <p:cNvPr id="313371" name="Rectangle 27"/>
                <p:cNvSpPr>
                  <a:spLocks noChangeArrowheads="1"/>
                </p:cNvSpPr>
                <p:nvPr/>
              </p:nvSpPr>
              <p:spPr bwMode="auto">
                <a:xfrm>
                  <a:off x="667" y="384"/>
                  <a:ext cx="834"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3374" name="Group 30"/>
              <p:cNvGrpSpPr>
                <a:grpSpLocks/>
              </p:cNvGrpSpPr>
              <p:nvPr/>
            </p:nvGrpSpPr>
            <p:grpSpPr bwMode="auto">
              <a:xfrm>
                <a:off x="1501" y="384"/>
                <a:ext cx="1286" cy="718"/>
                <a:chOff x="1501" y="384"/>
                <a:chExt cx="1286" cy="718"/>
              </a:xfrm>
            </p:grpSpPr>
            <p:sp>
              <p:nvSpPr>
                <p:cNvPr id="313356" name="Rectangle 12"/>
                <p:cNvSpPr>
                  <a:spLocks noChangeArrowheads="1"/>
                </p:cNvSpPr>
                <p:nvPr/>
              </p:nvSpPr>
              <p:spPr bwMode="auto">
                <a:xfrm>
                  <a:off x="1544" y="384"/>
                  <a:ext cx="1200"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Assigns the remainder of division of operand, op1 and operand, op2 to op1. This expression is equivalent to op1 = op1% op2.</a:t>
                  </a:r>
                </a:p>
                <a:p>
                  <a:pPr eaLnBrk="0" hangingPunct="0"/>
                  <a:endParaRPr lang="en-US" sz="1400">
                    <a:solidFill>
                      <a:srgbClr val="006666"/>
                    </a:solidFill>
                    <a:latin typeface="Verdana" pitchFamily="34" charset="0"/>
                  </a:endParaRPr>
                </a:p>
              </p:txBody>
            </p:sp>
            <p:sp>
              <p:nvSpPr>
                <p:cNvPr id="313373" name="Rectangle 29"/>
                <p:cNvSpPr>
                  <a:spLocks noChangeArrowheads="1"/>
                </p:cNvSpPr>
                <p:nvPr/>
              </p:nvSpPr>
              <p:spPr bwMode="auto">
                <a:xfrm>
                  <a:off x="1501" y="384"/>
                  <a:ext cx="1286"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13376" name="Rectangle 32"/>
            <p:cNvSpPr>
              <a:spLocks noChangeArrowheads="1"/>
            </p:cNvSpPr>
            <p:nvPr/>
          </p:nvSpPr>
          <p:spPr bwMode="auto">
            <a:xfrm>
              <a:off x="-3" y="-3"/>
              <a:ext cx="2793" cy="110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56067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Bit-wise Operators </a:t>
            </a:r>
            <a:endParaRPr lang="en-US" sz="1400">
              <a:solidFill>
                <a:srgbClr val="006666"/>
              </a:solidFill>
              <a:latin typeface="Verdana" pitchFamily="34" charset="0"/>
              <a:cs typeface="Times New Roman" pitchFamily="18"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Bit-wise operators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Operate on the individual bits of their operand.</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Operands can be various data types like int, short, long, char, and byte.</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Operands are converted into their binary equivalents before operation.</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result in the binary form after the operation is converted back into its decimal equivalent.</a:t>
            </a:r>
          </a:p>
          <a:p>
            <a:pPr marL="137160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371600" lvl="2"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323587"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86970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Bit-wise Operators(Contd.)</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following table lists the various bit-wise operators in Java: </a:t>
            </a:r>
          </a:p>
          <a:p>
            <a:pPr marL="1371600" lvl="2" indent="-457200">
              <a:spcBef>
                <a:spcPct val="20000"/>
              </a:spcBef>
              <a:buSzPct val="140000"/>
            </a:pPr>
            <a:endParaRPr lang="en-US" sz="1400">
              <a:solidFill>
                <a:srgbClr val="006666"/>
              </a:solidFill>
              <a:latin typeface="Verdana" pitchFamily="34" charset="0"/>
              <a:cs typeface="Times New Roman" pitchFamily="18" charset="0"/>
            </a:endParaRPr>
          </a:p>
          <a:p>
            <a:pPr marL="1828800" lvl="3"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828800" lvl="3" indent="-457200">
              <a:spcBef>
                <a:spcPct val="20000"/>
              </a:spcBef>
              <a:buSzPct val="140000"/>
            </a:pPr>
            <a:endParaRPr lang="en-US" sz="1400">
              <a:solidFill>
                <a:srgbClr val="006666"/>
              </a:solidFill>
              <a:latin typeface="Verdana" pitchFamily="34" charset="0"/>
              <a:cs typeface="Times New Roman" pitchFamily="18" charset="0"/>
            </a:endParaRPr>
          </a:p>
          <a:p>
            <a:pPr marL="1828800" lvl="3" indent="-457200">
              <a:spcBef>
                <a:spcPct val="20000"/>
              </a:spcBef>
              <a:buSzPct val="140000"/>
            </a:pPr>
            <a:r>
              <a:rPr lang="en-US" sz="1400">
                <a:solidFill>
                  <a:srgbClr val="006666"/>
                </a:solidFill>
                <a:latin typeface="Verdana" pitchFamily="34" charset="0"/>
                <a:cs typeface="Times New Roman" pitchFamily="18" charset="0"/>
              </a:rPr>
              <a:t> </a:t>
            </a:r>
          </a:p>
        </p:txBody>
      </p:sp>
      <p:sp>
        <p:nvSpPr>
          <p:cNvPr id="32563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25637" name="Object 5"/>
          <p:cNvGraphicFramePr>
            <a:graphicFrameLocks noChangeAspect="1"/>
          </p:cNvGraphicFramePr>
          <p:nvPr/>
        </p:nvGraphicFramePr>
        <p:xfrm>
          <a:off x="841375" y="2894013"/>
          <a:ext cx="7669213" cy="3055937"/>
        </p:xfrm>
        <a:graphic>
          <a:graphicData uri="http://schemas.openxmlformats.org/presentationml/2006/ole">
            <mc:AlternateContent xmlns:mc="http://schemas.openxmlformats.org/markup-compatibility/2006">
              <mc:Choice xmlns:v="urn:schemas-microsoft-com:vml" Requires="v">
                <p:oleObj spid="_x0000_s425992" name="Document" r:id="rId4" imgW="5630040" imgH="2248560" progId="Word.Document.8">
                  <p:embed/>
                </p:oleObj>
              </mc:Choice>
              <mc:Fallback>
                <p:oleObj name="Document" r:id="rId4" imgW="5630040" imgH="22485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75" y="2894013"/>
                        <a:ext cx="7669213" cy="305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31127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Bit-wise Operators(Contd.)</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p:txBody>
      </p:sp>
      <p:sp>
        <p:nvSpPr>
          <p:cNvPr id="327683"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27687" name="Object 7"/>
          <p:cNvGraphicFramePr>
            <a:graphicFrameLocks noChangeAspect="1"/>
          </p:cNvGraphicFramePr>
          <p:nvPr/>
        </p:nvGraphicFramePr>
        <p:xfrm>
          <a:off x="0" y="2581275"/>
          <a:ext cx="8639175" cy="3078163"/>
        </p:xfrm>
        <a:graphic>
          <a:graphicData uri="http://schemas.openxmlformats.org/presentationml/2006/ole">
            <mc:AlternateContent xmlns:mc="http://schemas.openxmlformats.org/markup-compatibility/2006">
              <mc:Choice xmlns:v="urn:schemas-microsoft-com:vml" Requires="v">
                <p:oleObj spid="_x0000_s427016" name="Document" r:id="rId4" imgW="5630040" imgH="2011680" progId="Word.Document.8">
                  <p:embed/>
                </p:oleObj>
              </mc:Choice>
              <mc:Fallback>
                <p:oleObj name="Document" r:id="rId4" imgW="5630040" imgH="20116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581275"/>
                        <a:ext cx="8639175"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3348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Bit-wise Operators (Contd.)</a:t>
            </a:r>
            <a:endParaRPr lang="en-US" sz="3200">
              <a:latin typeface="Verdana" pitchFamily="34" charset="0"/>
            </a:endParaRP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Using the Bit-wise AND Operator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Bit-wise AND operator (&amp;) performs AND operation on two operands.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Displays 1 if both bits are 1 else 0 in all other cases.</a:t>
            </a: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415747"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5823" name="Object 1103"/>
          <p:cNvGraphicFramePr>
            <a:graphicFrameLocks noChangeAspect="1"/>
          </p:cNvGraphicFramePr>
          <p:nvPr/>
        </p:nvGraphicFramePr>
        <p:xfrm>
          <a:off x="841375" y="3203575"/>
          <a:ext cx="8250238" cy="2449513"/>
        </p:xfrm>
        <a:graphic>
          <a:graphicData uri="http://schemas.openxmlformats.org/presentationml/2006/ole">
            <mc:AlternateContent xmlns:mc="http://schemas.openxmlformats.org/markup-compatibility/2006">
              <mc:Choice xmlns:v="urn:schemas-microsoft-com:vml" Requires="v">
                <p:oleObj spid="_x0000_s428040" name="Document" r:id="rId4" imgW="5630040" imgH="1673280" progId="Word.Document.8">
                  <p:embed/>
                </p:oleObj>
              </mc:Choice>
              <mc:Fallback>
                <p:oleObj name="Document" r:id="rId4" imgW="5630040" imgH="16732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75" y="3203575"/>
                        <a:ext cx="8250238" cy="24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8012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Bit-wise Operators (Contd.)</a:t>
            </a:r>
            <a:endParaRPr lang="en-US" sz="3200">
              <a:latin typeface="Verdana" pitchFamily="34" charset="0"/>
            </a:endParaRP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Using the Bit-wise OR Operator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Bit-wise OR operator (|) performs OR operation on two operands.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Displays 0 if both bits are 0 else 1 in all other cases. </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41779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7797" name="Object 5"/>
          <p:cNvGraphicFramePr>
            <a:graphicFrameLocks noChangeAspect="1"/>
          </p:cNvGraphicFramePr>
          <p:nvPr/>
        </p:nvGraphicFramePr>
        <p:xfrm>
          <a:off x="766763" y="3190875"/>
          <a:ext cx="8324850" cy="2474913"/>
        </p:xfrm>
        <a:graphic>
          <a:graphicData uri="http://schemas.openxmlformats.org/presentationml/2006/ole">
            <mc:AlternateContent xmlns:mc="http://schemas.openxmlformats.org/markup-compatibility/2006">
              <mc:Choice xmlns:v="urn:schemas-microsoft-com:vml" Requires="v">
                <p:oleObj spid="_x0000_s429064" name="Document" r:id="rId4" imgW="5630040" imgH="1673280" progId="Word.Document.8">
                  <p:embed/>
                </p:oleObj>
              </mc:Choice>
              <mc:Fallback>
                <p:oleObj name="Document" r:id="rId4" imgW="5630040" imgH="16732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3" y="3190875"/>
                        <a:ext cx="8324850" cy="247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1378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Bit-wise Operators (Contd.)</a:t>
            </a:r>
            <a:endParaRPr lang="en-US" sz="3200">
              <a:latin typeface="Verdana" pitchFamily="34" charset="0"/>
            </a:endParaRP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Using the Bit-wise NOT Operator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Bit-wise NOT operator (~) is a unary operator and performs NOT operation on each bit of binary number.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NOT operator inverts or complements each of the bits of a binary number. </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419843"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9845" name="Object 1029"/>
          <p:cNvGraphicFramePr>
            <a:graphicFrameLocks noChangeAspect="1"/>
          </p:cNvGraphicFramePr>
          <p:nvPr/>
        </p:nvGraphicFramePr>
        <p:xfrm>
          <a:off x="0" y="3500438"/>
          <a:ext cx="9129713" cy="1695450"/>
        </p:xfrm>
        <a:graphic>
          <a:graphicData uri="http://schemas.openxmlformats.org/presentationml/2006/ole">
            <mc:AlternateContent xmlns:mc="http://schemas.openxmlformats.org/markup-compatibility/2006">
              <mc:Choice xmlns:v="urn:schemas-microsoft-com:vml" Requires="v">
                <p:oleObj spid="_x0000_s430088" name="Document" r:id="rId4" imgW="5630040" imgH="1050840" progId="Word.Document.8">
                  <p:embed/>
                </p:oleObj>
              </mc:Choice>
              <mc:Fallback>
                <p:oleObj name="Document" r:id="rId4" imgW="5630040" imgH="105084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0438"/>
                        <a:ext cx="9129713"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8201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Bit-wise Operators (Contd.)</a:t>
            </a:r>
            <a:endParaRPr lang="en-US" sz="3200">
              <a:latin typeface="Verdana" pitchFamily="34" charset="0"/>
            </a:endParaRP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Using the Bit-wise XOR Operator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Bit-wise XOR (^) operator performs XOR operation on two operands.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XOR operator applied on two bits results in 1 if exactly one bit is 1 else 0 in all other cases .</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p:txBody>
      </p:sp>
      <p:graphicFrame>
        <p:nvGraphicFramePr>
          <p:cNvPr id="421893" name="Object 5"/>
          <p:cNvGraphicFramePr>
            <a:graphicFrameLocks noChangeAspect="1"/>
          </p:cNvGraphicFramePr>
          <p:nvPr/>
        </p:nvGraphicFramePr>
        <p:xfrm>
          <a:off x="457200" y="3425825"/>
          <a:ext cx="8621713" cy="2560638"/>
        </p:xfrm>
        <a:graphic>
          <a:graphicData uri="http://schemas.openxmlformats.org/presentationml/2006/ole">
            <mc:AlternateContent xmlns:mc="http://schemas.openxmlformats.org/markup-compatibility/2006">
              <mc:Choice xmlns:v="urn:schemas-microsoft-com:vml" Requires="v">
                <p:oleObj spid="_x0000_s431112" name="Document" r:id="rId4" imgW="5630040" imgH="1673280" progId="Word.Document.8">
                  <p:embed/>
                </p:oleObj>
              </mc:Choice>
              <mc:Fallback>
                <p:oleObj name="Document" r:id="rId4" imgW="5630040" imgH="16732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425825"/>
                        <a:ext cx="8621713"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0600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Shift Operators </a:t>
            </a:r>
            <a:endParaRPr lang="en-US" sz="3200">
              <a:latin typeface="Verdana" pitchFamily="34"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Works on the bits of data.</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Shifts the bits of it’s operand either to left or right. </a:t>
            </a: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p:txBody>
      </p:sp>
      <p:sp>
        <p:nvSpPr>
          <p:cNvPr id="329731"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29733" name="Object 5"/>
          <p:cNvGraphicFramePr>
            <a:graphicFrameLocks noChangeAspect="1"/>
          </p:cNvGraphicFramePr>
          <p:nvPr/>
        </p:nvGraphicFramePr>
        <p:xfrm>
          <a:off x="690563" y="3429000"/>
          <a:ext cx="7942262" cy="2251075"/>
        </p:xfrm>
        <a:graphic>
          <a:graphicData uri="http://schemas.openxmlformats.org/presentationml/2006/ole">
            <mc:AlternateContent xmlns:mc="http://schemas.openxmlformats.org/markup-compatibility/2006">
              <mc:Choice xmlns:v="urn:schemas-microsoft-com:vml" Requires="v">
                <p:oleObj spid="_x0000_s432136" name="Document" r:id="rId4" imgW="5630040" imgH="1595520" progId="Word.Document.8">
                  <p:embed/>
                </p:oleObj>
              </mc:Choice>
              <mc:Fallback>
                <p:oleObj name="Document" r:id="rId4" imgW="5630040" imgH="15955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3" y="3429000"/>
                        <a:ext cx="7942262"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854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Shift Operators (Contd.)</a:t>
            </a:r>
            <a:endParaRPr lang="en-US" sz="3200">
              <a:latin typeface="Verdana" pitchFamily="34"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393219"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93220" name="Object 4"/>
          <p:cNvGraphicFramePr>
            <a:graphicFrameLocks noChangeAspect="1"/>
          </p:cNvGraphicFramePr>
          <p:nvPr/>
        </p:nvGraphicFramePr>
        <p:xfrm>
          <a:off x="384175" y="2595563"/>
          <a:ext cx="8080375" cy="2489200"/>
        </p:xfrm>
        <a:graphic>
          <a:graphicData uri="http://schemas.openxmlformats.org/presentationml/2006/ole">
            <mc:AlternateContent xmlns:mc="http://schemas.openxmlformats.org/markup-compatibility/2006">
              <mc:Choice xmlns:v="urn:schemas-microsoft-com:vml" Requires="v">
                <p:oleObj spid="_x0000_s433160" name="Document" r:id="rId4" imgW="5630040" imgH="1739880" progId="Word.Document.8">
                  <p:embed/>
                </p:oleObj>
              </mc:Choice>
              <mc:Fallback>
                <p:oleObj name="Document" r:id="rId4" imgW="5630040" imgH="17398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2595563"/>
                        <a:ext cx="8080375"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587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ChangeArrowheads="1"/>
          </p:cNvSpPr>
          <p:nvPr/>
        </p:nvSpPr>
        <p:spPr bwMode="auto">
          <a:xfrm>
            <a:off x="609600" y="1600200"/>
            <a:ext cx="8077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rPr>
              <a:t>Structure of Java Application (Contd.)</a:t>
            </a:r>
            <a:endParaRPr lang="en-US" sz="1400">
              <a:solidFill>
                <a:srgbClr val="006666"/>
              </a:solidFill>
              <a:latin typeface="Verdana" pitchFamily="34" charset="0"/>
              <a:cs typeface="Times New Roman" pitchFamily="18" charset="0"/>
            </a:endParaRPr>
          </a:p>
          <a:p>
            <a:pPr>
              <a:spcBef>
                <a:spcPct val="20000"/>
              </a:spcBef>
            </a:pP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Creating Objects of Classes </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An object is an instance of a class having a unique identity.</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To create an object, you need to perform the following steps: </a:t>
            </a:r>
          </a:p>
          <a:p>
            <a:pPr marL="1600200" lvl="3" indent="-228600">
              <a:spcBef>
                <a:spcPct val="20000"/>
              </a:spcBef>
              <a:buSzPct val="140000"/>
              <a:buFontTx/>
              <a:buChar char="•"/>
            </a:pPr>
            <a:r>
              <a:rPr lang="en-US" sz="1400">
                <a:solidFill>
                  <a:srgbClr val="006666"/>
                </a:solidFill>
                <a:latin typeface="Verdana" pitchFamily="34" charset="0"/>
                <a:cs typeface="Times New Roman" pitchFamily="18" charset="0"/>
              </a:rPr>
              <a:t>Declaration</a:t>
            </a:r>
          </a:p>
          <a:p>
            <a:pPr marL="1600200" lvl="3" indent="-228600">
              <a:spcBef>
                <a:spcPct val="20000"/>
              </a:spcBef>
              <a:buSzPct val="140000"/>
              <a:buFontTx/>
              <a:buChar char="•"/>
            </a:pPr>
            <a:r>
              <a:rPr lang="en-US" sz="1400">
                <a:solidFill>
                  <a:srgbClr val="006666"/>
                </a:solidFill>
                <a:latin typeface="Verdana" pitchFamily="34" charset="0"/>
                <a:cs typeface="Times New Roman" pitchFamily="18" charset="0"/>
              </a:rPr>
              <a:t>Instantiation or creation</a:t>
            </a:r>
          </a:p>
          <a:p>
            <a:pPr>
              <a:spcBef>
                <a:spcPct val="20000"/>
              </a:spcBef>
              <a:buSzPct val="140000"/>
            </a:pPr>
            <a:endParaRPr lang="en-US" sz="1400">
              <a:solidFill>
                <a:srgbClr val="006666"/>
              </a:solidFill>
              <a:latin typeface="Verdana" pitchFamily="34" charset="0"/>
              <a:cs typeface="Times New Roman" pitchFamily="18" charset="0"/>
            </a:endParaRPr>
          </a:p>
        </p:txBody>
      </p:sp>
      <p:sp>
        <p:nvSpPr>
          <p:cNvPr id="344069"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44078" name="Picture 14" descr="Classes and objects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0" y="3281363"/>
            <a:ext cx="3390900" cy="279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Shift Operators (Contd.)</a:t>
            </a:r>
            <a:endParaRPr lang="en-US" sz="3200">
              <a:latin typeface="Verdana" pitchFamily="34" charset="0"/>
            </a:endParaRPr>
          </a:p>
          <a:p>
            <a:pPr marL="457200" indent="-457200">
              <a:spcBef>
                <a:spcPct val="20000"/>
              </a:spcBef>
              <a:buSzPct val="140000"/>
              <a:buFontTx/>
              <a:buChar char="•"/>
            </a:pPr>
            <a:r>
              <a:rPr lang="en-GB" sz="1400">
                <a:solidFill>
                  <a:srgbClr val="006666"/>
                </a:solidFill>
                <a:latin typeface="Verdana" pitchFamily="34" charset="0"/>
                <a:cs typeface="Times New Roman" pitchFamily="18" charset="0"/>
              </a:rPr>
              <a:t>Using the Right Shift and Left Shift Operators</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right shift and the left shift operators are binary operators.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right shift operator shifts all the bits of a binary number in the right direction.</a:t>
            </a:r>
          </a:p>
          <a:p>
            <a:pPr marL="1828800" lvl="3" indent="-457200">
              <a:spcBef>
                <a:spcPct val="20000"/>
              </a:spcBef>
              <a:buSzPct val="140000"/>
            </a:pPr>
            <a:r>
              <a:rPr lang="en-US" sz="1400">
                <a:solidFill>
                  <a:srgbClr val="006666"/>
                </a:solidFill>
                <a:latin typeface="Courier New" pitchFamily="49" charset="0"/>
                <a:cs typeface="Times New Roman" pitchFamily="18" charset="0"/>
              </a:rPr>
              <a:t>operand &gt;&gt; num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left shift operator, &lt;&lt;, shifts all the bits of a binary number in the left direction. </a:t>
            </a:r>
            <a:endParaRPr lang="en-GB" sz="1400">
              <a:solidFill>
                <a:srgbClr val="006666"/>
              </a:solidFill>
              <a:latin typeface="Verdana" pitchFamily="34" charset="0"/>
              <a:cs typeface="Times New Roman" pitchFamily="18" charset="0"/>
            </a:endParaRPr>
          </a:p>
          <a:p>
            <a:pPr marL="1828800" lvl="3" indent="-457200">
              <a:spcBef>
                <a:spcPct val="20000"/>
              </a:spcBef>
              <a:buSzPct val="140000"/>
            </a:pPr>
            <a:r>
              <a:rPr lang="en-US" sz="1400">
                <a:solidFill>
                  <a:srgbClr val="006666"/>
                </a:solidFill>
                <a:latin typeface="Courier New" pitchFamily="49" charset="0"/>
                <a:cs typeface="Times New Roman" pitchFamily="18" charset="0"/>
              </a:rPr>
              <a:t>operand &lt;&lt; num</a:t>
            </a:r>
            <a:r>
              <a:rPr lang="en-US" sz="1400">
                <a:solidFill>
                  <a:srgbClr val="006666"/>
                </a:solidFill>
                <a:latin typeface="Verdana" pitchFamily="34" charset="0"/>
                <a:cs typeface="Times New Roman" pitchFamily="18" charset="0"/>
              </a:rPr>
              <a:t> </a:t>
            </a: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Using the Unsigned Shift Operator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Unsigned shift operator (&gt;&gt;&gt;) is used to shift the bits of a binary number to the right.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operator fills the leftmost bits of a binary value with 0 irrespective of whether the number has 0 or 1 at the leftmost bit. </a:t>
            </a:r>
          </a:p>
        </p:txBody>
      </p:sp>
      <p:sp>
        <p:nvSpPr>
          <p:cNvPr id="423939"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52478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050"/>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instance of Operator </a:t>
            </a:r>
            <a:endParaRPr lang="en-US" sz="3200">
              <a:latin typeface="Verdana" pitchFamily="34"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Used to test whether an object is an instance of a specific class.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Used at the run time.</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syntax of the instanceof operator is:</a:t>
            </a:r>
          </a:p>
          <a:p>
            <a:pPr marL="914400" lvl="1" indent="-457200">
              <a:spcBef>
                <a:spcPct val="20000"/>
              </a:spcBef>
              <a:buSzPct val="140000"/>
            </a:pPr>
            <a:r>
              <a:rPr lang="en-US" sz="1400">
                <a:solidFill>
                  <a:srgbClr val="006666"/>
                </a:solidFill>
                <a:latin typeface="Courier New" pitchFamily="49" charset="0"/>
                <a:cs typeface="Times New Roman" pitchFamily="18" charset="0"/>
              </a:rPr>
              <a:t>	op1 instanceof op2</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op1 is the name of an object and op2 is the name of a class.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Returns a true value if the op1 object is an instance of the op2 class. </a:t>
            </a:r>
          </a:p>
        </p:txBody>
      </p:sp>
      <p:sp>
        <p:nvSpPr>
          <p:cNvPr id="395267" name="Line 2051"/>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8938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Operators Precedence </a:t>
            </a:r>
            <a:endParaRPr lang="en-US" sz="1400">
              <a:solidFill>
                <a:srgbClr val="006666"/>
              </a:solidFill>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Each operator in an expression is evaluated in a predetermined order called operator precedence.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Operators on the same line have equal precedence. </a:t>
            </a:r>
          </a:p>
        </p:txBody>
      </p:sp>
      <p:graphicFrame>
        <p:nvGraphicFramePr>
          <p:cNvPr id="331781" name="Object 5"/>
          <p:cNvGraphicFramePr>
            <a:graphicFrameLocks noChangeAspect="1"/>
          </p:cNvGraphicFramePr>
          <p:nvPr>
            <p:extLst>
              <p:ext uri="{D42A27DB-BD31-4B8C-83A1-F6EECF244321}">
                <p14:modId xmlns:p14="http://schemas.microsoft.com/office/powerpoint/2010/main" val="2754426644"/>
              </p:ext>
            </p:extLst>
          </p:nvPr>
        </p:nvGraphicFramePr>
        <p:xfrm>
          <a:off x="384175" y="3352800"/>
          <a:ext cx="8324850" cy="2547937"/>
        </p:xfrm>
        <a:graphic>
          <a:graphicData uri="http://schemas.openxmlformats.org/presentationml/2006/ole">
            <mc:AlternateContent xmlns:mc="http://schemas.openxmlformats.org/markup-compatibility/2006">
              <mc:Choice xmlns:v="urn:schemas-microsoft-com:vml" Requires="v">
                <p:oleObj spid="_x0000_s434184" name="Document" r:id="rId4" imgW="5630040" imgH="1722600" progId="Word.Document.8">
                  <p:embed/>
                </p:oleObj>
              </mc:Choice>
              <mc:Fallback>
                <p:oleObj name="Document" r:id="rId4" imgW="5630040" imgH="17226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3352800"/>
                        <a:ext cx="8324850" cy="254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67775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Operators Precedence(Contd.)</a:t>
            </a:r>
          </a:p>
        </p:txBody>
      </p:sp>
      <p:sp>
        <p:nvSpPr>
          <p:cNvPr id="333827"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33831" name="Object 7"/>
          <p:cNvGraphicFramePr>
            <a:graphicFrameLocks noChangeAspect="1"/>
          </p:cNvGraphicFramePr>
          <p:nvPr/>
        </p:nvGraphicFramePr>
        <p:xfrm>
          <a:off x="457200" y="2133600"/>
          <a:ext cx="8177213" cy="4279900"/>
        </p:xfrm>
        <a:graphic>
          <a:graphicData uri="http://schemas.openxmlformats.org/presentationml/2006/ole">
            <mc:AlternateContent xmlns:mc="http://schemas.openxmlformats.org/markup-compatibility/2006">
              <mc:Choice xmlns:v="urn:schemas-microsoft-com:vml" Requires="v">
                <p:oleObj spid="_x0000_s435208" name="Document" r:id="rId4" imgW="5630040" imgH="2945160" progId="Word.Document.8">
                  <p:embed/>
                </p:oleObj>
              </mc:Choice>
              <mc:Fallback>
                <p:oleObj name="Document" r:id="rId4" imgW="5630040" imgH="29451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133600"/>
                        <a:ext cx="817721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0094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Using Conditional Statements</a:t>
            </a:r>
            <a:r>
              <a:rPr lang="en-US" sz="3200" b="1">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rPr>
              <a:t>(Contd.)</a:t>
            </a:r>
          </a:p>
          <a:p>
            <a:pPr>
              <a:spcBef>
                <a:spcPct val="20000"/>
              </a:spcBef>
              <a:buSzPct val="140000"/>
              <a:buFontTx/>
              <a:buChar char="•"/>
            </a:pPr>
            <a:r>
              <a:rPr lang="en-US" sz="1400">
                <a:solidFill>
                  <a:srgbClr val="006666"/>
                </a:solidFill>
                <a:latin typeface="Verdana" pitchFamily="34" charset="0"/>
                <a:cs typeface="Times New Roman" pitchFamily="18" charset="0"/>
              </a:rPr>
              <a:t>   The following table lists the various relational operators (Contd.):</a:t>
            </a:r>
          </a:p>
          <a:p>
            <a:pPr marL="1143000" lvl="2" indent="-228600">
              <a:spcBef>
                <a:spcPct val="20000"/>
              </a:spcBef>
              <a:buSzPct val="140000"/>
              <a:buFontTx/>
              <a:buChar char="•"/>
            </a:pPr>
            <a:endParaRPr lang="en-US" sz="1400">
              <a:solidFill>
                <a:srgbClr val="006666"/>
              </a:solidFill>
              <a:latin typeface="Verdana" pitchFamily="34" charset="0"/>
              <a:cs typeface="Times New Roman" pitchFamily="18" charset="0"/>
            </a:endParaRPr>
          </a:p>
          <a:p>
            <a:pPr marL="1143000" lvl="2" indent="-228600">
              <a:spcBef>
                <a:spcPct val="20000"/>
              </a:spcBef>
              <a:buSzPct val="140000"/>
              <a:buFontTx/>
              <a:buChar char="•"/>
            </a:pPr>
            <a:endParaRPr lang="en-US" sz="1400">
              <a:solidFill>
                <a:srgbClr val="006666"/>
              </a:solidFill>
              <a:latin typeface="Verdana" pitchFamily="34" charset="0"/>
              <a:cs typeface="Times New Roman" pitchFamily="18" charset="0"/>
            </a:endParaRPr>
          </a:p>
          <a:p>
            <a:pPr marL="1143000" lvl="2" indent="-228600">
              <a:spcBef>
                <a:spcPct val="20000"/>
              </a:spcBef>
              <a:buSzPct val="140000"/>
              <a:buFontTx/>
              <a:buChar char="•"/>
            </a:pPr>
            <a:endParaRPr lang="en-US" sz="1400">
              <a:solidFill>
                <a:srgbClr val="006666"/>
              </a:solidFill>
              <a:latin typeface="Verdana" pitchFamily="34" charset="0"/>
              <a:cs typeface="Times New Roman" pitchFamily="18" charset="0"/>
            </a:endParaRPr>
          </a:p>
          <a:p>
            <a:pPr>
              <a:spcBef>
                <a:spcPct val="20000"/>
              </a:spcBef>
              <a:buSzPct val="140000"/>
              <a:buFontTx/>
              <a:buChar char="•"/>
            </a:pPr>
            <a:endParaRPr lang="en-US" sz="1400">
              <a:solidFill>
                <a:srgbClr val="006666"/>
              </a:solidFill>
              <a:latin typeface="Verdana" pitchFamily="34" charset="0"/>
              <a:cs typeface="Times New Roman" pitchFamily="18" charset="0"/>
            </a:endParaRPr>
          </a:p>
          <a:p>
            <a:pPr>
              <a:spcBef>
                <a:spcPct val="20000"/>
              </a:spcBef>
            </a:pPr>
            <a:endParaRPr lang="en-US" sz="1400">
              <a:solidFill>
                <a:srgbClr val="006666"/>
              </a:solidFill>
              <a:latin typeface="Verdana" pitchFamily="34" charset="0"/>
              <a:cs typeface="Times New Roman" pitchFamily="18" charset="0"/>
            </a:endParaRPr>
          </a:p>
          <a:p>
            <a:pPr>
              <a:spcBef>
                <a:spcPct val="20000"/>
              </a:spcBef>
            </a:pPr>
            <a:endParaRPr lang="en-US" sz="1400">
              <a:solidFill>
                <a:srgbClr val="006666"/>
              </a:solidFill>
              <a:latin typeface="Verdana" pitchFamily="34" charset="0"/>
              <a:cs typeface="Times New Roman" pitchFamily="18" charset="0"/>
            </a:endParaRPr>
          </a:p>
          <a:p>
            <a:pPr marL="2057400" lvl="4" indent="-228600">
              <a:spcBef>
                <a:spcPct val="20000"/>
              </a:spcBef>
              <a:buSzPct val="140000"/>
            </a:pPr>
            <a:endParaRPr lang="en-US" sz="1400">
              <a:solidFill>
                <a:srgbClr val="006666"/>
              </a:solidFill>
              <a:latin typeface="Verdana" pitchFamily="34" charset="0"/>
              <a:cs typeface="Times New Roman" pitchFamily="18" charset="0"/>
            </a:endParaRPr>
          </a:p>
        </p:txBody>
      </p:sp>
      <p:sp>
        <p:nvSpPr>
          <p:cNvPr id="40755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56" name="Rectangle 4"/>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4400">
              <a:solidFill>
                <a:schemeClr val="tx2"/>
              </a:solidFill>
            </a:endParaRPr>
          </a:p>
        </p:txBody>
      </p:sp>
      <p:grpSp>
        <p:nvGrpSpPr>
          <p:cNvPr id="407604" name="Group 52"/>
          <p:cNvGrpSpPr>
            <a:grpSpLocks/>
          </p:cNvGrpSpPr>
          <p:nvPr/>
        </p:nvGrpSpPr>
        <p:grpSpPr bwMode="auto">
          <a:xfrm>
            <a:off x="1671638" y="3124200"/>
            <a:ext cx="7086600" cy="3048000"/>
            <a:chOff x="-4" y="-4"/>
            <a:chExt cx="4902" cy="1772"/>
          </a:xfrm>
        </p:grpSpPr>
        <p:grpSp>
          <p:nvGrpSpPr>
            <p:cNvPr id="407602" name="Group 50"/>
            <p:cNvGrpSpPr>
              <a:grpSpLocks/>
            </p:cNvGrpSpPr>
            <p:nvPr/>
          </p:nvGrpSpPr>
          <p:grpSpPr bwMode="auto">
            <a:xfrm>
              <a:off x="0" y="0"/>
              <a:ext cx="4894" cy="1764"/>
              <a:chOff x="0" y="0"/>
              <a:chExt cx="4894" cy="1764"/>
            </a:xfrm>
          </p:grpSpPr>
          <p:grpSp>
            <p:nvGrpSpPr>
              <p:cNvPr id="407575" name="Group 23"/>
              <p:cNvGrpSpPr>
                <a:grpSpLocks/>
              </p:cNvGrpSpPr>
              <p:nvPr/>
            </p:nvGrpSpPr>
            <p:grpSpPr bwMode="auto">
              <a:xfrm>
                <a:off x="0" y="0"/>
                <a:ext cx="1287" cy="384"/>
                <a:chOff x="0" y="0"/>
                <a:chExt cx="1287" cy="384"/>
              </a:xfrm>
            </p:grpSpPr>
            <p:sp>
              <p:nvSpPr>
                <p:cNvPr id="407574" name="Rectangle 22"/>
                <p:cNvSpPr>
                  <a:spLocks noChangeArrowheads="1"/>
                </p:cNvSpPr>
                <p:nvPr/>
              </p:nvSpPr>
              <p:spPr bwMode="auto">
                <a:xfrm>
                  <a:off x="0" y="0"/>
                  <a:ext cx="128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7573" name="Group 21"/>
                <p:cNvGrpSpPr>
                  <a:grpSpLocks/>
                </p:cNvGrpSpPr>
                <p:nvPr/>
              </p:nvGrpSpPr>
              <p:grpSpPr bwMode="auto">
                <a:xfrm>
                  <a:off x="0" y="0"/>
                  <a:ext cx="1287" cy="384"/>
                  <a:chOff x="0" y="0"/>
                  <a:chExt cx="1287" cy="384"/>
                </a:xfrm>
              </p:grpSpPr>
              <p:sp>
                <p:nvSpPr>
                  <p:cNvPr id="407560" name="Rectangle 8"/>
                  <p:cNvSpPr>
                    <a:spLocks noChangeArrowheads="1"/>
                  </p:cNvSpPr>
                  <p:nvPr/>
                </p:nvSpPr>
                <p:spPr bwMode="auto">
                  <a:xfrm>
                    <a:off x="43" y="0"/>
                    <a:ext cx="1201"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Operator</a:t>
                    </a:r>
                  </a:p>
                  <a:p>
                    <a:pPr algn="ctr" eaLnBrk="0" hangingPunct="0"/>
                    <a:endParaRPr lang="en-US" sz="1400">
                      <a:solidFill>
                        <a:srgbClr val="006666"/>
                      </a:solidFill>
                    </a:endParaRPr>
                  </a:p>
                </p:txBody>
              </p:sp>
              <p:sp>
                <p:nvSpPr>
                  <p:cNvPr id="407572" name="Rectangle 20"/>
                  <p:cNvSpPr>
                    <a:spLocks noChangeArrowheads="1"/>
                  </p:cNvSpPr>
                  <p:nvPr/>
                </p:nvSpPr>
                <p:spPr bwMode="auto">
                  <a:xfrm>
                    <a:off x="0" y="0"/>
                    <a:ext cx="128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7579" name="Group 27"/>
              <p:cNvGrpSpPr>
                <a:grpSpLocks/>
              </p:cNvGrpSpPr>
              <p:nvPr/>
            </p:nvGrpSpPr>
            <p:grpSpPr bwMode="auto">
              <a:xfrm>
                <a:off x="1287" y="0"/>
                <a:ext cx="1320" cy="384"/>
                <a:chOff x="1287" y="0"/>
                <a:chExt cx="1320" cy="384"/>
              </a:xfrm>
            </p:grpSpPr>
            <p:sp>
              <p:nvSpPr>
                <p:cNvPr id="407578" name="Rectangle 26"/>
                <p:cNvSpPr>
                  <a:spLocks noChangeArrowheads="1"/>
                </p:cNvSpPr>
                <p:nvPr/>
              </p:nvSpPr>
              <p:spPr bwMode="auto">
                <a:xfrm>
                  <a:off x="1287" y="0"/>
                  <a:ext cx="132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7577" name="Group 25"/>
                <p:cNvGrpSpPr>
                  <a:grpSpLocks/>
                </p:cNvGrpSpPr>
                <p:nvPr/>
              </p:nvGrpSpPr>
              <p:grpSpPr bwMode="auto">
                <a:xfrm>
                  <a:off x="1287" y="0"/>
                  <a:ext cx="1320" cy="384"/>
                  <a:chOff x="1287" y="0"/>
                  <a:chExt cx="1320" cy="384"/>
                </a:xfrm>
              </p:grpSpPr>
              <p:sp>
                <p:nvSpPr>
                  <p:cNvPr id="407561" name="Rectangle 9"/>
                  <p:cNvSpPr>
                    <a:spLocks noChangeArrowheads="1"/>
                  </p:cNvSpPr>
                  <p:nvPr/>
                </p:nvSpPr>
                <p:spPr bwMode="auto">
                  <a:xfrm>
                    <a:off x="1330" y="0"/>
                    <a:ext cx="123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Use</a:t>
                    </a:r>
                  </a:p>
                  <a:p>
                    <a:pPr algn="ctr" eaLnBrk="0" hangingPunct="0"/>
                    <a:endParaRPr lang="en-US" sz="1400">
                      <a:solidFill>
                        <a:srgbClr val="006666"/>
                      </a:solidFill>
                    </a:endParaRPr>
                  </a:p>
                </p:txBody>
              </p:sp>
              <p:sp>
                <p:nvSpPr>
                  <p:cNvPr id="407576" name="Rectangle 24"/>
                  <p:cNvSpPr>
                    <a:spLocks noChangeArrowheads="1"/>
                  </p:cNvSpPr>
                  <p:nvPr/>
                </p:nvSpPr>
                <p:spPr bwMode="auto">
                  <a:xfrm>
                    <a:off x="1287" y="0"/>
                    <a:ext cx="13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7583" name="Group 31"/>
              <p:cNvGrpSpPr>
                <a:grpSpLocks/>
              </p:cNvGrpSpPr>
              <p:nvPr/>
            </p:nvGrpSpPr>
            <p:grpSpPr bwMode="auto">
              <a:xfrm>
                <a:off x="2607" y="0"/>
                <a:ext cx="2287" cy="384"/>
                <a:chOff x="2607" y="0"/>
                <a:chExt cx="2287" cy="384"/>
              </a:xfrm>
            </p:grpSpPr>
            <p:sp>
              <p:nvSpPr>
                <p:cNvPr id="407582" name="Rectangle 30"/>
                <p:cNvSpPr>
                  <a:spLocks noChangeArrowheads="1"/>
                </p:cNvSpPr>
                <p:nvPr/>
              </p:nvSpPr>
              <p:spPr bwMode="auto">
                <a:xfrm>
                  <a:off x="2607" y="0"/>
                  <a:ext cx="228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7581" name="Group 29"/>
                <p:cNvGrpSpPr>
                  <a:grpSpLocks/>
                </p:cNvGrpSpPr>
                <p:nvPr/>
              </p:nvGrpSpPr>
              <p:grpSpPr bwMode="auto">
                <a:xfrm>
                  <a:off x="2607" y="0"/>
                  <a:ext cx="2287" cy="384"/>
                  <a:chOff x="2607" y="0"/>
                  <a:chExt cx="2287" cy="384"/>
                </a:xfrm>
              </p:grpSpPr>
              <p:sp>
                <p:nvSpPr>
                  <p:cNvPr id="407562" name="Rectangle 10"/>
                  <p:cNvSpPr>
                    <a:spLocks noChangeArrowheads="1"/>
                  </p:cNvSpPr>
                  <p:nvPr/>
                </p:nvSpPr>
                <p:spPr bwMode="auto">
                  <a:xfrm>
                    <a:off x="2650" y="0"/>
                    <a:ext cx="2201"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Operation</a:t>
                    </a:r>
                  </a:p>
                  <a:p>
                    <a:pPr algn="ctr" eaLnBrk="0" hangingPunct="0"/>
                    <a:endParaRPr lang="en-US">
                      <a:solidFill>
                        <a:srgbClr val="006666"/>
                      </a:solidFill>
                    </a:endParaRPr>
                  </a:p>
                </p:txBody>
              </p:sp>
              <p:sp>
                <p:nvSpPr>
                  <p:cNvPr id="407580" name="Rectangle 28"/>
                  <p:cNvSpPr>
                    <a:spLocks noChangeArrowheads="1"/>
                  </p:cNvSpPr>
                  <p:nvPr/>
                </p:nvSpPr>
                <p:spPr bwMode="auto">
                  <a:xfrm>
                    <a:off x="2607" y="0"/>
                    <a:ext cx="228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7585" name="Group 33"/>
              <p:cNvGrpSpPr>
                <a:grpSpLocks/>
              </p:cNvGrpSpPr>
              <p:nvPr/>
            </p:nvGrpSpPr>
            <p:grpSpPr bwMode="auto">
              <a:xfrm>
                <a:off x="0" y="384"/>
                <a:ext cx="1287" cy="460"/>
                <a:chOff x="0" y="384"/>
                <a:chExt cx="1287" cy="460"/>
              </a:xfrm>
            </p:grpSpPr>
            <p:sp>
              <p:nvSpPr>
                <p:cNvPr id="407563" name="Rectangle 11"/>
                <p:cNvSpPr>
                  <a:spLocks noChangeArrowheads="1"/>
                </p:cNvSpPr>
                <p:nvPr/>
              </p:nvSpPr>
              <p:spPr bwMode="auto">
                <a:xfrm>
                  <a:off x="43" y="384"/>
                  <a:ext cx="1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&gt;</a:t>
                  </a:r>
                </a:p>
                <a:p>
                  <a:pPr eaLnBrk="0" hangingPunct="0"/>
                  <a:endParaRPr lang="en-US">
                    <a:solidFill>
                      <a:srgbClr val="006666"/>
                    </a:solidFill>
                  </a:endParaRPr>
                </a:p>
              </p:txBody>
            </p:sp>
            <p:sp>
              <p:nvSpPr>
                <p:cNvPr id="407584" name="Rectangle 32"/>
                <p:cNvSpPr>
                  <a:spLocks noChangeArrowheads="1"/>
                </p:cNvSpPr>
                <p:nvPr/>
              </p:nvSpPr>
              <p:spPr bwMode="auto">
                <a:xfrm>
                  <a:off x="0" y="384"/>
                  <a:ext cx="1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7587" name="Group 35"/>
              <p:cNvGrpSpPr>
                <a:grpSpLocks/>
              </p:cNvGrpSpPr>
              <p:nvPr/>
            </p:nvGrpSpPr>
            <p:grpSpPr bwMode="auto">
              <a:xfrm>
                <a:off x="1287" y="384"/>
                <a:ext cx="1320" cy="460"/>
                <a:chOff x="1287" y="384"/>
                <a:chExt cx="1320" cy="460"/>
              </a:xfrm>
            </p:grpSpPr>
            <p:sp>
              <p:nvSpPr>
                <p:cNvPr id="407564" name="Rectangle 12"/>
                <p:cNvSpPr>
                  <a:spLocks noChangeArrowheads="1"/>
                </p:cNvSpPr>
                <p:nvPr/>
              </p:nvSpPr>
              <p:spPr bwMode="auto">
                <a:xfrm>
                  <a:off x="1330" y="384"/>
                  <a:ext cx="12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&gt; op2</a:t>
                  </a:r>
                </a:p>
                <a:p>
                  <a:pPr eaLnBrk="0" hangingPunct="0"/>
                  <a:endParaRPr lang="en-US">
                    <a:solidFill>
                      <a:srgbClr val="006666"/>
                    </a:solidFill>
                  </a:endParaRPr>
                </a:p>
              </p:txBody>
            </p:sp>
            <p:sp>
              <p:nvSpPr>
                <p:cNvPr id="407586" name="Rectangle 34"/>
                <p:cNvSpPr>
                  <a:spLocks noChangeArrowheads="1"/>
                </p:cNvSpPr>
                <p:nvPr/>
              </p:nvSpPr>
              <p:spPr bwMode="auto">
                <a:xfrm>
                  <a:off x="1287" y="384"/>
                  <a:ext cx="132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7589" name="Group 37"/>
              <p:cNvGrpSpPr>
                <a:grpSpLocks/>
              </p:cNvGrpSpPr>
              <p:nvPr/>
            </p:nvGrpSpPr>
            <p:grpSpPr bwMode="auto">
              <a:xfrm>
                <a:off x="2607" y="384"/>
                <a:ext cx="2287" cy="460"/>
                <a:chOff x="2607" y="384"/>
                <a:chExt cx="2287" cy="460"/>
              </a:xfrm>
            </p:grpSpPr>
            <p:sp>
              <p:nvSpPr>
                <p:cNvPr id="407565" name="Rectangle 13"/>
                <p:cNvSpPr>
                  <a:spLocks noChangeArrowheads="1"/>
                </p:cNvSpPr>
                <p:nvPr/>
              </p:nvSpPr>
              <p:spPr bwMode="auto">
                <a:xfrm>
                  <a:off x="2650" y="384"/>
                  <a:ext cx="2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true if the value of the op1 operand is greater than the value of the op2 operand.</a:t>
                  </a:r>
                </a:p>
                <a:p>
                  <a:pPr eaLnBrk="0" hangingPunct="0"/>
                  <a:endParaRPr lang="en-US" sz="1400">
                    <a:solidFill>
                      <a:srgbClr val="006666"/>
                    </a:solidFill>
                  </a:endParaRPr>
                </a:p>
              </p:txBody>
            </p:sp>
            <p:sp>
              <p:nvSpPr>
                <p:cNvPr id="407588" name="Rectangle 36"/>
                <p:cNvSpPr>
                  <a:spLocks noChangeArrowheads="1"/>
                </p:cNvSpPr>
                <p:nvPr/>
              </p:nvSpPr>
              <p:spPr bwMode="auto">
                <a:xfrm>
                  <a:off x="2607" y="384"/>
                  <a:ext cx="2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7591" name="Group 39"/>
              <p:cNvGrpSpPr>
                <a:grpSpLocks/>
              </p:cNvGrpSpPr>
              <p:nvPr/>
            </p:nvGrpSpPr>
            <p:grpSpPr bwMode="auto">
              <a:xfrm>
                <a:off x="0" y="844"/>
                <a:ext cx="1287" cy="460"/>
                <a:chOff x="0" y="844"/>
                <a:chExt cx="1287" cy="460"/>
              </a:xfrm>
            </p:grpSpPr>
            <p:sp>
              <p:nvSpPr>
                <p:cNvPr id="407566" name="Rectangle 14"/>
                <p:cNvSpPr>
                  <a:spLocks noChangeArrowheads="1"/>
                </p:cNvSpPr>
                <p:nvPr/>
              </p:nvSpPr>
              <p:spPr bwMode="auto">
                <a:xfrm>
                  <a:off x="43" y="844"/>
                  <a:ext cx="1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&lt;</a:t>
                  </a:r>
                </a:p>
                <a:p>
                  <a:pPr eaLnBrk="0" hangingPunct="0"/>
                  <a:endParaRPr lang="en-US">
                    <a:solidFill>
                      <a:srgbClr val="006666"/>
                    </a:solidFill>
                  </a:endParaRPr>
                </a:p>
              </p:txBody>
            </p:sp>
            <p:sp>
              <p:nvSpPr>
                <p:cNvPr id="407590" name="Rectangle 38"/>
                <p:cNvSpPr>
                  <a:spLocks noChangeArrowheads="1"/>
                </p:cNvSpPr>
                <p:nvPr/>
              </p:nvSpPr>
              <p:spPr bwMode="auto">
                <a:xfrm>
                  <a:off x="0" y="844"/>
                  <a:ext cx="1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7593" name="Group 41"/>
              <p:cNvGrpSpPr>
                <a:grpSpLocks/>
              </p:cNvGrpSpPr>
              <p:nvPr/>
            </p:nvGrpSpPr>
            <p:grpSpPr bwMode="auto">
              <a:xfrm>
                <a:off x="1287" y="844"/>
                <a:ext cx="1320" cy="460"/>
                <a:chOff x="1287" y="844"/>
                <a:chExt cx="1320" cy="460"/>
              </a:xfrm>
            </p:grpSpPr>
            <p:sp>
              <p:nvSpPr>
                <p:cNvPr id="407567" name="Rectangle 15"/>
                <p:cNvSpPr>
                  <a:spLocks noChangeArrowheads="1"/>
                </p:cNvSpPr>
                <p:nvPr/>
              </p:nvSpPr>
              <p:spPr bwMode="auto">
                <a:xfrm>
                  <a:off x="1330" y="844"/>
                  <a:ext cx="12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op1&lt;op2</a:t>
                  </a:r>
                </a:p>
                <a:p>
                  <a:pPr eaLnBrk="0" hangingPunct="0"/>
                  <a:endParaRPr lang="en-US">
                    <a:solidFill>
                      <a:srgbClr val="006666"/>
                    </a:solidFill>
                  </a:endParaRPr>
                </a:p>
              </p:txBody>
            </p:sp>
            <p:sp>
              <p:nvSpPr>
                <p:cNvPr id="407592" name="Rectangle 40"/>
                <p:cNvSpPr>
                  <a:spLocks noChangeArrowheads="1"/>
                </p:cNvSpPr>
                <p:nvPr/>
              </p:nvSpPr>
              <p:spPr bwMode="auto">
                <a:xfrm>
                  <a:off x="1287" y="844"/>
                  <a:ext cx="132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7595" name="Group 43"/>
              <p:cNvGrpSpPr>
                <a:grpSpLocks/>
              </p:cNvGrpSpPr>
              <p:nvPr/>
            </p:nvGrpSpPr>
            <p:grpSpPr bwMode="auto">
              <a:xfrm>
                <a:off x="2607" y="844"/>
                <a:ext cx="2287" cy="460"/>
                <a:chOff x="2607" y="844"/>
                <a:chExt cx="2287" cy="460"/>
              </a:xfrm>
            </p:grpSpPr>
            <p:sp>
              <p:nvSpPr>
                <p:cNvPr id="407568" name="Rectangle 16"/>
                <p:cNvSpPr>
                  <a:spLocks noChangeArrowheads="1"/>
                </p:cNvSpPr>
                <p:nvPr/>
              </p:nvSpPr>
              <p:spPr bwMode="auto">
                <a:xfrm>
                  <a:off x="2650" y="844"/>
                  <a:ext cx="2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true if the value of the op1 operand is less than the value of the op2 operand.</a:t>
                  </a:r>
                </a:p>
                <a:p>
                  <a:pPr eaLnBrk="0" hangingPunct="0"/>
                  <a:endParaRPr lang="en-US" sz="1400">
                    <a:solidFill>
                      <a:srgbClr val="006666"/>
                    </a:solidFill>
                  </a:endParaRPr>
                </a:p>
              </p:txBody>
            </p:sp>
            <p:sp>
              <p:nvSpPr>
                <p:cNvPr id="407594" name="Rectangle 42"/>
                <p:cNvSpPr>
                  <a:spLocks noChangeArrowheads="1"/>
                </p:cNvSpPr>
                <p:nvPr/>
              </p:nvSpPr>
              <p:spPr bwMode="auto">
                <a:xfrm>
                  <a:off x="2607" y="844"/>
                  <a:ext cx="2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7597" name="Group 45"/>
              <p:cNvGrpSpPr>
                <a:grpSpLocks/>
              </p:cNvGrpSpPr>
              <p:nvPr/>
            </p:nvGrpSpPr>
            <p:grpSpPr bwMode="auto">
              <a:xfrm>
                <a:off x="0" y="1304"/>
                <a:ext cx="1287" cy="460"/>
                <a:chOff x="0" y="1304"/>
                <a:chExt cx="1287" cy="460"/>
              </a:xfrm>
            </p:grpSpPr>
            <p:sp>
              <p:nvSpPr>
                <p:cNvPr id="407569" name="Rectangle 17"/>
                <p:cNvSpPr>
                  <a:spLocks noChangeArrowheads="1"/>
                </p:cNvSpPr>
                <p:nvPr/>
              </p:nvSpPr>
              <p:spPr bwMode="auto">
                <a:xfrm>
                  <a:off x="43" y="1304"/>
                  <a:ext cx="1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&gt;=</a:t>
                  </a:r>
                </a:p>
                <a:p>
                  <a:pPr eaLnBrk="0" hangingPunct="0"/>
                  <a:endParaRPr lang="en-US">
                    <a:solidFill>
                      <a:srgbClr val="006666"/>
                    </a:solidFill>
                  </a:endParaRPr>
                </a:p>
              </p:txBody>
            </p:sp>
            <p:sp>
              <p:nvSpPr>
                <p:cNvPr id="407596" name="Rectangle 44"/>
                <p:cNvSpPr>
                  <a:spLocks noChangeArrowheads="1"/>
                </p:cNvSpPr>
                <p:nvPr/>
              </p:nvSpPr>
              <p:spPr bwMode="auto">
                <a:xfrm>
                  <a:off x="0" y="1304"/>
                  <a:ext cx="1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7599" name="Group 47"/>
              <p:cNvGrpSpPr>
                <a:grpSpLocks/>
              </p:cNvGrpSpPr>
              <p:nvPr/>
            </p:nvGrpSpPr>
            <p:grpSpPr bwMode="auto">
              <a:xfrm>
                <a:off x="1287" y="1304"/>
                <a:ext cx="1320" cy="460"/>
                <a:chOff x="1287" y="1304"/>
                <a:chExt cx="1320" cy="460"/>
              </a:xfrm>
            </p:grpSpPr>
            <p:sp>
              <p:nvSpPr>
                <p:cNvPr id="407570" name="Rectangle 18"/>
                <p:cNvSpPr>
                  <a:spLocks noChangeArrowheads="1"/>
                </p:cNvSpPr>
                <p:nvPr/>
              </p:nvSpPr>
              <p:spPr bwMode="auto">
                <a:xfrm>
                  <a:off x="1330" y="1304"/>
                  <a:ext cx="12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op1&gt;=op2</a:t>
                  </a:r>
                </a:p>
                <a:p>
                  <a:pPr eaLnBrk="0" hangingPunct="0"/>
                  <a:endParaRPr lang="en-US" sz="1400">
                    <a:solidFill>
                      <a:srgbClr val="006666"/>
                    </a:solidFill>
                  </a:endParaRPr>
                </a:p>
              </p:txBody>
            </p:sp>
            <p:sp>
              <p:nvSpPr>
                <p:cNvPr id="407598" name="Rectangle 46"/>
                <p:cNvSpPr>
                  <a:spLocks noChangeArrowheads="1"/>
                </p:cNvSpPr>
                <p:nvPr/>
              </p:nvSpPr>
              <p:spPr bwMode="auto">
                <a:xfrm>
                  <a:off x="1287" y="1304"/>
                  <a:ext cx="132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7601" name="Group 49"/>
              <p:cNvGrpSpPr>
                <a:grpSpLocks/>
              </p:cNvGrpSpPr>
              <p:nvPr/>
            </p:nvGrpSpPr>
            <p:grpSpPr bwMode="auto">
              <a:xfrm>
                <a:off x="2607" y="1304"/>
                <a:ext cx="2287" cy="460"/>
                <a:chOff x="2607" y="1304"/>
                <a:chExt cx="2287" cy="460"/>
              </a:xfrm>
            </p:grpSpPr>
            <p:sp>
              <p:nvSpPr>
                <p:cNvPr id="407571" name="Rectangle 19"/>
                <p:cNvSpPr>
                  <a:spLocks noChangeArrowheads="1"/>
                </p:cNvSpPr>
                <p:nvPr/>
              </p:nvSpPr>
              <p:spPr bwMode="auto">
                <a:xfrm>
                  <a:off x="2650" y="1304"/>
                  <a:ext cx="2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true if the value of the op1 operand is greater than or equal to value of op2 operand.</a:t>
                  </a:r>
                </a:p>
                <a:p>
                  <a:pPr eaLnBrk="0" hangingPunct="0"/>
                  <a:endParaRPr lang="en-US" sz="1400">
                    <a:solidFill>
                      <a:srgbClr val="006666"/>
                    </a:solidFill>
                  </a:endParaRPr>
                </a:p>
              </p:txBody>
            </p:sp>
            <p:sp>
              <p:nvSpPr>
                <p:cNvPr id="407600" name="Rectangle 48"/>
                <p:cNvSpPr>
                  <a:spLocks noChangeArrowheads="1"/>
                </p:cNvSpPr>
                <p:nvPr/>
              </p:nvSpPr>
              <p:spPr bwMode="auto">
                <a:xfrm>
                  <a:off x="2607" y="1304"/>
                  <a:ext cx="2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7603" name="Rectangle 51"/>
            <p:cNvSpPr>
              <a:spLocks noChangeArrowheads="1"/>
            </p:cNvSpPr>
            <p:nvPr/>
          </p:nvSpPr>
          <p:spPr bwMode="auto">
            <a:xfrm>
              <a:off x="-4" y="-4"/>
              <a:ext cx="4902" cy="1772"/>
            </a:xfrm>
            <a:prstGeom prst="rect">
              <a:avLst/>
            </a:prstGeom>
            <a:noFill/>
            <a:ln w="1428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978412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Using Conditional Statements</a:t>
            </a:r>
            <a:r>
              <a:rPr lang="en-US" sz="3200" b="1">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rPr>
              <a:t>(Contd.)</a:t>
            </a:r>
            <a:endParaRPr lang="en-US" sz="1400">
              <a:solidFill>
                <a:srgbClr val="006666"/>
              </a:solidFill>
              <a:latin typeface="Verdana" pitchFamily="34" charset="0"/>
              <a:cs typeface="Times New Roman" pitchFamily="18" charset="0"/>
            </a:endParaRPr>
          </a:p>
          <a:p>
            <a:pPr>
              <a:spcBef>
                <a:spcPct val="20000"/>
              </a:spcBef>
            </a:pPr>
            <a:endParaRPr lang="en-US" sz="1400">
              <a:solidFill>
                <a:srgbClr val="006666"/>
              </a:solidFill>
              <a:latin typeface="Verdana" pitchFamily="34" charset="0"/>
              <a:cs typeface="Times New Roman" pitchFamily="18" charset="0"/>
            </a:endParaRPr>
          </a:p>
          <a:p>
            <a:pPr marL="2057400" lvl="4" indent="-228600">
              <a:spcBef>
                <a:spcPct val="20000"/>
              </a:spcBef>
              <a:buSzPct val="140000"/>
            </a:pPr>
            <a:endParaRPr lang="en-US" sz="1400">
              <a:solidFill>
                <a:srgbClr val="006666"/>
              </a:solidFill>
              <a:latin typeface="Verdana" pitchFamily="34" charset="0"/>
              <a:cs typeface="Times New Roman" pitchFamily="18" charset="0"/>
            </a:endParaRPr>
          </a:p>
        </p:txBody>
      </p:sp>
      <p:sp>
        <p:nvSpPr>
          <p:cNvPr id="405507"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5508" name="Rectangle 4"/>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4400">
              <a:solidFill>
                <a:schemeClr val="tx2"/>
              </a:solidFill>
            </a:endParaRPr>
          </a:p>
        </p:txBody>
      </p:sp>
      <p:grpSp>
        <p:nvGrpSpPr>
          <p:cNvPr id="405529" name="Group 25"/>
          <p:cNvGrpSpPr>
            <a:grpSpLocks/>
          </p:cNvGrpSpPr>
          <p:nvPr/>
        </p:nvGrpSpPr>
        <p:grpSpPr bwMode="auto">
          <a:xfrm>
            <a:off x="914400" y="2971800"/>
            <a:ext cx="7781925" cy="622300"/>
            <a:chOff x="-4" y="-4"/>
            <a:chExt cx="4902" cy="392"/>
          </a:xfrm>
        </p:grpSpPr>
        <p:grpSp>
          <p:nvGrpSpPr>
            <p:cNvPr id="405527" name="Group 23"/>
            <p:cNvGrpSpPr>
              <a:grpSpLocks/>
            </p:cNvGrpSpPr>
            <p:nvPr/>
          </p:nvGrpSpPr>
          <p:grpSpPr bwMode="auto">
            <a:xfrm>
              <a:off x="0" y="0"/>
              <a:ext cx="4894" cy="384"/>
              <a:chOff x="0" y="0"/>
              <a:chExt cx="4894" cy="384"/>
            </a:xfrm>
          </p:grpSpPr>
          <p:grpSp>
            <p:nvGrpSpPr>
              <p:cNvPr id="405518" name="Group 14"/>
              <p:cNvGrpSpPr>
                <a:grpSpLocks/>
              </p:cNvGrpSpPr>
              <p:nvPr/>
            </p:nvGrpSpPr>
            <p:grpSpPr bwMode="auto">
              <a:xfrm>
                <a:off x="0" y="0"/>
                <a:ext cx="1287" cy="384"/>
                <a:chOff x="0" y="0"/>
                <a:chExt cx="1287" cy="384"/>
              </a:xfrm>
            </p:grpSpPr>
            <p:sp>
              <p:nvSpPr>
                <p:cNvPr id="405517" name="Rectangle 13"/>
                <p:cNvSpPr>
                  <a:spLocks noChangeArrowheads="1"/>
                </p:cNvSpPr>
                <p:nvPr/>
              </p:nvSpPr>
              <p:spPr bwMode="auto">
                <a:xfrm>
                  <a:off x="0" y="0"/>
                  <a:ext cx="128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5516" name="Group 12"/>
                <p:cNvGrpSpPr>
                  <a:grpSpLocks/>
                </p:cNvGrpSpPr>
                <p:nvPr/>
              </p:nvGrpSpPr>
              <p:grpSpPr bwMode="auto">
                <a:xfrm>
                  <a:off x="0" y="0"/>
                  <a:ext cx="1287" cy="384"/>
                  <a:chOff x="0" y="0"/>
                  <a:chExt cx="1287" cy="384"/>
                </a:xfrm>
              </p:grpSpPr>
              <p:sp>
                <p:nvSpPr>
                  <p:cNvPr id="405512" name="Rectangle 8"/>
                  <p:cNvSpPr>
                    <a:spLocks noChangeArrowheads="1"/>
                  </p:cNvSpPr>
                  <p:nvPr/>
                </p:nvSpPr>
                <p:spPr bwMode="auto">
                  <a:xfrm>
                    <a:off x="43" y="0"/>
                    <a:ext cx="1201"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Operator</a:t>
                    </a:r>
                  </a:p>
                  <a:p>
                    <a:pPr algn="ctr" eaLnBrk="0" hangingPunct="0"/>
                    <a:endParaRPr lang="en-US" sz="1400">
                      <a:solidFill>
                        <a:srgbClr val="006666"/>
                      </a:solidFill>
                    </a:endParaRPr>
                  </a:p>
                </p:txBody>
              </p:sp>
              <p:sp>
                <p:nvSpPr>
                  <p:cNvPr id="405515" name="Rectangle 11"/>
                  <p:cNvSpPr>
                    <a:spLocks noChangeArrowheads="1"/>
                  </p:cNvSpPr>
                  <p:nvPr/>
                </p:nvSpPr>
                <p:spPr bwMode="auto">
                  <a:xfrm>
                    <a:off x="0" y="0"/>
                    <a:ext cx="128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5522" name="Group 18"/>
              <p:cNvGrpSpPr>
                <a:grpSpLocks/>
              </p:cNvGrpSpPr>
              <p:nvPr/>
            </p:nvGrpSpPr>
            <p:grpSpPr bwMode="auto">
              <a:xfrm>
                <a:off x="1287" y="0"/>
                <a:ext cx="1320" cy="384"/>
                <a:chOff x="1287" y="0"/>
                <a:chExt cx="1320" cy="384"/>
              </a:xfrm>
            </p:grpSpPr>
            <p:sp>
              <p:nvSpPr>
                <p:cNvPr id="405521" name="Rectangle 17"/>
                <p:cNvSpPr>
                  <a:spLocks noChangeArrowheads="1"/>
                </p:cNvSpPr>
                <p:nvPr/>
              </p:nvSpPr>
              <p:spPr bwMode="auto">
                <a:xfrm>
                  <a:off x="1287" y="0"/>
                  <a:ext cx="132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5520" name="Group 16"/>
                <p:cNvGrpSpPr>
                  <a:grpSpLocks/>
                </p:cNvGrpSpPr>
                <p:nvPr/>
              </p:nvGrpSpPr>
              <p:grpSpPr bwMode="auto">
                <a:xfrm>
                  <a:off x="1287" y="0"/>
                  <a:ext cx="1320" cy="384"/>
                  <a:chOff x="1287" y="0"/>
                  <a:chExt cx="1320" cy="384"/>
                </a:xfrm>
              </p:grpSpPr>
              <p:sp>
                <p:nvSpPr>
                  <p:cNvPr id="405513" name="Rectangle 9"/>
                  <p:cNvSpPr>
                    <a:spLocks noChangeArrowheads="1"/>
                  </p:cNvSpPr>
                  <p:nvPr/>
                </p:nvSpPr>
                <p:spPr bwMode="auto">
                  <a:xfrm>
                    <a:off x="1330" y="0"/>
                    <a:ext cx="123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Use</a:t>
                    </a:r>
                  </a:p>
                  <a:p>
                    <a:pPr algn="ctr" eaLnBrk="0" hangingPunct="0"/>
                    <a:endParaRPr lang="en-US">
                      <a:solidFill>
                        <a:srgbClr val="006666"/>
                      </a:solidFill>
                    </a:endParaRPr>
                  </a:p>
                </p:txBody>
              </p:sp>
              <p:sp>
                <p:nvSpPr>
                  <p:cNvPr id="405519" name="Rectangle 15"/>
                  <p:cNvSpPr>
                    <a:spLocks noChangeArrowheads="1"/>
                  </p:cNvSpPr>
                  <p:nvPr/>
                </p:nvSpPr>
                <p:spPr bwMode="auto">
                  <a:xfrm>
                    <a:off x="1287" y="0"/>
                    <a:ext cx="13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5526" name="Group 22"/>
              <p:cNvGrpSpPr>
                <a:grpSpLocks/>
              </p:cNvGrpSpPr>
              <p:nvPr/>
            </p:nvGrpSpPr>
            <p:grpSpPr bwMode="auto">
              <a:xfrm>
                <a:off x="2607" y="0"/>
                <a:ext cx="2287" cy="384"/>
                <a:chOff x="2607" y="0"/>
                <a:chExt cx="2287" cy="384"/>
              </a:xfrm>
            </p:grpSpPr>
            <p:sp>
              <p:nvSpPr>
                <p:cNvPr id="405525" name="Rectangle 21"/>
                <p:cNvSpPr>
                  <a:spLocks noChangeArrowheads="1"/>
                </p:cNvSpPr>
                <p:nvPr/>
              </p:nvSpPr>
              <p:spPr bwMode="auto">
                <a:xfrm>
                  <a:off x="2607" y="0"/>
                  <a:ext cx="228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5524" name="Group 20"/>
                <p:cNvGrpSpPr>
                  <a:grpSpLocks/>
                </p:cNvGrpSpPr>
                <p:nvPr/>
              </p:nvGrpSpPr>
              <p:grpSpPr bwMode="auto">
                <a:xfrm>
                  <a:off x="2607" y="0"/>
                  <a:ext cx="2287" cy="384"/>
                  <a:chOff x="2607" y="0"/>
                  <a:chExt cx="2287" cy="384"/>
                </a:xfrm>
              </p:grpSpPr>
              <p:sp>
                <p:nvSpPr>
                  <p:cNvPr id="405514" name="Rectangle 10"/>
                  <p:cNvSpPr>
                    <a:spLocks noChangeArrowheads="1"/>
                  </p:cNvSpPr>
                  <p:nvPr/>
                </p:nvSpPr>
                <p:spPr bwMode="auto">
                  <a:xfrm>
                    <a:off x="2650" y="0"/>
                    <a:ext cx="2201"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Operation</a:t>
                    </a:r>
                  </a:p>
                  <a:p>
                    <a:pPr algn="ctr" eaLnBrk="0" hangingPunct="0"/>
                    <a:endParaRPr lang="en-US">
                      <a:solidFill>
                        <a:srgbClr val="006666"/>
                      </a:solidFill>
                    </a:endParaRPr>
                  </a:p>
                </p:txBody>
              </p:sp>
              <p:sp>
                <p:nvSpPr>
                  <p:cNvPr id="405523" name="Rectangle 19"/>
                  <p:cNvSpPr>
                    <a:spLocks noChangeArrowheads="1"/>
                  </p:cNvSpPr>
                  <p:nvPr/>
                </p:nvSpPr>
                <p:spPr bwMode="auto">
                  <a:xfrm>
                    <a:off x="2607" y="0"/>
                    <a:ext cx="228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405528" name="Rectangle 24"/>
            <p:cNvSpPr>
              <a:spLocks noChangeArrowheads="1"/>
            </p:cNvSpPr>
            <p:nvPr/>
          </p:nvSpPr>
          <p:spPr bwMode="auto">
            <a:xfrm>
              <a:off x="-4" y="-4"/>
              <a:ext cx="4902" cy="392"/>
            </a:xfrm>
            <a:prstGeom prst="rect">
              <a:avLst/>
            </a:prstGeom>
            <a:noFill/>
            <a:ln w="1428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5559" name="Group 55"/>
          <p:cNvGrpSpPr>
            <a:grpSpLocks/>
          </p:cNvGrpSpPr>
          <p:nvPr/>
        </p:nvGrpSpPr>
        <p:grpSpPr bwMode="auto">
          <a:xfrm>
            <a:off x="914400" y="3581400"/>
            <a:ext cx="7781925" cy="2203450"/>
            <a:chOff x="-4" y="-4"/>
            <a:chExt cx="4902" cy="1388"/>
          </a:xfrm>
        </p:grpSpPr>
        <p:grpSp>
          <p:nvGrpSpPr>
            <p:cNvPr id="405557" name="Group 53"/>
            <p:cNvGrpSpPr>
              <a:grpSpLocks/>
            </p:cNvGrpSpPr>
            <p:nvPr/>
          </p:nvGrpSpPr>
          <p:grpSpPr bwMode="auto">
            <a:xfrm>
              <a:off x="0" y="0"/>
              <a:ext cx="4894" cy="1380"/>
              <a:chOff x="0" y="0"/>
              <a:chExt cx="4894" cy="1380"/>
            </a:xfrm>
          </p:grpSpPr>
          <p:grpSp>
            <p:nvGrpSpPr>
              <p:cNvPr id="405540" name="Group 36"/>
              <p:cNvGrpSpPr>
                <a:grpSpLocks/>
              </p:cNvGrpSpPr>
              <p:nvPr/>
            </p:nvGrpSpPr>
            <p:grpSpPr bwMode="auto">
              <a:xfrm>
                <a:off x="0" y="0"/>
                <a:ext cx="1287" cy="460"/>
                <a:chOff x="0" y="0"/>
                <a:chExt cx="1287" cy="460"/>
              </a:xfrm>
            </p:grpSpPr>
            <p:sp>
              <p:nvSpPr>
                <p:cNvPr id="405530" name="Rectangle 26"/>
                <p:cNvSpPr>
                  <a:spLocks noChangeArrowheads="1"/>
                </p:cNvSpPr>
                <p:nvPr/>
              </p:nvSpPr>
              <p:spPr bwMode="auto">
                <a:xfrm>
                  <a:off x="43" y="0"/>
                  <a:ext cx="1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&lt;=</a:t>
                  </a:r>
                </a:p>
                <a:p>
                  <a:pPr eaLnBrk="0" hangingPunct="0"/>
                  <a:endParaRPr lang="en-US" sz="1400">
                    <a:solidFill>
                      <a:srgbClr val="006666"/>
                    </a:solidFill>
                  </a:endParaRPr>
                </a:p>
              </p:txBody>
            </p:sp>
            <p:sp>
              <p:nvSpPr>
                <p:cNvPr id="405539" name="Rectangle 35"/>
                <p:cNvSpPr>
                  <a:spLocks noChangeArrowheads="1"/>
                </p:cNvSpPr>
                <p:nvPr/>
              </p:nvSpPr>
              <p:spPr bwMode="auto">
                <a:xfrm>
                  <a:off x="0" y="0"/>
                  <a:ext cx="1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5542" name="Group 38"/>
              <p:cNvGrpSpPr>
                <a:grpSpLocks/>
              </p:cNvGrpSpPr>
              <p:nvPr/>
            </p:nvGrpSpPr>
            <p:grpSpPr bwMode="auto">
              <a:xfrm>
                <a:off x="1287" y="0"/>
                <a:ext cx="1320" cy="460"/>
                <a:chOff x="1287" y="0"/>
                <a:chExt cx="1320" cy="460"/>
              </a:xfrm>
            </p:grpSpPr>
            <p:sp>
              <p:nvSpPr>
                <p:cNvPr id="405531" name="Rectangle 27"/>
                <p:cNvSpPr>
                  <a:spLocks noChangeArrowheads="1"/>
                </p:cNvSpPr>
                <p:nvPr/>
              </p:nvSpPr>
              <p:spPr bwMode="auto">
                <a:xfrm>
                  <a:off x="1330" y="0"/>
                  <a:ext cx="12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op1&lt;=op2</a:t>
                  </a:r>
                </a:p>
                <a:p>
                  <a:pPr eaLnBrk="0" hangingPunct="0"/>
                  <a:endParaRPr lang="en-US" sz="1400">
                    <a:solidFill>
                      <a:srgbClr val="006666"/>
                    </a:solidFill>
                  </a:endParaRPr>
                </a:p>
              </p:txBody>
            </p:sp>
            <p:sp>
              <p:nvSpPr>
                <p:cNvPr id="405541" name="Rectangle 37"/>
                <p:cNvSpPr>
                  <a:spLocks noChangeArrowheads="1"/>
                </p:cNvSpPr>
                <p:nvPr/>
              </p:nvSpPr>
              <p:spPr bwMode="auto">
                <a:xfrm>
                  <a:off x="1287" y="0"/>
                  <a:ext cx="132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5544" name="Group 40"/>
              <p:cNvGrpSpPr>
                <a:grpSpLocks/>
              </p:cNvGrpSpPr>
              <p:nvPr/>
            </p:nvGrpSpPr>
            <p:grpSpPr bwMode="auto">
              <a:xfrm>
                <a:off x="2607" y="0"/>
                <a:ext cx="2287" cy="460"/>
                <a:chOff x="2607" y="0"/>
                <a:chExt cx="2287" cy="460"/>
              </a:xfrm>
            </p:grpSpPr>
            <p:sp>
              <p:nvSpPr>
                <p:cNvPr id="405532" name="Rectangle 28"/>
                <p:cNvSpPr>
                  <a:spLocks noChangeArrowheads="1"/>
                </p:cNvSpPr>
                <p:nvPr/>
              </p:nvSpPr>
              <p:spPr bwMode="auto">
                <a:xfrm>
                  <a:off x="2650" y="0"/>
                  <a:ext cx="2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true if value of op1 operand is less than or equal to value of op2 operand.</a:t>
                  </a:r>
                </a:p>
                <a:p>
                  <a:pPr eaLnBrk="0" hangingPunct="0"/>
                  <a:endParaRPr lang="en-US" sz="1400">
                    <a:solidFill>
                      <a:srgbClr val="006666"/>
                    </a:solidFill>
                  </a:endParaRPr>
                </a:p>
              </p:txBody>
            </p:sp>
            <p:sp>
              <p:nvSpPr>
                <p:cNvPr id="405543" name="Rectangle 39"/>
                <p:cNvSpPr>
                  <a:spLocks noChangeArrowheads="1"/>
                </p:cNvSpPr>
                <p:nvPr/>
              </p:nvSpPr>
              <p:spPr bwMode="auto">
                <a:xfrm>
                  <a:off x="2607" y="0"/>
                  <a:ext cx="2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5546" name="Group 42"/>
              <p:cNvGrpSpPr>
                <a:grpSpLocks/>
              </p:cNvGrpSpPr>
              <p:nvPr/>
            </p:nvGrpSpPr>
            <p:grpSpPr bwMode="auto">
              <a:xfrm>
                <a:off x="0" y="460"/>
                <a:ext cx="1287" cy="460"/>
                <a:chOff x="0" y="460"/>
                <a:chExt cx="1287" cy="460"/>
              </a:xfrm>
            </p:grpSpPr>
            <p:sp>
              <p:nvSpPr>
                <p:cNvPr id="405533" name="Rectangle 29"/>
                <p:cNvSpPr>
                  <a:spLocks noChangeArrowheads="1"/>
                </p:cNvSpPr>
                <p:nvPr/>
              </p:nvSpPr>
              <p:spPr bwMode="auto">
                <a:xfrm>
                  <a:off x="43" y="460"/>
                  <a:ext cx="1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t>
                  </a:r>
                </a:p>
                <a:p>
                  <a:pPr eaLnBrk="0" hangingPunct="0"/>
                  <a:endParaRPr lang="en-US">
                    <a:solidFill>
                      <a:srgbClr val="006666"/>
                    </a:solidFill>
                  </a:endParaRPr>
                </a:p>
              </p:txBody>
            </p:sp>
            <p:sp>
              <p:nvSpPr>
                <p:cNvPr id="405545" name="Rectangle 41"/>
                <p:cNvSpPr>
                  <a:spLocks noChangeArrowheads="1"/>
                </p:cNvSpPr>
                <p:nvPr/>
              </p:nvSpPr>
              <p:spPr bwMode="auto">
                <a:xfrm>
                  <a:off x="0" y="460"/>
                  <a:ext cx="1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5548" name="Group 44"/>
              <p:cNvGrpSpPr>
                <a:grpSpLocks/>
              </p:cNvGrpSpPr>
              <p:nvPr/>
            </p:nvGrpSpPr>
            <p:grpSpPr bwMode="auto">
              <a:xfrm>
                <a:off x="1287" y="460"/>
                <a:ext cx="1320" cy="460"/>
                <a:chOff x="1287" y="460"/>
                <a:chExt cx="1320" cy="460"/>
              </a:xfrm>
            </p:grpSpPr>
            <p:sp>
              <p:nvSpPr>
                <p:cNvPr id="405534" name="Rectangle 30"/>
                <p:cNvSpPr>
                  <a:spLocks noChangeArrowheads="1"/>
                </p:cNvSpPr>
                <p:nvPr/>
              </p:nvSpPr>
              <p:spPr bwMode="auto">
                <a:xfrm>
                  <a:off x="1330" y="460"/>
                  <a:ext cx="12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==op2</a:t>
                  </a:r>
                </a:p>
                <a:p>
                  <a:pPr eaLnBrk="0" hangingPunct="0"/>
                  <a:endParaRPr lang="en-US">
                    <a:solidFill>
                      <a:srgbClr val="006666"/>
                    </a:solidFill>
                  </a:endParaRPr>
                </a:p>
              </p:txBody>
            </p:sp>
            <p:sp>
              <p:nvSpPr>
                <p:cNvPr id="405547" name="Rectangle 43"/>
                <p:cNvSpPr>
                  <a:spLocks noChangeArrowheads="1"/>
                </p:cNvSpPr>
                <p:nvPr/>
              </p:nvSpPr>
              <p:spPr bwMode="auto">
                <a:xfrm>
                  <a:off x="1287" y="460"/>
                  <a:ext cx="132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5550" name="Group 46"/>
              <p:cNvGrpSpPr>
                <a:grpSpLocks/>
              </p:cNvGrpSpPr>
              <p:nvPr/>
            </p:nvGrpSpPr>
            <p:grpSpPr bwMode="auto">
              <a:xfrm>
                <a:off x="2607" y="460"/>
                <a:ext cx="2287" cy="460"/>
                <a:chOff x="2607" y="460"/>
                <a:chExt cx="2287" cy="460"/>
              </a:xfrm>
            </p:grpSpPr>
            <p:sp>
              <p:nvSpPr>
                <p:cNvPr id="405535" name="Rectangle 31"/>
                <p:cNvSpPr>
                  <a:spLocks noChangeArrowheads="1"/>
                </p:cNvSpPr>
                <p:nvPr/>
              </p:nvSpPr>
              <p:spPr bwMode="auto">
                <a:xfrm>
                  <a:off x="2650" y="460"/>
                  <a:ext cx="2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true if value of op1 operand is equal to value of op2 operand.</a:t>
                  </a:r>
                </a:p>
                <a:p>
                  <a:pPr eaLnBrk="0" hangingPunct="0"/>
                  <a:endParaRPr lang="en-US" sz="1400">
                    <a:solidFill>
                      <a:srgbClr val="006666"/>
                    </a:solidFill>
                  </a:endParaRPr>
                </a:p>
              </p:txBody>
            </p:sp>
            <p:sp>
              <p:nvSpPr>
                <p:cNvPr id="405549" name="Rectangle 45"/>
                <p:cNvSpPr>
                  <a:spLocks noChangeArrowheads="1"/>
                </p:cNvSpPr>
                <p:nvPr/>
              </p:nvSpPr>
              <p:spPr bwMode="auto">
                <a:xfrm>
                  <a:off x="2607" y="460"/>
                  <a:ext cx="2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5552" name="Group 48"/>
              <p:cNvGrpSpPr>
                <a:grpSpLocks/>
              </p:cNvGrpSpPr>
              <p:nvPr/>
            </p:nvGrpSpPr>
            <p:grpSpPr bwMode="auto">
              <a:xfrm>
                <a:off x="0" y="920"/>
                <a:ext cx="1287" cy="460"/>
                <a:chOff x="0" y="920"/>
                <a:chExt cx="1287" cy="460"/>
              </a:xfrm>
            </p:grpSpPr>
            <p:sp>
              <p:nvSpPr>
                <p:cNvPr id="405536" name="Rectangle 32"/>
                <p:cNvSpPr>
                  <a:spLocks noChangeArrowheads="1"/>
                </p:cNvSpPr>
                <p:nvPr/>
              </p:nvSpPr>
              <p:spPr bwMode="auto">
                <a:xfrm>
                  <a:off x="43" y="920"/>
                  <a:ext cx="1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t>
                  </a:r>
                </a:p>
                <a:p>
                  <a:pPr eaLnBrk="0" hangingPunct="0"/>
                  <a:endParaRPr lang="en-US" sz="1400">
                    <a:solidFill>
                      <a:srgbClr val="006666"/>
                    </a:solidFill>
                  </a:endParaRPr>
                </a:p>
              </p:txBody>
            </p:sp>
            <p:sp>
              <p:nvSpPr>
                <p:cNvPr id="405551" name="Rectangle 47"/>
                <p:cNvSpPr>
                  <a:spLocks noChangeArrowheads="1"/>
                </p:cNvSpPr>
                <p:nvPr/>
              </p:nvSpPr>
              <p:spPr bwMode="auto">
                <a:xfrm>
                  <a:off x="0" y="920"/>
                  <a:ext cx="1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5554" name="Group 50"/>
              <p:cNvGrpSpPr>
                <a:grpSpLocks/>
              </p:cNvGrpSpPr>
              <p:nvPr/>
            </p:nvGrpSpPr>
            <p:grpSpPr bwMode="auto">
              <a:xfrm>
                <a:off x="1287" y="920"/>
                <a:ext cx="1320" cy="460"/>
                <a:chOff x="1287" y="920"/>
                <a:chExt cx="1320" cy="460"/>
              </a:xfrm>
            </p:grpSpPr>
            <p:sp>
              <p:nvSpPr>
                <p:cNvPr id="405537" name="Rectangle 33"/>
                <p:cNvSpPr>
                  <a:spLocks noChangeArrowheads="1"/>
                </p:cNvSpPr>
                <p:nvPr/>
              </p:nvSpPr>
              <p:spPr bwMode="auto">
                <a:xfrm>
                  <a:off x="1330" y="920"/>
                  <a:ext cx="12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 op2</a:t>
                  </a:r>
                </a:p>
                <a:p>
                  <a:pPr eaLnBrk="0" hangingPunct="0"/>
                  <a:endParaRPr lang="en-US">
                    <a:solidFill>
                      <a:srgbClr val="006666"/>
                    </a:solidFill>
                  </a:endParaRPr>
                </a:p>
              </p:txBody>
            </p:sp>
            <p:sp>
              <p:nvSpPr>
                <p:cNvPr id="405553" name="Rectangle 49"/>
                <p:cNvSpPr>
                  <a:spLocks noChangeArrowheads="1"/>
                </p:cNvSpPr>
                <p:nvPr/>
              </p:nvSpPr>
              <p:spPr bwMode="auto">
                <a:xfrm>
                  <a:off x="1287" y="920"/>
                  <a:ext cx="132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5556" name="Group 52"/>
              <p:cNvGrpSpPr>
                <a:grpSpLocks/>
              </p:cNvGrpSpPr>
              <p:nvPr/>
            </p:nvGrpSpPr>
            <p:grpSpPr bwMode="auto">
              <a:xfrm>
                <a:off x="2607" y="920"/>
                <a:ext cx="2287" cy="460"/>
                <a:chOff x="2607" y="920"/>
                <a:chExt cx="2287" cy="460"/>
              </a:xfrm>
            </p:grpSpPr>
            <p:sp>
              <p:nvSpPr>
                <p:cNvPr id="405538" name="Rectangle 34"/>
                <p:cNvSpPr>
                  <a:spLocks noChangeArrowheads="1"/>
                </p:cNvSpPr>
                <p:nvPr/>
              </p:nvSpPr>
              <p:spPr bwMode="auto">
                <a:xfrm>
                  <a:off x="2650" y="920"/>
                  <a:ext cx="22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true if value of op1 operand is not equal to value of op2 operand.</a:t>
                  </a:r>
                </a:p>
                <a:p>
                  <a:pPr eaLnBrk="0" hangingPunct="0"/>
                  <a:endParaRPr lang="en-US" sz="1400">
                    <a:solidFill>
                      <a:srgbClr val="006666"/>
                    </a:solidFill>
                  </a:endParaRPr>
                </a:p>
              </p:txBody>
            </p:sp>
            <p:sp>
              <p:nvSpPr>
                <p:cNvPr id="405555" name="Rectangle 51"/>
                <p:cNvSpPr>
                  <a:spLocks noChangeArrowheads="1"/>
                </p:cNvSpPr>
                <p:nvPr/>
              </p:nvSpPr>
              <p:spPr bwMode="auto">
                <a:xfrm>
                  <a:off x="2607" y="920"/>
                  <a:ext cx="22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5558" name="Rectangle 54"/>
            <p:cNvSpPr>
              <a:spLocks noChangeArrowheads="1"/>
            </p:cNvSpPr>
            <p:nvPr/>
          </p:nvSpPr>
          <p:spPr bwMode="auto">
            <a:xfrm>
              <a:off x="-4" y="-4"/>
              <a:ext cx="4902" cy="1388"/>
            </a:xfrm>
            <a:prstGeom prst="rect">
              <a:avLst/>
            </a:prstGeom>
            <a:noFill/>
            <a:ln w="1428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652377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Conditional Statements</a:t>
            </a:r>
            <a:r>
              <a:rPr lang="en-US" sz="3200" b="1">
                <a:effectLst>
                  <a:outerShdw blurRad="38100" dist="38100" dir="2700000" algn="tl">
                    <a:srgbClr val="C0C0C0"/>
                  </a:outerShdw>
                </a:effectLst>
                <a:latin typeface="Verdana" pitchFamily="34" charset="0"/>
                <a:cs typeface="Times New Roman" pitchFamily="18" charset="0"/>
              </a:rPr>
              <a:t> </a:t>
            </a:r>
          </a:p>
          <a:p>
            <a:pPr marL="457200" indent="-457200">
              <a:spcBef>
                <a:spcPct val="20000"/>
              </a:spcBef>
            </a:pPr>
            <a:r>
              <a:rPr lang="en-US" sz="3200">
                <a:latin typeface="Verdana" pitchFamily="34" charset="0"/>
              </a:rPr>
              <a:t>(Contd.)		</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Conditional Operators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Used to combine multiple conditions in one boolean expression.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Are of two types :</a:t>
            </a:r>
          </a:p>
          <a:p>
            <a:pPr marL="1828800" lvl="3" indent="-457200">
              <a:spcBef>
                <a:spcPct val="20000"/>
              </a:spcBef>
              <a:buSzPct val="140000"/>
              <a:buFontTx/>
              <a:buChar char="•"/>
            </a:pPr>
            <a:r>
              <a:rPr lang="en-GB" sz="1400">
                <a:solidFill>
                  <a:srgbClr val="006666"/>
                </a:solidFill>
                <a:latin typeface="Verdana" pitchFamily="34" charset="0"/>
                <a:cs typeface="Times New Roman" pitchFamily="18" charset="0"/>
              </a:rPr>
              <a:t>Unary</a:t>
            </a:r>
          </a:p>
          <a:p>
            <a:pPr marL="1828800" lvl="3" indent="-457200">
              <a:spcBef>
                <a:spcPct val="20000"/>
              </a:spcBef>
              <a:buSzPct val="140000"/>
              <a:buFontTx/>
              <a:buChar char="•"/>
            </a:pPr>
            <a:r>
              <a:rPr lang="en-GB" sz="1400">
                <a:solidFill>
                  <a:srgbClr val="006666"/>
                </a:solidFill>
                <a:latin typeface="Verdana" pitchFamily="34" charset="0"/>
                <a:cs typeface="Times New Roman" pitchFamily="18" charset="0"/>
              </a:rPr>
              <a:t>Binary</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Various conditional operators are:</a:t>
            </a:r>
          </a:p>
          <a:p>
            <a:pPr marL="1828800" lvl="3" indent="-457200">
              <a:spcBef>
                <a:spcPct val="20000"/>
              </a:spcBef>
              <a:buSzPct val="140000"/>
              <a:buFontTx/>
              <a:buChar char="•"/>
            </a:pPr>
            <a:r>
              <a:rPr lang="en-GB" sz="1400">
                <a:solidFill>
                  <a:srgbClr val="006666"/>
                </a:solidFill>
                <a:latin typeface="Verdana" pitchFamily="34" charset="0"/>
                <a:cs typeface="Times New Roman" pitchFamily="18" charset="0"/>
              </a:rPr>
              <a:t>AND(&amp;&amp;)</a:t>
            </a:r>
          </a:p>
          <a:p>
            <a:pPr marL="1828800" lvl="3" indent="-457200">
              <a:spcBef>
                <a:spcPct val="20000"/>
              </a:spcBef>
              <a:buSzPct val="140000"/>
              <a:buFontTx/>
              <a:buChar char="•"/>
            </a:pPr>
            <a:r>
              <a:rPr lang="en-GB" sz="1400">
                <a:solidFill>
                  <a:srgbClr val="006666"/>
                </a:solidFill>
                <a:latin typeface="Verdana" pitchFamily="34" charset="0"/>
                <a:cs typeface="Times New Roman" pitchFamily="18" charset="0"/>
              </a:rPr>
              <a:t>OR(||)</a:t>
            </a:r>
          </a:p>
          <a:p>
            <a:pPr marL="1828800" lvl="3" indent="-457200">
              <a:spcBef>
                <a:spcPct val="20000"/>
              </a:spcBef>
              <a:buSzPct val="140000"/>
              <a:buFontTx/>
              <a:buChar char="•"/>
            </a:pPr>
            <a:r>
              <a:rPr lang="en-GB" sz="1400">
                <a:solidFill>
                  <a:srgbClr val="006666"/>
                </a:solidFill>
                <a:latin typeface="Verdana" pitchFamily="34" charset="0"/>
                <a:cs typeface="Times New Roman" pitchFamily="18" charset="0"/>
              </a:rPr>
              <a:t>NOT(!)</a:t>
            </a:r>
          </a:p>
          <a:p>
            <a:pPr marL="1828800" lvl="3" indent="-457200">
              <a:spcBef>
                <a:spcPct val="20000"/>
              </a:spcBef>
            </a:pPr>
            <a:r>
              <a:rPr lang="en-GB" sz="1400">
                <a:solidFill>
                  <a:srgbClr val="006666"/>
                </a:solidFill>
                <a:latin typeface="Verdana" pitchFamily="34" charset="0"/>
                <a:cs typeface="Times New Roman" pitchFamily="18" charset="0"/>
              </a:rPr>
              <a:t>	</a:t>
            </a:r>
          </a:p>
          <a:p>
            <a:pPr marL="2286000" lvl="4"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14339"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21981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Conditional Statements</a:t>
            </a:r>
            <a:r>
              <a:rPr lang="en-US" sz="3200" b="1">
                <a:latin typeface="Verdana" pitchFamily="34" charset="0"/>
                <a:cs typeface="Times New Roman" pitchFamily="18" charset="0"/>
              </a:rPr>
              <a:t> </a:t>
            </a:r>
          </a:p>
          <a:p>
            <a:pPr marL="457200" indent="-457200">
              <a:spcBef>
                <a:spcPct val="20000"/>
              </a:spcBef>
            </a:pPr>
            <a:r>
              <a:rPr lang="en-US" sz="3200">
                <a:latin typeface="Verdana" pitchFamily="34" charset="0"/>
              </a:rPr>
              <a:t>(Contd.)	</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following table lists the various conditional operators and their operations:</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2286000" lvl="4"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411651"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1699" name="Group 51"/>
          <p:cNvGrpSpPr>
            <a:grpSpLocks/>
          </p:cNvGrpSpPr>
          <p:nvPr/>
        </p:nvGrpSpPr>
        <p:grpSpPr bwMode="auto">
          <a:xfrm>
            <a:off x="1371600" y="3495675"/>
            <a:ext cx="7383463" cy="2676525"/>
            <a:chOff x="-4" y="-4"/>
            <a:chExt cx="4651" cy="1686"/>
          </a:xfrm>
        </p:grpSpPr>
        <p:grpSp>
          <p:nvGrpSpPr>
            <p:cNvPr id="411697" name="Group 49"/>
            <p:cNvGrpSpPr>
              <a:grpSpLocks/>
            </p:cNvGrpSpPr>
            <p:nvPr/>
          </p:nvGrpSpPr>
          <p:grpSpPr bwMode="auto">
            <a:xfrm>
              <a:off x="0" y="0"/>
              <a:ext cx="4643" cy="1678"/>
              <a:chOff x="0" y="0"/>
              <a:chExt cx="4643" cy="1678"/>
            </a:xfrm>
          </p:grpSpPr>
          <p:grpSp>
            <p:nvGrpSpPr>
              <p:cNvPr id="411670" name="Group 22"/>
              <p:cNvGrpSpPr>
                <a:grpSpLocks/>
              </p:cNvGrpSpPr>
              <p:nvPr/>
            </p:nvGrpSpPr>
            <p:grpSpPr bwMode="auto">
              <a:xfrm>
                <a:off x="0" y="0"/>
                <a:ext cx="1619" cy="384"/>
                <a:chOff x="0" y="0"/>
                <a:chExt cx="1619" cy="384"/>
              </a:xfrm>
            </p:grpSpPr>
            <p:sp>
              <p:nvSpPr>
                <p:cNvPr id="411669" name="Rectangle 21"/>
                <p:cNvSpPr>
                  <a:spLocks noChangeArrowheads="1"/>
                </p:cNvSpPr>
                <p:nvPr/>
              </p:nvSpPr>
              <p:spPr bwMode="auto">
                <a:xfrm>
                  <a:off x="0" y="0"/>
                  <a:ext cx="1619"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1668" name="Group 20"/>
                <p:cNvGrpSpPr>
                  <a:grpSpLocks/>
                </p:cNvGrpSpPr>
                <p:nvPr/>
              </p:nvGrpSpPr>
              <p:grpSpPr bwMode="auto">
                <a:xfrm>
                  <a:off x="0" y="0"/>
                  <a:ext cx="1619" cy="384"/>
                  <a:chOff x="0" y="0"/>
                  <a:chExt cx="1619" cy="384"/>
                </a:xfrm>
              </p:grpSpPr>
              <p:sp>
                <p:nvSpPr>
                  <p:cNvPr id="411655" name="Rectangle 7"/>
                  <p:cNvSpPr>
                    <a:spLocks noChangeArrowheads="1"/>
                  </p:cNvSpPr>
                  <p:nvPr/>
                </p:nvSpPr>
                <p:spPr bwMode="auto">
                  <a:xfrm>
                    <a:off x="43" y="0"/>
                    <a:ext cx="153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Operator</a:t>
                    </a:r>
                  </a:p>
                  <a:p>
                    <a:pPr algn="ctr" eaLnBrk="0" hangingPunct="0"/>
                    <a:endParaRPr lang="en-US" sz="1400">
                      <a:solidFill>
                        <a:srgbClr val="006666"/>
                      </a:solidFill>
                    </a:endParaRPr>
                  </a:p>
                </p:txBody>
              </p:sp>
              <p:sp>
                <p:nvSpPr>
                  <p:cNvPr id="411667" name="Rectangle 19"/>
                  <p:cNvSpPr>
                    <a:spLocks noChangeArrowheads="1"/>
                  </p:cNvSpPr>
                  <p:nvPr/>
                </p:nvSpPr>
                <p:spPr bwMode="auto">
                  <a:xfrm>
                    <a:off x="0" y="0"/>
                    <a:ext cx="16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1674" name="Group 26"/>
              <p:cNvGrpSpPr>
                <a:grpSpLocks/>
              </p:cNvGrpSpPr>
              <p:nvPr/>
            </p:nvGrpSpPr>
            <p:grpSpPr bwMode="auto">
              <a:xfrm>
                <a:off x="1619" y="0"/>
                <a:ext cx="1353" cy="384"/>
                <a:chOff x="1619" y="0"/>
                <a:chExt cx="1353" cy="384"/>
              </a:xfrm>
            </p:grpSpPr>
            <p:sp>
              <p:nvSpPr>
                <p:cNvPr id="411673" name="Rectangle 25"/>
                <p:cNvSpPr>
                  <a:spLocks noChangeArrowheads="1"/>
                </p:cNvSpPr>
                <p:nvPr/>
              </p:nvSpPr>
              <p:spPr bwMode="auto">
                <a:xfrm>
                  <a:off x="1619" y="0"/>
                  <a:ext cx="135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1672" name="Group 24"/>
                <p:cNvGrpSpPr>
                  <a:grpSpLocks/>
                </p:cNvGrpSpPr>
                <p:nvPr/>
              </p:nvGrpSpPr>
              <p:grpSpPr bwMode="auto">
                <a:xfrm>
                  <a:off x="1619" y="0"/>
                  <a:ext cx="1353" cy="384"/>
                  <a:chOff x="1619" y="0"/>
                  <a:chExt cx="1353" cy="384"/>
                </a:xfrm>
              </p:grpSpPr>
              <p:sp>
                <p:nvSpPr>
                  <p:cNvPr id="411656" name="Rectangle 8"/>
                  <p:cNvSpPr>
                    <a:spLocks noChangeArrowheads="1"/>
                  </p:cNvSpPr>
                  <p:nvPr/>
                </p:nvSpPr>
                <p:spPr bwMode="auto">
                  <a:xfrm>
                    <a:off x="1662" y="0"/>
                    <a:ext cx="126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Use</a:t>
                    </a:r>
                  </a:p>
                  <a:p>
                    <a:pPr algn="ctr" eaLnBrk="0" hangingPunct="0"/>
                    <a:endParaRPr lang="en-US">
                      <a:solidFill>
                        <a:srgbClr val="006666"/>
                      </a:solidFill>
                    </a:endParaRPr>
                  </a:p>
                </p:txBody>
              </p:sp>
              <p:sp>
                <p:nvSpPr>
                  <p:cNvPr id="411671" name="Rectangle 23"/>
                  <p:cNvSpPr>
                    <a:spLocks noChangeArrowheads="1"/>
                  </p:cNvSpPr>
                  <p:nvPr/>
                </p:nvSpPr>
                <p:spPr bwMode="auto">
                  <a:xfrm>
                    <a:off x="1619" y="0"/>
                    <a:ext cx="135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1678" name="Group 30"/>
              <p:cNvGrpSpPr>
                <a:grpSpLocks/>
              </p:cNvGrpSpPr>
              <p:nvPr/>
            </p:nvGrpSpPr>
            <p:grpSpPr bwMode="auto">
              <a:xfrm>
                <a:off x="2972" y="0"/>
                <a:ext cx="1671" cy="384"/>
                <a:chOff x="2972" y="0"/>
                <a:chExt cx="1671" cy="384"/>
              </a:xfrm>
            </p:grpSpPr>
            <p:sp>
              <p:nvSpPr>
                <p:cNvPr id="411677" name="Rectangle 29"/>
                <p:cNvSpPr>
                  <a:spLocks noChangeArrowheads="1"/>
                </p:cNvSpPr>
                <p:nvPr/>
              </p:nvSpPr>
              <p:spPr bwMode="auto">
                <a:xfrm>
                  <a:off x="2972" y="0"/>
                  <a:ext cx="1671"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1676" name="Group 28"/>
                <p:cNvGrpSpPr>
                  <a:grpSpLocks/>
                </p:cNvGrpSpPr>
                <p:nvPr/>
              </p:nvGrpSpPr>
              <p:grpSpPr bwMode="auto">
                <a:xfrm>
                  <a:off x="2972" y="0"/>
                  <a:ext cx="1671" cy="384"/>
                  <a:chOff x="2972" y="0"/>
                  <a:chExt cx="1671" cy="384"/>
                </a:xfrm>
              </p:grpSpPr>
              <p:sp>
                <p:nvSpPr>
                  <p:cNvPr id="411657" name="Rectangle 9"/>
                  <p:cNvSpPr>
                    <a:spLocks noChangeArrowheads="1"/>
                  </p:cNvSpPr>
                  <p:nvPr/>
                </p:nvSpPr>
                <p:spPr bwMode="auto">
                  <a:xfrm>
                    <a:off x="3015" y="0"/>
                    <a:ext cx="1585"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Operation</a:t>
                    </a:r>
                  </a:p>
                  <a:p>
                    <a:pPr algn="ctr" eaLnBrk="0" hangingPunct="0"/>
                    <a:endParaRPr lang="en-US" sz="1400">
                      <a:solidFill>
                        <a:srgbClr val="006666"/>
                      </a:solidFill>
                    </a:endParaRPr>
                  </a:p>
                </p:txBody>
              </p:sp>
              <p:sp>
                <p:nvSpPr>
                  <p:cNvPr id="411675" name="Rectangle 27"/>
                  <p:cNvSpPr>
                    <a:spLocks noChangeArrowheads="1"/>
                  </p:cNvSpPr>
                  <p:nvPr/>
                </p:nvSpPr>
                <p:spPr bwMode="auto">
                  <a:xfrm>
                    <a:off x="2972" y="0"/>
                    <a:ext cx="16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1680" name="Group 32"/>
              <p:cNvGrpSpPr>
                <a:grpSpLocks/>
              </p:cNvGrpSpPr>
              <p:nvPr/>
            </p:nvGrpSpPr>
            <p:grpSpPr bwMode="auto">
              <a:xfrm>
                <a:off x="0" y="384"/>
                <a:ext cx="1619" cy="460"/>
                <a:chOff x="0" y="384"/>
                <a:chExt cx="1619" cy="460"/>
              </a:xfrm>
            </p:grpSpPr>
            <p:sp>
              <p:nvSpPr>
                <p:cNvPr id="411658" name="Rectangle 10"/>
                <p:cNvSpPr>
                  <a:spLocks noChangeArrowheads="1"/>
                </p:cNvSpPr>
                <p:nvPr/>
              </p:nvSpPr>
              <p:spPr bwMode="auto">
                <a:xfrm>
                  <a:off x="43" y="384"/>
                  <a:ext cx="153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AND (&amp;&amp;)</a:t>
                  </a:r>
                </a:p>
                <a:p>
                  <a:pPr eaLnBrk="0" hangingPunct="0"/>
                  <a:endParaRPr lang="en-US">
                    <a:solidFill>
                      <a:srgbClr val="006666"/>
                    </a:solidFill>
                  </a:endParaRPr>
                </a:p>
              </p:txBody>
            </p:sp>
            <p:sp>
              <p:nvSpPr>
                <p:cNvPr id="411679" name="Rectangle 31"/>
                <p:cNvSpPr>
                  <a:spLocks noChangeArrowheads="1"/>
                </p:cNvSpPr>
                <p:nvPr/>
              </p:nvSpPr>
              <p:spPr bwMode="auto">
                <a:xfrm>
                  <a:off x="0" y="384"/>
                  <a:ext cx="161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682" name="Group 34"/>
              <p:cNvGrpSpPr>
                <a:grpSpLocks/>
              </p:cNvGrpSpPr>
              <p:nvPr/>
            </p:nvGrpSpPr>
            <p:grpSpPr bwMode="auto">
              <a:xfrm>
                <a:off x="1619" y="384"/>
                <a:ext cx="1353" cy="460"/>
                <a:chOff x="1619" y="384"/>
                <a:chExt cx="1353" cy="460"/>
              </a:xfrm>
            </p:grpSpPr>
            <p:sp>
              <p:nvSpPr>
                <p:cNvPr id="411659" name="Rectangle 11"/>
                <p:cNvSpPr>
                  <a:spLocks noChangeArrowheads="1"/>
                </p:cNvSpPr>
                <p:nvPr/>
              </p:nvSpPr>
              <p:spPr bwMode="auto">
                <a:xfrm>
                  <a:off x="1662" y="384"/>
                  <a:ext cx="12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&amp;&amp; op2</a:t>
                  </a:r>
                </a:p>
                <a:p>
                  <a:pPr eaLnBrk="0" hangingPunct="0"/>
                  <a:endParaRPr lang="en-US" sz="1400">
                    <a:solidFill>
                      <a:srgbClr val="006666"/>
                    </a:solidFill>
                  </a:endParaRPr>
                </a:p>
              </p:txBody>
            </p:sp>
            <p:sp>
              <p:nvSpPr>
                <p:cNvPr id="411681" name="Rectangle 33"/>
                <p:cNvSpPr>
                  <a:spLocks noChangeArrowheads="1"/>
                </p:cNvSpPr>
                <p:nvPr/>
              </p:nvSpPr>
              <p:spPr bwMode="auto">
                <a:xfrm>
                  <a:off x="1619" y="384"/>
                  <a:ext cx="13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684" name="Group 36"/>
              <p:cNvGrpSpPr>
                <a:grpSpLocks/>
              </p:cNvGrpSpPr>
              <p:nvPr/>
            </p:nvGrpSpPr>
            <p:grpSpPr bwMode="auto">
              <a:xfrm>
                <a:off x="2972" y="384"/>
                <a:ext cx="1671" cy="460"/>
                <a:chOff x="2972" y="384"/>
                <a:chExt cx="1671" cy="460"/>
              </a:xfrm>
            </p:grpSpPr>
            <p:sp>
              <p:nvSpPr>
                <p:cNvPr id="411660" name="Rectangle 12"/>
                <p:cNvSpPr>
                  <a:spLocks noChangeArrowheads="1"/>
                </p:cNvSpPr>
                <p:nvPr/>
              </p:nvSpPr>
              <p:spPr bwMode="auto">
                <a:xfrm>
                  <a:off x="3015" y="384"/>
                  <a:ext cx="158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true if both op1 operand and op2 operand are true.</a:t>
                  </a:r>
                </a:p>
                <a:p>
                  <a:pPr eaLnBrk="0" hangingPunct="0"/>
                  <a:endParaRPr lang="en-US" sz="1400">
                    <a:solidFill>
                      <a:srgbClr val="006666"/>
                    </a:solidFill>
                  </a:endParaRPr>
                </a:p>
              </p:txBody>
            </p:sp>
            <p:sp>
              <p:nvSpPr>
                <p:cNvPr id="411683" name="Rectangle 35"/>
                <p:cNvSpPr>
                  <a:spLocks noChangeArrowheads="1"/>
                </p:cNvSpPr>
                <p:nvPr/>
              </p:nvSpPr>
              <p:spPr bwMode="auto">
                <a:xfrm>
                  <a:off x="2972" y="384"/>
                  <a:ext cx="167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686" name="Group 38"/>
              <p:cNvGrpSpPr>
                <a:grpSpLocks/>
              </p:cNvGrpSpPr>
              <p:nvPr/>
            </p:nvGrpSpPr>
            <p:grpSpPr bwMode="auto">
              <a:xfrm>
                <a:off x="0" y="844"/>
                <a:ext cx="1619" cy="460"/>
                <a:chOff x="0" y="844"/>
                <a:chExt cx="1619" cy="460"/>
              </a:xfrm>
            </p:grpSpPr>
            <p:sp>
              <p:nvSpPr>
                <p:cNvPr id="411661" name="Rectangle 13"/>
                <p:cNvSpPr>
                  <a:spLocks noChangeArrowheads="1"/>
                </p:cNvSpPr>
                <p:nvPr/>
              </p:nvSpPr>
              <p:spPr bwMode="auto">
                <a:xfrm>
                  <a:off x="43" y="844"/>
                  <a:ext cx="153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OR (||)</a:t>
                  </a:r>
                </a:p>
                <a:p>
                  <a:pPr eaLnBrk="0" hangingPunct="0"/>
                  <a:endParaRPr lang="en-US">
                    <a:solidFill>
                      <a:srgbClr val="006666"/>
                    </a:solidFill>
                  </a:endParaRPr>
                </a:p>
              </p:txBody>
            </p:sp>
            <p:sp>
              <p:nvSpPr>
                <p:cNvPr id="411685" name="Rectangle 37"/>
                <p:cNvSpPr>
                  <a:spLocks noChangeArrowheads="1"/>
                </p:cNvSpPr>
                <p:nvPr/>
              </p:nvSpPr>
              <p:spPr bwMode="auto">
                <a:xfrm>
                  <a:off x="0" y="844"/>
                  <a:ext cx="161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688" name="Group 40"/>
              <p:cNvGrpSpPr>
                <a:grpSpLocks/>
              </p:cNvGrpSpPr>
              <p:nvPr/>
            </p:nvGrpSpPr>
            <p:grpSpPr bwMode="auto">
              <a:xfrm>
                <a:off x="1619" y="844"/>
                <a:ext cx="1353" cy="460"/>
                <a:chOff x="1619" y="844"/>
                <a:chExt cx="1353" cy="460"/>
              </a:xfrm>
            </p:grpSpPr>
            <p:sp>
              <p:nvSpPr>
                <p:cNvPr id="411662" name="Rectangle 14"/>
                <p:cNvSpPr>
                  <a:spLocks noChangeArrowheads="1"/>
                </p:cNvSpPr>
                <p:nvPr/>
              </p:nvSpPr>
              <p:spPr bwMode="auto">
                <a:xfrm>
                  <a:off x="1662" y="844"/>
                  <a:ext cx="12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op1 || op2</a:t>
                  </a:r>
                </a:p>
                <a:p>
                  <a:pPr eaLnBrk="0" hangingPunct="0"/>
                  <a:endParaRPr lang="en-US" sz="1400">
                    <a:solidFill>
                      <a:srgbClr val="006666"/>
                    </a:solidFill>
                  </a:endParaRPr>
                </a:p>
              </p:txBody>
            </p:sp>
            <p:sp>
              <p:nvSpPr>
                <p:cNvPr id="411687" name="Rectangle 39"/>
                <p:cNvSpPr>
                  <a:spLocks noChangeArrowheads="1"/>
                </p:cNvSpPr>
                <p:nvPr/>
              </p:nvSpPr>
              <p:spPr bwMode="auto">
                <a:xfrm>
                  <a:off x="1619" y="844"/>
                  <a:ext cx="13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690" name="Group 42"/>
              <p:cNvGrpSpPr>
                <a:grpSpLocks/>
              </p:cNvGrpSpPr>
              <p:nvPr/>
            </p:nvGrpSpPr>
            <p:grpSpPr bwMode="auto">
              <a:xfrm>
                <a:off x="2972" y="844"/>
                <a:ext cx="1671" cy="460"/>
                <a:chOff x="2972" y="844"/>
                <a:chExt cx="1671" cy="460"/>
              </a:xfrm>
            </p:grpSpPr>
            <p:sp>
              <p:nvSpPr>
                <p:cNvPr id="411663" name="Rectangle 15"/>
                <p:cNvSpPr>
                  <a:spLocks noChangeArrowheads="1"/>
                </p:cNvSpPr>
                <p:nvPr/>
              </p:nvSpPr>
              <p:spPr bwMode="auto">
                <a:xfrm>
                  <a:off x="3015" y="844"/>
                  <a:ext cx="158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true if either op1 operand or op2operand is true.</a:t>
                  </a:r>
                </a:p>
                <a:p>
                  <a:pPr eaLnBrk="0" hangingPunct="0"/>
                  <a:endParaRPr lang="en-US" sz="1400">
                    <a:solidFill>
                      <a:srgbClr val="006666"/>
                    </a:solidFill>
                  </a:endParaRPr>
                </a:p>
              </p:txBody>
            </p:sp>
            <p:sp>
              <p:nvSpPr>
                <p:cNvPr id="411689" name="Rectangle 41"/>
                <p:cNvSpPr>
                  <a:spLocks noChangeArrowheads="1"/>
                </p:cNvSpPr>
                <p:nvPr/>
              </p:nvSpPr>
              <p:spPr bwMode="auto">
                <a:xfrm>
                  <a:off x="2972" y="844"/>
                  <a:ext cx="167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692" name="Group 44"/>
              <p:cNvGrpSpPr>
                <a:grpSpLocks/>
              </p:cNvGrpSpPr>
              <p:nvPr/>
            </p:nvGrpSpPr>
            <p:grpSpPr bwMode="auto">
              <a:xfrm>
                <a:off x="0" y="1304"/>
                <a:ext cx="1619" cy="374"/>
                <a:chOff x="0" y="1304"/>
                <a:chExt cx="1619" cy="374"/>
              </a:xfrm>
            </p:grpSpPr>
            <p:sp>
              <p:nvSpPr>
                <p:cNvPr id="411664" name="Rectangle 16"/>
                <p:cNvSpPr>
                  <a:spLocks noChangeArrowheads="1"/>
                </p:cNvSpPr>
                <p:nvPr/>
              </p:nvSpPr>
              <p:spPr bwMode="auto">
                <a:xfrm>
                  <a:off x="43" y="1304"/>
                  <a:ext cx="153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NOT (!)</a:t>
                  </a:r>
                </a:p>
                <a:p>
                  <a:pPr eaLnBrk="0" hangingPunct="0"/>
                  <a:endParaRPr lang="en-US" sz="1400">
                    <a:solidFill>
                      <a:srgbClr val="006666"/>
                    </a:solidFill>
                  </a:endParaRPr>
                </a:p>
              </p:txBody>
            </p:sp>
            <p:sp>
              <p:nvSpPr>
                <p:cNvPr id="411691" name="Rectangle 43"/>
                <p:cNvSpPr>
                  <a:spLocks noChangeArrowheads="1"/>
                </p:cNvSpPr>
                <p:nvPr/>
              </p:nvSpPr>
              <p:spPr bwMode="auto">
                <a:xfrm>
                  <a:off x="0" y="1304"/>
                  <a:ext cx="161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694" name="Group 46"/>
              <p:cNvGrpSpPr>
                <a:grpSpLocks/>
              </p:cNvGrpSpPr>
              <p:nvPr/>
            </p:nvGrpSpPr>
            <p:grpSpPr bwMode="auto">
              <a:xfrm>
                <a:off x="1619" y="1304"/>
                <a:ext cx="1353" cy="374"/>
                <a:chOff x="1619" y="1304"/>
                <a:chExt cx="1353" cy="374"/>
              </a:xfrm>
            </p:grpSpPr>
            <p:sp>
              <p:nvSpPr>
                <p:cNvPr id="411665" name="Rectangle 17"/>
                <p:cNvSpPr>
                  <a:spLocks noChangeArrowheads="1"/>
                </p:cNvSpPr>
                <p:nvPr/>
              </p:nvSpPr>
              <p:spPr bwMode="auto">
                <a:xfrm>
                  <a:off x="1662" y="1304"/>
                  <a:ext cx="126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 op1</a:t>
                  </a:r>
                </a:p>
                <a:p>
                  <a:pPr eaLnBrk="0" hangingPunct="0"/>
                  <a:endParaRPr lang="en-US" sz="1400">
                    <a:solidFill>
                      <a:srgbClr val="006666"/>
                    </a:solidFill>
                  </a:endParaRPr>
                </a:p>
              </p:txBody>
            </p:sp>
            <p:sp>
              <p:nvSpPr>
                <p:cNvPr id="411693" name="Rectangle 45"/>
                <p:cNvSpPr>
                  <a:spLocks noChangeArrowheads="1"/>
                </p:cNvSpPr>
                <p:nvPr/>
              </p:nvSpPr>
              <p:spPr bwMode="auto">
                <a:xfrm>
                  <a:off x="1619" y="1304"/>
                  <a:ext cx="135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696" name="Group 48"/>
              <p:cNvGrpSpPr>
                <a:grpSpLocks/>
              </p:cNvGrpSpPr>
              <p:nvPr/>
            </p:nvGrpSpPr>
            <p:grpSpPr bwMode="auto">
              <a:xfrm>
                <a:off x="2972" y="1304"/>
                <a:ext cx="1671" cy="374"/>
                <a:chOff x="2972" y="1304"/>
                <a:chExt cx="1671" cy="374"/>
              </a:xfrm>
            </p:grpSpPr>
            <p:sp>
              <p:nvSpPr>
                <p:cNvPr id="411666" name="Rectangle 18"/>
                <p:cNvSpPr>
                  <a:spLocks noChangeArrowheads="1"/>
                </p:cNvSpPr>
                <p:nvPr/>
              </p:nvSpPr>
              <p:spPr bwMode="auto">
                <a:xfrm>
                  <a:off x="3015" y="1304"/>
                  <a:ext cx="158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true if op1 operand is not true.</a:t>
                  </a:r>
                </a:p>
                <a:p>
                  <a:pPr eaLnBrk="0" hangingPunct="0"/>
                  <a:endParaRPr lang="en-US">
                    <a:solidFill>
                      <a:srgbClr val="006666"/>
                    </a:solidFill>
                  </a:endParaRPr>
                </a:p>
              </p:txBody>
            </p:sp>
            <p:sp>
              <p:nvSpPr>
                <p:cNvPr id="411695" name="Rectangle 47"/>
                <p:cNvSpPr>
                  <a:spLocks noChangeArrowheads="1"/>
                </p:cNvSpPr>
                <p:nvPr/>
              </p:nvSpPr>
              <p:spPr bwMode="auto">
                <a:xfrm>
                  <a:off x="2972" y="1304"/>
                  <a:ext cx="167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1698" name="Rectangle 50"/>
            <p:cNvSpPr>
              <a:spLocks noChangeArrowheads="1"/>
            </p:cNvSpPr>
            <p:nvPr/>
          </p:nvSpPr>
          <p:spPr bwMode="auto">
            <a:xfrm>
              <a:off x="-4" y="-4"/>
              <a:ext cx="4651" cy="1686"/>
            </a:xfrm>
            <a:prstGeom prst="rect">
              <a:avLst/>
            </a:prstGeom>
            <a:noFill/>
            <a:ln w="1428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679952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307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Using Conditional Statements</a:t>
            </a:r>
            <a:r>
              <a:rPr lang="en-US" sz="3200" b="1">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rPr>
              <a:t>(Contd.)</a:t>
            </a:r>
            <a:endParaRPr lang="en-US" sz="1400">
              <a:solidFill>
                <a:srgbClr val="006666"/>
              </a:solidFill>
              <a:latin typeface="Verdana" pitchFamily="34" charset="0"/>
              <a:cs typeface="Times New Roman" pitchFamily="18" charset="0"/>
            </a:endParaRPr>
          </a:p>
          <a:p>
            <a:pPr>
              <a:spcBef>
                <a:spcPct val="20000"/>
              </a:spcBef>
            </a:pPr>
            <a:endParaRPr lang="en-US" sz="1400">
              <a:solidFill>
                <a:srgbClr val="006666"/>
              </a:solidFill>
              <a:latin typeface="Verdana" pitchFamily="34" charset="0"/>
              <a:cs typeface="Times New Roman" pitchFamily="18" charset="0"/>
            </a:endParaRP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Using the multiple if-else Statement:</a:t>
            </a:r>
          </a:p>
          <a:p>
            <a:pPr marL="1600200" lvl="3" indent="-228600">
              <a:spcBef>
                <a:spcPct val="20000"/>
              </a:spcBef>
              <a:buSzPct val="140000"/>
              <a:buFontTx/>
              <a:buChar char="•"/>
            </a:pPr>
            <a:r>
              <a:rPr lang="en-US" sz="1400">
                <a:solidFill>
                  <a:srgbClr val="006666"/>
                </a:solidFill>
                <a:latin typeface="Verdana" pitchFamily="34" charset="0"/>
                <a:cs typeface="Times New Roman" pitchFamily="18" charset="0"/>
              </a:rPr>
              <a:t>You can replace a  single </a:t>
            </a:r>
            <a:r>
              <a:rPr lang="en-US" sz="1400">
                <a:solidFill>
                  <a:srgbClr val="006666"/>
                </a:solidFill>
                <a:latin typeface="Courier New" pitchFamily="49" charset="0"/>
                <a:cs typeface="Times New Roman" pitchFamily="18" charset="0"/>
              </a:rPr>
              <a:t>if</a:t>
            </a:r>
            <a:r>
              <a:rPr lang="en-US" sz="1400">
                <a:solidFill>
                  <a:srgbClr val="006666"/>
                </a:solidFill>
                <a:latin typeface="Verdana" pitchFamily="34" charset="0"/>
                <a:cs typeface="Times New Roman" pitchFamily="18" charset="0"/>
              </a:rPr>
              <a:t> construct with multiple if-else statements to write a compound </a:t>
            </a:r>
            <a:r>
              <a:rPr lang="en-US" sz="1400">
                <a:solidFill>
                  <a:srgbClr val="006666"/>
                </a:solidFill>
                <a:latin typeface="Courier New" pitchFamily="49" charset="0"/>
                <a:cs typeface="Times New Roman" pitchFamily="18" charset="0"/>
              </a:rPr>
              <a:t>if</a:t>
            </a:r>
            <a:r>
              <a:rPr lang="en-US" sz="1400">
                <a:solidFill>
                  <a:srgbClr val="006666"/>
                </a:solidFill>
                <a:latin typeface="Verdana" pitchFamily="34" charset="0"/>
                <a:cs typeface="Times New Roman" pitchFamily="18" charset="0"/>
              </a:rPr>
              <a:t> statement.</a:t>
            </a:r>
          </a:p>
          <a:p>
            <a:pPr marL="1600200" lvl="3" indent="-228600">
              <a:spcBef>
                <a:spcPct val="20000"/>
              </a:spcBef>
              <a:buSzPct val="140000"/>
              <a:buFontTx/>
              <a:buChar char="•"/>
            </a:pPr>
            <a:r>
              <a:rPr lang="en-US" sz="1400">
                <a:solidFill>
                  <a:srgbClr val="006666"/>
                </a:solidFill>
                <a:latin typeface="Verdana" pitchFamily="34" charset="0"/>
                <a:cs typeface="Times New Roman" pitchFamily="18" charset="0"/>
              </a:rPr>
              <a:t>The multiple if-else construct allows you to check multiple boolean expressions in a single compound </a:t>
            </a:r>
            <a:r>
              <a:rPr lang="en-US" sz="1400">
                <a:solidFill>
                  <a:srgbClr val="006666"/>
                </a:solidFill>
                <a:latin typeface="Courier New" pitchFamily="49" charset="0"/>
                <a:cs typeface="Times New Roman" pitchFamily="18" charset="0"/>
              </a:rPr>
              <a:t>if</a:t>
            </a:r>
            <a:r>
              <a:rPr lang="en-US" sz="1400">
                <a:solidFill>
                  <a:srgbClr val="006666"/>
                </a:solidFill>
                <a:latin typeface="Verdana" pitchFamily="34" charset="0"/>
                <a:cs typeface="Times New Roman" pitchFamily="18" charset="0"/>
              </a:rPr>
              <a:t> statement. </a:t>
            </a:r>
          </a:p>
          <a:p>
            <a:pPr marL="1600200" lvl="3" indent="-228600">
              <a:spcBef>
                <a:spcPct val="20000"/>
              </a:spcBef>
              <a:buSzPct val="140000"/>
            </a:pP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413699" name="Line 307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94979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Using Conditional Statements</a:t>
            </a:r>
            <a:r>
              <a:rPr lang="en-US" sz="3200" b="1">
                <a:effectLst>
                  <a:outerShdw blurRad="38100" dist="38100" dir="2700000" algn="tl">
                    <a:srgbClr val="C0C0C0"/>
                  </a:outerShdw>
                </a:effectLst>
                <a:latin typeface="Verdana" pitchFamily="34" charset="0"/>
                <a:cs typeface="Times New Roman" pitchFamily="18" charset="0"/>
              </a:rPr>
              <a:t> </a:t>
            </a:r>
            <a:r>
              <a:rPr lang="en-US" sz="3200">
                <a:latin typeface="Verdana" pitchFamily="34" charset="0"/>
              </a:rPr>
              <a:t>(Contd.)</a:t>
            </a:r>
            <a:endParaRPr lang="en-US" sz="1400">
              <a:solidFill>
                <a:srgbClr val="006666"/>
              </a:solidFill>
              <a:latin typeface="Verdana" pitchFamily="34" charset="0"/>
              <a:cs typeface="Times New Roman" pitchFamily="18" charset="0"/>
            </a:endParaRPr>
          </a:p>
          <a:p>
            <a:pPr marL="742950" lvl="1" indent="-285750">
              <a:spcBef>
                <a:spcPct val="20000"/>
              </a:spcBef>
              <a:buSzPct val="140000"/>
            </a:pPr>
            <a:r>
              <a:rPr lang="en-US" sz="1400">
                <a:solidFill>
                  <a:srgbClr val="006666"/>
                </a:solidFill>
                <a:latin typeface="Verdana" pitchFamily="34" charset="0"/>
                <a:cs typeface="Times New Roman" pitchFamily="18" charset="0"/>
              </a:rPr>
              <a:t>	</a:t>
            </a: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Using the multiple if-else Statement (Contd.):</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The syntax of the multiple if-else statements is:</a:t>
            </a:r>
          </a:p>
          <a:p>
            <a:pPr marL="1600200" lvl="3" indent="-228600">
              <a:spcBef>
                <a:spcPct val="20000"/>
              </a:spcBef>
              <a:buSzPct val="140000"/>
            </a:pPr>
            <a:r>
              <a:rPr lang="en-US" sz="1400">
                <a:solidFill>
                  <a:srgbClr val="006666"/>
                </a:solidFill>
                <a:latin typeface="Courier New" pitchFamily="49" charset="0"/>
                <a:cs typeface="Courier New" pitchFamily="49" charset="0"/>
              </a:rPr>
              <a:t>if (Boolean_expression_1)</a:t>
            </a:r>
          </a:p>
          <a:p>
            <a:pPr marL="1600200" lvl="3" indent="-228600">
              <a:spcBef>
                <a:spcPct val="20000"/>
              </a:spcBef>
              <a:buSzPct val="140000"/>
            </a:pPr>
            <a:r>
              <a:rPr lang="en-US" sz="1400">
                <a:solidFill>
                  <a:srgbClr val="006666"/>
                </a:solidFill>
                <a:latin typeface="Courier New" pitchFamily="49" charset="0"/>
                <a:cs typeface="Courier New" pitchFamily="49" charset="0"/>
              </a:rPr>
              <a:t>{</a:t>
            </a:r>
          </a:p>
          <a:p>
            <a:pPr marL="1600200" lvl="3" indent="-228600">
              <a:spcBef>
                <a:spcPct val="20000"/>
              </a:spcBef>
              <a:buSzPct val="140000"/>
            </a:pPr>
            <a:r>
              <a:rPr lang="en-US" sz="1400">
                <a:solidFill>
                  <a:srgbClr val="006666"/>
                </a:solidFill>
                <a:latin typeface="Courier New" pitchFamily="49" charset="0"/>
                <a:cs typeface="Courier New" pitchFamily="49" charset="0"/>
              </a:rPr>
              <a:t>	statements</a:t>
            </a:r>
          </a:p>
          <a:p>
            <a:pPr marL="1600200" lvl="3" indent="-228600">
              <a:spcBef>
                <a:spcPct val="20000"/>
              </a:spcBef>
              <a:buSzPct val="140000"/>
            </a:pPr>
            <a:r>
              <a:rPr lang="en-US" sz="1400">
                <a:solidFill>
                  <a:srgbClr val="006666"/>
                </a:solidFill>
                <a:latin typeface="Courier New" pitchFamily="49" charset="0"/>
                <a:cs typeface="Courier New" pitchFamily="49" charset="0"/>
              </a:rPr>
              <a:t>}</a:t>
            </a:r>
          </a:p>
          <a:p>
            <a:pPr marL="1600200" lvl="3" indent="-228600">
              <a:spcBef>
                <a:spcPct val="20000"/>
              </a:spcBef>
              <a:buSzPct val="140000"/>
            </a:pPr>
            <a:r>
              <a:rPr lang="en-US" sz="1400">
                <a:solidFill>
                  <a:srgbClr val="006666"/>
                </a:solidFill>
                <a:latin typeface="Courier New" pitchFamily="49" charset="0"/>
                <a:cs typeface="Courier New" pitchFamily="49" charset="0"/>
              </a:rPr>
              <a:t>else if (Boolean_expression_2)</a:t>
            </a:r>
          </a:p>
          <a:p>
            <a:pPr marL="1600200" lvl="3" indent="-228600">
              <a:spcBef>
                <a:spcPct val="20000"/>
              </a:spcBef>
              <a:buSzPct val="140000"/>
            </a:pPr>
            <a:r>
              <a:rPr lang="en-US" sz="1400">
                <a:solidFill>
                  <a:srgbClr val="006666"/>
                </a:solidFill>
                <a:latin typeface="Courier New" pitchFamily="49" charset="0"/>
                <a:cs typeface="Courier New" pitchFamily="49" charset="0"/>
              </a:rPr>
              <a:t>{</a:t>
            </a:r>
          </a:p>
          <a:p>
            <a:pPr marL="1600200" lvl="3" indent="-228600">
              <a:spcBef>
                <a:spcPct val="20000"/>
              </a:spcBef>
              <a:buSzPct val="140000"/>
            </a:pPr>
            <a:r>
              <a:rPr lang="en-US" sz="1400">
                <a:solidFill>
                  <a:srgbClr val="006666"/>
                </a:solidFill>
                <a:latin typeface="Courier New" pitchFamily="49" charset="0"/>
                <a:cs typeface="Courier New" pitchFamily="49" charset="0"/>
              </a:rPr>
              <a:t>	statements</a:t>
            </a:r>
          </a:p>
          <a:p>
            <a:pPr marL="1600200" lvl="3" indent="-228600">
              <a:spcBef>
                <a:spcPct val="20000"/>
              </a:spcBef>
              <a:buSzPct val="140000"/>
            </a:pPr>
            <a:r>
              <a:rPr lang="en-US" sz="1400">
                <a:solidFill>
                  <a:srgbClr val="006666"/>
                </a:solidFill>
                <a:latin typeface="Courier New" pitchFamily="49" charset="0"/>
                <a:cs typeface="Courier New" pitchFamily="49" charset="0"/>
              </a:rPr>
              <a:t>}</a:t>
            </a:r>
          </a:p>
          <a:p>
            <a:pPr marL="1600200" lvl="3" indent="-228600">
              <a:spcBef>
                <a:spcPct val="20000"/>
              </a:spcBef>
              <a:buSzPct val="140000"/>
            </a:pPr>
            <a:r>
              <a:rPr lang="en-US" sz="1400">
                <a:solidFill>
                  <a:srgbClr val="006666"/>
                </a:solidFill>
                <a:latin typeface="Courier New" pitchFamily="49" charset="0"/>
                <a:cs typeface="Courier New" pitchFamily="49" charset="0"/>
              </a:rPr>
              <a:t>else (Boolean_expression_3)</a:t>
            </a:r>
          </a:p>
          <a:p>
            <a:pPr marL="1600200" lvl="3" indent="-228600">
              <a:spcBef>
                <a:spcPct val="20000"/>
              </a:spcBef>
              <a:buSzPct val="140000"/>
            </a:pPr>
            <a:r>
              <a:rPr lang="en-US" sz="1400">
                <a:solidFill>
                  <a:srgbClr val="006666"/>
                </a:solidFill>
                <a:latin typeface="Courier New" pitchFamily="49" charset="0"/>
                <a:cs typeface="Courier New" pitchFamily="49" charset="0"/>
              </a:rPr>
              <a:t>{</a:t>
            </a:r>
          </a:p>
          <a:p>
            <a:pPr marL="1600200" lvl="3" indent="-228600">
              <a:spcBef>
                <a:spcPct val="20000"/>
              </a:spcBef>
              <a:buSzPct val="140000"/>
            </a:pPr>
            <a:r>
              <a:rPr lang="en-US" sz="1400">
                <a:solidFill>
                  <a:srgbClr val="006666"/>
                </a:solidFill>
                <a:latin typeface="Courier New" pitchFamily="49" charset="0"/>
                <a:cs typeface="Courier New" pitchFamily="49" charset="0"/>
              </a:rPr>
              <a:t>	statements}</a:t>
            </a:r>
          </a:p>
          <a:p>
            <a:pPr marL="1600200" lvl="3" indent="-228600">
              <a:spcBef>
                <a:spcPct val="20000"/>
              </a:spcBef>
              <a:buSzPct val="140000"/>
            </a:pPr>
            <a:endParaRPr lang="en-US" sz="1400">
              <a:solidFill>
                <a:srgbClr val="006666"/>
              </a:solidFill>
              <a:latin typeface="Courier New" pitchFamily="49" charset="0"/>
              <a:cs typeface="Courier New" pitchFamily="49" charset="0"/>
            </a:endParaRPr>
          </a:p>
        </p:txBody>
      </p:sp>
      <p:sp>
        <p:nvSpPr>
          <p:cNvPr id="415747"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9561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3200">
                <a:latin typeface="Verdana" pitchFamily="34" charset="0"/>
              </a:rPr>
              <a:t>Structure of Java Application (Contd.)</a:t>
            </a: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Accessing Data Members of a Class</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Assign values to data members of the object before using them.</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You can access the data members of a class outside the class by specifying the object name followed by the dot operator and the data member name.  </a:t>
            </a:r>
          </a:p>
          <a:p>
            <a:pPr marL="1600200" lvl="3" indent="-228600">
              <a:spcBef>
                <a:spcPct val="20000"/>
              </a:spcBef>
              <a:buSzPct val="140000"/>
            </a:pPr>
            <a:r>
              <a:rPr lang="en-US" sz="1400">
                <a:solidFill>
                  <a:srgbClr val="006666"/>
                </a:solidFill>
                <a:latin typeface="Courier New" pitchFamily="49" charset="0"/>
                <a:cs typeface="Times New Roman" pitchFamily="18" charset="0"/>
              </a:rPr>
              <a:t>e1.employeeName="John";</a:t>
            </a:r>
          </a:p>
          <a:p>
            <a:pPr marL="1600200" lvl="3" indent="-228600">
              <a:spcBef>
                <a:spcPct val="20000"/>
              </a:spcBef>
              <a:buSzPct val="140000"/>
            </a:pPr>
            <a:r>
              <a:rPr lang="en-US" sz="1400">
                <a:solidFill>
                  <a:srgbClr val="006666"/>
                </a:solidFill>
                <a:latin typeface="Courier New" pitchFamily="49" charset="0"/>
                <a:cs typeface="Times New Roman" pitchFamily="18" charset="0"/>
              </a:rPr>
              <a:t>e2.emmployeeName="Andy";</a:t>
            </a:r>
          </a:p>
          <a:p>
            <a:pPr marL="1600200" lvl="3" indent="-228600">
              <a:spcBef>
                <a:spcPct val="20000"/>
              </a:spcBef>
              <a:buSzPct val="140000"/>
            </a:pPr>
            <a:r>
              <a:rPr lang="en-US" sz="1400">
                <a:solidFill>
                  <a:srgbClr val="006666"/>
                </a:solidFill>
                <a:latin typeface="Verdana"/>
                <a:cs typeface="Times New Roman" pitchFamily="18" charset="0"/>
              </a:rPr>
              <a:t> </a:t>
            </a:r>
            <a:endParaRPr lang="en-US" sz="1400">
              <a:solidFill>
                <a:srgbClr val="006666"/>
              </a:solidFill>
              <a:latin typeface="Courier New" pitchFamily="49" charset="0"/>
              <a:cs typeface="Times New Roman" pitchFamily="18" charset="0"/>
            </a:endParaRPr>
          </a:p>
          <a:p>
            <a:pPr marL="1600200" lvl="3" indent="-228600">
              <a:spcBef>
                <a:spcPct val="20000"/>
              </a:spcBef>
              <a:buSzPct val="140000"/>
            </a:pPr>
            <a:r>
              <a:rPr lang="en-US" sz="1400">
                <a:solidFill>
                  <a:srgbClr val="006666"/>
                </a:solidFill>
                <a:latin typeface="Courier New" pitchFamily="49" charset="0"/>
                <a:cs typeface="Times New Roman" pitchFamily="18" charset="0"/>
              </a:rPr>
              <a:t>e1.employeeID=1;</a:t>
            </a:r>
          </a:p>
          <a:p>
            <a:pPr marL="1600200" lvl="3" indent="-228600">
              <a:spcBef>
                <a:spcPct val="20000"/>
              </a:spcBef>
              <a:buSzPct val="140000"/>
            </a:pPr>
            <a:r>
              <a:rPr lang="en-US" sz="1400">
                <a:solidFill>
                  <a:srgbClr val="006666"/>
                </a:solidFill>
                <a:latin typeface="Courier New" pitchFamily="49" charset="0"/>
                <a:cs typeface="Times New Roman" pitchFamily="18" charset="0"/>
              </a:rPr>
              <a:t>e2.employeeID=2;	</a:t>
            </a:r>
          </a:p>
          <a:p>
            <a:pPr marL="1600200" lvl="3" indent="-228600">
              <a:spcBef>
                <a:spcPct val="20000"/>
              </a:spcBef>
              <a:buSzPct val="140000"/>
            </a:pPr>
            <a:r>
              <a:rPr lang="en-US" sz="1400">
                <a:solidFill>
                  <a:srgbClr val="006666"/>
                </a:solidFill>
                <a:latin typeface="Courier New" pitchFamily="49" charset="0"/>
                <a:cs typeface="Times New Roman" pitchFamily="18" charset="0"/>
              </a:rPr>
              <a:t>e1.employeeDesignation = </a:t>
            </a:r>
            <a:r>
              <a:rPr lang="en-US" sz="1400">
                <a:solidFill>
                  <a:srgbClr val="006666"/>
                </a:solidFill>
                <a:latin typeface="Verdana"/>
                <a:cs typeface="Times New Roman" pitchFamily="18" charset="0"/>
              </a:rPr>
              <a:t>“</a:t>
            </a:r>
            <a:r>
              <a:rPr lang="en-US" sz="1400">
                <a:solidFill>
                  <a:srgbClr val="006666"/>
                </a:solidFill>
                <a:latin typeface="Courier New" pitchFamily="49" charset="0"/>
                <a:cs typeface="Times New Roman" pitchFamily="18" charset="0"/>
              </a:rPr>
              <a:t>Manager</a:t>
            </a:r>
            <a:r>
              <a:rPr lang="en-US" sz="1400">
                <a:solidFill>
                  <a:srgbClr val="006666"/>
                </a:solidFill>
                <a:latin typeface="Verdana"/>
                <a:cs typeface="Times New Roman" pitchFamily="18" charset="0"/>
              </a:rPr>
              <a:t>”</a:t>
            </a:r>
            <a:r>
              <a:rPr lang="en-US" sz="1400">
                <a:solidFill>
                  <a:srgbClr val="006666"/>
                </a:solidFill>
                <a:latin typeface="Courier New" pitchFamily="49" charset="0"/>
                <a:cs typeface="Times New Roman" pitchFamily="18" charset="0"/>
              </a:rPr>
              <a:t>;</a:t>
            </a:r>
          </a:p>
          <a:p>
            <a:pPr marL="1600200" lvl="3" indent="-228600">
              <a:spcBef>
                <a:spcPct val="20000"/>
              </a:spcBef>
              <a:buSzPct val="140000"/>
            </a:pPr>
            <a:r>
              <a:rPr lang="en-US" sz="1400">
                <a:solidFill>
                  <a:srgbClr val="006666"/>
                </a:solidFill>
                <a:latin typeface="Courier New" pitchFamily="49" charset="0"/>
                <a:cs typeface="Times New Roman" pitchFamily="18" charset="0"/>
              </a:rPr>
              <a:t>e2.employeeDesignation = </a:t>
            </a:r>
            <a:r>
              <a:rPr lang="en-US" sz="1400">
                <a:solidFill>
                  <a:srgbClr val="006666"/>
                </a:solidFill>
                <a:latin typeface="Verdana"/>
                <a:cs typeface="Times New Roman" pitchFamily="18" charset="0"/>
              </a:rPr>
              <a:t>“</a:t>
            </a:r>
            <a:r>
              <a:rPr lang="en-US" sz="1400">
                <a:solidFill>
                  <a:srgbClr val="006666"/>
                </a:solidFill>
                <a:latin typeface="Courier New" pitchFamily="49" charset="0"/>
                <a:cs typeface="Times New Roman" pitchFamily="18" charset="0"/>
              </a:rPr>
              <a:t>Director</a:t>
            </a:r>
            <a:r>
              <a:rPr lang="en-US" sz="1400">
                <a:solidFill>
                  <a:srgbClr val="006666"/>
                </a:solidFill>
                <a:latin typeface="Verdana"/>
                <a:cs typeface="Times New Roman" pitchFamily="18" charset="0"/>
              </a:rPr>
              <a:t>”</a:t>
            </a:r>
            <a:r>
              <a:rPr lang="en-US" sz="1400">
                <a:solidFill>
                  <a:srgbClr val="006666"/>
                </a:solidFill>
                <a:latin typeface="Courier New" pitchFamily="49" charset="0"/>
                <a:cs typeface="Times New Roman" pitchFamily="18" charset="0"/>
              </a:rPr>
              <a:t>;</a:t>
            </a:r>
            <a:r>
              <a:rPr lang="en-US" sz="1400">
                <a:solidFill>
                  <a:srgbClr val="006666"/>
                </a:solidFill>
                <a:latin typeface="Courier New" pitchFamily="49" charset="0"/>
                <a:cs typeface="Courier New" pitchFamily="49" charset="0"/>
              </a:rPr>
              <a:t> 	</a:t>
            </a:r>
          </a:p>
        </p:txBody>
      </p:sp>
      <p:sp>
        <p:nvSpPr>
          <p:cNvPr id="346117"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Conditional Statements</a:t>
            </a:r>
          </a:p>
          <a:p>
            <a:pPr marL="457200" indent="-457200">
              <a:spcBef>
                <a:spcPct val="20000"/>
              </a:spcBef>
            </a:pPr>
            <a:r>
              <a:rPr lang="en-US" sz="3200">
                <a:latin typeface="Verdana" pitchFamily="34" charset="0"/>
              </a:rPr>
              <a:t>(Contd.)</a:t>
            </a:r>
            <a:endParaRPr lang="en-US" sz="1400">
              <a:solidFill>
                <a:srgbClr val="006666"/>
              </a:solidFill>
              <a:latin typeface="Verdana" pitchFamily="34" charset="0"/>
              <a:cs typeface="Times New Roman" pitchFamily="18"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switch-case Construct:</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Successively tests the value of an expression or a variable against a list of case labels with integer or character constants.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When a match is found in one of the case labels, the statements associated with that case label get executed.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Courier New" pitchFamily="49" charset="0"/>
              </a:rPr>
              <a:t>switch</a:t>
            </a:r>
            <a:r>
              <a:rPr lang="en-US" sz="1400">
                <a:solidFill>
                  <a:srgbClr val="006666"/>
                </a:solidFill>
                <a:latin typeface="Verdana" pitchFamily="34" charset="0"/>
                <a:cs typeface="Times New Roman" pitchFamily="18" charset="0"/>
              </a:rPr>
              <a:t> keyword in the switch-case construct contains the variable or the expression whose value is evaluated to select a case label.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Courier New" pitchFamily="49" charset="0"/>
              </a:rPr>
              <a:t>case</a:t>
            </a:r>
            <a:r>
              <a:rPr lang="en-US" sz="1400">
                <a:solidFill>
                  <a:srgbClr val="006666"/>
                </a:solidFill>
                <a:latin typeface="Verdana" pitchFamily="34" charset="0"/>
                <a:cs typeface="Times New Roman" pitchFamily="18" charset="0"/>
              </a:rPr>
              <a:t> keyword is followed by a constant and a colon.</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data type of case constant should match the switch variable.</a:t>
            </a:r>
          </a:p>
          <a:p>
            <a:pPr marL="1828800" lvl="3"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323587"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87657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Conditional Statements</a:t>
            </a:r>
          </a:p>
          <a:p>
            <a:pPr marL="457200" indent="-457200">
              <a:spcBef>
                <a:spcPct val="20000"/>
              </a:spcBef>
            </a:pPr>
            <a:r>
              <a:rPr lang="en-US" sz="3200">
                <a:latin typeface="Verdana" pitchFamily="34" charset="0"/>
              </a:rPr>
              <a:t>(Contd.)</a:t>
            </a:r>
            <a:endParaRPr lang="en-US" sz="1400">
              <a:solidFill>
                <a:srgbClr val="006666"/>
              </a:solidFill>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switch-case Construct (Contd.)</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syntax of the switch-case construct is:</a:t>
            </a:r>
          </a:p>
          <a:p>
            <a:pPr marL="1828800" lvl="3" indent="-457200">
              <a:spcBef>
                <a:spcPct val="20000"/>
              </a:spcBef>
              <a:buSzPct val="140000"/>
            </a:pPr>
            <a:r>
              <a:rPr lang="en-US" sz="1400">
                <a:solidFill>
                  <a:srgbClr val="006666"/>
                </a:solidFill>
                <a:latin typeface="Courier New" pitchFamily="49" charset="0"/>
                <a:cs typeface="Courier New" pitchFamily="49" charset="0"/>
              </a:rPr>
              <a:t>switch(expression or variable name)</a:t>
            </a:r>
          </a:p>
          <a:p>
            <a:pPr marL="1828800" lvl="3" indent="-457200">
              <a:spcBef>
                <a:spcPct val="20000"/>
              </a:spcBef>
              <a:buSzPct val="140000"/>
            </a:pPr>
            <a:r>
              <a:rPr lang="en-US" sz="1400">
                <a:solidFill>
                  <a:srgbClr val="006666"/>
                </a:solidFill>
                <a:latin typeface="Courier New" pitchFamily="49" charset="0"/>
                <a:cs typeface="Courier New" pitchFamily="49" charset="0"/>
              </a:rPr>
              <a:t>	{</a:t>
            </a:r>
          </a:p>
          <a:p>
            <a:pPr marL="1828800" lvl="3" indent="-457200">
              <a:spcBef>
                <a:spcPct val="20000"/>
              </a:spcBef>
              <a:buSzPct val="140000"/>
            </a:pPr>
            <a:r>
              <a:rPr lang="en-US" sz="1400">
                <a:solidFill>
                  <a:srgbClr val="006666"/>
                </a:solidFill>
                <a:latin typeface="Courier New" pitchFamily="49" charset="0"/>
                <a:cs typeface="Courier New" pitchFamily="49" charset="0"/>
              </a:rPr>
              <a:t>	case Expr1:</a:t>
            </a:r>
          </a:p>
          <a:p>
            <a:pPr marL="1828800" lvl="3" indent="-457200">
              <a:spcBef>
                <a:spcPct val="20000"/>
              </a:spcBef>
              <a:buSzPct val="140000"/>
            </a:pPr>
            <a:r>
              <a:rPr lang="en-US" sz="1400">
                <a:solidFill>
                  <a:srgbClr val="006666"/>
                </a:solidFill>
                <a:latin typeface="Courier New" pitchFamily="49" charset="0"/>
                <a:cs typeface="Courier New" pitchFamily="49" charset="0"/>
              </a:rPr>
              <a:t>		statements;</a:t>
            </a:r>
          </a:p>
          <a:p>
            <a:pPr marL="1828800" lvl="3" indent="-457200">
              <a:spcBef>
                <a:spcPct val="20000"/>
              </a:spcBef>
              <a:buSzPct val="140000"/>
            </a:pPr>
            <a:r>
              <a:rPr lang="en-US" sz="1400">
                <a:solidFill>
                  <a:srgbClr val="006666"/>
                </a:solidFill>
                <a:latin typeface="Courier New" pitchFamily="49" charset="0"/>
                <a:cs typeface="Courier New" pitchFamily="49" charset="0"/>
              </a:rPr>
              <a:t>		break;</a:t>
            </a:r>
          </a:p>
          <a:p>
            <a:pPr marL="1828800" lvl="3" indent="-457200">
              <a:spcBef>
                <a:spcPct val="20000"/>
              </a:spcBef>
              <a:buSzPct val="140000"/>
            </a:pPr>
            <a:r>
              <a:rPr lang="en-US" sz="1400">
                <a:solidFill>
                  <a:srgbClr val="006666"/>
                </a:solidFill>
                <a:latin typeface="Courier New" pitchFamily="49" charset="0"/>
                <a:cs typeface="Courier New" pitchFamily="49" charset="0"/>
              </a:rPr>
              <a:t>	case Expr2:	</a:t>
            </a:r>
          </a:p>
          <a:p>
            <a:pPr marL="1828800" lvl="3" indent="-457200">
              <a:spcBef>
                <a:spcPct val="20000"/>
              </a:spcBef>
              <a:buSzPct val="140000"/>
            </a:pPr>
            <a:r>
              <a:rPr lang="en-US" sz="1400">
                <a:solidFill>
                  <a:srgbClr val="006666"/>
                </a:solidFill>
                <a:latin typeface="Courier New" pitchFamily="49" charset="0"/>
                <a:cs typeface="Courier New" pitchFamily="49" charset="0"/>
              </a:rPr>
              <a:t>		statements;</a:t>
            </a:r>
          </a:p>
          <a:p>
            <a:pPr marL="1828800" lvl="3" indent="-457200">
              <a:spcBef>
                <a:spcPct val="20000"/>
              </a:spcBef>
              <a:buSzPct val="140000"/>
            </a:pPr>
            <a:r>
              <a:rPr lang="en-US" sz="1400">
                <a:solidFill>
                  <a:srgbClr val="006666"/>
                </a:solidFill>
                <a:latin typeface="Courier New" pitchFamily="49" charset="0"/>
                <a:cs typeface="Courier New" pitchFamily="49" charset="0"/>
              </a:rPr>
              <a:t>		break;</a:t>
            </a:r>
          </a:p>
          <a:p>
            <a:pPr marL="1828800" lvl="3" indent="-457200">
              <a:spcBef>
                <a:spcPct val="20000"/>
              </a:spcBef>
              <a:buSzPct val="140000"/>
            </a:pPr>
            <a:r>
              <a:rPr lang="en-US" sz="1400">
                <a:solidFill>
                  <a:srgbClr val="006666"/>
                </a:solidFill>
                <a:latin typeface="Courier New" pitchFamily="49" charset="0"/>
                <a:cs typeface="Courier New" pitchFamily="49" charset="0"/>
              </a:rPr>
              <a:t>	default:</a:t>
            </a:r>
          </a:p>
          <a:p>
            <a:pPr marL="1828800" lvl="3" indent="-457200">
              <a:spcBef>
                <a:spcPct val="20000"/>
              </a:spcBef>
              <a:buSzPct val="140000"/>
            </a:pPr>
            <a:r>
              <a:rPr lang="en-US" sz="1400">
                <a:solidFill>
                  <a:srgbClr val="006666"/>
                </a:solidFill>
                <a:latin typeface="Courier New" pitchFamily="49" charset="0"/>
                <a:cs typeface="Courier New" pitchFamily="49" charset="0"/>
              </a:rPr>
              <a:t>		statements; }</a:t>
            </a:r>
          </a:p>
          <a:p>
            <a:pPr marL="1828800" lvl="3"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32563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38840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Conditional Statements</a:t>
            </a:r>
          </a:p>
          <a:p>
            <a:pPr marL="457200" indent="-457200">
              <a:spcBef>
                <a:spcPct val="20000"/>
              </a:spcBef>
            </a:pPr>
            <a:r>
              <a:rPr lang="en-US" sz="3200">
                <a:latin typeface="Verdana" pitchFamily="34" charset="0"/>
              </a:rPr>
              <a:t>(Contd.)</a:t>
            </a:r>
            <a:endParaRPr lang="en-US" sz="1400">
              <a:solidFill>
                <a:srgbClr val="006666"/>
              </a:solidFill>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switch-case construct (Contd.)</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Statements associated with the default keyword are executed if the value of the switch variable does not match any of the case constants. </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The break statement used in the case label causes the program flow to exit from the body of the switch-case construct. </a:t>
            </a:r>
          </a:p>
          <a:p>
            <a:pPr marL="1828800" lvl="3"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417795"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93177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Conditional Statements</a:t>
            </a:r>
          </a:p>
          <a:p>
            <a:pPr marL="457200" indent="-457200">
              <a:spcBef>
                <a:spcPct val="20000"/>
              </a:spcBef>
            </a:pPr>
            <a:r>
              <a:rPr lang="en-US" sz="3200">
                <a:latin typeface="Verdana" pitchFamily="34" charset="0"/>
              </a:rPr>
              <a:t>(Contd.)</a:t>
            </a: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break Statement:</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Causes the program flow to exit from the body of the switch construct. </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Control goes to the first statement following the end of the switch-case construct.</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If not used inside a case construct, the control passes to the next case statement and the remaining statements in the switch-case construct are executed. </a:t>
            </a:r>
          </a:p>
        </p:txBody>
      </p:sp>
      <p:sp>
        <p:nvSpPr>
          <p:cNvPr id="428035"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77404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Looping Statements </a:t>
            </a:r>
            <a:endParaRPr lang="en-US" sz="1400">
              <a:solidFill>
                <a:srgbClr val="006666"/>
              </a:solidFill>
              <a:latin typeface="Verdana" pitchFamily="34" charset="0"/>
              <a:cs typeface="Times New Roman" pitchFamily="18"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A looping statement causes a section of program to be executed a certain number of times.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repetition continues while the condition set in the looping statement remains true.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When the condition becomes false, the loop ends and the control is passed to the statement following the loop.</a:t>
            </a:r>
          </a:p>
        </p:txBody>
      </p:sp>
      <p:sp>
        <p:nvSpPr>
          <p:cNvPr id="327683"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5988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Looping Statements (Contd.)</a:t>
            </a:r>
            <a:endParaRPr lang="en-US" sz="1400">
              <a:solidFill>
                <a:srgbClr val="006666"/>
              </a:solidFill>
              <a:latin typeface="Verdana" pitchFamily="34" charset="0"/>
              <a:cs typeface="Times New Roman" pitchFamily="18"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for Loop: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Is a looping statement iterating for a fixed number of times.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Consists of the </a:t>
            </a:r>
            <a:r>
              <a:rPr lang="en-US" sz="1400">
                <a:solidFill>
                  <a:srgbClr val="006666"/>
                </a:solidFill>
                <a:latin typeface="Courier New" pitchFamily="49" charset="0"/>
                <a:cs typeface="Courier New" pitchFamily="49" charset="0"/>
              </a:rPr>
              <a:t>for</a:t>
            </a:r>
            <a:r>
              <a:rPr lang="en-US" sz="1400">
                <a:solidFill>
                  <a:srgbClr val="006666"/>
                </a:solidFill>
                <a:latin typeface="Verdana" pitchFamily="34" charset="0"/>
                <a:cs typeface="Times New Roman" pitchFamily="18" charset="0"/>
              </a:rPr>
              <a:t> keyword followed by parentheses containing three expressions, each separated by a semicolon.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three expressions in the </a:t>
            </a:r>
            <a:r>
              <a:rPr lang="en-US" sz="1400">
                <a:solidFill>
                  <a:srgbClr val="006666"/>
                </a:solidFill>
                <a:latin typeface="Courier New" pitchFamily="49" charset="0"/>
                <a:cs typeface="Times New Roman" pitchFamily="18" charset="0"/>
              </a:rPr>
              <a:t>for</a:t>
            </a:r>
            <a:r>
              <a:rPr lang="en-US" sz="1400">
                <a:solidFill>
                  <a:srgbClr val="006666"/>
                </a:solidFill>
                <a:latin typeface="Verdana" pitchFamily="34" charset="0"/>
                <a:cs typeface="Times New Roman" pitchFamily="18" charset="0"/>
              </a:rPr>
              <a:t> loop are:</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Initialization expression </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Test expression</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IterationExpr expression</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Is used when the number of iterations is known in advance.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For example, it can be used to determine the square of each of the first ten natural numbers.</a:t>
            </a:r>
          </a:p>
        </p:txBody>
      </p:sp>
      <p:sp>
        <p:nvSpPr>
          <p:cNvPr id="432131"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09551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609600" y="990600"/>
            <a:ext cx="8077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Using Looping Statements(Contd.)</a:t>
            </a:r>
            <a:endParaRPr lang="en-US" sz="3200" dirty="0">
              <a:latin typeface="Verdana" pitchFamily="34" charset="0"/>
            </a:endParaRPr>
          </a:p>
          <a:p>
            <a:pPr marL="457200" indent="-457200">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dirty="0">
                <a:solidFill>
                  <a:srgbClr val="006666"/>
                </a:solidFill>
                <a:latin typeface="Verdana" pitchFamily="34" charset="0"/>
                <a:cs typeface="Times New Roman" pitchFamily="18" charset="0"/>
              </a:rPr>
              <a:t>The for Loop (Contd.)</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The syntax of the </a:t>
            </a:r>
            <a:r>
              <a:rPr lang="en-US" sz="1400" dirty="0">
                <a:solidFill>
                  <a:srgbClr val="006666"/>
                </a:solidFill>
                <a:latin typeface="Courier New" pitchFamily="49" charset="0"/>
                <a:cs typeface="Times New Roman" pitchFamily="18" charset="0"/>
              </a:rPr>
              <a:t>for</a:t>
            </a:r>
            <a:r>
              <a:rPr lang="en-US" sz="1400" dirty="0">
                <a:solidFill>
                  <a:srgbClr val="006666"/>
                </a:solidFill>
                <a:latin typeface="Verdana" pitchFamily="34" charset="0"/>
                <a:cs typeface="Times New Roman" pitchFamily="18" charset="0"/>
              </a:rPr>
              <a:t> loop is:</a:t>
            </a:r>
          </a:p>
          <a:p>
            <a:pPr marL="1828800" lvl="3" indent="-457200">
              <a:spcBef>
                <a:spcPct val="20000"/>
              </a:spcBef>
              <a:buSzPct val="140000"/>
            </a:pPr>
            <a:r>
              <a:rPr lang="en-US" sz="1400" dirty="0">
                <a:solidFill>
                  <a:srgbClr val="006666"/>
                </a:solidFill>
                <a:latin typeface="Courier New" pitchFamily="49" charset="0"/>
                <a:cs typeface="Courier New" pitchFamily="49" charset="0"/>
              </a:rPr>
              <a:t>for(</a:t>
            </a:r>
            <a:r>
              <a:rPr lang="en-US" sz="1400" dirty="0" err="1">
                <a:solidFill>
                  <a:srgbClr val="006666"/>
                </a:solidFill>
                <a:latin typeface="Courier New" pitchFamily="49" charset="0"/>
                <a:cs typeface="Courier New" pitchFamily="49" charset="0"/>
              </a:rPr>
              <a:t>InitializationExpr</a:t>
            </a:r>
            <a:r>
              <a:rPr lang="en-US" sz="1400" dirty="0">
                <a:solidFill>
                  <a:srgbClr val="006666"/>
                </a:solidFill>
                <a:latin typeface="Courier New" pitchFamily="49" charset="0"/>
                <a:cs typeface="Courier New" pitchFamily="49" charset="0"/>
              </a:rPr>
              <a:t>; </a:t>
            </a:r>
            <a:r>
              <a:rPr lang="en-US" sz="1400" dirty="0" err="1">
                <a:solidFill>
                  <a:srgbClr val="006666"/>
                </a:solidFill>
                <a:latin typeface="Courier New" pitchFamily="49" charset="0"/>
                <a:cs typeface="Courier New" pitchFamily="49" charset="0"/>
              </a:rPr>
              <a:t>TestExpr</a:t>
            </a:r>
            <a:r>
              <a:rPr lang="en-US" sz="1400" dirty="0">
                <a:solidFill>
                  <a:srgbClr val="006666"/>
                </a:solidFill>
                <a:latin typeface="Courier New" pitchFamily="49" charset="0"/>
                <a:cs typeface="Courier New" pitchFamily="49" charset="0"/>
              </a:rPr>
              <a:t>; </a:t>
            </a:r>
            <a:r>
              <a:rPr lang="en-US" sz="1400" dirty="0" err="1">
                <a:solidFill>
                  <a:srgbClr val="006666"/>
                </a:solidFill>
                <a:latin typeface="Courier New" pitchFamily="49" charset="0"/>
                <a:cs typeface="Courier New" pitchFamily="49" charset="0"/>
              </a:rPr>
              <a:t>IterationExpr</a:t>
            </a:r>
            <a:r>
              <a:rPr lang="en-US" sz="1400" dirty="0">
                <a:solidFill>
                  <a:srgbClr val="006666"/>
                </a:solidFill>
                <a:latin typeface="Courier New" pitchFamily="49" charset="0"/>
                <a:cs typeface="Courier New" pitchFamily="49" charset="0"/>
              </a:rPr>
              <a:t>)</a:t>
            </a:r>
          </a:p>
          <a:p>
            <a:pPr marL="1828800" lvl="3" indent="-457200">
              <a:spcBef>
                <a:spcPct val="20000"/>
              </a:spcBef>
              <a:buSzPct val="140000"/>
            </a:pPr>
            <a:r>
              <a:rPr lang="en-US" sz="1400" dirty="0">
                <a:solidFill>
                  <a:srgbClr val="006666"/>
                </a:solidFill>
                <a:latin typeface="Courier New" pitchFamily="49" charset="0"/>
                <a:cs typeface="Courier New" pitchFamily="49" charset="0"/>
              </a:rPr>
              <a:t>	{</a:t>
            </a:r>
          </a:p>
          <a:p>
            <a:pPr marL="1828800" lvl="3" indent="-457200">
              <a:spcBef>
                <a:spcPct val="20000"/>
              </a:spcBef>
              <a:buSzPct val="140000"/>
            </a:pPr>
            <a:r>
              <a:rPr lang="en-US" sz="1400" dirty="0">
                <a:solidFill>
                  <a:srgbClr val="006666"/>
                </a:solidFill>
                <a:latin typeface="Courier New" pitchFamily="49" charset="0"/>
                <a:cs typeface="Courier New" pitchFamily="49" charset="0"/>
              </a:rPr>
              <a:t>		statement_1</a:t>
            </a:r>
          </a:p>
          <a:p>
            <a:pPr marL="1828800" lvl="3" indent="-457200">
              <a:spcBef>
                <a:spcPct val="20000"/>
              </a:spcBef>
              <a:buSzPct val="140000"/>
            </a:pPr>
            <a:r>
              <a:rPr lang="en-US" sz="1400" dirty="0">
                <a:solidFill>
                  <a:srgbClr val="006666"/>
                </a:solidFill>
                <a:latin typeface="Courier New" pitchFamily="49" charset="0"/>
                <a:cs typeface="Courier New" pitchFamily="49" charset="0"/>
              </a:rPr>
              <a:t>		statement_2</a:t>
            </a:r>
          </a:p>
          <a:p>
            <a:pPr marL="1828800" lvl="3" indent="-457200">
              <a:spcBef>
                <a:spcPct val="20000"/>
              </a:spcBef>
              <a:buSzPct val="140000"/>
            </a:pPr>
            <a:r>
              <a:rPr lang="en-US" sz="1400" dirty="0">
                <a:solidFill>
                  <a:srgbClr val="006666"/>
                </a:solidFill>
                <a:latin typeface="Courier New" pitchFamily="49" charset="0"/>
                <a:cs typeface="Courier New" pitchFamily="49" charset="0"/>
              </a:rPr>
              <a:t>		</a:t>
            </a:r>
            <a:r>
              <a:rPr lang="en-US" sz="1400" dirty="0">
                <a:solidFill>
                  <a:srgbClr val="006666"/>
                </a:solidFill>
                <a:latin typeface="Verdana"/>
                <a:cs typeface="Courier New" pitchFamily="49" charset="0"/>
              </a:rPr>
              <a:t>…</a:t>
            </a:r>
            <a:endParaRPr lang="en-US" sz="1400" dirty="0">
              <a:solidFill>
                <a:srgbClr val="006666"/>
              </a:solidFill>
              <a:latin typeface="Courier New" pitchFamily="49" charset="0"/>
              <a:cs typeface="Courier New" pitchFamily="49" charset="0"/>
            </a:endParaRPr>
          </a:p>
          <a:p>
            <a:pPr marL="1828800" lvl="3" indent="-457200">
              <a:spcBef>
                <a:spcPct val="20000"/>
              </a:spcBef>
              <a:buSzPct val="140000"/>
            </a:pPr>
            <a:r>
              <a:rPr lang="en-US" sz="1400" dirty="0">
                <a:solidFill>
                  <a:srgbClr val="006666"/>
                </a:solidFill>
                <a:latin typeface="Courier New" pitchFamily="49" charset="0"/>
                <a:cs typeface="Courier New" pitchFamily="49" charset="0"/>
              </a:rPr>
              <a:t>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In the preceding syntax, the initialization expression is executed only once, when the control is passed to the for loop for the first time. The initialization expression gives the loop variable an initial value.</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The test expression is executed each time the control passes to the beginning of the loop. If true, the body  of the loop is executed, otherwise not.</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The </a:t>
            </a:r>
            <a:r>
              <a:rPr lang="en-US" sz="1400" dirty="0" err="1">
                <a:solidFill>
                  <a:srgbClr val="006666"/>
                </a:solidFill>
                <a:latin typeface="Verdana" pitchFamily="34" charset="0"/>
                <a:cs typeface="Times New Roman" pitchFamily="18" charset="0"/>
              </a:rPr>
              <a:t>IterationExpr</a:t>
            </a:r>
            <a:r>
              <a:rPr lang="en-US" sz="1400" dirty="0">
                <a:solidFill>
                  <a:srgbClr val="006666"/>
                </a:solidFill>
                <a:latin typeface="Verdana" pitchFamily="34" charset="0"/>
                <a:cs typeface="Times New Roman" pitchFamily="18" charset="0"/>
              </a:rPr>
              <a:t> expression is always executed when the control returns to the beginning of the loop in each loop iteration.</a:t>
            </a:r>
          </a:p>
          <a:p>
            <a:pPr marL="2286000" lvl="4"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2479897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Looping Statements(Contd.)</a:t>
            </a:r>
            <a:endParaRPr lang="en-US" sz="3200">
              <a:latin typeface="Verdana" pitchFamily="34"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for Loop (Contd.)</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following figure shows the use of </a:t>
            </a:r>
            <a:r>
              <a:rPr lang="en-US" sz="1400">
                <a:solidFill>
                  <a:srgbClr val="006666"/>
                </a:solidFill>
                <a:latin typeface="Courier New" pitchFamily="49" charset="0"/>
                <a:cs typeface="Times New Roman" pitchFamily="18" charset="0"/>
              </a:rPr>
              <a:t>for</a:t>
            </a:r>
            <a:r>
              <a:rPr lang="en-US" sz="1400">
                <a:solidFill>
                  <a:srgbClr val="006666"/>
                </a:solidFill>
                <a:latin typeface="Verdana" pitchFamily="34" charset="0"/>
                <a:cs typeface="Times New Roman" pitchFamily="18" charset="0"/>
              </a:rPr>
              <a:t> loop:</a:t>
            </a:r>
          </a:p>
          <a:p>
            <a:pPr marL="1828800" lvl="3" indent="-457200">
              <a:spcBef>
                <a:spcPct val="20000"/>
              </a:spcBef>
              <a:buSzPct val="140000"/>
            </a:pPr>
            <a:endParaRPr lang="en-US" sz="1400">
              <a:solidFill>
                <a:srgbClr val="006666"/>
              </a:solidFill>
              <a:latin typeface="Verdana" pitchFamily="34" charset="0"/>
              <a:cs typeface="Times New Roman" pitchFamily="18" charset="0"/>
            </a:endParaRPr>
          </a:p>
          <a:p>
            <a:pPr marL="2286000" lvl="4"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44851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48517" name="Picture 5" descr="0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066925" y="3017838"/>
            <a:ext cx="4276725"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065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Looping Statements(Contd.)</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Times New Roman" pitchFamily="18" charset="0"/>
              </a:rPr>
              <a:t>while</a:t>
            </a:r>
            <a:r>
              <a:rPr lang="en-US" sz="1400">
                <a:solidFill>
                  <a:srgbClr val="006666"/>
                </a:solidFill>
                <a:latin typeface="Verdana" pitchFamily="34" charset="0"/>
                <a:cs typeface="Times New Roman" pitchFamily="18" charset="0"/>
              </a:rPr>
              <a:t> Loop: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Executes a statement or a block of statements as long as the evaluating condition remains true.</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evaluating condition has to be a boolean expression and must return a boolean value that can be true or false.</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syntax of the </a:t>
            </a:r>
            <a:r>
              <a:rPr lang="en-US" sz="1400">
                <a:solidFill>
                  <a:srgbClr val="006666"/>
                </a:solidFill>
                <a:latin typeface="Courier New" pitchFamily="49" charset="0"/>
                <a:cs typeface="Times New Roman" pitchFamily="18" charset="0"/>
              </a:rPr>
              <a:t>while</a:t>
            </a:r>
            <a:r>
              <a:rPr lang="en-US" sz="1400">
                <a:solidFill>
                  <a:srgbClr val="006666"/>
                </a:solidFill>
                <a:latin typeface="Verdana" pitchFamily="34" charset="0"/>
                <a:cs typeface="Times New Roman" pitchFamily="18" charset="0"/>
              </a:rPr>
              <a:t> loop is:</a:t>
            </a:r>
          </a:p>
          <a:p>
            <a:pPr marL="1828800" lvl="3" indent="-457200">
              <a:spcBef>
                <a:spcPct val="20000"/>
              </a:spcBef>
              <a:buSzPct val="140000"/>
            </a:pPr>
            <a:r>
              <a:rPr lang="en-US" sz="1400">
                <a:solidFill>
                  <a:srgbClr val="006666"/>
                </a:solidFill>
                <a:latin typeface="Courier New" pitchFamily="49" charset="0"/>
                <a:cs typeface="Courier New" pitchFamily="49" charset="0"/>
              </a:rPr>
              <a:t>while(Bool_Expr)</a:t>
            </a:r>
          </a:p>
          <a:p>
            <a:pPr marL="1828800" lvl="3" indent="-457200">
              <a:spcBef>
                <a:spcPct val="20000"/>
              </a:spcBef>
              <a:buSzPct val="140000"/>
            </a:pPr>
            <a:r>
              <a:rPr lang="en-US" sz="1400">
                <a:solidFill>
                  <a:srgbClr val="006666"/>
                </a:solidFill>
                <a:latin typeface="Courier New" pitchFamily="49" charset="0"/>
                <a:cs typeface="Courier New" pitchFamily="49" charset="0"/>
              </a:rPr>
              <a:t>	{</a:t>
            </a:r>
          </a:p>
          <a:p>
            <a:pPr marL="1828800" lvl="3" indent="-457200">
              <a:spcBef>
                <a:spcPct val="20000"/>
              </a:spcBef>
              <a:buSzPct val="140000"/>
            </a:pPr>
            <a:r>
              <a:rPr lang="en-US" sz="1400">
                <a:solidFill>
                  <a:srgbClr val="006666"/>
                </a:solidFill>
                <a:latin typeface="Courier New" pitchFamily="49" charset="0"/>
                <a:cs typeface="Courier New" pitchFamily="49" charset="0"/>
              </a:rPr>
              <a:t>	      statements; //executed as long as Bool_Expr is true</a:t>
            </a:r>
          </a:p>
          <a:p>
            <a:pPr marL="1828800" lvl="3" indent="-457200">
              <a:spcBef>
                <a:spcPct val="20000"/>
              </a:spcBef>
              <a:buSzPct val="140000"/>
            </a:pPr>
            <a:r>
              <a:rPr lang="en-US" sz="1400">
                <a:solidFill>
                  <a:srgbClr val="006666"/>
                </a:solidFill>
                <a:latin typeface="Courier New" pitchFamily="49" charset="0"/>
                <a:cs typeface="Courier New" pitchFamily="49" charset="0"/>
              </a:rPr>
              <a:t>	}</a:t>
            </a:r>
            <a:endParaRPr lang="en-US" sz="1400">
              <a:solidFill>
                <a:srgbClr val="006666"/>
              </a:solidFill>
              <a:latin typeface="Verdana" pitchFamily="34" charset="0"/>
              <a:cs typeface="Times New Roman" pitchFamily="18" charset="0"/>
            </a:endParaRPr>
          </a:p>
          <a:p>
            <a:pPr marL="1371600" lvl="2" indent="-457200">
              <a:spcBef>
                <a:spcPct val="20000"/>
              </a:spcBef>
              <a:buSzPct val="140000"/>
            </a:pPr>
            <a:r>
              <a:rPr lang="en-US" sz="1400">
                <a:solidFill>
                  <a:srgbClr val="006666"/>
                </a:solidFill>
                <a:latin typeface="Verdana" pitchFamily="34" charset="0"/>
                <a:cs typeface="Times New Roman" pitchFamily="18" charset="0"/>
              </a:rPr>
              <a:t>	In the preceding syntax, the statements in the while loop are executed as long as the Bool_Expr condition is true. When the condition returns false, the statement immediately following the while block is executed. </a:t>
            </a:r>
          </a:p>
          <a:p>
            <a:pPr marL="1371600" lvl="2" indent="-457200">
              <a:spcBef>
                <a:spcPct val="20000"/>
              </a:spcBef>
              <a:buSzPct val="140000"/>
            </a:pPr>
            <a:r>
              <a:rPr lang="en-US" sz="1400">
                <a:solidFill>
                  <a:srgbClr val="006666"/>
                </a:solidFill>
                <a:latin typeface="Courier New" pitchFamily="49" charset="0"/>
                <a:cs typeface="Times New Roman" pitchFamily="18" charset="0"/>
              </a:rPr>
              <a:t>	</a:t>
            </a:r>
            <a:endParaRPr lang="en-US" sz="1400">
              <a:solidFill>
                <a:srgbClr val="006666"/>
              </a:solidFill>
              <a:latin typeface="Verdana" pitchFamily="34" charset="0"/>
              <a:cs typeface="Times New Roman" pitchFamily="18" charset="0"/>
            </a:endParaRPr>
          </a:p>
          <a:p>
            <a:pPr marL="1828800" lvl="3" indent="-457200">
              <a:spcBef>
                <a:spcPct val="20000"/>
              </a:spcBef>
              <a:buSzPct val="140000"/>
            </a:pPr>
            <a:r>
              <a:rPr lang="en-US" sz="1400">
                <a:solidFill>
                  <a:srgbClr val="006666"/>
                </a:solidFill>
                <a:latin typeface="Verdana" pitchFamily="34" charset="0"/>
                <a:cs typeface="Times New Roman" pitchFamily="18" charset="0"/>
              </a:rPr>
              <a:t> </a:t>
            </a:r>
          </a:p>
          <a:p>
            <a:pPr marL="2286000" lvl="4"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393219"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265639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Looping Statements(Contd.)</a:t>
            </a:r>
            <a:endParaRPr lang="en-US" sz="1400">
              <a:solidFill>
                <a:srgbClr val="006666"/>
              </a:solidFill>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Times New Roman" pitchFamily="18" charset="0"/>
              </a:rPr>
              <a:t>do-while</a:t>
            </a:r>
            <a:r>
              <a:rPr lang="en-US" sz="1400">
                <a:solidFill>
                  <a:srgbClr val="006666"/>
                </a:solidFill>
                <a:latin typeface="Verdana" pitchFamily="34" charset="0"/>
                <a:cs typeface="Times New Roman" pitchFamily="18" charset="0"/>
              </a:rPr>
              <a:t> Loop:</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Used when the body of the loop needs to be executed at least once.</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Courier New" pitchFamily="49" charset="0"/>
              </a:rPr>
              <a:t>do-while</a:t>
            </a:r>
            <a:r>
              <a:rPr lang="en-US" sz="1400">
                <a:solidFill>
                  <a:srgbClr val="006666"/>
                </a:solidFill>
                <a:latin typeface="Verdana" pitchFamily="34" charset="0"/>
                <a:cs typeface="Times New Roman" pitchFamily="18" charset="0"/>
              </a:rPr>
              <a:t> construct places the test condition at the end of the loop.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Times New Roman" pitchFamily="18" charset="0"/>
              </a:rPr>
              <a:t>do</a:t>
            </a:r>
            <a:r>
              <a:rPr lang="en-US" sz="1400">
                <a:solidFill>
                  <a:srgbClr val="006666"/>
                </a:solidFill>
                <a:latin typeface="Verdana" pitchFamily="34" charset="0"/>
                <a:cs typeface="Times New Roman" pitchFamily="18" charset="0"/>
              </a:rPr>
              <a:t> keyword marks the beginning of the loop and braces form the body of the loop.</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while statement provides the test condition.</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test condition checks whether the loop will execute again or not.</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syntax of the </a:t>
            </a:r>
            <a:r>
              <a:rPr lang="en-US" sz="1400">
                <a:solidFill>
                  <a:srgbClr val="006666"/>
                </a:solidFill>
                <a:latin typeface="Courier New" pitchFamily="49" charset="0"/>
                <a:cs typeface="Times New Roman" pitchFamily="18" charset="0"/>
              </a:rPr>
              <a:t>do-while</a:t>
            </a:r>
            <a:r>
              <a:rPr lang="en-US" sz="1400">
                <a:solidFill>
                  <a:srgbClr val="006666"/>
                </a:solidFill>
                <a:latin typeface="Verdana" pitchFamily="34" charset="0"/>
                <a:cs typeface="Times New Roman" pitchFamily="18" charset="0"/>
              </a:rPr>
              <a:t> loop is:</a:t>
            </a:r>
          </a:p>
          <a:p>
            <a:pPr marL="1828800" lvl="3" indent="-457200">
              <a:spcBef>
                <a:spcPct val="20000"/>
              </a:spcBef>
              <a:buSzPct val="140000"/>
            </a:pPr>
            <a:r>
              <a:rPr lang="en-US" sz="1400">
                <a:solidFill>
                  <a:srgbClr val="006666"/>
                </a:solidFill>
                <a:latin typeface="Verdana" pitchFamily="34" charset="0"/>
                <a:cs typeface="Times New Roman" pitchFamily="18" charset="0"/>
              </a:rPr>
              <a:t>	 </a:t>
            </a:r>
            <a:r>
              <a:rPr lang="en-US" sz="1400">
                <a:solidFill>
                  <a:srgbClr val="006666"/>
                </a:solidFill>
                <a:latin typeface="Courier New" pitchFamily="49" charset="0"/>
                <a:cs typeface="Courier New" pitchFamily="49" charset="0"/>
              </a:rPr>
              <a:t>do</a:t>
            </a:r>
          </a:p>
          <a:p>
            <a:pPr marL="1828800" lvl="3" indent="-457200">
              <a:spcBef>
                <a:spcPct val="20000"/>
              </a:spcBef>
              <a:buSzPct val="140000"/>
            </a:pPr>
            <a:r>
              <a:rPr lang="en-US" sz="1400">
                <a:solidFill>
                  <a:srgbClr val="006666"/>
                </a:solidFill>
                <a:latin typeface="Courier New" pitchFamily="49" charset="0"/>
                <a:cs typeface="Courier New" pitchFamily="49" charset="0"/>
              </a:rPr>
              <a:t>	{</a:t>
            </a:r>
          </a:p>
          <a:p>
            <a:pPr marL="1828800" lvl="3" indent="-457200">
              <a:spcBef>
                <a:spcPct val="20000"/>
              </a:spcBef>
              <a:buSzPct val="140000"/>
            </a:pPr>
            <a:r>
              <a:rPr lang="en-US" sz="1400">
                <a:solidFill>
                  <a:srgbClr val="006666"/>
                </a:solidFill>
                <a:latin typeface="Courier New" pitchFamily="49" charset="0"/>
                <a:cs typeface="Courier New" pitchFamily="49" charset="0"/>
              </a:rPr>
              <a:t>		statements;</a:t>
            </a:r>
          </a:p>
          <a:p>
            <a:pPr marL="1828800" lvl="3" indent="-457200">
              <a:spcBef>
                <a:spcPct val="20000"/>
              </a:spcBef>
              <a:buSzPct val="140000"/>
            </a:pPr>
            <a:r>
              <a:rPr lang="en-US" sz="1400">
                <a:solidFill>
                  <a:srgbClr val="006666"/>
                </a:solidFill>
                <a:latin typeface="Courier New" pitchFamily="49" charset="0"/>
                <a:cs typeface="Courier New" pitchFamily="49" charset="0"/>
              </a:rPr>
              <a:t>	}</a:t>
            </a:r>
          </a:p>
          <a:p>
            <a:pPr marL="1828800" lvl="3" indent="-457200">
              <a:spcBef>
                <a:spcPct val="20000"/>
              </a:spcBef>
              <a:buSzPct val="140000"/>
            </a:pPr>
            <a:r>
              <a:rPr lang="en-US" sz="1400">
                <a:solidFill>
                  <a:srgbClr val="006666"/>
                </a:solidFill>
                <a:latin typeface="Courier New" pitchFamily="49" charset="0"/>
                <a:cs typeface="Courier New" pitchFamily="49" charset="0"/>
              </a:rPr>
              <a:t>	while(Bool_Expr);</a:t>
            </a:r>
          </a:p>
          <a:p>
            <a:pPr marL="1828800" lvl="3" indent="-457200">
              <a:spcBef>
                <a:spcPct val="20000"/>
              </a:spcBef>
              <a:buSzPct val="140000"/>
            </a:pPr>
            <a:endParaRPr lang="en-US" sz="1400">
              <a:solidFill>
                <a:srgbClr val="006666"/>
              </a:solidFill>
              <a:latin typeface="Courier New" pitchFamily="49" charset="0"/>
              <a:cs typeface="Times New Roman" pitchFamily="18" charset="0"/>
            </a:endParaRPr>
          </a:p>
        </p:txBody>
      </p:sp>
      <p:sp>
        <p:nvSpPr>
          <p:cNvPr id="331779"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6679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0" hangingPunct="0"/>
            <a:r>
              <a:rPr lang="en-US" sz="3200">
                <a:latin typeface="Verdana" pitchFamily="34" charset="0"/>
              </a:rPr>
              <a:t>Structure of Java Application (Contd.)</a:t>
            </a:r>
            <a:endParaRPr lang="en-US" sz="1400">
              <a:solidFill>
                <a:srgbClr val="006666"/>
              </a:solidFill>
              <a:latin typeface="Verdana" pitchFamily="34" charset="0"/>
              <a:cs typeface="Times New Roman" pitchFamily="18" charset="0"/>
            </a:endParaRPr>
          </a:p>
          <a:p>
            <a:pPr marL="457200" indent="-457200" eaLnBrk="0" hangingPunct="0"/>
            <a:endParaRPr lang="en-US" sz="1400">
              <a:latin typeface="Verdana" pitchFamily="34"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Adding Methods to a Class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Accessing data members directly overrules the concept of encapsulation.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Advantages of using methods in a Java program:</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Reusability </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Reducing Complexity </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Data Hiding </a:t>
            </a:r>
          </a:p>
          <a:p>
            <a:pPr marL="457200" indent="-457200">
              <a:spcBef>
                <a:spcPct val="20000"/>
              </a:spcBef>
            </a:pPr>
            <a:endParaRPr lang="en-US" sz="1400">
              <a:solidFill>
                <a:srgbClr val="006666"/>
              </a:solidFill>
              <a:latin typeface="Verdana" pitchFamily="34" charset="0"/>
              <a:cs typeface="Times New Roman" pitchFamily="18" charset="0"/>
            </a:endParaRPr>
          </a:p>
          <a:p>
            <a:pPr marL="2286000" lvl="4"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p:txBody>
      </p:sp>
      <p:sp>
        <p:nvSpPr>
          <p:cNvPr id="14339"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6" name="Picture 10" descr="Metho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995738"/>
            <a:ext cx="1304925" cy="2100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Using Looping Statements(Contd.)</a:t>
            </a: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b="1">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Times New Roman" pitchFamily="18" charset="0"/>
              </a:rPr>
              <a:t>continue</a:t>
            </a:r>
            <a:r>
              <a:rPr lang="en-US" sz="1400">
                <a:solidFill>
                  <a:srgbClr val="006666"/>
                </a:solidFill>
                <a:latin typeface="Verdana" pitchFamily="34" charset="0"/>
                <a:cs typeface="Times New Roman" pitchFamily="18" charset="0"/>
              </a:rPr>
              <a:t> statement:</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In the </a:t>
            </a:r>
            <a:r>
              <a:rPr lang="en-US" sz="1400">
                <a:solidFill>
                  <a:srgbClr val="006666"/>
                </a:solidFill>
                <a:latin typeface="Courier New" pitchFamily="49" charset="0"/>
                <a:cs typeface="Times New Roman" pitchFamily="18" charset="0"/>
              </a:rPr>
              <a:t>while</a:t>
            </a:r>
            <a:r>
              <a:rPr lang="en-US" sz="1400">
                <a:solidFill>
                  <a:srgbClr val="006666"/>
                </a:solidFill>
                <a:latin typeface="Verdana" pitchFamily="34" charset="0"/>
                <a:cs typeface="Times New Roman" pitchFamily="18" charset="0"/>
              </a:rPr>
              <a:t> and </a:t>
            </a:r>
            <a:r>
              <a:rPr lang="en-US" sz="1400">
                <a:solidFill>
                  <a:srgbClr val="006666"/>
                </a:solidFill>
                <a:latin typeface="Courier New" pitchFamily="49" charset="0"/>
                <a:cs typeface="Times New Roman" pitchFamily="18" charset="0"/>
              </a:rPr>
              <a:t>do-while</a:t>
            </a:r>
            <a:r>
              <a:rPr lang="en-US" sz="1400">
                <a:solidFill>
                  <a:srgbClr val="006666"/>
                </a:solidFill>
                <a:latin typeface="Verdana" pitchFamily="34" charset="0"/>
                <a:cs typeface="Times New Roman" pitchFamily="18" charset="0"/>
              </a:rPr>
              <a:t> loops:</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Times New Roman" pitchFamily="18" charset="0"/>
              </a:rPr>
              <a:t>continue</a:t>
            </a:r>
            <a:r>
              <a:rPr lang="en-US" sz="1400">
                <a:solidFill>
                  <a:srgbClr val="006666"/>
                </a:solidFill>
                <a:latin typeface="Verdana" pitchFamily="34" charset="0"/>
                <a:cs typeface="Times New Roman" pitchFamily="18" charset="0"/>
              </a:rPr>
              <a:t> statement returns the control to the conditional expression that controls the loop. </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The control skips any statement following the continue statement in the loop body.</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In the </a:t>
            </a:r>
            <a:r>
              <a:rPr lang="en-US" sz="1400">
                <a:solidFill>
                  <a:srgbClr val="006666"/>
                </a:solidFill>
                <a:latin typeface="Courier New" pitchFamily="49" charset="0"/>
                <a:cs typeface="Times New Roman" pitchFamily="18" charset="0"/>
              </a:rPr>
              <a:t>for</a:t>
            </a:r>
            <a:r>
              <a:rPr lang="en-US" sz="1400">
                <a:solidFill>
                  <a:srgbClr val="006666"/>
                </a:solidFill>
                <a:latin typeface="Verdana" pitchFamily="34" charset="0"/>
                <a:cs typeface="Times New Roman" pitchFamily="18" charset="0"/>
              </a:rPr>
              <a:t> loop:</a:t>
            </a:r>
          </a:p>
          <a:p>
            <a:pPr marL="1828800" lvl="3" indent="-457200">
              <a:spcBef>
                <a:spcPct val="20000"/>
              </a:spcBef>
              <a:buSzPct val="140000"/>
              <a:buFontTx/>
              <a:buChar char="•"/>
            </a:pPr>
            <a:r>
              <a:rPr lang="en-US" sz="1400">
                <a:solidFill>
                  <a:srgbClr val="006666"/>
                </a:solidFill>
                <a:latin typeface="Verdana" pitchFamily="34" charset="0"/>
                <a:cs typeface="Times New Roman" pitchFamily="18" charset="0"/>
              </a:rPr>
              <a:t>control goes to the re-initialization expression first and then to the conditional expression. </a:t>
            </a:r>
          </a:p>
          <a:p>
            <a:pPr marL="137160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333827"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53420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Enhancing Methods of a Class </a:t>
            </a:r>
            <a:endParaRPr lang="en-US" sz="3200">
              <a:latin typeface="Verdana" pitchFamily="34" charset="0"/>
            </a:endParaRPr>
          </a:p>
          <a:p>
            <a:pPr>
              <a:spcBef>
                <a:spcPct val="20000"/>
              </a:spcBef>
              <a:buSzPct val="140000"/>
            </a:pPr>
            <a:endParaRPr lang="en-US" sz="1400">
              <a:solidFill>
                <a:srgbClr val="006666"/>
              </a:solidFill>
              <a:latin typeface="Verdana" pitchFamily="34" charset="0"/>
              <a:cs typeface="Times New Roman" pitchFamily="18" charset="0"/>
            </a:endParaRPr>
          </a:p>
          <a:p>
            <a:pPr marL="971550" lvl="1" indent="-457200">
              <a:spcBef>
                <a:spcPct val="20000"/>
              </a:spcBef>
              <a:buSzPct val="140000"/>
              <a:buFontTx/>
              <a:buChar char="•"/>
            </a:pPr>
            <a:r>
              <a:rPr lang="en-US" sz="1400">
                <a:solidFill>
                  <a:srgbClr val="006666"/>
                </a:solidFill>
                <a:latin typeface="Verdana" pitchFamily="34" charset="0"/>
                <a:cs typeface="Times New Roman" pitchFamily="18" charset="0"/>
              </a:rPr>
              <a:t>Methods are used to access the variables that are defined in a class.</a:t>
            </a:r>
          </a:p>
          <a:p>
            <a:pPr marL="971550" lvl="1" indent="-457200">
              <a:spcBef>
                <a:spcPct val="20000"/>
              </a:spcBef>
              <a:buSzPct val="140000"/>
              <a:buFontTx/>
              <a:buChar char="•"/>
            </a:pPr>
            <a:r>
              <a:rPr lang="en-US" sz="1400">
                <a:solidFill>
                  <a:srgbClr val="006666"/>
                </a:solidFill>
                <a:latin typeface="Verdana" pitchFamily="34" charset="0"/>
                <a:cs typeface="Times New Roman" pitchFamily="18" charset="0"/>
              </a:rPr>
              <a:t>A method is an interface to a class. </a:t>
            </a:r>
          </a:p>
          <a:p>
            <a:pPr marL="971550" lvl="1" indent="-457200">
              <a:spcBef>
                <a:spcPct val="20000"/>
              </a:spcBef>
              <a:buSzPct val="140000"/>
              <a:buFontTx/>
              <a:buChar char="•"/>
            </a:pPr>
            <a:r>
              <a:rPr lang="en-US" sz="1400">
                <a:solidFill>
                  <a:srgbClr val="006666"/>
                </a:solidFill>
                <a:latin typeface="Verdana" pitchFamily="34" charset="0"/>
                <a:cs typeface="Times New Roman" pitchFamily="18" charset="0"/>
              </a:rPr>
              <a:t>Parameterized methods need some extra information for its execution. </a:t>
            </a:r>
          </a:p>
          <a:p>
            <a:pPr marL="971550" lvl="1" indent="-457200">
              <a:spcBef>
                <a:spcPct val="20000"/>
              </a:spcBef>
              <a:buSzPct val="140000"/>
              <a:buFontTx/>
              <a:buChar char="•"/>
            </a:pPr>
            <a:r>
              <a:rPr lang="en-US" sz="1400">
                <a:solidFill>
                  <a:srgbClr val="006666"/>
                </a:solidFill>
                <a:latin typeface="Verdana" pitchFamily="34" charset="0"/>
                <a:cs typeface="Times New Roman" pitchFamily="18" charset="0"/>
              </a:rPr>
              <a:t>The extra information is passed to the method by using arguments. </a:t>
            </a:r>
          </a:p>
          <a:p>
            <a:pPr marL="971550" lvl="1" indent="-457200">
              <a:spcBef>
                <a:spcPct val="20000"/>
              </a:spcBef>
              <a:buSzPct val="140000"/>
              <a:buFontTx/>
              <a:buChar char="•"/>
            </a:pPr>
            <a:r>
              <a:rPr lang="en-US" sz="1400">
                <a:solidFill>
                  <a:srgbClr val="006666"/>
                </a:solidFill>
                <a:latin typeface="Verdana" pitchFamily="34" charset="0"/>
                <a:cs typeface="Times New Roman" pitchFamily="18" charset="0"/>
              </a:rPr>
              <a:t>Arguments are also known as parameters of the methods.</a:t>
            </a:r>
          </a:p>
          <a:p>
            <a:pPr marL="97155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54305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2055" name="Line 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089457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Enhancing Methods of a Class </a:t>
            </a:r>
            <a:endParaRPr lang="en-US" sz="3200">
              <a:latin typeface="Verdana" pitchFamily="34" charset="0"/>
            </a:endParaRPr>
          </a:p>
          <a:p>
            <a:pPr>
              <a:spcBef>
                <a:spcPct val="20000"/>
              </a:spcBef>
            </a:pPr>
            <a:r>
              <a:rPr lang="en-US" sz="3200">
                <a:latin typeface="Verdana" pitchFamily="34" charset="0"/>
                <a:cs typeface="Times New Roman" pitchFamily="18" charset="0"/>
              </a:rPr>
              <a:t>(Contd.)</a:t>
            </a:r>
            <a:endParaRPr lang="en-US" sz="3200">
              <a:latin typeface="Verdana" pitchFamily="34" charset="0"/>
            </a:endParaRPr>
          </a:p>
          <a:p>
            <a:pPr>
              <a:spcBef>
                <a:spcPct val="20000"/>
              </a:spcBef>
            </a:pP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Defining Parameterized Methods: </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Parameterized methods use parameters to process data and generate an output. </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The output of a parameterized method is not static and depends on the value of the parameters passed.</a:t>
            </a: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Parameters in a parameterized method allow the method to be generalized. </a:t>
            </a:r>
          </a:p>
          <a:p>
            <a:pPr marL="1143000" lvl="2" indent="-228600">
              <a:spcBef>
                <a:spcPct val="20000"/>
              </a:spcBef>
              <a:buSzPct val="140000"/>
              <a:buFontTx/>
              <a:buChar char="•"/>
            </a:pPr>
            <a:endParaRPr lang="en-US" sz="1400">
              <a:solidFill>
                <a:srgbClr val="006666"/>
              </a:solidFill>
              <a:latin typeface="Courier New" pitchFamily="49" charset="0"/>
              <a:cs typeface="Courier New" pitchFamily="49" charset="0"/>
            </a:endParaRPr>
          </a:p>
          <a:p>
            <a:pPr marL="742950" lvl="1" indent="-285750">
              <a:spcBef>
                <a:spcPct val="20000"/>
              </a:spcBef>
            </a:pPr>
            <a:endParaRPr lang="en-US" sz="1400">
              <a:solidFill>
                <a:srgbClr val="006666"/>
              </a:solidFill>
              <a:latin typeface="Courier New" pitchFamily="49" charset="0"/>
              <a:cs typeface="Courier New" pitchFamily="49" charset="0"/>
            </a:endParaRPr>
          </a:p>
        </p:txBody>
      </p:sp>
      <p:sp>
        <p:nvSpPr>
          <p:cNvPr id="211971"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227283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307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Enhancing Methods of a Class </a:t>
            </a:r>
            <a:endParaRPr lang="en-US" sz="3200">
              <a:latin typeface="Verdana" pitchFamily="34" charset="0"/>
            </a:endParaRPr>
          </a:p>
          <a:p>
            <a:pPr marL="457200" indent="-457200">
              <a:spcBef>
                <a:spcPct val="20000"/>
              </a:spcBef>
            </a:pPr>
            <a:r>
              <a:rPr lang="en-US" sz="3200">
                <a:latin typeface="Verdana" pitchFamily="34" charset="0"/>
                <a:cs typeface="Times New Roman" pitchFamily="18" charset="0"/>
              </a:rPr>
              <a:t>(Contd.)</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GB" sz="1400">
                <a:solidFill>
                  <a:srgbClr val="006666"/>
                </a:solidFill>
                <a:latin typeface="Verdana" pitchFamily="34" charset="0"/>
                <a:cs typeface="Times New Roman" pitchFamily="18" charset="0"/>
              </a:rPr>
              <a:t>Defining a Method that Returns a Value:</a:t>
            </a:r>
          </a:p>
          <a:p>
            <a:pPr marL="914400" lvl="1" indent="-457200" algn="just">
              <a:spcBef>
                <a:spcPct val="20000"/>
              </a:spcBef>
              <a:buSzPct val="140000"/>
              <a:buFontTx/>
              <a:buChar char="•"/>
            </a:pPr>
            <a:r>
              <a:rPr lang="en-US" sz="1400">
                <a:solidFill>
                  <a:srgbClr val="006666"/>
                </a:solidFill>
                <a:latin typeface="Verdana" pitchFamily="34" charset="0"/>
                <a:cs typeface="Times New Roman" pitchFamily="18" charset="0"/>
              </a:rPr>
              <a:t>You can define a method that can return a value instead of just computing results and displaying them. </a:t>
            </a:r>
          </a:p>
          <a:p>
            <a:pPr marL="914400" lvl="1" indent="-457200" algn="just">
              <a:spcBef>
                <a:spcPct val="20000"/>
              </a:spcBef>
              <a:buSzPct val="140000"/>
              <a:buFontTx/>
              <a:buChar char="•"/>
            </a:pPr>
            <a:r>
              <a:rPr lang="en-US" sz="1400">
                <a:solidFill>
                  <a:srgbClr val="006666"/>
                </a:solidFill>
                <a:latin typeface="Verdana" pitchFamily="34" charset="0"/>
                <a:cs typeface="Times New Roman" pitchFamily="18" charset="0"/>
              </a:rPr>
              <a:t>The return type of a method is specified to the Java compiler in the method declaration statement.</a:t>
            </a:r>
          </a:p>
          <a:p>
            <a:pPr marL="914400" lvl="1" indent="-457200" algn="just">
              <a:spcBef>
                <a:spcPct val="20000"/>
              </a:spcBef>
              <a:buSzPct val="140000"/>
              <a:buFontTx/>
              <a:buChar char="•"/>
            </a:pPr>
            <a:r>
              <a:rPr lang="en-US" sz="1400">
                <a:solidFill>
                  <a:srgbClr val="006666"/>
                </a:solidFill>
                <a:latin typeface="Verdana" pitchFamily="34" charset="0"/>
                <a:cs typeface="Times New Roman" pitchFamily="18" charset="0"/>
              </a:rPr>
              <a:t>The return type of a method can be of any primitive data type or abstract data type.</a:t>
            </a:r>
          </a:p>
          <a:p>
            <a:pPr marL="914400" lvl="1" indent="-457200" algn="just">
              <a:spcBef>
                <a:spcPct val="20000"/>
              </a:spcBef>
              <a:buSzPct val="140000"/>
              <a:buFontTx/>
              <a:buChar char="•"/>
            </a:pPr>
            <a:r>
              <a:rPr lang="en-US" sz="1400">
                <a:solidFill>
                  <a:srgbClr val="006666"/>
                </a:solidFill>
                <a:latin typeface="Verdana" pitchFamily="34" charset="0"/>
                <a:cs typeface="Times New Roman" pitchFamily="18" charset="0"/>
              </a:rPr>
              <a:t>The value is returned from a method using the return keyword followed by the value to be returned.</a:t>
            </a:r>
          </a:p>
          <a:p>
            <a:pPr marL="914400" lvl="1" indent="-457200" algn="just">
              <a:spcBef>
                <a:spcPct val="20000"/>
              </a:spcBef>
              <a:buSzPct val="140000"/>
              <a:buFontTx/>
              <a:buChar char="•"/>
            </a:pPr>
            <a:r>
              <a:rPr lang="en-US" sz="1400">
                <a:solidFill>
                  <a:srgbClr val="006666"/>
                </a:solidFill>
                <a:latin typeface="Verdana" pitchFamily="34" charset="0"/>
                <a:cs typeface="Times New Roman" pitchFamily="18" charset="0"/>
              </a:rPr>
              <a:t>The methods that do not return any value have return type void.</a:t>
            </a:r>
          </a:p>
          <a:p>
            <a:pPr marL="914400" lvl="1" indent="-457200" algn="just">
              <a:spcBef>
                <a:spcPct val="20000"/>
              </a:spcBef>
              <a:buSzPct val="140000"/>
            </a:pPr>
            <a:endParaRPr lang="en-GB" sz="1400" b="1">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a:solidFill>
                <a:srgbClr val="006666"/>
              </a:solidFill>
              <a:latin typeface="Courier New" pitchFamily="49" charset="0"/>
              <a:cs typeface="Courier New" pitchFamily="49" charset="0"/>
            </a:endParaRPr>
          </a:p>
        </p:txBody>
      </p:sp>
      <p:sp>
        <p:nvSpPr>
          <p:cNvPr id="358403" name="Line 307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67282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Enhancing Methods of a Class </a:t>
            </a:r>
            <a:endParaRPr lang="en-US" sz="3200">
              <a:latin typeface="Verdana" pitchFamily="34" charset="0"/>
            </a:endParaRPr>
          </a:p>
          <a:p>
            <a:pPr marL="457200" indent="-457200">
              <a:spcBef>
                <a:spcPct val="20000"/>
              </a:spcBef>
            </a:pPr>
            <a:r>
              <a:rPr lang="en-US" sz="3200">
                <a:latin typeface="Verdana" pitchFamily="34" charset="0"/>
                <a:cs typeface="Times New Roman" pitchFamily="18" charset="0"/>
              </a:rPr>
              <a:t>(Contd.)</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GB" sz="1400">
                <a:solidFill>
                  <a:srgbClr val="006666"/>
                </a:solidFill>
                <a:latin typeface="Verdana" pitchFamily="34" charset="0"/>
                <a:cs typeface="Times New Roman" pitchFamily="18" charset="0"/>
              </a:rPr>
              <a:t>Defining a Method that Returns a Value</a:t>
            </a:r>
          </a:p>
          <a:p>
            <a:pPr marL="1371600" lvl="2" indent="-457200" algn="just">
              <a:spcBef>
                <a:spcPct val="20000"/>
              </a:spcBef>
              <a:buSzPct val="140000"/>
              <a:buFontTx/>
              <a:buChar char="•"/>
            </a:pPr>
            <a:r>
              <a:rPr lang="en-US" sz="1400">
                <a:solidFill>
                  <a:srgbClr val="006666"/>
                </a:solidFill>
                <a:latin typeface="Verdana" pitchFamily="34" charset="0"/>
                <a:cs typeface="Times New Roman" pitchFamily="18" charset="0"/>
              </a:rPr>
              <a:t>The syntax of any method that returns a value is: </a:t>
            </a:r>
            <a:endParaRPr lang="en-GB" sz="1400" b="1">
              <a:solidFill>
                <a:srgbClr val="006666"/>
              </a:solidFill>
              <a:latin typeface="Verdana" pitchFamily="34" charset="0"/>
              <a:cs typeface="Times New Roman" pitchFamily="18" charset="0"/>
            </a:endParaRPr>
          </a:p>
          <a:p>
            <a:pPr marL="1828800" lvl="3" indent="-457200">
              <a:spcBef>
                <a:spcPct val="20000"/>
              </a:spcBef>
              <a:buSzPct val="140000"/>
            </a:pPr>
            <a:r>
              <a:rPr lang="en-US" sz="1400">
                <a:solidFill>
                  <a:srgbClr val="006666"/>
                </a:solidFill>
                <a:latin typeface="Courier New" pitchFamily="49" charset="0"/>
                <a:cs typeface="Courier New" pitchFamily="49" charset="0"/>
              </a:rPr>
              <a:t>&lt;return_type&gt; method_name(parameter_list)</a:t>
            </a:r>
          </a:p>
          <a:p>
            <a:pPr marL="1371600" lvl="2" indent="-457200">
              <a:spcBef>
                <a:spcPct val="20000"/>
              </a:spcBef>
              <a:buSzPct val="140000"/>
            </a:pPr>
            <a:r>
              <a:rPr lang="en-US" sz="1400">
                <a:solidFill>
                  <a:srgbClr val="006666"/>
                </a:solidFill>
                <a:latin typeface="Courier New" pitchFamily="49" charset="0"/>
                <a:cs typeface="Courier New" pitchFamily="49" charset="0"/>
              </a:rPr>
              <a:t>		{	</a:t>
            </a:r>
          </a:p>
          <a:p>
            <a:pPr marL="1371600" lvl="2" indent="-457200">
              <a:spcBef>
                <a:spcPct val="20000"/>
              </a:spcBef>
              <a:buSzPct val="140000"/>
            </a:pPr>
            <a:r>
              <a:rPr lang="en-US" sz="1400">
                <a:solidFill>
                  <a:srgbClr val="006666"/>
                </a:solidFill>
                <a:latin typeface="Courier New" pitchFamily="49" charset="0"/>
                <a:cs typeface="Courier New" pitchFamily="49" charset="0"/>
              </a:rPr>
              <a:t>			statements;</a:t>
            </a:r>
          </a:p>
          <a:p>
            <a:pPr marL="1371600" lvl="2" indent="-457200">
              <a:spcBef>
                <a:spcPct val="20000"/>
              </a:spcBef>
              <a:buSzPct val="140000"/>
            </a:pPr>
            <a:r>
              <a:rPr lang="en-US" sz="1400">
                <a:solidFill>
                  <a:srgbClr val="006666"/>
                </a:solidFill>
                <a:latin typeface="Courier New" pitchFamily="49" charset="0"/>
                <a:cs typeface="Courier New" pitchFamily="49" charset="0"/>
              </a:rPr>
              <a:t>			return value;</a:t>
            </a:r>
          </a:p>
          <a:p>
            <a:pPr marL="1371600" lvl="2" indent="-457200">
              <a:spcBef>
                <a:spcPct val="20000"/>
              </a:spcBef>
              <a:buSzPct val="140000"/>
            </a:pPr>
            <a:r>
              <a:rPr lang="en-US" sz="1400">
                <a:solidFill>
                  <a:srgbClr val="006666"/>
                </a:solidFill>
                <a:latin typeface="Courier New" pitchFamily="49" charset="0"/>
                <a:cs typeface="Courier New" pitchFamily="49" charset="0"/>
              </a:rPr>
              <a:t>		}</a:t>
            </a:r>
          </a:p>
          <a:p>
            <a:pPr marL="1371600" lvl="2" indent="-457200">
              <a:spcBef>
                <a:spcPct val="20000"/>
              </a:spcBef>
              <a:buSzPct val="140000"/>
            </a:pPr>
            <a:r>
              <a:rPr lang="en-US" sz="1400">
                <a:solidFill>
                  <a:srgbClr val="006666"/>
                </a:solidFill>
                <a:latin typeface="Verdana" pitchFamily="34" charset="0"/>
                <a:cs typeface="Times New Roman" pitchFamily="18" charset="0"/>
              </a:rPr>
              <a:t>	In the preceding syntax, the return type specifies the type of data returned by the method and the return statement specifies the value returned.</a:t>
            </a:r>
            <a:r>
              <a:rPr lang="en-US" sz="1400">
                <a:solidFill>
                  <a:srgbClr val="006666"/>
                </a:solidFill>
                <a:latin typeface="Courier New" pitchFamily="49" charset="0"/>
                <a:cs typeface="Courier New" pitchFamily="49" charset="0"/>
              </a:rPr>
              <a:t> </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
        <p:nvSpPr>
          <p:cNvPr id="360451"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67166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4098"/>
          <p:cNvSpPr>
            <a:spLocks noChangeArrowheads="1"/>
          </p:cNvSpPr>
          <p:nvPr/>
        </p:nvSpPr>
        <p:spPr bwMode="auto">
          <a:xfrm>
            <a:off x="609600" y="990600"/>
            <a:ext cx="8077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tabLst>
                <a:tab pos="7778750" algn="l"/>
              </a:tabLst>
            </a:pPr>
            <a:r>
              <a:rPr lang="en-US" dirty="0">
                <a:latin typeface="Verdana" pitchFamily="34" charset="0"/>
                <a:cs typeface="Times New Roman" pitchFamily="18" charset="0"/>
              </a:rPr>
              <a:t>Enhancing Methods of a </a:t>
            </a:r>
            <a:r>
              <a:rPr lang="en-US" dirty="0" smtClean="0">
                <a:latin typeface="Verdana" pitchFamily="34" charset="0"/>
                <a:cs typeface="Times New Roman" pitchFamily="18" charset="0"/>
              </a:rPr>
              <a:t>Class (</a:t>
            </a:r>
            <a:r>
              <a:rPr lang="en-US" dirty="0">
                <a:latin typeface="Verdana" pitchFamily="34" charset="0"/>
                <a:cs typeface="Times New Roman" pitchFamily="18" charset="0"/>
              </a:rPr>
              <a:t>Contd.)</a:t>
            </a:r>
            <a:endParaRPr lang="en-US" dirty="0">
              <a:latin typeface="Verdana" pitchFamily="34" charset="0"/>
            </a:endParaRPr>
          </a:p>
          <a:p>
            <a:pPr marL="457200" indent="-457200">
              <a:spcBef>
                <a:spcPct val="20000"/>
              </a:spcBef>
              <a:tabLst>
                <a:tab pos="7778750" algn="l"/>
              </a:tabLst>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tabLst>
                <a:tab pos="7778750" algn="l"/>
              </a:tabLst>
            </a:pPr>
            <a:r>
              <a:rPr lang="en-GB" sz="2000" dirty="0">
                <a:solidFill>
                  <a:srgbClr val="006666"/>
                </a:solidFill>
                <a:latin typeface="+mn-lt"/>
                <a:cs typeface="Times New Roman" pitchFamily="18" charset="0"/>
              </a:rPr>
              <a:t>Overloading Methods</a:t>
            </a:r>
          </a:p>
          <a:p>
            <a:pPr marL="1371600" lvl="2" indent="-457200">
              <a:spcBef>
                <a:spcPct val="20000"/>
              </a:spcBef>
              <a:buSzPct val="140000"/>
              <a:buFontTx/>
              <a:buChar char="•"/>
              <a:tabLst>
                <a:tab pos="7778750" algn="l"/>
              </a:tabLst>
            </a:pPr>
            <a:r>
              <a:rPr lang="en-US" sz="2000" dirty="0">
                <a:solidFill>
                  <a:srgbClr val="006666"/>
                </a:solidFill>
                <a:latin typeface="+mn-lt"/>
                <a:cs typeface="Times New Roman" pitchFamily="18" charset="0"/>
              </a:rPr>
              <a:t>Method overloading is defined as the function that enables you to define two or more methods with the same name but with different signatures within the class. </a:t>
            </a:r>
          </a:p>
          <a:p>
            <a:pPr marL="1371600" lvl="2" indent="-457200">
              <a:spcBef>
                <a:spcPct val="20000"/>
              </a:spcBef>
              <a:buSzPct val="140000"/>
              <a:buFontTx/>
              <a:buChar char="•"/>
              <a:tabLst>
                <a:tab pos="7778750" algn="l"/>
              </a:tabLst>
            </a:pPr>
            <a:r>
              <a:rPr lang="en-US" sz="2000" dirty="0">
                <a:solidFill>
                  <a:srgbClr val="006666"/>
                </a:solidFill>
                <a:latin typeface="+mn-lt"/>
                <a:cs typeface="Times New Roman" pitchFamily="18" charset="0"/>
              </a:rPr>
              <a:t>The methods that share the same name, but have different signatures are called overloaded methods.</a:t>
            </a:r>
          </a:p>
          <a:p>
            <a:pPr marL="1371600" lvl="2" indent="-457200">
              <a:spcBef>
                <a:spcPct val="20000"/>
              </a:spcBef>
              <a:buSzPct val="140000"/>
              <a:buFontTx/>
              <a:buChar char="•"/>
              <a:tabLst>
                <a:tab pos="7778750" algn="l"/>
              </a:tabLst>
            </a:pPr>
            <a:r>
              <a:rPr lang="en-US" sz="2000" dirty="0">
                <a:solidFill>
                  <a:srgbClr val="006666"/>
                </a:solidFill>
                <a:latin typeface="+mn-lt"/>
                <a:cs typeface="Times New Roman" pitchFamily="18" charset="0"/>
              </a:rPr>
              <a:t>The signature of a method consists of:  </a:t>
            </a:r>
          </a:p>
          <a:p>
            <a:pPr marL="1828800" lvl="3" indent="-457200">
              <a:spcBef>
                <a:spcPct val="20000"/>
              </a:spcBef>
              <a:buSzPct val="140000"/>
              <a:buFontTx/>
              <a:buChar char="•"/>
              <a:tabLst>
                <a:tab pos="7778750" algn="l"/>
              </a:tabLst>
            </a:pPr>
            <a:r>
              <a:rPr lang="en-US" sz="2000" dirty="0">
                <a:solidFill>
                  <a:srgbClr val="006666"/>
                </a:solidFill>
                <a:latin typeface="+mn-lt"/>
                <a:cs typeface="Times New Roman" pitchFamily="18" charset="0"/>
              </a:rPr>
              <a:t>The name of the method.</a:t>
            </a:r>
          </a:p>
          <a:p>
            <a:pPr marL="1828800" lvl="3" indent="-457200">
              <a:spcBef>
                <a:spcPct val="20000"/>
              </a:spcBef>
              <a:buSzPct val="140000"/>
              <a:buFontTx/>
              <a:buChar char="•"/>
              <a:tabLst>
                <a:tab pos="7778750" algn="l"/>
              </a:tabLst>
            </a:pPr>
            <a:r>
              <a:rPr lang="en-US" sz="2000" dirty="0">
                <a:solidFill>
                  <a:srgbClr val="006666"/>
                </a:solidFill>
                <a:latin typeface="+mn-lt"/>
                <a:cs typeface="Times New Roman" pitchFamily="18" charset="0"/>
              </a:rPr>
              <a:t>The number of arguments it takes. </a:t>
            </a:r>
          </a:p>
          <a:p>
            <a:pPr marL="1828800" lvl="3" indent="-457200">
              <a:spcBef>
                <a:spcPct val="20000"/>
              </a:spcBef>
              <a:buSzPct val="140000"/>
              <a:buFontTx/>
              <a:buChar char="•"/>
              <a:tabLst>
                <a:tab pos="7778750" algn="l"/>
              </a:tabLst>
            </a:pPr>
            <a:r>
              <a:rPr lang="en-US" sz="2000" dirty="0">
                <a:solidFill>
                  <a:srgbClr val="006666"/>
                </a:solidFill>
                <a:latin typeface="+mn-lt"/>
                <a:cs typeface="Times New Roman" pitchFamily="18" charset="0"/>
              </a:rPr>
              <a:t>The data type of the arguments. </a:t>
            </a:r>
          </a:p>
          <a:p>
            <a:pPr marL="1828800" lvl="3" indent="-457200">
              <a:spcBef>
                <a:spcPct val="20000"/>
              </a:spcBef>
              <a:buSzPct val="140000"/>
              <a:buFontTx/>
              <a:buChar char="•"/>
              <a:tabLst>
                <a:tab pos="7778750" algn="l"/>
              </a:tabLst>
            </a:pPr>
            <a:r>
              <a:rPr lang="en-US" sz="2000" dirty="0">
                <a:solidFill>
                  <a:srgbClr val="006666"/>
                </a:solidFill>
                <a:latin typeface="+mn-lt"/>
                <a:cs typeface="Times New Roman" pitchFamily="18" charset="0"/>
              </a:rPr>
              <a:t>The order of the arguments. </a:t>
            </a:r>
          </a:p>
          <a:p>
            <a:pPr marL="1371600" lvl="2" indent="-457200">
              <a:spcBef>
                <a:spcPct val="20000"/>
              </a:spcBef>
              <a:buSzPct val="140000"/>
              <a:tabLst>
                <a:tab pos="7778750" algn="l"/>
              </a:tabLst>
            </a:pPr>
            <a:endParaRPr lang="en-US" sz="2000" dirty="0">
              <a:solidFill>
                <a:srgbClr val="006666"/>
              </a:solidFill>
              <a:latin typeface="+mn-lt"/>
              <a:cs typeface="Times New Roman" pitchFamily="18" charset="0"/>
            </a:endParaRPr>
          </a:p>
          <a:p>
            <a:pPr marL="1371600" lvl="2" indent="-457200">
              <a:spcBef>
                <a:spcPct val="20000"/>
              </a:spcBef>
              <a:buSzPct val="140000"/>
              <a:tabLst>
                <a:tab pos="7778750" algn="l"/>
              </a:tabLst>
            </a:pPr>
            <a:endParaRPr lang="en-US" sz="2000" dirty="0">
              <a:solidFill>
                <a:srgbClr val="006666"/>
              </a:solidFill>
              <a:latin typeface="+mn-lt"/>
              <a:cs typeface="Times New Roman" pitchFamily="18" charset="0"/>
            </a:endParaRPr>
          </a:p>
        </p:txBody>
      </p:sp>
    </p:spTree>
    <p:extLst>
      <p:ext uri="{BB962C8B-B14F-4D97-AF65-F5344CB8AC3E}">
        <p14:creationId xmlns:p14="http://schemas.microsoft.com/office/powerpoint/2010/main" val="11134269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609600" y="914400"/>
            <a:ext cx="8077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dirty="0">
                <a:cs typeface="Times New Roman" pitchFamily="18" charset="0"/>
              </a:rPr>
              <a:t>Enhancing Methods of a Class </a:t>
            </a:r>
            <a:r>
              <a:rPr lang="en-US" dirty="0" smtClean="0">
                <a:cs typeface="Times New Roman" pitchFamily="18" charset="0"/>
              </a:rPr>
              <a:t>(</a:t>
            </a:r>
            <a:r>
              <a:rPr lang="en-US" dirty="0">
                <a:cs typeface="Times New Roman" pitchFamily="18" charset="0"/>
              </a:rPr>
              <a:t>Contd.)</a:t>
            </a:r>
          </a:p>
          <a:p>
            <a:pPr marL="457200" indent="-457200">
              <a:spcBef>
                <a:spcPct val="20000"/>
              </a:spcBef>
            </a:pPr>
            <a:endParaRPr lang="en-US" sz="1400" dirty="0">
              <a:solidFill>
                <a:srgbClr val="006666"/>
              </a:solidFill>
              <a:latin typeface="Verdana" pitchFamily="34" charset="0"/>
              <a:cs typeface="Times New Roman" pitchFamily="18" charset="0"/>
            </a:endParaRPr>
          </a:p>
          <a:p>
            <a:pPr marL="1371600" lvl="2" indent="-457200">
              <a:spcBef>
                <a:spcPct val="20000"/>
              </a:spcBef>
              <a:buSzPct val="140000"/>
              <a:buFontTx/>
              <a:buChar char="•"/>
            </a:pPr>
            <a:r>
              <a:rPr lang="en-US" sz="2000" dirty="0" smtClean="0">
                <a:solidFill>
                  <a:srgbClr val="006666"/>
                </a:solidFill>
                <a:cs typeface="Times New Roman" pitchFamily="18" charset="0"/>
              </a:rPr>
              <a:t>When </a:t>
            </a:r>
            <a:r>
              <a:rPr lang="en-US" sz="2000" dirty="0">
                <a:solidFill>
                  <a:srgbClr val="006666"/>
                </a:solidFill>
                <a:cs typeface="Times New Roman" pitchFamily="18" charset="0"/>
              </a:rPr>
              <a:t>an overloaded method is invoked, the Java compiler uses </a:t>
            </a:r>
          </a:p>
          <a:p>
            <a:pPr marL="1371600" lvl="2" indent="-457200">
              <a:spcBef>
                <a:spcPct val="20000"/>
              </a:spcBef>
              <a:buSzPct val="140000"/>
            </a:pPr>
            <a:r>
              <a:rPr lang="en-US" sz="2000" dirty="0">
                <a:solidFill>
                  <a:srgbClr val="006666"/>
                </a:solidFill>
                <a:cs typeface="Times New Roman" pitchFamily="18" charset="0"/>
              </a:rPr>
              <a:t>	the type of arguments or the number of arguments to determine which copy of overloaded method to invoke. </a:t>
            </a:r>
          </a:p>
          <a:p>
            <a:pPr marL="1371600" lvl="2" indent="-457200">
              <a:spcBef>
                <a:spcPct val="20000"/>
              </a:spcBef>
              <a:buSzPct val="140000"/>
              <a:buFontTx/>
              <a:buChar char="•"/>
            </a:pPr>
            <a:r>
              <a:rPr lang="en-US" sz="2000" dirty="0">
                <a:solidFill>
                  <a:srgbClr val="006666"/>
                </a:solidFill>
                <a:cs typeface="Times New Roman" pitchFamily="18" charset="0"/>
              </a:rPr>
              <a:t>Overloading methods must differ in the type or the number of parameters.</a:t>
            </a:r>
          </a:p>
          <a:p>
            <a:pPr marL="1371600" lvl="2" indent="-457200">
              <a:spcBef>
                <a:spcPct val="20000"/>
              </a:spcBef>
              <a:buSzPct val="140000"/>
              <a:buFontTx/>
              <a:buChar char="•"/>
            </a:pPr>
            <a:r>
              <a:rPr lang="en-US" sz="2000" dirty="0">
                <a:solidFill>
                  <a:srgbClr val="006666"/>
                </a:solidFill>
                <a:cs typeface="Times New Roman" pitchFamily="18" charset="0"/>
              </a:rPr>
              <a:t>The return types of overloaded methods can be different. </a:t>
            </a:r>
          </a:p>
          <a:p>
            <a:pPr marL="1371600" lvl="2" indent="-457200">
              <a:spcBef>
                <a:spcPct val="20000"/>
              </a:spcBef>
              <a:buSzPct val="140000"/>
              <a:buFontTx/>
              <a:buChar char="•"/>
            </a:pPr>
            <a:r>
              <a:rPr lang="en-US" sz="2000" dirty="0">
                <a:solidFill>
                  <a:srgbClr val="006666"/>
                </a:solidFill>
                <a:cs typeface="Times New Roman" pitchFamily="18" charset="0"/>
              </a:rPr>
              <a:t>Overloaded methods are used  when you need several methods that perform closely related tasks. </a:t>
            </a:r>
          </a:p>
          <a:p>
            <a:pPr marL="1371600" lvl="2" indent="-457200">
              <a:spcBef>
                <a:spcPct val="20000"/>
              </a:spcBef>
              <a:buSzPct val="140000"/>
              <a:buFontTx/>
              <a:buChar char="•"/>
            </a:pPr>
            <a:r>
              <a:rPr lang="en-US" sz="2000" dirty="0">
                <a:solidFill>
                  <a:srgbClr val="006666"/>
                </a:solidFill>
                <a:cs typeface="Times New Roman" pitchFamily="18" charset="0"/>
              </a:rPr>
              <a:t>Method overloading is a way to implement polymorphism in Java. </a:t>
            </a:r>
          </a:p>
          <a:p>
            <a:pPr marL="1371600" lvl="2" indent="-457200">
              <a:spcBef>
                <a:spcPct val="20000"/>
              </a:spcBef>
              <a:buSzPct val="140000"/>
              <a:buFontTx/>
              <a:buChar char="•"/>
            </a:pPr>
            <a:endParaRPr lang="en-US" sz="2000" dirty="0">
              <a:solidFill>
                <a:srgbClr val="006666"/>
              </a:solidFill>
              <a:cs typeface="Times New Roman" pitchFamily="18" charset="0"/>
            </a:endParaRPr>
          </a:p>
          <a:p>
            <a:pPr marL="914400" lvl="1" indent="-457200">
              <a:spcBef>
                <a:spcPct val="20000"/>
              </a:spcBef>
              <a:buSzPct val="140000"/>
              <a:buFontTx/>
              <a:buChar char="•"/>
            </a:pPr>
            <a:endParaRPr lang="en-US" sz="1400" dirty="0">
              <a:solidFill>
                <a:srgbClr val="006666"/>
              </a:solidFill>
              <a:latin typeface="Courier New" pitchFamily="49" charset="0"/>
              <a:cs typeface="Times New Roman" pitchFamily="18" charset="0"/>
            </a:endParaRPr>
          </a:p>
          <a:p>
            <a:pPr marL="914400" lvl="1"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457200"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16886123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Enhancing Methods of a Class </a:t>
            </a:r>
            <a:endParaRPr lang="en-US" sz="3200">
              <a:latin typeface="Verdana" pitchFamily="34" charset="0"/>
            </a:endParaRPr>
          </a:p>
          <a:p>
            <a:pPr marL="457200" indent="-457200">
              <a:spcBef>
                <a:spcPct val="20000"/>
              </a:spcBef>
            </a:pPr>
            <a:r>
              <a:rPr lang="en-US" sz="3200">
                <a:latin typeface="Verdana" pitchFamily="34" charset="0"/>
                <a:cs typeface="Times New Roman" pitchFamily="18" charset="0"/>
              </a:rPr>
              <a:t>(Contd.)</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GB" sz="1400">
                <a:solidFill>
                  <a:srgbClr val="006666"/>
                </a:solidFill>
                <a:latin typeface="Verdana" pitchFamily="34" charset="0"/>
                <a:cs typeface="Times New Roman" pitchFamily="18" charset="0"/>
              </a:rPr>
              <a:t>Overloading Methods (Contd.)</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following code snippet shows an overloaded multiply() method:</a:t>
            </a:r>
          </a:p>
          <a:p>
            <a:pPr marL="1371600" lvl="2" indent="-457200">
              <a:spcBef>
                <a:spcPct val="20000"/>
              </a:spcBef>
              <a:buSzPct val="140000"/>
            </a:pPr>
            <a:r>
              <a:rPr lang="en-US" sz="1400">
                <a:solidFill>
                  <a:srgbClr val="006666"/>
                </a:solidFill>
                <a:latin typeface="Courier New" pitchFamily="49" charset="0"/>
                <a:cs typeface="Courier New" pitchFamily="49" charset="0"/>
              </a:rPr>
              <a:t>	public void multiply(int a, int b)   //Multiply two integers</a:t>
            </a:r>
          </a:p>
          <a:p>
            <a:pPr marL="1371600" lvl="2" indent="-457200">
              <a:spcBef>
                <a:spcPct val="20000"/>
              </a:spcBef>
              <a:buSzPct val="140000"/>
            </a:pPr>
            <a:r>
              <a:rPr lang="en-US" sz="1400">
                <a:solidFill>
                  <a:srgbClr val="006666"/>
                </a:solidFill>
                <a:latin typeface="Courier New" pitchFamily="49" charset="0"/>
                <a:cs typeface="Courier New" pitchFamily="49" charset="0"/>
              </a:rPr>
              <a:t> 	public void multiply(float a, float b)   //Multiply two floats</a:t>
            </a:r>
          </a:p>
          <a:p>
            <a:pPr marL="1371600" lvl="2" indent="-457200">
              <a:spcBef>
                <a:spcPct val="20000"/>
              </a:spcBef>
              <a:buSzPct val="140000"/>
            </a:pPr>
            <a:r>
              <a:rPr lang="en-US" sz="1400">
                <a:solidFill>
                  <a:srgbClr val="006666"/>
                </a:solidFill>
                <a:latin typeface="Verdana" pitchFamily="34" charset="0"/>
                <a:cs typeface="Times New Roman" pitchFamily="18" charset="0"/>
              </a:rPr>
              <a:t>	</a:t>
            </a:r>
            <a:r>
              <a:rPr lang="en-US" sz="1400">
                <a:solidFill>
                  <a:srgbClr val="006666"/>
                </a:solidFill>
                <a:latin typeface="Courier New" pitchFamily="49" charset="0"/>
                <a:cs typeface="Times New Roman" pitchFamily="18" charset="0"/>
              </a:rPr>
              <a:t>public void multiply(double a, double b)   //Multiply two doubles</a:t>
            </a: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a:solidFill>
                <a:srgbClr val="006666"/>
              </a:solidFill>
              <a:latin typeface="Courier New" pitchFamily="49" charset="0"/>
              <a:cs typeface="Times New Roman" pitchFamily="18" charset="0"/>
            </a:endParaRPr>
          </a:p>
          <a:p>
            <a:pPr marL="914400" lvl="1" indent="-457200">
              <a:spcBef>
                <a:spcPct val="20000"/>
              </a:spcBef>
              <a:buSzPct val="140000"/>
              <a:buFontTx/>
              <a:buChar char="•"/>
            </a:pPr>
            <a:endParaRPr lang="en-US" sz="1400">
              <a:solidFill>
                <a:srgbClr val="006666"/>
              </a:solidFill>
              <a:latin typeface="Courier New" pitchFamily="49"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4131791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ChangeArrowheads="1"/>
          </p:cNvSpPr>
          <p:nvPr/>
        </p:nvSpPr>
        <p:spPr bwMode="auto">
          <a:xfrm>
            <a:off x="304800" y="1600200"/>
            <a:ext cx="8686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Passing Arguments to a Method</a:t>
            </a:r>
            <a:endParaRPr lang="en-US">
              <a:solidFill>
                <a:srgbClr val="006666"/>
              </a:solidFill>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Arguments can be passed to a method using two ways: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Call-by-value: Copies the value of the actual parameters to the formal parameters. Therefore, the changes made to the formal parameters have no effect on the actual parameters.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Call-by-reference: Passes the reference and not the value of the actual parameters to the formal parameters in a method. Therefore, the changes made to the formal parameters affect the actual parameters.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You can also pass arguments to the main() method at the run-time of a program. </a:t>
            </a:r>
          </a:p>
          <a:p>
            <a:pPr marL="1371600" lvl="2" indent="-457200">
              <a:spcBef>
                <a:spcPct val="20000"/>
              </a:spcBef>
              <a:buSzPct val="140000"/>
            </a:pPr>
            <a:endParaRPr lang="en-US" sz="140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335511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609600" y="9906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Passing Arguments to a Method </a:t>
            </a:r>
          </a:p>
          <a:p>
            <a:pPr marL="457200" indent="-457200">
              <a:spcBef>
                <a:spcPct val="20000"/>
              </a:spcBef>
            </a:pPr>
            <a:r>
              <a:rPr lang="en-US" sz="3200">
                <a:latin typeface="Verdana" pitchFamily="34" charset="0"/>
                <a:cs typeface="Times New Roman" pitchFamily="18" charset="0"/>
              </a:rPr>
              <a:t>(Contd.) </a:t>
            </a: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Passing Arguments by Value: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In Java, when arguments of primitive data type, such as int and float are passed to a method then they are passed by value. The following figure shows the concept of passing arguments by value: </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When arguments are passed by value, a copy of the actual argument is passed to the formal arguments of the called method, which is maintained at a separate memory location. Therefore, when the called method changes the value of the argument, the change is not reflected in the actual argument.</a:t>
            </a:r>
            <a:r>
              <a:rPr lang="en-US" sz="1600">
                <a:solidFill>
                  <a:srgbClr val="006666"/>
                </a:solidFill>
                <a:latin typeface="Verdana" pitchFamily="34" charset="0"/>
                <a:cs typeface="Times New Roman" pitchFamily="18" charset="0"/>
              </a:rPr>
              <a:t> </a:t>
            </a:r>
          </a:p>
          <a:p>
            <a:pPr marL="914400" lvl="1" indent="-457200">
              <a:spcBef>
                <a:spcPct val="20000"/>
              </a:spcBef>
              <a:buSzPct val="140000"/>
              <a:buFontTx/>
              <a:buChar char="•"/>
            </a:pPr>
            <a:endParaRPr lang="en-US" sz="16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pic>
        <p:nvPicPr>
          <p:cNvPr id="438280" name="Picture 8" descr="0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048000" y="3124200"/>
            <a:ext cx="27432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2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0" hangingPunct="0"/>
            <a:r>
              <a:rPr lang="en-US" sz="3200">
                <a:latin typeface="Verdana" pitchFamily="34" charset="0"/>
              </a:rPr>
              <a:t>Structure of Java Application (Contd.)</a:t>
            </a:r>
            <a:endParaRPr lang="en-US" sz="1400">
              <a:solidFill>
                <a:srgbClr val="006666"/>
              </a:solidFill>
              <a:latin typeface="Verdana" pitchFamily="34" charset="0"/>
              <a:cs typeface="Times New Roman" pitchFamily="18" charset="0"/>
            </a:endParaRPr>
          </a:p>
          <a:p>
            <a:pPr marL="457200" indent="-457200" eaLnBrk="0" hangingPunct="0"/>
            <a:endParaRPr lang="en-US" sz="1400">
              <a:latin typeface="Verdana" pitchFamily="34" charset="0"/>
            </a:endParaRP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syntax to define a method:</a:t>
            </a:r>
          </a:p>
          <a:p>
            <a:pPr marL="1828800" lvl="3" indent="-457200">
              <a:spcBef>
                <a:spcPct val="20000"/>
              </a:spcBef>
              <a:buSzPct val="140000"/>
            </a:pPr>
            <a:r>
              <a:rPr lang="en-US" sz="1400">
                <a:solidFill>
                  <a:srgbClr val="006666"/>
                </a:solidFill>
                <a:latin typeface="Courier New" pitchFamily="49" charset="0"/>
                <a:cs typeface="Courier New" pitchFamily="49" charset="0"/>
              </a:rPr>
              <a:t>void methodName()</a:t>
            </a:r>
          </a:p>
          <a:p>
            <a:pPr marL="1828800" lvl="3" indent="-457200">
              <a:spcBef>
                <a:spcPct val="20000"/>
              </a:spcBef>
              <a:buSzPct val="140000"/>
            </a:pPr>
            <a:r>
              <a:rPr lang="en-US" sz="1400">
                <a:solidFill>
                  <a:srgbClr val="006666"/>
                </a:solidFill>
                <a:latin typeface="Courier New" pitchFamily="49" charset="0"/>
                <a:cs typeface="Courier New" pitchFamily="49" charset="0"/>
              </a:rPr>
              <a:t>{</a:t>
            </a:r>
          </a:p>
          <a:p>
            <a:pPr marL="1828800" lvl="3" indent="-457200">
              <a:spcBef>
                <a:spcPct val="20000"/>
              </a:spcBef>
              <a:buSzPct val="140000"/>
            </a:pPr>
            <a:r>
              <a:rPr lang="en-US" sz="1400">
                <a:solidFill>
                  <a:srgbClr val="006666"/>
                </a:solidFill>
                <a:latin typeface="Courier New" pitchFamily="49" charset="0"/>
                <a:cs typeface="Courier New" pitchFamily="49" charset="0"/>
              </a:rPr>
              <a:t>	// Method body.</a:t>
            </a:r>
          </a:p>
          <a:p>
            <a:pPr marL="1828800" lvl="3" indent="-457200">
              <a:spcBef>
                <a:spcPct val="20000"/>
              </a:spcBef>
              <a:buSzPct val="140000"/>
            </a:pPr>
            <a:r>
              <a:rPr lang="en-US" sz="1400">
                <a:solidFill>
                  <a:srgbClr val="006666"/>
                </a:solidFill>
                <a:latin typeface="Courier New" pitchFamily="49" charset="0"/>
                <a:cs typeface="Courier New" pitchFamily="49" charset="0"/>
              </a:rPr>
              <a:t>}</a:t>
            </a:r>
          </a:p>
          <a:p>
            <a:pPr marL="1828800" lvl="3" indent="-457200">
              <a:spcBef>
                <a:spcPct val="20000"/>
              </a:spcBef>
              <a:buSzPct val="140000"/>
            </a:pPr>
            <a:endParaRPr lang="en-US" sz="1400">
              <a:solidFill>
                <a:srgbClr val="006666"/>
              </a:solidFill>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2286000" lvl="4"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p:txBody>
      </p:sp>
      <p:sp>
        <p:nvSpPr>
          <p:cNvPr id="40755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dirty="0">
                <a:latin typeface="+mn-lt"/>
                <a:cs typeface="Times New Roman" pitchFamily="18" charset="0"/>
              </a:rPr>
              <a:t>Passing Arguments to a Method </a:t>
            </a:r>
            <a:r>
              <a:rPr lang="en-US" dirty="0" smtClean="0">
                <a:latin typeface="+mn-lt"/>
                <a:cs typeface="Times New Roman" pitchFamily="18" charset="0"/>
              </a:rPr>
              <a:t>(</a:t>
            </a:r>
            <a:r>
              <a:rPr lang="en-US" dirty="0">
                <a:latin typeface="+mn-lt"/>
                <a:cs typeface="Times New Roman" pitchFamily="18" charset="0"/>
              </a:rPr>
              <a:t>Contd.)</a:t>
            </a:r>
            <a:endParaRPr lang="en-US" dirty="0">
              <a:solidFill>
                <a:srgbClr val="006666"/>
              </a:solidFill>
              <a:latin typeface="+mn-lt"/>
            </a:endParaRPr>
          </a:p>
          <a:p>
            <a:pPr marL="457200" indent="-457200">
              <a:spcBef>
                <a:spcPct val="20000"/>
              </a:spcBef>
              <a:buSzPct val="140000"/>
            </a:pPr>
            <a:endParaRPr lang="en-US" sz="5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dirty="0">
                <a:solidFill>
                  <a:srgbClr val="006666"/>
                </a:solidFill>
                <a:latin typeface="Verdana" pitchFamily="34" charset="0"/>
                <a:cs typeface="Times New Roman" pitchFamily="18" charset="0"/>
              </a:rPr>
              <a:t>Passing Arguments by Reference: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Passes a reference to an argument to the parameter of a method.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In Java, the objects of abstract data type are passed by reference.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When arguments are passed to the method by reference then any change made to the formal argument by the called method is also reflected in the actual argument. The following figure shows the concept of passing arguments by reference: </a:t>
            </a:r>
          </a:p>
          <a:p>
            <a:pPr marL="1371600" lvl="2"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lvl="2">
              <a:spcBef>
                <a:spcPct val="20000"/>
              </a:spcBef>
              <a:buSzPct val="140000"/>
            </a:pPr>
            <a:endParaRPr lang="en-US" sz="1400" dirty="0">
              <a:solidFill>
                <a:srgbClr val="006666"/>
              </a:solidFill>
              <a:latin typeface="Verdana" pitchFamily="34" charset="0"/>
              <a:cs typeface="Times New Roman" pitchFamily="18" charset="0"/>
            </a:endParaRP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The argument passed by reference to the formal parameter has the same memory location as that of the actual parameter. </a:t>
            </a:r>
          </a:p>
          <a:p>
            <a:pPr marL="1371600" lvl="2" indent="-457200">
              <a:spcBef>
                <a:spcPct val="20000"/>
              </a:spcBef>
              <a:buSzPct val="140000"/>
            </a:pPr>
            <a:endParaRPr lang="en-US" sz="1400" dirty="0">
              <a:solidFill>
                <a:srgbClr val="006666"/>
              </a:solidFill>
              <a:latin typeface="Verdana" pitchFamily="34" charset="0"/>
              <a:cs typeface="Times New Roman" pitchFamily="18" charset="0"/>
            </a:endParaRPr>
          </a:p>
        </p:txBody>
      </p:sp>
      <p:pic>
        <p:nvPicPr>
          <p:cNvPr id="440328" name="Picture 8" descr="03"/>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048000" y="3810000"/>
            <a:ext cx="3124200" cy="93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5689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ChangeArrowheads="1"/>
          </p:cNvSpPr>
          <p:nvPr/>
        </p:nvSpPr>
        <p:spPr bwMode="auto">
          <a:xfrm>
            <a:off x="609600" y="9906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Passing Arguments to a Method</a:t>
            </a:r>
            <a:r>
              <a:rPr lang="en-US" dirty="0">
                <a:cs typeface="Times New Roman" pitchFamily="18" charset="0"/>
              </a:rPr>
              <a:t> </a:t>
            </a:r>
          </a:p>
          <a:p>
            <a:pPr marL="457200" indent="-457200">
              <a:spcBef>
                <a:spcPct val="20000"/>
              </a:spcBef>
            </a:pPr>
            <a:r>
              <a:rPr lang="en-US" sz="3200" dirty="0">
                <a:latin typeface="Verdana" pitchFamily="34" charset="0"/>
                <a:cs typeface="Times New Roman" pitchFamily="18" charset="0"/>
              </a:rPr>
              <a:t>(Contd.) </a:t>
            </a:r>
            <a:endParaRPr lang="en-US" dirty="0">
              <a:solidFill>
                <a:srgbClr val="006666"/>
              </a:solidFill>
            </a:endParaRPr>
          </a:p>
          <a:p>
            <a:pPr marL="457200" indent="-457200">
              <a:spcBef>
                <a:spcPct val="20000"/>
              </a:spcBef>
              <a:buSzPct val="140000"/>
              <a:buFontTx/>
              <a:buChar char="•"/>
            </a:pPr>
            <a:r>
              <a:rPr lang="en-US" sz="1400" dirty="0">
                <a:solidFill>
                  <a:srgbClr val="006666"/>
                </a:solidFill>
                <a:latin typeface="Verdana" pitchFamily="34" charset="0"/>
                <a:cs typeface="Times New Roman" pitchFamily="18" charset="0"/>
              </a:rPr>
              <a:t>Passing Arguments at the Command Line: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Command-line arguments are used to provide information that a program needs at startup.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The main() method in Java is the first method to be executed, therefore the command-line arguments are passed to the main() method.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The main() method stores the command-line arguments in the String array object.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In Java, the syntax for command-line argument is:</a:t>
            </a:r>
          </a:p>
          <a:p>
            <a:pPr marL="1371600" lvl="2" indent="-457200">
              <a:spcBef>
                <a:spcPct val="20000"/>
              </a:spcBef>
              <a:buSzPct val="140000"/>
            </a:pPr>
            <a:r>
              <a:rPr lang="en-US" sz="1400" dirty="0">
                <a:solidFill>
                  <a:srgbClr val="006666"/>
                </a:solidFill>
                <a:latin typeface="Verdana" pitchFamily="34" charset="0"/>
                <a:cs typeface="Times New Roman" pitchFamily="18" charset="0"/>
              </a:rPr>
              <a:t>	</a:t>
            </a:r>
            <a:r>
              <a:rPr lang="en-US" sz="1400" dirty="0">
                <a:solidFill>
                  <a:srgbClr val="006666"/>
                </a:solidFill>
                <a:latin typeface="Courier New" pitchFamily="49" charset="0"/>
                <a:cs typeface="Courier New" pitchFamily="49" charset="0"/>
              </a:rPr>
              <a:t>public static void main(String </a:t>
            </a:r>
            <a:r>
              <a:rPr lang="en-US" sz="1400" dirty="0" err="1">
                <a:solidFill>
                  <a:srgbClr val="006666"/>
                </a:solidFill>
                <a:latin typeface="Courier New" pitchFamily="49" charset="0"/>
                <a:cs typeface="Courier New" pitchFamily="49" charset="0"/>
              </a:rPr>
              <a:t>args</a:t>
            </a:r>
            <a:r>
              <a:rPr lang="en-US" sz="1400" dirty="0">
                <a:solidFill>
                  <a:srgbClr val="006666"/>
                </a:solidFill>
                <a:latin typeface="Courier New" pitchFamily="49" charset="0"/>
                <a:cs typeface="Courier New" pitchFamily="49" charset="0"/>
              </a:rPr>
              <a:t>[])</a:t>
            </a:r>
          </a:p>
          <a:p>
            <a:pPr marL="1371600" lvl="2" indent="-457200">
              <a:spcBef>
                <a:spcPct val="20000"/>
              </a:spcBef>
              <a:buSzPct val="140000"/>
            </a:pPr>
            <a:r>
              <a:rPr lang="en-US" sz="1400" dirty="0">
                <a:solidFill>
                  <a:srgbClr val="006666"/>
                </a:solidFill>
                <a:latin typeface="Courier New" pitchFamily="49" charset="0"/>
                <a:cs typeface="Courier New" pitchFamily="49" charset="0"/>
              </a:rPr>
              <a:t>	{	//statements</a:t>
            </a:r>
          </a:p>
          <a:p>
            <a:pPr marL="1371600" lvl="2" indent="-457200">
              <a:spcBef>
                <a:spcPct val="20000"/>
              </a:spcBef>
              <a:buSzPct val="140000"/>
            </a:pPr>
            <a:r>
              <a:rPr lang="en-US" sz="1400" dirty="0">
                <a:solidFill>
                  <a:srgbClr val="006666"/>
                </a:solidFill>
                <a:latin typeface="Courier New" pitchFamily="49" charset="0"/>
                <a:cs typeface="Courier New" pitchFamily="49" charset="0"/>
              </a:rPr>
              <a:t>	} //End of main() method</a:t>
            </a:r>
          </a:p>
          <a:p>
            <a:pPr marL="1371600" lvl="2" indent="-457200">
              <a:spcBef>
                <a:spcPct val="20000"/>
              </a:spcBef>
              <a:buSzPct val="140000"/>
            </a:pPr>
            <a:r>
              <a:rPr lang="en-US" sz="1400" dirty="0">
                <a:solidFill>
                  <a:srgbClr val="006666"/>
                </a:solidFill>
                <a:latin typeface="Verdana" pitchFamily="34" charset="0"/>
                <a:cs typeface="Times New Roman" pitchFamily="18" charset="0"/>
              </a:rPr>
              <a:t>	In the preceding syntax, each of the elements in the array named </a:t>
            </a:r>
            <a:r>
              <a:rPr lang="en-US" sz="1400" dirty="0" err="1">
                <a:solidFill>
                  <a:srgbClr val="006666"/>
                </a:solidFill>
                <a:latin typeface="Verdana" pitchFamily="34" charset="0"/>
                <a:cs typeface="Times New Roman" pitchFamily="18" charset="0"/>
              </a:rPr>
              <a:t>args</a:t>
            </a:r>
            <a:r>
              <a:rPr lang="en-US" sz="1400" dirty="0">
                <a:solidFill>
                  <a:srgbClr val="006666"/>
                </a:solidFill>
                <a:latin typeface="Verdana" pitchFamily="34" charset="0"/>
                <a:cs typeface="Times New Roman" pitchFamily="18" charset="0"/>
              </a:rPr>
              <a:t>[] is a reference to the command-line arguments each of which is a String object. </a:t>
            </a:r>
          </a:p>
          <a:p>
            <a:pPr marL="1371600" lvl="2" indent="-457200">
              <a:spcBef>
                <a:spcPct val="20000"/>
              </a:spcBef>
              <a:buSzPct val="140000"/>
            </a:pPr>
            <a:endParaRPr lang="en-US"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41283561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Creating Nested Classes </a:t>
            </a:r>
            <a:endParaRPr lang="en-US" sz="3200">
              <a:latin typeface="Verdana" pitchFamily="34" charset="0"/>
            </a:endParaRPr>
          </a:p>
          <a:p>
            <a:pPr marL="457200" indent="-457200">
              <a:spcBef>
                <a:spcPct val="20000"/>
              </a:spcBef>
              <a:buFontTx/>
              <a:buChar char="•"/>
            </a:pP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Nested Classes: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A nested class is a class defined as a member of another class.</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scope of nested class is bounded by the scope of its enclosing class.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nested class has access to the members of its enclosing class including private members.</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enclosing class does not have any access to the members of the nested class.</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nested classes are of two types: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Static: A nested class declared as static is called the static nested class.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Inner: A non-static nested class is called the inner class. </a:t>
            </a:r>
          </a:p>
          <a:p>
            <a:pPr marL="914400" lvl="1" indent="-457200">
              <a:spcBef>
                <a:spcPct val="20000"/>
              </a:spcBef>
            </a:pPr>
            <a:endParaRPr lang="en-GB" sz="1400">
              <a:solidFill>
                <a:srgbClr val="006666"/>
              </a:solidFill>
              <a:latin typeface="Verdana" pitchFamily="34" charset="0"/>
              <a:cs typeface="Times New Roman" pitchFamily="18" charset="0"/>
            </a:endParaRPr>
          </a:p>
          <a:p>
            <a:pPr marL="457200" indent="-457200">
              <a:spcBef>
                <a:spcPct val="20000"/>
              </a:spcBef>
            </a:pPr>
            <a:endParaRPr lang="en-GB" sz="1400">
              <a:solidFill>
                <a:srgbClr val="006666"/>
              </a:solidFill>
              <a:latin typeface="Verdana" pitchFamily="34" charset="0"/>
              <a:cs typeface="Times New Roman" pitchFamily="18" charset="0"/>
            </a:endParaRPr>
          </a:p>
          <a:p>
            <a:pPr marL="457200" indent="-457200">
              <a:spcBef>
                <a:spcPct val="20000"/>
              </a:spcBef>
              <a:buFontTx/>
              <a:buChar char="•"/>
            </a:pPr>
            <a:endParaRPr lang="en-US" sz="1400">
              <a:solidFill>
                <a:srgbClr val="006666"/>
              </a:solidFill>
              <a:latin typeface="Verdana" pitchFamily="34" charset="0"/>
              <a:cs typeface="Times New Roman" pitchFamily="18" charset="0"/>
            </a:endParaRPr>
          </a:p>
          <a:p>
            <a:pPr marL="457200" indent="-457200">
              <a:spcBef>
                <a:spcPct val="20000"/>
              </a:spcBef>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b="1">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2053001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Creating Nested Classes (Contd.) </a:t>
            </a:r>
            <a:endParaRPr lang="en-US" sz="3200">
              <a:latin typeface="Verdana" pitchFamily="34" charset="0"/>
            </a:endParaRPr>
          </a:p>
          <a:p>
            <a:pPr marL="457200" indent="-457200">
              <a:spcBef>
                <a:spcPct val="20000"/>
              </a:spcBef>
              <a:buFontTx/>
              <a:buChar char="•"/>
            </a:pP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Nested Classes (Contd.):</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Static Nested Class</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A static nested class cannot access the members of its enclosing class directly because it is declared as static.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Therefore, it has to access the members of its enclosing class through an object of enclosing class.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following code snippet shows the declaration of a static nested class:</a:t>
            </a:r>
          </a:p>
          <a:p>
            <a:pPr marL="1371600" lvl="2" indent="-457200">
              <a:spcBef>
                <a:spcPct val="20000"/>
              </a:spcBef>
              <a:buSzPct val="140000"/>
            </a:pPr>
            <a:r>
              <a:rPr lang="en-US" sz="1400">
                <a:solidFill>
                  <a:srgbClr val="006666"/>
                </a:solidFill>
                <a:latin typeface="Courier New" pitchFamily="49" charset="0"/>
                <a:cs typeface="Courier New" pitchFamily="49" charset="0"/>
              </a:rPr>
              <a:t>	class EnclosingClass{</a:t>
            </a:r>
          </a:p>
          <a:p>
            <a:pPr marL="1371600" lvl="2" indent="-457200">
              <a:spcBef>
                <a:spcPct val="20000"/>
              </a:spcBef>
              <a:buSzPct val="140000"/>
            </a:pPr>
            <a:r>
              <a:rPr lang="en-US" sz="1400">
                <a:solidFill>
                  <a:srgbClr val="006666"/>
                </a:solidFill>
                <a:latin typeface="Courier New" pitchFamily="49" charset="0"/>
                <a:cs typeface="Courier New" pitchFamily="49" charset="0"/>
              </a:rPr>
              <a:t>		//statements</a:t>
            </a:r>
          </a:p>
          <a:p>
            <a:pPr marL="1371600" lvl="2" indent="-457200">
              <a:spcBef>
                <a:spcPct val="20000"/>
              </a:spcBef>
              <a:buSzPct val="140000"/>
            </a:pPr>
            <a:r>
              <a:rPr lang="en-US" sz="1400">
                <a:solidFill>
                  <a:srgbClr val="006666"/>
                </a:solidFill>
                <a:latin typeface="Courier New" pitchFamily="49" charset="0"/>
                <a:cs typeface="Courier New" pitchFamily="49" charset="0"/>
              </a:rPr>
              <a:t>		static AstaticNestedClass</a:t>
            </a:r>
          </a:p>
          <a:p>
            <a:pPr marL="1371600" lvl="2" indent="-457200">
              <a:spcBef>
                <a:spcPct val="20000"/>
              </a:spcBef>
              <a:buSzPct val="140000"/>
            </a:pPr>
            <a:r>
              <a:rPr lang="en-US" sz="1400">
                <a:solidFill>
                  <a:srgbClr val="006666"/>
                </a:solidFill>
                <a:latin typeface="Courier New" pitchFamily="49" charset="0"/>
                <a:cs typeface="Courier New" pitchFamily="49" charset="0"/>
              </a:rPr>
              <a:t>		{</a:t>
            </a:r>
          </a:p>
          <a:p>
            <a:pPr marL="1371600" lvl="2" indent="-457200">
              <a:spcBef>
                <a:spcPct val="20000"/>
              </a:spcBef>
              <a:buSzPct val="140000"/>
            </a:pPr>
            <a:r>
              <a:rPr lang="en-US" sz="1400">
                <a:solidFill>
                  <a:srgbClr val="006666"/>
                </a:solidFill>
                <a:latin typeface="Courier New" pitchFamily="49" charset="0"/>
                <a:cs typeface="Courier New" pitchFamily="49" charset="0"/>
              </a:rPr>
              <a:t>			//statements</a:t>
            </a:r>
          </a:p>
          <a:p>
            <a:pPr marL="1371600" lvl="2" indent="-457200">
              <a:spcBef>
                <a:spcPct val="20000"/>
              </a:spcBef>
              <a:buSzPct val="140000"/>
            </a:pPr>
            <a:r>
              <a:rPr lang="en-US" sz="1400">
                <a:solidFill>
                  <a:srgbClr val="006666"/>
                </a:solidFill>
                <a:latin typeface="Courier New" pitchFamily="49" charset="0"/>
                <a:cs typeface="Courier New" pitchFamily="49" charset="0"/>
              </a:rPr>
              <a:t>		}	</a:t>
            </a:r>
          </a:p>
          <a:p>
            <a:pPr marL="1371600" lvl="2" indent="-457200">
              <a:spcBef>
                <a:spcPct val="20000"/>
              </a:spcBef>
              <a:buSzPct val="140000"/>
            </a:pPr>
            <a:r>
              <a:rPr lang="en-US" sz="1400">
                <a:solidFill>
                  <a:srgbClr val="006666"/>
                </a:solidFill>
                <a:latin typeface="Courier New" pitchFamily="49" charset="0"/>
                <a:cs typeface="Courier New" pitchFamily="49" charset="0"/>
              </a:rPr>
              <a:t>	}</a:t>
            </a:r>
          </a:p>
          <a:p>
            <a:pPr marL="1371600" lvl="2"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pPr>
            <a:endParaRPr lang="en-GB" sz="1400">
              <a:solidFill>
                <a:srgbClr val="006666"/>
              </a:solidFill>
              <a:latin typeface="Verdana" pitchFamily="34" charset="0"/>
              <a:cs typeface="Times New Roman" pitchFamily="18" charset="0"/>
            </a:endParaRPr>
          </a:p>
          <a:p>
            <a:pPr marL="457200" indent="-457200">
              <a:spcBef>
                <a:spcPct val="20000"/>
              </a:spcBef>
            </a:pPr>
            <a:endParaRPr lang="en-GB" sz="1400">
              <a:solidFill>
                <a:srgbClr val="006666"/>
              </a:solidFill>
              <a:latin typeface="Verdana" pitchFamily="34" charset="0"/>
              <a:cs typeface="Times New Roman" pitchFamily="18" charset="0"/>
            </a:endParaRPr>
          </a:p>
          <a:p>
            <a:pPr marL="457200" indent="-457200">
              <a:spcBef>
                <a:spcPct val="20000"/>
              </a:spcBef>
              <a:buFontTx/>
              <a:buChar char="•"/>
            </a:pPr>
            <a:endParaRPr lang="en-US" sz="1400">
              <a:solidFill>
                <a:srgbClr val="006666"/>
              </a:solidFill>
              <a:latin typeface="Verdana" pitchFamily="34" charset="0"/>
              <a:cs typeface="Times New Roman" pitchFamily="18" charset="0"/>
            </a:endParaRPr>
          </a:p>
          <a:p>
            <a:pPr marL="457200" indent="-457200">
              <a:spcBef>
                <a:spcPct val="20000"/>
              </a:spcBef>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b="1">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20047466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Creating Nested Classes (Contd.) </a:t>
            </a:r>
            <a:endParaRPr lang="en-US" sz="3200" dirty="0">
              <a:latin typeface="Verdana" pitchFamily="34" charset="0"/>
            </a:endParaRPr>
          </a:p>
          <a:p>
            <a:pPr marL="457200" indent="-457200">
              <a:spcBef>
                <a:spcPct val="20000"/>
              </a:spcBef>
              <a:buFontTx/>
              <a:buChar char="•"/>
            </a:pPr>
            <a:endParaRPr lang="en-US" sz="1400" dirty="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US" sz="1400" dirty="0">
                <a:solidFill>
                  <a:srgbClr val="006666"/>
                </a:solidFill>
                <a:latin typeface="Verdana" pitchFamily="34" charset="0"/>
                <a:cs typeface="Times New Roman" pitchFamily="18" charset="0"/>
              </a:rPr>
              <a:t>Nested Classes (Contd.)</a:t>
            </a:r>
          </a:p>
          <a:p>
            <a:pPr marL="914400" lvl="1" indent="-457200">
              <a:spcBef>
                <a:spcPct val="20000"/>
              </a:spcBef>
              <a:buSzPct val="140000"/>
              <a:buFontTx/>
              <a:buChar char="•"/>
            </a:pPr>
            <a:r>
              <a:rPr lang="en-US" sz="1400" dirty="0">
                <a:solidFill>
                  <a:srgbClr val="006666"/>
                </a:solidFill>
                <a:latin typeface="Verdana" pitchFamily="34" charset="0"/>
                <a:cs typeface="Times New Roman" pitchFamily="18" charset="0"/>
              </a:rPr>
              <a:t>Inner Class:</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An inner class is a non-static nested class, whose instance exists inside the instance of its enclosing class.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An inner class can directly access the variables and methods of its enclosing class. </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The following figure shows a nested class:</a:t>
            </a:r>
          </a:p>
          <a:p>
            <a:pPr marL="1371600" lvl="2"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a:spcBef>
                <a:spcPct val="20000"/>
              </a:spcBef>
            </a:pPr>
            <a:endParaRPr lang="en-GB" sz="1400" dirty="0">
              <a:solidFill>
                <a:srgbClr val="006666"/>
              </a:solidFill>
              <a:latin typeface="Verdana" pitchFamily="34" charset="0"/>
              <a:cs typeface="Times New Roman" pitchFamily="18" charset="0"/>
            </a:endParaRPr>
          </a:p>
          <a:p>
            <a:pPr marL="457200" indent="-457200">
              <a:spcBef>
                <a:spcPct val="20000"/>
              </a:spcBef>
            </a:pPr>
            <a:endParaRPr lang="en-GB" sz="1400" dirty="0">
              <a:solidFill>
                <a:srgbClr val="006666"/>
              </a:solidFill>
              <a:latin typeface="Verdana" pitchFamily="34" charset="0"/>
              <a:cs typeface="Times New Roman" pitchFamily="18" charset="0"/>
            </a:endParaRPr>
          </a:p>
          <a:p>
            <a:pPr marL="457200" indent="-457200">
              <a:spcBef>
                <a:spcPct val="20000"/>
              </a:spcBef>
              <a:buFontTx/>
              <a:buChar char="•"/>
            </a:pPr>
            <a:endParaRPr lang="en-US" sz="1400" dirty="0">
              <a:solidFill>
                <a:srgbClr val="006666"/>
              </a:solidFill>
              <a:latin typeface="Verdana" pitchFamily="34" charset="0"/>
              <a:cs typeface="Times New Roman" pitchFamily="18" charset="0"/>
            </a:endParaRPr>
          </a:p>
          <a:p>
            <a:pPr marL="457200" indent="-457200">
              <a:spcBef>
                <a:spcPct val="20000"/>
              </a:spcBef>
              <a:buFontTx/>
              <a:buChar char="•"/>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b="1" dirty="0">
              <a:solidFill>
                <a:srgbClr val="006666"/>
              </a:solidFill>
              <a:latin typeface="Verdana" pitchFamily="34" charset="0"/>
              <a:cs typeface="Times New Roman" pitchFamily="18" charset="0"/>
            </a:endParaRPr>
          </a:p>
          <a:p>
            <a:pPr marL="914400" lvl="1"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p:txBody>
      </p:sp>
      <p:pic>
        <p:nvPicPr>
          <p:cNvPr id="446469" name="Picture 5" descr="0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124200" y="4191000"/>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115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a:latin typeface="Verdana" pitchFamily="34" charset="0"/>
                <a:cs typeface="Times New Roman" pitchFamily="18" charset="0"/>
              </a:rPr>
              <a:t>Casting and Conversion in Java</a:t>
            </a:r>
            <a:r>
              <a:rPr lang="en-US" sz="3200">
                <a:latin typeface="Verdana" pitchFamily="34" charset="0"/>
              </a:rPr>
              <a:t> </a:t>
            </a:r>
          </a:p>
          <a:p>
            <a:pPr marL="342900" indent="-342900">
              <a:spcBef>
                <a:spcPct val="20000"/>
              </a:spcBef>
            </a:pPr>
            <a:endParaRPr lang="en-US" sz="1400">
              <a:solidFill>
                <a:srgbClr val="006666"/>
              </a:solidFill>
              <a:latin typeface="Verdana" pitchFamily="34" charset="0"/>
              <a:cs typeface="Times New Roman" pitchFamily="18" charset="0"/>
            </a:endParaRPr>
          </a:p>
          <a:p>
            <a:pPr marL="342900" indent="-342900">
              <a:spcBef>
                <a:spcPct val="20000"/>
              </a:spcBef>
              <a:buSzPct val="140000"/>
              <a:buFontTx/>
              <a:buChar char="•"/>
            </a:pPr>
            <a:r>
              <a:rPr lang="en-GB" sz="1400">
                <a:solidFill>
                  <a:srgbClr val="006666"/>
                </a:solidFill>
                <a:latin typeface="Verdana" pitchFamily="34" charset="0"/>
                <a:cs typeface="Times New Roman" pitchFamily="18" charset="0"/>
              </a:rPr>
              <a:t>Java supports implicit conversion of one data type to another type. </a:t>
            </a:r>
            <a:r>
              <a:rPr lang="en-US" sz="1400">
                <a:solidFill>
                  <a:srgbClr val="006666"/>
                </a:solidFill>
                <a:latin typeface="Verdana" pitchFamily="34" charset="0"/>
                <a:cs typeface="Times New Roman" pitchFamily="18" charset="0"/>
              </a:rPr>
              <a:t>are inbuilt in Java. </a:t>
            </a:r>
          </a:p>
          <a:p>
            <a:pPr marL="342900" indent="-342900">
              <a:spcBef>
                <a:spcPct val="20000"/>
              </a:spcBef>
              <a:buSzPct val="140000"/>
              <a:buFontTx/>
              <a:buChar char="•"/>
            </a:pPr>
            <a:r>
              <a:rPr lang="en-GB" sz="1400">
                <a:solidFill>
                  <a:srgbClr val="006666"/>
                </a:solidFill>
                <a:latin typeface="Verdana" pitchFamily="34" charset="0"/>
                <a:cs typeface="Times New Roman" pitchFamily="18" charset="0"/>
              </a:rPr>
              <a:t>Implicit conversions are the conversions from one data type to another, which occur automatically in a program.</a:t>
            </a:r>
          </a:p>
          <a:p>
            <a:pPr marL="342900" indent="-342900">
              <a:spcBef>
                <a:spcPct val="20000"/>
              </a:spcBef>
              <a:buSzPct val="140000"/>
              <a:buFontTx/>
              <a:buChar char="•"/>
            </a:pPr>
            <a:r>
              <a:rPr lang="en-GB" sz="1400">
                <a:solidFill>
                  <a:srgbClr val="006666"/>
                </a:solidFill>
                <a:latin typeface="Verdana" pitchFamily="34" charset="0"/>
                <a:cs typeface="Times New Roman" pitchFamily="18" charset="0"/>
              </a:rPr>
              <a:t>For example, you can assign a value of int type to a variable of long data type. </a:t>
            </a:r>
            <a:endParaRPr lang="en-US" sz="1400">
              <a:solidFill>
                <a:srgbClr val="006666"/>
              </a:solidFill>
              <a:latin typeface="Verdana" pitchFamily="34" charset="0"/>
              <a:cs typeface="Times New Roman" pitchFamily="18" charset="0"/>
            </a:endParaRPr>
          </a:p>
          <a:p>
            <a:pPr marL="342900" indent="-342900">
              <a:spcBef>
                <a:spcPct val="20000"/>
              </a:spcBef>
              <a:buSzPct val="140000"/>
              <a:buFontTx/>
              <a:buChar char="•"/>
            </a:pPr>
            <a:r>
              <a:rPr lang="en-GB" sz="1400">
                <a:solidFill>
                  <a:srgbClr val="006666"/>
                </a:solidFill>
                <a:latin typeface="Verdana" pitchFamily="34" charset="0"/>
                <a:cs typeface="Times New Roman" pitchFamily="18" charset="0"/>
              </a:rPr>
              <a:t>When you assign a value of a particular data type to another variable of a different data type, the two types must be compatible with each other. </a:t>
            </a:r>
            <a:endParaRPr lang="en-US" sz="1400">
              <a:solidFill>
                <a:srgbClr val="006666"/>
              </a:solidFill>
              <a:latin typeface="Verdana" pitchFamily="34" charset="0"/>
              <a:cs typeface="Times New Roman" pitchFamily="18" charset="0"/>
            </a:endParaRPr>
          </a:p>
          <a:p>
            <a:pPr marL="342900" indent="-342900">
              <a:spcBef>
                <a:spcPct val="20000"/>
              </a:spcBef>
              <a:buSzPct val="140000"/>
              <a:buFontTx/>
              <a:buChar char="•"/>
            </a:pPr>
            <a:r>
              <a:rPr lang="en-GB" sz="1400">
                <a:solidFill>
                  <a:srgbClr val="006666"/>
                </a:solidFill>
                <a:latin typeface="Verdana" pitchFamily="34" charset="0"/>
                <a:cs typeface="Times New Roman" pitchFamily="18" charset="0"/>
              </a:rPr>
              <a:t>The two data types are compatible to each other if the size of the destination data type variable is larger than or equal to the size of the source data type variable.</a:t>
            </a:r>
            <a:r>
              <a:rPr lang="en-US" sz="1400">
                <a:solidFill>
                  <a:srgbClr val="006666"/>
                </a:solidFill>
                <a:latin typeface="Verdana" pitchFamily="34" charset="0"/>
                <a:cs typeface="Times New Roman" pitchFamily="18" charset="0"/>
              </a:rPr>
              <a:t> </a:t>
            </a:r>
          </a:p>
          <a:p>
            <a:pPr marL="342900" indent="-342900">
              <a:spcBef>
                <a:spcPct val="20000"/>
              </a:spcBef>
              <a:buSzPct val="140000"/>
              <a:buFontTx/>
              <a:buChar char="•"/>
            </a:pPr>
            <a:r>
              <a:rPr lang="en-US" sz="1400">
                <a:solidFill>
                  <a:srgbClr val="006666"/>
                </a:solidFill>
                <a:latin typeface="Verdana" pitchFamily="34" charset="0"/>
                <a:cs typeface="Times New Roman" pitchFamily="18" charset="0"/>
              </a:rPr>
              <a:t>Widening conversion takes place when the destination type is greater than the source type.  </a:t>
            </a:r>
          </a:p>
          <a:p>
            <a:pPr marL="342900" indent="-342900">
              <a:spcBef>
                <a:spcPct val="20000"/>
              </a:spcBef>
              <a:buSzPct val="140000"/>
              <a:buFontTx/>
              <a:buChar char="•"/>
            </a:pPr>
            <a:r>
              <a:rPr lang="en-US" sz="1400">
                <a:solidFill>
                  <a:srgbClr val="006666"/>
                </a:solidFill>
                <a:latin typeface="Verdana" pitchFamily="34" charset="0"/>
                <a:cs typeface="Times New Roman" pitchFamily="18" charset="0"/>
              </a:rPr>
              <a:t>Assigning a wider type to a narrow type is known as narrowing conversion. </a:t>
            </a:r>
          </a:p>
          <a:p>
            <a:pPr marL="342900" indent="-342900">
              <a:spcBef>
                <a:spcPct val="20000"/>
              </a:spcBef>
              <a:buSzPct val="140000"/>
              <a:buFontTx/>
              <a:buChar char="•"/>
            </a:pPr>
            <a:r>
              <a:rPr lang="en-US" sz="1400">
                <a:solidFill>
                  <a:srgbClr val="006666"/>
                </a:solidFill>
                <a:latin typeface="Verdana" pitchFamily="34" charset="0"/>
                <a:cs typeface="Times New Roman" pitchFamily="18" charset="0"/>
              </a:rPr>
              <a:t>The widening conversion is implicit while the narrowing conversions are explicit.</a:t>
            </a:r>
          </a:p>
          <a:p>
            <a:pPr marL="342900" indent="-342900">
              <a:spcBef>
                <a:spcPct val="20000"/>
              </a:spcBef>
              <a:buSzPct val="140000"/>
            </a:pPr>
            <a:endParaRPr lang="en-US" sz="1400">
              <a:solidFill>
                <a:srgbClr val="006666"/>
              </a:solidFill>
              <a:latin typeface="Verdana" pitchFamily="34" charset="0"/>
              <a:cs typeface="Times New Roman" pitchFamily="18" charset="0"/>
            </a:endParaRPr>
          </a:p>
          <a:p>
            <a:pPr marL="1600200" lvl="3" indent="-228600">
              <a:spcBef>
                <a:spcPct val="20000"/>
              </a:spcBef>
              <a:buSzPct val="140000"/>
            </a:pPr>
            <a:endParaRPr lang="en-US" sz="140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23370372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rPr>
              <a:t>Casting and Conversion in Java (Contd.)</a:t>
            </a:r>
            <a:endParaRPr lang="en-US" sz="1400">
              <a:solidFill>
                <a:srgbClr val="006666"/>
              </a:solidFill>
              <a:latin typeface="Verdana" pitchFamily="34" charset="0"/>
              <a:cs typeface="Times New Roman" pitchFamily="18" charset="0"/>
            </a:endParaRPr>
          </a:p>
          <a:p>
            <a:pPr marL="514350" lvl="2" indent="400050">
              <a:spcBef>
                <a:spcPct val="20000"/>
              </a:spcBef>
            </a:pPr>
            <a:endParaRPr lang="en-US" sz="1400">
              <a:solidFill>
                <a:srgbClr val="006666"/>
              </a:solidFill>
              <a:latin typeface="Verdana" pitchFamily="34" charset="0"/>
              <a:cs typeface="Times New Roman" pitchFamily="18" charset="0"/>
            </a:endParaRPr>
          </a:p>
          <a:p>
            <a:pPr>
              <a:spcBef>
                <a:spcPct val="20000"/>
              </a:spcBef>
              <a:buSzPct val="140000"/>
              <a:buFontTx/>
              <a:buChar char="•"/>
            </a:pPr>
            <a:r>
              <a:rPr lang="en-US" sz="1400">
                <a:solidFill>
                  <a:srgbClr val="006666"/>
                </a:solidFill>
                <a:latin typeface="Verdana" pitchFamily="34" charset="0"/>
                <a:cs typeface="Times New Roman" pitchFamily="18" charset="0"/>
              </a:rPr>
              <a:t>  Explicit conversion occurs when one data type cannot be assigned to another data                           </a:t>
            </a:r>
          </a:p>
          <a:p>
            <a:pPr>
              <a:spcBef>
                <a:spcPct val="20000"/>
              </a:spcBef>
              <a:buSzPct val="140000"/>
            </a:pPr>
            <a:r>
              <a:rPr lang="en-US" sz="1400">
                <a:solidFill>
                  <a:srgbClr val="006666"/>
                </a:solidFill>
                <a:latin typeface="Verdana" pitchFamily="34" charset="0"/>
                <a:cs typeface="Times New Roman" pitchFamily="18" charset="0"/>
              </a:rPr>
              <a:t>    type using implicit conversion.</a:t>
            </a:r>
          </a:p>
          <a:p>
            <a:pPr>
              <a:spcBef>
                <a:spcPct val="20000"/>
              </a:spcBef>
              <a:buSzPct val="140000"/>
              <a:buFontTx/>
              <a:buChar char="•"/>
            </a:pPr>
            <a:r>
              <a:rPr lang="en-US" sz="1400">
                <a:solidFill>
                  <a:srgbClr val="006666"/>
                </a:solidFill>
                <a:latin typeface="Verdana" pitchFamily="34" charset="0"/>
                <a:cs typeface="Times New Roman" pitchFamily="18" charset="0"/>
              </a:rPr>
              <a:t>  In an explicit conversion, you must convert the data type to the compatible type. </a:t>
            </a:r>
          </a:p>
          <a:p>
            <a:pPr>
              <a:spcBef>
                <a:spcPct val="20000"/>
              </a:spcBef>
              <a:buSzPct val="140000"/>
              <a:buFontTx/>
              <a:buChar char="•"/>
            </a:pPr>
            <a:r>
              <a:rPr lang="en-GB" sz="1400">
                <a:solidFill>
                  <a:srgbClr val="006666"/>
                </a:solidFill>
                <a:latin typeface="Verdana" pitchFamily="34" charset="0"/>
                <a:cs typeface="Times New Roman" pitchFamily="18" charset="0"/>
              </a:rPr>
              <a:t>  Explicit conversion between incompatible data types is known as casting.</a:t>
            </a:r>
          </a:p>
          <a:p>
            <a:pPr>
              <a:spcBef>
                <a:spcPct val="20000"/>
              </a:spcBef>
              <a:buSzPct val="140000"/>
              <a:buFontTx/>
              <a:buChar char="•"/>
            </a:pPr>
            <a:r>
              <a:rPr lang="en-US" sz="1400">
                <a:solidFill>
                  <a:srgbClr val="006666"/>
                </a:solidFill>
                <a:latin typeface="Verdana" pitchFamily="34" charset="0"/>
                <a:cs typeface="Times New Roman" pitchFamily="18" charset="0"/>
              </a:rPr>
              <a:t>  The following syntax shows how to use a cast to perform conversion between two</a:t>
            </a:r>
          </a:p>
          <a:p>
            <a:pPr>
              <a:spcBef>
                <a:spcPct val="20000"/>
              </a:spcBef>
              <a:buSzPct val="140000"/>
            </a:pPr>
            <a:r>
              <a:rPr lang="en-US" sz="1400">
                <a:solidFill>
                  <a:srgbClr val="006666"/>
                </a:solidFill>
                <a:latin typeface="Verdana" pitchFamily="34" charset="0"/>
                <a:cs typeface="Times New Roman" pitchFamily="18" charset="0"/>
              </a:rPr>
              <a:t>     incompatible types: </a:t>
            </a:r>
          </a:p>
          <a:p>
            <a:pPr>
              <a:spcBef>
                <a:spcPct val="20000"/>
              </a:spcBef>
              <a:buSzPct val="140000"/>
            </a:pPr>
            <a:r>
              <a:rPr lang="en-US" sz="1400">
                <a:solidFill>
                  <a:srgbClr val="006666"/>
                </a:solidFill>
                <a:latin typeface="Verdana" pitchFamily="34" charset="0"/>
                <a:cs typeface="Times New Roman" pitchFamily="18" charset="0"/>
              </a:rPr>
              <a:t>	</a:t>
            </a:r>
            <a:r>
              <a:rPr lang="en-US" sz="1400">
                <a:solidFill>
                  <a:srgbClr val="006666"/>
                </a:solidFill>
                <a:latin typeface="Courier New" pitchFamily="49" charset="0"/>
                <a:cs typeface="Times New Roman" pitchFamily="18" charset="0"/>
              </a:rPr>
              <a:t>(type) value</a:t>
            </a:r>
            <a:r>
              <a:rPr lang="en-US" sz="1400">
                <a:solidFill>
                  <a:srgbClr val="006666"/>
                </a:solidFill>
                <a:latin typeface="Verdana" pitchFamily="34" charset="0"/>
                <a:cs typeface="Times New Roman" pitchFamily="18" charset="0"/>
              </a:rPr>
              <a:t> </a:t>
            </a:r>
          </a:p>
          <a:p>
            <a:pPr>
              <a:spcBef>
                <a:spcPct val="20000"/>
              </a:spcBef>
              <a:buSzPct val="140000"/>
              <a:buFontTx/>
              <a:buChar char="•"/>
            </a:pPr>
            <a:r>
              <a:rPr lang="en-GB" sz="1400">
                <a:solidFill>
                  <a:srgbClr val="006666"/>
                </a:solidFill>
                <a:latin typeface="Verdana" pitchFamily="34" charset="0"/>
                <a:cs typeface="Times New Roman" pitchFamily="18" charset="0"/>
              </a:rPr>
              <a:t>  Explicit conversion between incompatible data types is known as casting.</a:t>
            </a:r>
          </a:p>
          <a:p>
            <a:pPr marL="400050" lvl="1" indent="-285750">
              <a:spcBef>
                <a:spcPct val="20000"/>
              </a:spcBef>
              <a:buSzPct val="140000"/>
            </a:pPr>
            <a:r>
              <a:rPr lang="en-US" sz="1400">
                <a:solidFill>
                  <a:srgbClr val="006666"/>
                </a:solidFill>
                <a:latin typeface="Verdana" pitchFamily="34" charset="0"/>
                <a:cs typeface="Times New Roman" pitchFamily="18" charset="0"/>
              </a:rPr>
              <a:t> 	</a:t>
            </a:r>
          </a:p>
        </p:txBody>
      </p:sp>
      <p:sp>
        <p:nvSpPr>
          <p:cNvPr id="342021"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555204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ChangeArrowheads="1"/>
          </p:cNvSpPr>
          <p:nvPr/>
        </p:nvSpPr>
        <p:spPr bwMode="auto">
          <a:xfrm>
            <a:off x="609600" y="1219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3200" dirty="0">
                <a:latin typeface="Verdana" pitchFamily="34" charset="0"/>
              </a:rPr>
              <a:t>Casting and Conversion in Java (Contd.)</a:t>
            </a:r>
          </a:p>
          <a:p>
            <a:pPr eaLnBrk="0" hangingPunct="0"/>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GB" sz="1400" dirty="0">
                <a:solidFill>
                  <a:srgbClr val="006666"/>
                </a:solidFill>
                <a:latin typeface="Verdana" pitchFamily="34" charset="0"/>
                <a:cs typeface="Times New Roman" pitchFamily="18" charset="0"/>
              </a:rPr>
              <a:t>You can use the following code to perform type casting of an </a:t>
            </a:r>
            <a:r>
              <a:rPr lang="en-GB" sz="1400" dirty="0" err="1">
                <a:solidFill>
                  <a:srgbClr val="006666"/>
                </a:solidFill>
                <a:latin typeface="Verdana" pitchFamily="34" charset="0"/>
                <a:cs typeface="Times New Roman" pitchFamily="18" charset="0"/>
              </a:rPr>
              <a:t>int</a:t>
            </a:r>
            <a:r>
              <a:rPr lang="en-GB" sz="1400" dirty="0">
                <a:solidFill>
                  <a:srgbClr val="006666"/>
                </a:solidFill>
                <a:latin typeface="Verdana" pitchFamily="34" charset="0"/>
                <a:cs typeface="Times New Roman" pitchFamily="18" charset="0"/>
              </a:rPr>
              <a:t> number, 259 and a double number, 350.55 to byte type:</a:t>
            </a:r>
            <a:r>
              <a:rPr lang="en-US" sz="1400" dirty="0">
                <a:solidFill>
                  <a:srgbClr val="006666"/>
                </a:solidFill>
                <a:latin typeface="Verdana" pitchFamily="34" charset="0"/>
                <a:cs typeface="Times New Roman" pitchFamily="18" charset="0"/>
              </a:rPr>
              <a:t> </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class </a:t>
            </a:r>
            <a:r>
              <a:rPr lang="en-US" sz="1400" dirty="0" err="1">
                <a:solidFill>
                  <a:srgbClr val="006666"/>
                </a:solidFill>
                <a:latin typeface="Courier New" pitchFamily="49" charset="0"/>
                <a:cs typeface="Courier New" pitchFamily="49" charset="0"/>
              </a:rPr>
              <a:t>TypeCast</a:t>
            </a:r>
            <a:endParaRPr lang="en-US" sz="1400" dirty="0">
              <a:solidFill>
                <a:srgbClr val="006666"/>
              </a:solidFill>
              <a:latin typeface="Courier New" pitchFamily="49" charset="0"/>
              <a:cs typeface="Courier New" pitchFamily="49" charset="0"/>
            </a:endParaRPr>
          </a:p>
          <a:p>
            <a:pPr marL="742950" lvl="1" indent="-285750">
              <a:spcBef>
                <a:spcPct val="20000"/>
              </a:spcBef>
              <a:buSzPct val="140000"/>
            </a:pPr>
            <a:r>
              <a:rPr lang="en-US" sz="1400" dirty="0">
                <a:solidFill>
                  <a:srgbClr val="006666"/>
                </a:solidFill>
                <a:latin typeface="Courier New" pitchFamily="49" charset="0"/>
                <a:cs typeface="Courier New" pitchFamily="49" charset="0"/>
              </a:rPr>
              <a:t>	{</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public static void main(String </a:t>
            </a:r>
            <a:r>
              <a:rPr lang="en-US" sz="1400" dirty="0" err="1">
                <a:solidFill>
                  <a:srgbClr val="006666"/>
                </a:solidFill>
                <a:latin typeface="Courier New" pitchFamily="49" charset="0"/>
                <a:cs typeface="Courier New" pitchFamily="49" charset="0"/>
              </a:rPr>
              <a:t>arr</a:t>
            </a:r>
            <a:r>
              <a:rPr lang="en-US" sz="1400" dirty="0">
                <a:solidFill>
                  <a:srgbClr val="006666"/>
                </a:solidFill>
                <a:latin typeface="Courier New" pitchFamily="49" charset="0"/>
                <a:cs typeface="Courier New" pitchFamily="49" charset="0"/>
              </a:rPr>
              <a:t>[])</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byte b;</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a:t>
            </a:r>
            <a:r>
              <a:rPr lang="en-US" sz="1400" dirty="0" err="1">
                <a:solidFill>
                  <a:srgbClr val="006666"/>
                </a:solidFill>
                <a:latin typeface="Courier New" pitchFamily="49" charset="0"/>
                <a:cs typeface="Courier New" pitchFamily="49" charset="0"/>
              </a:rPr>
              <a:t>int</a:t>
            </a:r>
            <a:r>
              <a:rPr lang="en-US" sz="1400" dirty="0">
                <a:solidFill>
                  <a:srgbClr val="006666"/>
                </a:solidFill>
                <a:latin typeface="Courier New" pitchFamily="49" charset="0"/>
                <a:cs typeface="Courier New" pitchFamily="49" charset="0"/>
              </a:rPr>
              <a:t> i = 259;</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double d = 350.55;	</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b = (byte) i;</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a:t>
            </a:r>
            <a:r>
              <a:rPr lang="en-US" sz="1400" dirty="0" err="1">
                <a:solidFill>
                  <a:srgbClr val="006666"/>
                </a:solidFill>
                <a:latin typeface="Courier New" pitchFamily="49" charset="0"/>
                <a:cs typeface="Courier New" pitchFamily="49" charset="0"/>
              </a:rPr>
              <a:t>System.out.println</a:t>
            </a:r>
            <a:r>
              <a:rPr lang="en-US" sz="1400" dirty="0">
                <a:solidFill>
                  <a:srgbClr val="006666"/>
                </a:solidFill>
                <a:latin typeface="Courier New" pitchFamily="49" charset="0"/>
                <a:cs typeface="Courier New" pitchFamily="49" charset="0"/>
              </a:rPr>
              <a:t>("Value of </a:t>
            </a:r>
            <a:r>
              <a:rPr lang="en-US" sz="1400" dirty="0" err="1">
                <a:solidFill>
                  <a:srgbClr val="006666"/>
                </a:solidFill>
                <a:latin typeface="Courier New" pitchFamily="49" charset="0"/>
                <a:cs typeface="Courier New" pitchFamily="49" charset="0"/>
              </a:rPr>
              <a:t>int</a:t>
            </a:r>
            <a:r>
              <a:rPr lang="en-US" sz="1400" dirty="0">
                <a:solidFill>
                  <a:srgbClr val="006666"/>
                </a:solidFill>
                <a:latin typeface="Courier New" pitchFamily="49" charset="0"/>
                <a:cs typeface="Courier New" pitchFamily="49" charset="0"/>
              </a:rPr>
              <a:t> to byte conversion " + b);</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a:t>
            </a:r>
          </a:p>
          <a:p>
            <a:pPr marL="742950" lvl="1" indent="-285750">
              <a:spcBef>
                <a:spcPct val="20000"/>
              </a:spcBef>
              <a:buSzPct val="140000"/>
            </a:pPr>
            <a:r>
              <a:rPr lang="en-US" sz="1400" dirty="0">
                <a:solidFill>
                  <a:srgbClr val="006666"/>
                </a:solidFill>
                <a:latin typeface="Courier New" pitchFamily="49" charset="0"/>
                <a:cs typeface="Courier New" pitchFamily="49" charset="0"/>
              </a:rPr>
              <a:t>		</a:t>
            </a:r>
            <a:endParaRPr lang="en-US"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2213021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rPr>
              <a:t>Casting and Conversion in Java (Contd.)</a:t>
            </a:r>
            <a:endParaRPr lang="en-US" sz="1400">
              <a:solidFill>
                <a:srgbClr val="006666"/>
              </a:solidFill>
              <a:latin typeface="Verdana" pitchFamily="34" charset="0"/>
              <a:cs typeface="Times New Roman" pitchFamily="18" charset="0"/>
            </a:endParaRPr>
          </a:p>
          <a:p>
            <a:pPr marL="1143000" lvl="2" indent="-228600">
              <a:spcBef>
                <a:spcPct val="20000"/>
              </a:spcBef>
            </a:pPr>
            <a:endParaRPr lang="en-US" sz="1400">
              <a:solidFill>
                <a:srgbClr val="006666"/>
              </a:solidFill>
              <a:latin typeface="Verdana" pitchFamily="34" charset="0"/>
              <a:cs typeface="Times New Roman" pitchFamily="18" charset="0"/>
            </a:endParaRPr>
          </a:p>
          <a:p>
            <a:pPr marL="742950" lvl="1" indent="-285750">
              <a:spcBef>
                <a:spcPct val="20000"/>
              </a:spcBef>
              <a:buSzPct val="140000"/>
            </a:pPr>
            <a:r>
              <a:rPr lang="en-US" sz="1400">
                <a:solidFill>
                  <a:srgbClr val="006666"/>
                </a:solidFill>
                <a:latin typeface="Courier New" pitchFamily="49" charset="0"/>
                <a:cs typeface="Courier New" pitchFamily="49" charset="0"/>
              </a:rPr>
              <a:t>b = (byte) d;</a:t>
            </a:r>
          </a:p>
          <a:p>
            <a:pPr marL="742950" lvl="1" indent="-285750">
              <a:spcBef>
                <a:spcPct val="20000"/>
              </a:spcBef>
              <a:buSzPct val="140000"/>
            </a:pPr>
            <a:r>
              <a:rPr lang="en-US" sz="1400">
                <a:solidFill>
                  <a:srgbClr val="006666"/>
                </a:solidFill>
                <a:latin typeface="Courier New" pitchFamily="49" charset="0"/>
                <a:cs typeface="Courier New" pitchFamily="49" charset="0"/>
              </a:rPr>
              <a:t>		System.out.println("Value of double to byte conversion " + b);</a:t>
            </a:r>
          </a:p>
          <a:p>
            <a:pPr marL="742950" lvl="1" indent="-285750">
              <a:spcBef>
                <a:spcPct val="20000"/>
              </a:spcBef>
              <a:buSzPct val="140000"/>
            </a:pPr>
            <a:r>
              <a:rPr lang="en-US" sz="1400">
                <a:solidFill>
                  <a:srgbClr val="006666"/>
                </a:solidFill>
                <a:latin typeface="Courier New" pitchFamily="49" charset="0"/>
                <a:cs typeface="Courier New" pitchFamily="49" charset="0"/>
              </a:rPr>
              <a:t>		</a:t>
            </a:r>
          </a:p>
          <a:p>
            <a:pPr marL="742950" lvl="1" indent="-285750">
              <a:spcBef>
                <a:spcPct val="20000"/>
              </a:spcBef>
              <a:buSzPct val="140000"/>
            </a:pPr>
            <a:r>
              <a:rPr lang="en-US" sz="1400">
                <a:solidFill>
                  <a:srgbClr val="006666"/>
                </a:solidFill>
                <a:latin typeface="Courier New" pitchFamily="49" charset="0"/>
                <a:cs typeface="Courier New" pitchFamily="49" charset="0"/>
              </a:rPr>
              <a:t>		i = (int) d;</a:t>
            </a:r>
          </a:p>
          <a:p>
            <a:pPr marL="742950" lvl="1" indent="-285750">
              <a:spcBef>
                <a:spcPct val="20000"/>
              </a:spcBef>
              <a:buSzPct val="140000"/>
            </a:pPr>
            <a:r>
              <a:rPr lang="en-US" sz="1400">
                <a:solidFill>
                  <a:srgbClr val="006666"/>
                </a:solidFill>
                <a:latin typeface="Courier New" pitchFamily="49" charset="0"/>
                <a:cs typeface="Courier New" pitchFamily="49" charset="0"/>
              </a:rPr>
              <a:t>		System.out.println("Value of double to int conversion " + i);</a:t>
            </a:r>
          </a:p>
          <a:p>
            <a:pPr marL="742950" lvl="1" indent="-285750">
              <a:spcBef>
                <a:spcPct val="20000"/>
              </a:spcBef>
              <a:buSzPct val="140000"/>
            </a:pPr>
            <a:r>
              <a:rPr lang="en-US" sz="1400">
                <a:solidFill>
                  <a:srgbClr val="006666"/>
                </a:solidFill>
                <a:latin typeface="Courier New" pitchFamily="49" charset="0"/>
                <a:cs typeface="Courier New" pitchFamily="49" charset="0"/>
              </a:rPr>
              <a:t>		</a:t>
            </a:r>
          </a:p>
          <a:p>
            <a:pPr marL="742950" lvl="1" indent="-285750">
              <a:spcBef>
                <a:spcPct val="20000"/>
              </a:spcBef>
              <a:buSzPct val="140000"/>
            </a:pPr>
            <a:r>
              <a:rPr lang="en-US" sz="1400">
                <a:solidFill>
                  <a:srgbClr val="006666"/>
                </a:solidFill>
                <a:latin typeface="Courier New" pitchFamily="49" charset="0"/>
                <a:cs typeface="Courier New" pitchFamily="49" charset="0"/>
              </a:rPr>
              <a:t>	}</a:t>
            </a:r>
          </a:p>
          <a:p>
            <a:pPr marL="742950" lvl="1" indent="-285750">
              <a:spcBef>
                <a:spcPct val="20000"/>
              </a:spcBef>
              <a:buSzPct val="140000"/>
            </a:pPr>
            <a:r>
              <a:rPr lang="en-US" sz="1400">
                <a:solidFill>
                  <a:srgbClr val="006666"/>
                </a:solidFill>
                <a:latin typeface="Courier New" pitchFamily="49" charset="0"/>
                <a:cs typeface="Times New Roman" pitchFamily="18" charset="0"/>
              </a:rPr>
              <a:t>}</a:t>
            </a:r>
            <a:r>
              <a:rPr lang="en-US" sz="1400">
                <a:solidFill>
                  <a:srgbClr val="006666"/>
                </a:solidFill>
                <a:latin typeface="Verdana" pitchFamily="34" charset="0"/>
                <a:cs typeface="Times New Roman" pitchFamily="18" charset="0"/>
              </a:rPr>
              <a:t> </a:t>
            </a:r>
          </a:p>
          <a:p>
            <a:pPr marL="1143000" lvl="2" indent="-228600">
              <a:spcBef>
                <a:spcPct val="20000"/>
              </a:spcBef>
              <a:buSzPct val="140000"/>
            </a:pPr>
            <a:endParaRPr lang="en-US" sz="1400">
              <a:solidFill>
                <a:srgbClr val="006666"/>
              </a:solidFill>
              <a:latin typeface="Verdana" pitchFamily="34" charset="0"/>
              <a:cs typeface="Times New Roman" pitchFamily="18" charset="0"/>
            </a:endParaRPr>
          </a:p>
        </p:txBody>
      </p:sp>
      <p:sp>
        <p:nvSpPr>
          <p:cNvPr id="346117"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852195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rPr>
              <a:t>Overloading Constructors</a:t>
            </a:r>
          </a:p>
          <a:p>
            <a:pPr>
              <a:spcBef>
                <a:spcPct val="20000"/>
              </a:spcBef>
            </a:pPr>
            <a:endParaRPr lang="en-GB" sz="1400">
              <a:solidFill>
                <a:srgbClr val="006666"/>
              </a:solidFill>
              <a:latin typeface="Verdana" pitchFamily="34" charset="0"/>
              <a:cs typeface="Times New Roman" pitchFamily="18" charset="0"/>
            </a:endParaRPr>
          </a:p>
          <a:p>
            <a:pPr marL="971550" lvl="1" indent="-457200">
              <a:spcBef>
                <a:spcPct val="20000"/>
              </a:spcBef>
              <a:buSzPct val="140000"/>
              <a:buFontTx/>
              <a:buChar char="•"/>
            </a:pPr>
            <a:r>
              <a:rPr lang="en-US" sz="1400">
                <a:solidFill>
                  <a:srgbClr val="006666"/>
                </a:solidFill>
                <a:latin typeface="Verdana" pitchFamily="34" charset="0"/>
                <a:cs typeface="Times New Roman" pitchFamily="18" charset="0"/>
              </a:rPr>
              <a:t>A </a:t>
            </a:r>
            <a:r>
              <a:rPr lang="en-US" sz="1400" i="1">
                <a:solidFill>
                  <a:srgbClr val="006666"/>
                </a:solidFill>
                <a:latin typeface="Verdana" pitchFamily="34" charset="0"/>
                <a:cs typeface="Times New Roman" pitchFamily="18" charset="0"/>
              </a:rPr>
              <a:t>constructor</a:t>
            </a:r>
            <a:r>
              <a:rPr lang="en-US" sz="1400">
                <a:solidFill>
                  <a:srgbClr val="006666"/>
                </a:solidFill>
                <a:latin typeface="Verdana" pitchFamily="34" charset="0"/>
                <a:cs typeface="Times New Roman" pitchFamily="18" charset="0"/>
              </a:rPr>
              <a:t> is a method that is automatically invoked every time an instance of a class is created.</a:t>
            </a:r>
          </a:p>
          <a:p>
            <a:pPr marL="971550" lvl="1" indent="-457200">
              <a:spcBef>
                <a:spcPct val="20000"/>
              </a:spcBef>
              <a:buSzPct val="140000"/>
              <a:buFontTx/>
              <a:buChar char="•"/>
            </a:pPr>
            <a:r>
              <a:rPr lang="en-US" sz="1400">
                <a:solidFill>
                  <a:srgbClr val="006666"/>
                </a:solidFill>
                <a:latin typeface="Verdana" pitchFamily="34" charset="0"/>
                <a:cs typeface="Times New Roman" pitchFamily="18" charset="0"/>
              </a:rPr>
              <a:t>Constructors share the same name as the class name and do not have a return type. </a:t>
            </a:r>
          </a:p>
          <a:p>
            <a:pPr marL="971550" lvl="1" indent="-457200">
              <a:spcBef>
                <a:spcPct val="20000"/>
              </a:spcBef>
              <a:buSzPct val="140000"/>
              <a:buFontTx/>
              <a:buChar char="•"/>
            </a:pPr>
            <a:r>
              <a:rPr lang="en-US" sz="1400">
                <a:solidFill>
                  <a:srgbClr val="006666"/>
                </a:solidFill>
                <a:latin typeface="Verdana" pitchFamily="34" charset="0"/>
                <a:cs typeface="Times New Roman" pitchFamily="18" charset="0"/>
              </a:rPr>
              <a:t>You can use the following code to overload the Cuboid() constructor to calculate the volume of a rectangle and a square: </a:t>
            </a:r>
          </a:p>
          <a:p>
            <a:pPr>
              <a:spcBef>
                <a:spcPct val="20000"/>
              </a:spcBef>
              <a:buSzPct val="140000"/>
            </a:pPr>
            <a:r>
              <a:rPr lang="en-GB" sz="1400">
                <a:solidFill>
                  <a:srgbClr val="006666"/>
                </a:solidFill>
                <a:latin typeface="Verdana" pitchFamily="34" charset="0"/>
                <a:cs typeface="Times New Roman" pitchFamily="18" charset="0"/>
              </a:rPr>
              <a:t>	 </a:t>
            </a:r>
            <a:r>
              <a:rPr lang="en-US" sz="1400">
                <a:solidFill>
                  <a:srgbClr val="006666"/>
                </a:solidFill>
                <a:latin typeface="Courier New" pitchFamily="49" charset="0"/>
                <a:cs typeface="Courier New" pitchFamily="49" charset="0"/>
              </a:rPr>
              <a:t>class Cuboid</a:t>
            </a:r>
          </a:p>
          <a:p>
            <a:pPr>
              <a:spcBef>
                <a:spcPct val="20000"/>
              </a:spcBef>
              <a:buSzPct val="140000"/>
            </a:pPr>
            <a:r>
              <a:rPr lang="en-US" sz="1400">
                <a:solidFill>
                  <a:srgbClr val="006666"/>
                </a:solidFill>
                <a:latin typeface="Courier New" pitchFamily="49" charset="0"/>
                <a:cs typeface="Courier New" pitchFamily="49" charset="0"/>
              </a:rPr>
              <a:t>	 {</a:t>
            </a:r>
          </a:p>
          <a:p>
            <a:pPr>
              <a:spcBef>
                <a:spcPct val="20000"/>
              </a:spcBef>
              <a:buSzPct val="140000"/>
            </a:pPr>
            <a:r>
              <a:rPr lang="en-US" sz="1400">
                <a:solidFill>
                  <a:srgbClr val="006666"/>
                </a:solidFill>
                <a:latin typeface="Courier New" pitchFamily="49" charset="0"/>
                <a:cs typeface="Courier New" pitchFamily="49" charset="0"/>
              </a:rPr>
              <a:t>		double length;</a:t>
            </a:r>
          </a:p>
          <a:p>
            <a:pPr>
              <a:spcBef>
                <a:spcPct val="20000"/>
              </a:spcBef>
              <a:buSzPct val="140000"/>
            </a:pPr>
            <a:r>
              <a:rPr lang="en-US" sz="1400">
                <a:solidFill>
                  <a:srgbClr val="006666"/>
                </a:solidFill>
                <a:latin typeface="Courier New" pitchFamily="49" charset="0"/>
                <a:cs typeface="Courier New" pitchFamily="49" charset="0"/>
              </a:rPr>
              <a:t>		double width;</a:t>
            </a:r>
          </a:p>
          <a:p>
            <a:pPr>
              <a:spcBef>
                <a:spcPct val="20000"/>
              </a:spcBef>
              <a:buSzPct val="140000"/>
            </a:pPr>
            <a:r>
              <a:rPr lang="en-US" sz="1400">
                <a:solidFill>
                  <a:srgbClr val="006666"/>
                </a:solidFill>
                <a:latin typeface="Courier New" pitchFamily="49" charset="0"/>
                <a:cs typeface="Courier New" pitchFamily="49" charset="0"/>
              </a:rPr>
              <a:t>		double height;</a:t>
            </a:r>
          </a:p>
        </p:txBody>
      </p:sp>
      <p:sp>
        <p:nvSpPr>
          <p:cNvPr id="24581"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0590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0" hangingPunct="0"/>
            <a:r>
              <a:rPr lang="en-US" sz="3200">
                <a:latin typeface="Verdana" pitchFamily="34" charset="0"/>
              </a:rPr>
              <a:t>Structure of Java Application (Contd.)</a:t>
            </a:r>
            <a:endParaRPr lang="en-US" sz="1400">
              <a:solidFill>
                <a:srgbClr val="006666"/>
              </a:solidFill>
              <a:latin typeface="Verdana" pitchFamily="34" charset="0"/>
              <a:cs typeface="Times New Roman" pitchFamily="18" charset="0"/>
            </a:endParaRPr>
          </a:p>
          <a:p>
            <a:pPr marL="457200" indent="-457200" eaLnBrk="0" hangingPunct="0"/>
            <a:endParaRPr lang="en-US" sz="1400">
              <a:latin typeface="Verdana" pitchFamily="34" charset="0"/>
            </a:endParaRP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Declaring the main() Method:</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The syntax to declare the main()method:</a:t>
            </a:r>
          </a:p>
          <a:p>
            <a:pPr marL="1828800" lvl="3" indent="-457200">
              <a:spcBef>
                <a:spcPct val="20000"/>
              </a:spcBef>
              <a:buSzPct val="140000"/>
            </a:pPr>
            <a:r>
              <a:rPr lang="en-US" sz="1400">
                <a:solidFill>
                  <a:srgbClr val="006666"/>
                </a:solidFill>
                <a:latin typeface="Courier New" pitchFamily="49" charset="0"/>
                <a:cs typeface="Times New Roman" pitchFamily="18" charset="0"/>
              </a:rPr>
              <a:t>public static void main(String args[])</a:t>
            </a:r>
          </a:p>
          <a:p>
            <a:pPr marL="1828800" lvl="3" indent="-457200">
              <a:spcBef>
                <a:spcPct val="20000"/>
              </a:spcBef>
              <a:buSzPct val="140000"/>
            </a:pPr>
            <a:r>
              <a:rPr lang="en-US" sz="1400">
                <a:solidFill>
                  <a:srgbClr val="006666"/>
                </a:solidFill>
                <a:latin typeface="Courier New" pitchFamily="49" charset="0"/>
                <a:cs typeface="Times New Roman" pitchFamily="18" charset="0"/>
              </a:rPr>
              <a:t>{</a:t>
            </a:r>
          </a:p>
          <a:p>
            <a:pPr marL="1828800" lvl="3" indent="-457200">
              <a:spcBef>
                <a:spcPct val="20000"/>
              </a:spcBef>
              <a:buSzPct val="140000"/>
            </a:pPr>
            <a:r>
              <a:rPr lang="en-US" sz="1400">
                <a:solidFill>
                  <a:srgbClr val="006666"/>
                </a:solidFill>
                <a:latin typeface="Courier New" pitchFamily="49" charset="0"/>
                <a:cs typeface="Times New Roman" pitchFamily="18" charset="0"/>
              </a:rPr>
              <a:t>// Code for main() method </a:t>
            </a:r>
          </a:p>
          <a:p>
            <a:pPr marL="1828800" lvl="3" indent="-457200">
              <a:spcBef>
                <a:spcPct val="20000"/>
              </a:spcBef>
              <a:buSzPct val="140000"/>
            </a:pPr>
            <a:r>
              <a:rPr lang="en-US" sz="1400">
                <a:solidFill>
                  <a:srgbClr val="006666"/>
                </a:solidFill>
                <a:latin typeface="Courier New" pitchFamily="49" charset="0"/>
                <a:cs typeface="Times New Roman" pitchFamily="18" charset="0"/>
              </a:rPr>
              <a:t>}</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public: method can be accessed from any object in a Java program.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static : associates the method with its class. </a:t>
            </a:r>
          </a:p>
          <a:p>
            <a:pPr marL="1371600" lvl="2" indent="-457200">
              <a:spcBef>
                <a:spcPct val="20000"/>
              </a:spcBef>
              <a:buSzPct val="140000"/>
              <a:buFontTx/>
              <a:buChar char="•"/>
            </a:pPr>
            <a:r>
              <a:rPr lang="en-US" sz="1400">
                <a:solidFill>
                  <a:srgbClr val="006666"/>
                </a:solidFill>
                <a:latin typeface="Verdana" pitchFamily="34" charset="0"/>
                <a:cs typeface="Times New Roman" pitchFamily="18" charset="0"/>
              </a:rPr>
              <a:t>void: signifies that the </a:t>
            </a:r>
            <a:r>
              <a:rPr lang="en-US" sz="1400">
                <a:solidFill>
                  <a:srgbClr val="006666"/>
                </a:solidFill>
                <a:latin typeface="Courier New" pitchFamily="49" charset="0"/>
                <a:cs typeface="Courier New" pitchFamily="49" charset="0"/>
              </a:rPr>
              <a:t>main()</a:t>
            </a:r>
            <a:r>
              <a:rPr lang="en-US" sz="1400">
                <a:solidFill>
                  <a:srgbClr val="006666"/>
                </a:solidFill>
                <a:latin typeface="Verdana" pitchFamily="34" charset="0"/>
                <a:cs typeface="Times New Roman" pitchFamily="18" charset="0"/>
              </a:rPr>
              <a:t> method returns no value.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Courier New" pitchFamily="49" charset="0"/>
              </a:rPr>
              <a:t>main()</a:t>
            </a:r>
            <a:r>
              <a:rPr lang="en-US" sz="1400">
                <a:solidFill>
                  <a:srgbClr val="006666"/>
                </a:solidFill>
                <a:latin typeface="Verdana" pitchFamily="34" charset="0"/>
                <a:cs typeface="Times New Roman" pitchFamily="18" charset="0"/>
              </a:rPr>
              <a:t> method can be declared in any class but the name of the file and the class name in which the </a:t>
            </a:r>
            <a:r>
              <a:rPr lang="en-US" sz="1400">
                <a:solidFill>
                  <a:srgbClr val="006666"/>
                </a:solidFill>
                <a:latin typeface="Courier New" pitchFamily="49" charset="0"/>
                <a:cs typeface="Courier New" pitchFamily="49" charset="0"/>
              </a:rPr>
              <a:t>main()</a:t>
            </a:r>
            <a:r>
              <a:rPr lang="en-US" sz="1400">
                <a:solidFill>
                  <a:srgbClr val="006666"/>
                </a:solidFill>
                <a:latin typeface="Verdana" pitchFamily="34" charset="0"/>
                <a:cs typeface="Times New Roman" pitchFamily="18" charset="0"/>
              </a:rPr>
              <a:t> method is declared should be the same. </a:t>
            </a:r>
          </a:p>
          <a:p>
            <a:pPr marL="914400" lvl="1" indent="-457200">
              <a:spcBef>
                <a:spcPct val="20000"/>
              </a:spcBef>
              <a:buSzPct val="140000"/>
              <a:buFontTx/>
              <a:buChar char="•"/>
            </a:pPr>
            <a:r>
              <a:rPr lang="en-US" sz="1400">
                <a:solidFill>
                  <a:srgbClr val="006666"/>
                </a:solidFill>
                <a:latin typeface="Verdana" pitchFamily="34" charset="0"/>
                <a:cs typeface="Times New Roman" pitchFamily="18" charset="0"/>
              </a:rPr>
              <a:t>The </a:t>
            </a:r>
            <a:r>
              <a:rPr lang="en-US" sz="1400">
                <a:solidFill>
                  <a:srgbClr val="006666"/>
                </a:solidFill>
                <a:latin typeface="Courier New" pitchFamily="49" charset="0"/>
                <a:cs typeface="Courier New" pitchFamily="49" charset="0"/>
              </a:rPr>
              <a:t>main()</a:t>
            </a:r>
            <a:r>
              <a:rPr lang="en-US" sz="1400">
                <a:solidFill>
                  <a:srgbClr val="006666"/>
                </a:solidFill>
                <a:latin typeface="Verdana" pitchFamily="34" charset="0"/>
                <a:cs typeface="Times New Roman" pitchFamily="18" charset="0"/>
              </a:rPr>
              <a:t> method accepts a single argument in the form of an array of elements of type String.</a:t>
            </a:r>
          </a:p>
          <a:p>
            <a:pPr marL="457200" indent="-457200">
              <a:spcBef>
                <a:spcPct val="20000"/>
              </a:spcBef>
            </a:pPr>
            <a:endParaRPr lang="en-US" sz="1400">
              <a:solidFill>
                <a:srgbClr val="006666"/>
              </a:solidFill>
              <a:latin typeface="Verdana" pitchFamily="34" charset="0"/>
              <a:cs typeface="Times New Roman" pitchFamily="18" charset="0"/>
            </a:endParaRPr>
          </a:p>
          <a:p>
            <a:pPr marL="2286000" lvl="4"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p:txBody>
      </p:sp>
      <p:sp>
        <p:nvSpPr>
          <p:cNvPr id="409603"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050"/>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rPr>
              <a:t>Overloading Constructors (Contd.)</a:t>
            </a:r>
          </a:p>
          <a:p>
            <a:r>
              <a:rPr lang="en-US" sz="1400">
                <a:solidFill>
                  <a:srgbClr val="006666"/>
                </a:solidFill>
                <a:latin typeface="Courier New" pitchFamily="49" charset="0"/>
                <a:cs typeface="Times New Roman" pitchFamily="18" charset="0"/>
              </a:rPr>
              <a:t>// Constructor declared which accepts three arguments</a:t>
            </a:r>
          </a:p>
          <a:p>
            <a:r>
              <a:rPr lang="en-US" sz="1400">
                <a:solidFill>
                  <a:srgbClr val="006666"/>
                </a:solidFill>
                <a:latin typeface="Courier New" pitchFamily="49" charset="0"/>
                <a:cs typeface="Times New Roman" pitchFamily="18" charset="0"/>
              </a:rPr>
              <a:t>	Cuboid(double l, double w, double h)</a:t>
            </a:r>
          </a:p>
          <a:p>
            <a:r>
              <a:rPr lang="en-US" sz="1400">
                <a:solidFill>
                  <a:srgbClr val="006666"/>
                </a:solidFill>
                <a:latin typeface="Courier New" pitchFamily="49" charset="0"/>
                <a:cs typeface="Times New Roman" pitchFamily="18" charset="0"/>
              </a:rPr>
              <a:t>	{</a:t>
            </a:r>
          </a:p>
          <a:p>
            <a:r>
              <a:rPr lang="en-US" sz="1400">
                <a:solidFill>
                  <a:srgbClr val="006666"/>
                </a:solidFill>
                <a:latin typeface="Courier New" pitchFamily="49" charset="0"/>
                <a:cs typeface="Times New Roman" pitchFamily="18" charset="0"/>
              </a:rPr>
              <a:t>		length = l;</a:t>
            </a:r>
          </a:p>
          <a:p>
            <a:r>
              <a:rPr lang="en-US" sz="1400">
                <a:solidFill>
                  <a:srgbClr val="006666"/>
                </a:solidFill>
                <a:latin typeface="Courier New" pitchFamily="49" charset="0"/>
                <a:cs typeface="Times New Roman" pitchFamily="18" charset="0"/>
              </a:rPr>
              <a:t>		width = w;</a:t>
            </a:r>
          </a:p>
          <a:p>
            <a:r>
              <a:rPr lang="en-US" sz="1400">
                <a:solidFill>
                  <a:srgbClr val="006666"/>
                </a:solidFill>
                <a:latin typeface="Courier New" pitchFamily="49" charset="0"/>
                <a:cs typeface="Times New Roman" pitchFamily="18" charset="0"/>
              </a:rPr>
              <a:t>		height = h;</a:t>
            </a:r>
          </a:p>
          <a:p>
            <a:r>
              <a:rPr lang="en-US" sz="1400">
                <a:solidFill>
                  <a:srgbClr val="006666"/>
                </a:solidFill>
                <a:latin typeface="Courier New" pitchFamily="49" charset="0"/>
                <a:cs typeface="Times New Roman" pitchFamily="18" charset="0"/>
              </a:rPr>
              <a:t>	}</a:t>
            </a:r>
          </a:p>
          <a:p>
            <a:r>
              <a:rPr lang="en-US" sz="1400">
                <a:solidFill>
                  <a:srgbClr val="006666"/>
                </a:solidFill>
                <a:latin typeface="Courier New" pitchFamily="49" charset="0"/>
                <a:cs typeface="Times New Roman" pitchFamily="18" charset="0"/>
              </a:rPr>
              <a:t>	// Overloaded constructor declared which accepts one argument </a:t>
            </a:r>
          </a:p>
          <a:p>
            <a:r>
              <a:rPr lang="en-US" sz="1400">
                <a:solidFill>
                  <a:srgbClr val="006666"/>
                </a:solidFill>
                <a:latin typeface="Courier New" pitchFamily="49" charset="0"/>
                <a:cs typeface="Times New Roman" pitchFamily="18" charset="0"/>
              </a:rPr>
              <a:t>	Cuboid(double side)</a:t>
            </a:r>
          </a:p>
          <a:p>
            <a:r>
              <a:rPr lang="en-US" sz="1400">
                <a:solidFill>
                  <a:srgbClr val="006666"/>
                </a:solidFill>
                <a:latin typeface="Courier New" pitchFamily="49" charset="0"/>
                <a:cs typeface="Times New Roman" pitchFamily="18" charset="0"/>
              </a:rPr>
              <a:t>	{</a:t>
            </a:r>
          </a:p>
          <a:p>
            <a:r>
              <a:rPr lang="en-US" sz="1400">
                <a:solidFill>
                  <a:srgbClr val="006666"/>
                </a:solidFill>
                <a:latin typeface="Courier New" pitchFamily="49" charset="0"/>
                <a:cs typeface="Times New Roman" pitchFamily="18" charset="0"/>
              </a:rPr>
              <a:t>		length = width = height = side;</a:t>
            </a:r>
          </a:p>
          <a:p>
            <a:r>
              <a:rPr lang="en-US" sz="1400">
                <a:solidFill>
                  <a:srgbClr val="006666"/>
                </a:solidFill>
                <a:latin typeface="Courier New" pitchFamily="49" charset="0"/>
                <a:cs typeface="Times New Roman" pitchFamily="18" charset="0"/>
              </a:rPr>
              <a:t>	}</a:t>
            </a:r>
          </a:p>
          <a:p>
            <a:r>
              <a:rPr lang="en-US" sz="1400">
                <a:solidFill>
                  <a:srgbClr val="006666"/>
                </a:solidFill>
                <a:latin typeface="Courier New" pitchFamily="49" charset="0"/>
                <a:cs typeface="Times New Roman" pitchFamily="18" charset="0"/>
              </a:rPr>
              <a:t>	double volume()</a:t>
            </a:r>
          </a:p>
          <a:p>
            <a:r>
              <a:rPr lang="en-US" sz="1400">
                <a:solidFill>
                  <a:srgbClr val="006666"/>
                </a:solidFill>
                <a:latin typeface="Courier New" pitchFamily="49" charset="0"/>
                <a:cs typeface="Times New Roman" pitchFamily="18" charset="0"/>
              </a:rPr>
              <a:t>	{</a:t>
            </a:r>
          </a:p>
          <a:p>
            <a:r>
              <a:rPr lang="en-US" sz="1400">
                <a:solidFill>
                  <a:srgbClr val="006666"/>
                </a:solidFill>
                <a:latin typeface="Courier New" pitchFamily="49" charset="0"/>
                <a:cs typeface="Times New Roman" pitchFamily="18" charset="0"/>
              </a:rPr>
              <a:t>		return length*width*height;</a:t>
            </a:r>
          </a:p>
          <a:p>
            <a:r>
              <a:rPr lang="en-US" sz="1400">
                <a:solidFill>
                  <a:srgbClr val="006666"/>
                </a:solidFill>
                <a:latin typeface="Courier New" pitchFamily="49" charset="0"/>
                <a:cs typeface="Times New Roman" pitchFamily="18" charset="0"/>
              </a:rPr>
              <a:t>	}</a:t>
            </a:r>
          </a:p>
          <a:p>
            <a:r>
              <a:rPr lang="en-US" sz="1400">
                <a:solidFill>
                  <a:srgbClr val="006666"/>
                </a:solidFill>
                <a:latin typeface="Courier New" pitchFamily="49" charset="0"/>
                <a:cs typeface="Times New Roman" pitchFamily="18" charset="0"/>
              </a:rPr>
              <a:t>}</a:t>
            </a:r>
          </a:p>
          <a:p>
            <a:endParaRPr lang="en-US" sz="1400">
              <a:solidFill>
                <a:srgbClr val="006666"/>
              </a:solidFill>
              <a:latin typeface="Courier New" pitchFamily="49" charset="0"/>
            </a:endParaRPr>
          </a:p>
          <a:p>
            <a:pPr>
              <a:spcBef>
                <a:spcPct val="20000"/>
              </a:spcBef>
            </a:pPr>
            <a:endParaRPr lang="en-GB" sz="1400">
              <a:solidFill>
                <a:srgbClr val="006666"/>
              </a:solidFill>
              <a:latin typeface="Verdana" pitchFamily="34" charset="0"/>
              <a:cs typeface="Times New Roman" pitchFamily="18" charset="0"/>
            </a:endParaRPr>
          </a:p>
        </p:txBody>
      </p:sp>
      <p:sp>
        <p:nvSpPr>
          <p:cNvPr id="440323" name="Line 2051"/>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8554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rPr>
              <a:t>Overloading Constructors (Contd.)</a:t>
            </a:r>
          </a:p>
          <a:p>
            <a:r>
              <a:rPr lang="en-US" sz="1400">
                <a:solidFill>
                  <a:srgbClr val="006666"/>
                </a:solidFill>
                <a:latin typeface="Courier New" pitchFamily="49" charset="0"/>
                <a:cs typeface="Times New Roman" pitchFamily="18" charset="0"/>
              </a:rPr>
              <a:t>class ConstrOverloading 		</a:t>
            </a:r>
          </a:p>
          <a:p>
            <a:r>
              <a:rPr lang="en-US" sz="1400">
                <a:solidFill>
                  <a:srgbClr val="006666"/>
                </a:solidFill>
                <a:latin typeface="Courier New" pitchFamily="49" charset="0"/>
                <a:cs typeface="Times New Roman" pitchFamily="18" charset="0"/>
              </a:rPr>
              <a:t>{</a:t>
            </a:r>
          </a:p>
          <a:p>
            <a:r>
              <a:rPr lang="en-US" sz="1400">
                <a:solidFill>
                  <a:srgbClr val="006666"/>
                </a:solidFill>
                <a:latin typeface="Courier New" pitchFamily="49" charset="0"/>
                <a:cs typeface="Times New Roman" pitchFamily="18" charset="0"/>
              </a:rPr>
              <a:t>	public static void main(String args[])</a:t>
            </a:r>
          </a:p>
          <a:p>
            <a:r>
              <a:rPr lang="en-US" sz="1400">
                <a:solidFill>
                  <a:srgbClr val="006666"/>
                </a:solidFill>
                <a:latin typeface="Courier New" pitchFamily="49" charset="0"/>
                <a:cs typeface="Times New Roman" pitchFamily="18" charset="0"/>
              </a:rPr>
              <a:t>	{</a:t>
            </a:r>
          </a:p>
          <a:p>
            <a:r>
              <a:rPr lang="en-US" sz="1400">
                <a:solidFill>
                  <a:srgbClr val="006666"/>
                </a:solidFill>
                <a:latin typeface="Courier New" pitchFamily="49" charset="0"/>
                <a:cs typeface="Times New Roman" pitchFamily="18" charset="0"/>
              </a:rPr>
              <a:t>		Cuboid cub1 = new Cuboid(5, 10, 15);</a:t>
            </a:r>
          </a:p>
          <a:p>
            <a:r>
              <a:rPr lang="en-US" sz="1400">
                <a:solidFill>
                  <a:srgbClr val="006666"/>
                </a:solidFill>
                <a:latin typeface="Courier New" pitchFamily="49" charset="0"/>
                <a:cs typeface="Times New Roman" pitchFamily="18" charset="0"/>
              </a:rPr>
              <a:t>		Cuboid cub2 = new Cuboid(5);</a:t>
            </a:r>
          </a:p>
          <a:p>
            <a:r>
              <a:rPr lang="en-US" sz="1400">
                <a:solidFill>
                  <a:srgbClr val="006666"/>
                </a:solidFill>
                <a:latin typeface="Courier New" pitchFamily="49" charset="0"/>
                <a:cs typeface="Times New Roman" pitchFamily="18" charset="0"/>
              </a:rPr>
              <a:t>		double vol;</a:t>
            </a:r>
          </a:p>
          <a:p>
            <a:r>
              <a:rPr lang="en-US" sz="1400">
                <a:solidFill>
                  <a:srgbClr val="006666"/>
                </a:solidFill>
                <a:latin typeface="Courier New" pitchFamily="49" charset="0"/>
                <a:cs typeface="Times New Roman" pitchFamily="18" charset="0"/>
              </a:rPr>
              <a:t> </a:t>
            </a:r>
          </a:p>
          <a:p>
            <a:r>
              <a:rPr lang="en-US" sz="1400">
                <a:solidFill>
                  <a:srgbClr val="006666"/>
                </a:solidFill>
                <a:latin typeface="Courier New" pitchFamily="49" charset="0"/>
                <a:cs typeface="Times New Roman" pitchFamily="18" charset="0"/>
              </a:rPr>
              <a:t>		vol = cub1.volume();</a:t>
            </a:r>
          </a:p>
          <a:p>
            <a:r>
              <a:rPr lang="en-US" sz="1400">
                <a:solidFill>
                  <a:srgbClr val="006666"/>
                </a:solidFill>
                <a:latin typeface="Courier New" pitchFamily="49" charset="0"/>
                <a:cs typeface="Times New Roman" pitchFamily="18" charset="0"/>
              </a:rPr>
              <a:t>		System.out.println("Volume of the Cuboid is: "+ vol);</a:t>
            </a:r>
          </a:p>
          <a:p>
            <a:r>
              <a:rPr lang="en-US" sz="1400">
                <a:solidFill>
                  <a:srgbClr val="006666"/>
                </a:solidFill>
                <a:latin typeface="Courier New" pitchFamily="49" charset="0"/>
                <a:cs typeface="Times New Roman" pitchFamily="18" charset="0"/>
              </a:rPr>
              <a:t>		vol = cub2.volume();</a:t>
            </a:r>
          </a:p>
          <a:p>
            <a:r>
              <a:rPr lang="en-US" sz="1400">
                <a:solidFill>
                  <a:srgbClr val="006666"/>
                </a:solidFill>
                <a:latin typeface="Courier New" pitchFamily="49" charset="0"/>
                <a:cs typeface="Times New Roman" pitchFamily="18" charset="0"/>
              </a:rPr>
              <a:t>		System.out.println("Volume of the Cube is :" + vol);</a:t>
            </a:r>
          </a:p>
          <a:p>
            <a:r>
              <a:rPr lang="en-US" sz="1400">
                <a:solidFill>
                  <a:srgbClr val="006666"/>
                </a:solidFill>
                <a:latin typeface="Courier New" pitchFamily="49" charset="0"/>
                <a:cs typeface="Times New Roman" pitchFamily="18" charset="0"/>
              </a:rPr>
              <a:t>	}</a:t>
            </a:r>
          </a:p>
          <a:p>
            <a:r>
              <a:rPr lang="en-US" sz="1400">
                <a:solidFill>
                  <a:srgbClr val="006666"/>
                </a:solidFill>
                <a:latin typeface="Courier New" pitchFamily="49" charset="0"/>
                <a:cs typeface="Times New Roman" pitchFamily="18" charset="0"/>
              </a:rPr>
              <a:t>} </a:t>
            </a:r>
          </a:p>
          <a:p>
            <a:endParaRPr lang="en-US" sz="1400">
              <a:solidFill>
                <a:srgbClr val="006666"/>
              </a:solidFill>
              <a:latin typeface="Courier New" pitchFamily="49" charset="0"/>
            </a:endParaRPr>
          </a:p>
          <a:p>
            <a:pPr>
              <a:spcBef>
                <a:spcPct val="20000"/>
              </a:spcBef>
            </a:pPr>
            <a:endParaRPr lang="en-GB" sz="1400">
              <a:solidFill>
                <a:srgbClr val="006666"/>
              </a:solidFill>
              <a:latin typeface="Verdana" pitchFamily="34" charset="0"/>
              <a:cs typeface="Times New Roman" pitchFamily="18" charset="0"/>
            </a:endParaRPr>
          </a:p>
        </p:txBody>
      </p:sp>
      <p:sp>
        <p:nvSpPr>
          <p:cNvPr id="442371"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953933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Best Practices</a:t>
            </a:r>
          </a:p>
          <a:p>
            <a:pPr marL="457200" indent="-457200">
              <a:spcBef>
                <a:spcPct val="20000"/>
              </a:spcBef>
            </a:pPr>
            <a:r>
              <a:rPr lang="en-GB">
                <a:latin typeface="Verdana" pitchFamily="34" charset="0"/>
                <a:cs typeface="Times New Roman" pitchFamily="18" charset="0"/>
              </a:rPr>
              <a:t>Short-circuiting</a:t>
            </a:r>
            <a:r>
              <a:rPr lang="en-US">
                <a:latin typeface="Verdana" pitchFamily="34" charset="0"/>
                <a:cs typeface="Times New Roman" pitchFamily="18" charset="0"/>
              </a:rPr>
              <a:t> </a:t>
            </a:r>
            <a:endParaRPr lang="en-GB">
              <a:latin typeface="Verdana" pitchFamily="34" charset="0"/>
              <a:cs typeface="Times New Roman" pitchFamily="18"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GB" sz="1400">
                <a:solidFill>
                  <a:srgbClr val="006666"/>
                </a:solidFill>
                <a:latin typeface="Verdana" pitchFamily="34" charset="0"/>
                <a:cs typeface="Times New Roman" pitchFamily="18" charset="0"/>
              </a:rPr>
              <a:t>Short-circuiting is the process in which a compiler evaluates and determines the result of an expression without evaluating the complete expression but by partial evaluation of one of the operands. </a:t>
            </a: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GB" sz="1400">
                <a:solidFill>
                  <a:srgbClr val="006666"/>
                </a:solidFill>
                <a:latin typeface="Verdana" pitchFamily="34" charset="0"/>
                <a:cs typeface="Times New Roman" pitchFamily="18" charset="0"/>
              </a:rPr>
              <a:t>Java supports conditional operators, such as AND (&amp;&amp;) and OR (||), which are also called short-circuit operators. </a:t>
            </a:r>
          </a:p>
          <a:p>
            <a:pPr marL="457200" indent="-457200">
              <a:spcBef>
                <a:spcPct val="20000"/>
              </a:spcBef>
              <a:buSzPct val="140000"/>
              <a:buFontTx/>
              <a:buChar char="•"/>
            </a:pPr>
            <a:r>
              <a:rPr lang="en-GB" sz="1400">
                <a:solidFill>
                  <a:srgbClr val="006666"/>
                </a:solidFill>
                <a:latin typeface="Verdana" pitchFamily="34" charset="0"/>
                <a:cs typeface="Times New Roman" pitchFamily="18" charset="0"/>
              </a:rPr>
              <a:t>For example, the expression, op1 &amp;&amp; op2 &amp;&amp; op3 evaluates true only if all the operands, op1, op2, and op3 are true. </a:t>
            </a:r>
          </a:p>
          <a:p>
            <a:pPr marL="457200" indent="-457200">
              <a:spcBef>
                <a:spcPct val="20000"/>
              </a:spcBef>
              <a:buSzPct val="140000"/>
              <a:buFontTx/>
              <a:buChar char="•"/>
            </a:pPr>
            <a:endParaRPr lang="en-GB" sz="1400">
              <a:solidFill>
                <a:srgbClr val="006666"/>
              </a:solidFill>
              <a:latin typeface="Verdana" pitchFamily="34" charset="0"/>
              <a:cs typeface="Times New Roman" pitchFamily="18" charset="0"/>
            </a:endParaRPr>
          </a:p>
          <a:p>
            <a:pPr marL="457200"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GB" sz="1400">
              <a:solidFill>
                <a:srgbClr val="006666"/>
              </a:solidFill>
              <a:latin typeface="Courier New" pitchFamily="49" charset="0"/>
              <a:cs typeface="Courier New" pitchFamily="49" charset="0"/>
            </a:endParaRPr>
          </a:p>
          <a:p>
            <a:pPr marL="1828800" lvl="3" indent="-457200">
              <a:spcBef>
                <a:spcPct val="20000"/>
              </a:spcBef>
              <a:buSzPct val="90000"/>
            </a:pPr>
            <a:endParaRPr lang="en-US" sz="1400">
              <a:solidFill>
                <a:srgbClr val="006666"/>
              </a:solidFill>
              <a:latin typeface="Verdana" pitchFamily="34" charset="0"/>
              <a:cs typeface="Times New Roman" pitchFamily="18" charset="0"/>
            </a:endParaRPr>
          </a:p>
        </p:txBody>
      </p:sp>
      <p:sp>
        <p:nvSpPr>
          <p:cNvPr id="401411"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975017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Best Practices</a:t>
            </a:r>
          </a:p>
          <a:p>
            <a:pPr marL="457200" indent="-457200">
              <a:spcBef>
                <a:spcPct val="20000"/>
              </a:spcBef>
            </a:pPr>
            <a:r>
              <a:rPr lang="en-GB">
                <a:latin typeface="Verdana" pitchFamily="34" charset="0"/>
                <a:cs typeface="Times New Roman" pitchFamily="18" charset="0"/>
              </a:rPr>
              <a:t>Short-circuiting (Contd.)</a:t>
            </a:r>
          </a:p>
          <a:p>
            <a:pPr marL="457200" indent="-457200">
              <a:spcBef>
                <a:spcPct val="20000"/>
              </a:spcBef>
            </a:pP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GB" sz="1400">
                <a:solidFill>
                  <a:srgbClr val="006666"/>
                </a:solidFill>
                <a:latin typeface="Verdana" pitchFamily="34" charset="0"/>
                <a:cs typeface="Times New Roman" pitchFamily="18" charset="0"/>
              </a:rPr>
              <a:t>You can use the following code snippet to print a result if both of the conditions specified by the &amp;&amp; operator are true:</a:t>
            </a:r>
            <a:endParaRPr lang="en-US" sz="1400">
              <a:solidFill>
                <a:srgbClr val="006666"/>
              </a:solidFill>
              <a:latin typeface="Verdana" pitchFamily="34" charset="0"/>
              <a:cs typeface="Times New Roman" pitchFamily="18" charset="0"/>
            </a:endParaRPr>
          </a:p>
          <a:p>
            <a:pPr marL="914400" lvl="1" indent="-457200">
              <a:spcBef>
                <a:spcPct val="20000"/>
              </a:spcBef>
              <a:buSzPct val="140000"/>
            </a:pPr>
            <a:r>
              <a:rPr lang="en-GB" sz="1400">
                <a:solidFill>
                  <a:srgbClr val="006666"/>
                </a:solidFill>
                <a:latin typeface="Courier New" pitchFamily="49" charset="0"/>
                <a:cs typeface="Courier New" pitchFamily="49" charset="0"/>
              </a:rPr>
              <a:t>if(3&lt;5 &amp;&amp; 3&gt;2)</a:t>
            </a:r>
            <a:endParaRPr lang="en-US" sz="1400">
              <a:solidFill>
                <a:srgbClr val="006666"/>
              </a:solidFill>
              <a:latin typeface="Courier New" pitchFamily="49" charset="0"/>
              <a:cs typeface="Courier New" pitchFamily="49" charset="0"/>
            </a:endParaRPr>
          </a:p>
          <a:p>
            <a:pPr marL="914400" lvl="1" indent="-457200">
              <a:spcBef>
                <a:spcPct val="20000"/>
              </a:spcBef>
              <a:buSzPct val="140000"/>
            </a:pPr>
            <a:r>
              <a:rPr lang="en-GB" sz="1400">
                <a:solidFill>
                  <a:srgbClr val="006666"/>
                </a:solidFill>
                <a:latin typeface="Courier New" pitchFamily="49" charset="0"/>
                <a:cs typeface="Courier New" pitchFamily="49" charset="0"/>
              </a:rPr>
              <a:t>System.out.println(</a:t>
            </a:r>
            <a:r>
              <a:rPr lang="en-GB" sz="1400">
                <a:solidFill>
                  <a:srgbClr val="006666"/>
                </a:solidFill>
                <a:latin typeface="Verdana"/>
                <a:cs typeface="Courier New" pitchFamily="49" charset="0"/>
              </a:rPr>
              <a:t>“</a:t>
            </a:r>
            <a:r>
              <a:rPr lang="en-GB" sz="1400">
                <a:solidFill>
                  <a:srgbClr val="006666"/>
                </a:solidFill>
                <a:latin typeface="Courier New" pitchFamily="49" charset="0"/>
                <a:cs typeface="Courier New" pitchFamily="49" charset="0"/>
              </a:rPr>
              <a:t>Result</a:t>
            </a:r>
            <a:r>
              <a:rPr lang="en-GB" sz="1400">
                <a:solidFill>
                  <a:srgbClr val="006666"/>
                </a:solidFill>
                <a:latin typeface="Verdana"/>
                <a:cs typeface="Courier New" pitchFamily="49" charset="0"/>
              </a:rPr>
              <a:t>”</a:t>
            </a:r>
            <a:r>
              <a:rPr lang="en-GB" sz="1400">
                <a:solidFill>
                  <a:srgbClr val="006666"/>
                </a:solidFill>
                <a:latin typeface="Courier New" pitchFamily="49" charset="0"/>
                <a:cs typeface="Courier New" pitchFamily="49" charset="0"/>
              </a:rPr>
              <a:t>);</a:t>
            </a:r>
            <a:endParaRPr lang="en-US" sz="1400">
              <a:solidFill>
                <a:srgbClr val="006666"/>
              </a:solidFill>
              <a:latin typeface="Courier New" pitchFamily="49" charset="0"/>
              <a:cs typeface="Courier New" pitchFamily="49" charset="0"/>
            </a:endParaRPr>
          </a:p>
          <a:p>
            <a:pPr marL="914400" lvl="1" indent="-457200">
              <a:spcBef>
                <a:spcPct val="20000"/>
              </a:spcBef>
              <a:buSzPct val="140000"/>
            </a:pPr>
            <a:r>
              <a:rPr lang="en-GB" sz="1400">
                <a:solidFill>
                  <a:srgbClr val="006666"/>
                </a:solidFill>
                <a:latin typeface="Courier New" pitchFamily="49" charset="0"/>
                <a:cs typeface="Courier New" pitchFamily="49" charset="0"/>
              </a:rPr>
              <a:t>else</a:t>
            </a:r>
            <a:endParaRPr lang="en-US" sz="1400">
              <a:solidFill>
                <a:srgbClr val="006666"/>
              </a:solidFill>
              <a:latin typeface="Courier New" pitchFamily="49" charset="0"/>
              <a:cs typeface="Courier New" pitchFamily="49" charset="0"/>
            </a:endParaRPr>
          </a:p>
          <a:p>
            <a:pPr marL="914400" lvl="1" indent="-457200">
              <a:spcBef>
                <a:spcPct val="20000"/>
              </a:spcBef>
              <a:buSzPct val="140000"/>
            </a:pPr>
            <a:r>
              <a:rPr lang="en-GB" sz="1400">
                <a:solidFill>
                  <a:srgbClr val="006666"/>
                </a:solidFill>
                <a:latin typeface="Courier New" pitchFamily="49" charset="0"/>
                <a:cs typeface="Courier New" pitchFamily="49" charset="0"/>
              </a:rPr>
              <a:t>System.out.println(</a:t>
            </a:r>
            <a:r>
              <a:rPr lang="en-GB" sz="1400">
                <a:solidFill>
                  <a:srgbClr val="006666"/>
                </a:solidFill>
                <a:latin typeface="Verdana"/>
                <a:cs typeface="Courier New" pitchFamily="49" charset="0"/>
              </a:rPr>
              <a:t>“</a:t>
            </a:r>
            <a:r>
              <a:rPr lang="en-GB" sz="1400">
                <a:solidFill>
                  <a:srgbClr val="006666"/>
                </a:solidFill>
                <a:latin typeface="Courier New" pitchFamily="49" charset="0"/>
                <a:cs typeface="Courier New" pitchFamily="49" charset="0"/>
              </a:rPr>
              <a:t>No result</a:t>
            </a:r>
            <a:r>
              <a:rPr lang="en-GB" sz="1400">
                <a:solidFill>
                  <a:srgbClr val="006666"/>
                </a:solidFill>
                <a:latin typeface="Verdana"/>
                <a:cs typeface="Courier New" pitchFamily="49" charset="0"/>
              </a:rPr>
              <a:t>”</a:t>
            </a:r>
            <a:r>
              <a:rPr lang="en-GB" sz="1400">
                <a:solidFill>
                  <a:srgbClr val="006666"/>
                </a:solidFill>
                <a:latin typeface="Courier New" pitchFamily="49" charset="0"/>
                <a:cs typeface="Courier New" pitchFamily="49" charset="0"/>
              </a:rPr>
              <a:t>);</a:t>
            </a:r>
            <a:r>
              <a:rPr lang="en-US" sz="1400">
                <a:solidFill>
                  <a:srgbClr val="006666"/>
                </a:solidFill>
                <a:latin typeface="Courier New" pitchFamily="49" charset="0"/>
                <a:cs typeface="Courier New" pitchFamily="49" charset="0"/>
              </a:rPr>
              <a:t> </a:t>
            </a:r>
          </a:p>
          <a:p>
            <a:pPr marL="457200" indent="-457200">
              <a:spcBef>
                <a:spcPct val="20000"/>
              </a:spcBef>
              <a:buSzPct val="140000"/>
              <a:buFontTx/>
              <a:buChar char="•"/>
            </a:pPr>
            <a:r>
              <a:rPr lang="en-GB" sz="1400">
                <a:solidFill>
                  <a:srgbClr val="006666"/>
                </a:solidFill>
                <a:latin typeface="Verdana" pitchFamily="34" charset="0"/>
                <a:cs typeface="Times New Roman" pitchFamily="18" charset="0"/>
              </a:rPr>
              <a:t>You can use the following code snippet to use &amp;&amp; operator as a short circuit operator. </a:t>
            </a:r>
          </a:p>
          <a:p>
            <a:pPr marL="914400" lvl="1" indent="-457200">
              <a:spcBef>
                <a:spcPct val="20000"/>
              </a:spcBef>
              <a:buSzPct val="140000"/>
            </a:pPr>
            <a:r>
              <a:rPr lang="en-GB" sz="1400">
                <a:solidFill>
                  <a:srgbClr val="006666"/>
                </a:solidFill>
                <a:latin typeface="Courier New" pitchFamily="49" charset="0"/>
                <a:cs typeface="Courier New" pitchFamily="49" charset="0"/>
              </a:rPr>
              <a:t>if(3&gt;5 &amp;&amp; 3&gt;2)</a:t>
            </a:r>
            <a:endParaRPr lang="en-US" sz="1400">
              <a:solidFill>
                <a:srgbClr val="006666"/>
              </a:solidFill>
              <a:latin typeface="Courier New" pitchFamily="49" charset="0"/>
              <a:cs typeface="Courier New" pitchFamily="49" charset="0"/>
            </a:endParaRPr>
          </a:p>
          <a:p>
            <a:pPr marL="914400" lvl="1" indent="-457200">
              <a:spcBef>
                <a:spcPct val="20000"/>
              </a:spcBef>
              <a:buSzPct val="140000"/>
            </a:pPr>
            <a:r>
              <a:rPr lang="en-GB" sz="1400">
                <a:solidFill>
                  <a:srgbClr val="006666"/>
                </a:solidFill>
                <a:latin typeface="Courier New" pitchFamily="49" charset="0"/>
                <a:cs typeface="Courier New" pitchFamily="49" charset="0"/>
              </a:rPr>
              <a:t>System.out.println(</a:t>
            </a:r>
            <a:r>
              <a:rPr lang="en-GB" sz="1400">
                <a:solidFill>
                  <a:srgbClr val="006666"/>
                </a:solidFill>
                <a:latin typeface="Verdana"/>
                <a:cs typeface="Courier New" pitchFamily="49" charset="0"/>
              </a:rPr>
              <a:t>“</a:t>
            </a:r>
            <a:r>
              <a:rPr lang="en-GB" sz="1400">
                <a:solidFill>
                  <a:srgbClr val="006666"/>
                </a:solidFill>
                <a:latin typeface="Courier New" pitchFamily="49" charset="0"/>
                <a:cs typeface="Courier New" pitchFamily="49" charset="0"/>
              </a:rPr>
              <a:t>Result</a:t>
            </a:r>
            <a:r>
              <a:rPr lang="en-GB" sz="1400">
                <a:solidFill>
                  <a:srgbClr val="006666"/>
                </a:solidFill>
                <a:latin typeface="Verdana"/>
                <a:cs typeface="Courier New" pitchFamily="49" charset="0"/>
              </a:rPr>
              <a:t>”</a:t>
            </a:r>
            <a:r>
              <a:rPr lang="en-GB" sz="1400">
                <a:solidFill>
                  <a:srgbClr val="006666"/>
                </a:solidFill>
                <a:latin typeface="Courier New" pitchFamily="49" charset="0"/>
                <a:cs typeface="Courier New" pitchFamily="49" charset="0"/>
              </a:rPr>
              <a:t>);</a:t>
            </a:r>
            <a:endParaRPr lang="en-US" sz="1400">
              <a:solidFill>
                <a:srgbClr val="006666"/>
              </a:solidFill>
              <a:latin typeface="Courier New" pitchFamily="49" charset="0"/>
              <a:cs typeface="Courier New" pitchFamily="49" charset="0"/>
            </a:endParaRPr>
          </a:p>
          <a:p>
            <a:pPr marL="914400" lvl="1" indent="-457200">
              <a:spcBef>
                <a:spcPct val="20000"/>
              </a:spcBef>
              <a:buSzPct val="140000"/>
            </a:pPr>
            <a:r>
              <a:rPr lang="en-GB" sz="1400">
                <a:solidFill>
                  <a:srgbClr val="006666"/>
                </a:solidFill>
                <a:latin typeface="Courier New" pitchFamily="49" charset="0"/>
                <a:cs typeface="Courier New" pitchFamily="49" charset="0"/>
              </a:rPr>
              <a:t>else</a:t>
            </a:r>
            <a:endParaRPr lang="en-US" sz="1400">
              <a:solidFill>
                <a:srgbClr val="006666"/>
              </a:solidFill>
              <a:latin typeface="Courier New" pitchFamily="49" charset="0"/>
              <a:cs typeface="Courier New" pitchFamily="49" charset="0"/>
            </a:endParaRPr>
          </a:p>
          <a:p>
            <a:pPr marL="914400" lvl="1" indent="-457200">
              <a:spcBef>
                <a:spcPct val="20000"/>
              </a:spcBef>
              <a:buSzPct val="140000"/>
            </a:pPr>
            <a:r>
              <a:rPr lang="en-GB" sz="1400">
                <a:solidFill>
                  <a:srgbClr val="006666"/>
                </a:solidFill>
                <a:latin typeface="Courier New" pitchFamily="49" charset="0"/>
                <a:cs typeface="Courier New" pitchFamily="49" charset="0"/>
              </a:rPr>
              <a:t>System.out.println(</a:t>
            </a:r>
            <a:r>
              <a:rPr lang="en-GB" sz="1400">
                <a:solidFill>
                  <a:srgbClr val="006666"/>
                </a:solidFill>
                <a:latin typeface="Verdana"/>
                <a:cs typeface="Courier New" pitchFamily="49" charset="0"/>
              </a:rPr>
              <a:t>“</a:t>
            </a:r>
            <a:r>
              <a:rPr lang="en-GB" sz="1400">
                <a:solidFill>
                  <a:srgbClr val="006666"/>
                </a:solidFill>
                <a:latin typeface="Courier New" pitchFamily="49" charset="0"/>
                <a:cs typeface="Courier New" pitchFamily="49" charset="0"/>
              </a:rPr>
              <a:t>No result</a:t>
            </a:r>
            <a:r>
              <a:rPr lang="en-GB" sz="1400">
                <a:solidFill>
                  <a:srgbClr val="006666"/>
                </a:solidFill>
                <a:latin typeface="Verdana"/>
                <a:cs typeface="Courier New" pitchFamily="49" charset="0"/>
              </a:rPr>
              <a:t>”</a:t>
            </a:r>
            <a:r>
              <a:rPr lang="en-GB" sz="1400">
                <a:solidFill>
                  <a:srgbClr val="006666"/>
                </a:solidFill>
                <a:latin typeface="Courier New" pitchFamily="49" charset="0"/>
                <a:cs typeface="Courier New" pitchFamily="49" charset="0"/>
              </a:rPr>
              <a:t>);</a:t>
            </a:r>
            <a:r>
              <a:rPr lang="en-US" sz="1400">
                <a:solidFill>
                  <a:srgbClr val="006666"/>
                </a:solidFill>
                <a:latin typeface="Verdana" pitchFamily="34" charset="0"/>
                <a:cs typeface="Times New Roman" pitchFamily="18" charset="0"/>
              </a:rPr>
              <a:t> </a:t>
            </a:r>
            <a:r>
              <a:rPr lang="en-GB" sz="1400">
                <a:solidFill>
                  <a:srgbClr val="006666"/>
                </a:solidFill>
                <a:latin typeface="Verdana" pitchFamily="34" charset="0"/>
                <a:cs typeface="Times New Roman" pitchFamily="18" charset="0"/>
              </a:rPr>
              <a:t> </a:t>
            </a:r>
          </a:p>
          <a:p>
            <a:pPr marL="457200" indent="-457200">
              <a:spcBef>
                <a:spcPct val="20000"/>
              </a:spcBef>
              <a:buSzPct val="140000"/>
              <a:buFontTx/>
              <a:buChar char="•"/>
            </a:pPr>
            <a:endParaRPr lang="en-GB" sz="1400">
              <a:solidFill>
                <a:srgbClr val="006666"/>
              </a:solidFill>
              <a:latin typeface="Verdana" pitchFamily="34" charset="0"/>
              <a:cs typeface="Times New Roman" pitchFamily="18" charset="0"/>
            </a:endParaRPr>
          </a:p>
          <a:p>
            <a:pPr marL="914400" lvl="1" indent="-457200">
              <a:spcBef>
                <a:spcPct val="20000"/>
              </a:spcBef>
              <a:buSzPct val="140000"/>
            </a:pPr>
            <a:endParaRPr lang="en-US" sz="1400">
              <a:solidFill>
                <a:srgbClr val="006666"/>
              </a:solidFill>
              <a:latin typeface="Courier New" pitchFamily="49" charset="0"/>
              <a:cs typeface="Courier New" pitchFamily="49" charset="0"/>
            </a:endParaRPr>
          </a:p>
        </p:txBody>
      </p:sp>
      <p:sp>
        <p:nvSpPr>
          <p:cNvPr id="403459"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533249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Best Practices</a:t>
            </a:r>
          </a:p>
          <a:p>
            <a:pPr marL="457200" indent="-457200">
              <a:spcBef>
                <a:spcPct val="20000"/>
              </a:spcBef>
            </a:pPr>
            <a:r>
              <a:rPr lang="en-US">
                <a:latin typeface="Verdana" pitchFamily="34" charset="0"/>
                <a:cs typeface="Times New Roman" pitchFamily="18" charset="0"/>
              </a:rPr>
              <a:t>Use of switch-case and if-else Construct</a:t>
            </a: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GB" sz="1400">
                <a:solidFill>
                  <a:srgbClr val="006666"/>
                </a:solidFill>
                <a:latin typeface="Verdana" pitchFamily="34" charset="0"/>
                <a:cs typeface="Times New Roman" pitchFamily="18" charset="0"/>
              </a:rPr>
              <a:t>When you have multiple options and one choice, you use the switch-case construct.</a:t>
            </a:r>
          </a:p>
          <a:p>
            <a:pPr marL="457200" indent="-457200">
              <a:spcBef>
                <a:spcPct val="20000"/>
              </a:spcBef>
              <a:buSzPct val="140000"/>
              <a:buFontTx/>
              <a:buChar char="•"/>
            </a:pPr>
            <a:r>
              <a:rPr lang="en-GB" sz="1400">
                <a:solidFill>
                  <a:srgbClr val="006666"/>
                </a:solidFill>
                <a:latin typeface="Verdana" pitchFamily="34" charset="0"/>
                <a:cs typeface="Times New Roman" pitchFamily="18" charset="0"/>
              </a:rPr>
              <a:t>When you have multiple conditions out of which only one condition can be true, you use the nested if-else construct.</a:t>
            </a:r>
            <a:endParaRPr lang="en-US" sz="1400">
              <a:solidFill>
                <a:srgbClr val="006666"/>
              </a:solidFill>
              <a:latin typeface="Verdana" pitchFamily="34" charset="0"/>
              <a:cs typeface="Times New Roman" pitchFamily="18" charset="0"/>
            </a:endParaRPr>
          </a:p>
        </p:txBody>
      </p:sp>
      <p:sp>
        <p:nvSpPr>
          <p:cNvPr id="337923"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03297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Best Practices</a:t>
            </a:r>
          </a:p>
          <a:p>
            <a:pPr marL="457200" indent="-457200">
              <a:spcBef>
                <a:spcPct val="20000"/>
              </a:spcBef>
            </a:pPr>
            <a:r>
              <a:rPr lang="en-US">
                <a:latin typeface="Verdana" pitchFamily="34" charset="0"/>
                <a:cs typeface="Times New Roman" pitchFamily="18" charset="0"/>
              </a:rPr>
              <a:t>Using the for Loop Construct</a:t>
            </a: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When the control variable of the looping statement is of int type and the number of times a loop should execute is known in advance, you use the, for, loop. In the, for, loop, all the three parts, such as initialization, condition, and increment or decrement are defined initially at one place.</a:t>
            </a:r>
          </a:p>
        </p:txBody>
      </p:sp>
      <p:sp>
        <p:nvSpPr>
          <p:cNvPr id="436227"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51723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Best Practices</a:t>
            </a:r>
          </a:p>
          <a:p>
            <a:pPr marL="457200" indent="-457200">
              <a:spcBef>
                <a:spcPct val="20000"/>
              </a:spcBef>
            </a:pPr>
            <a:r>
              <a:rPr lang="en-US">
                <a:latin typeface="Verdana" pitchFamily="34" charset="0"/>
                <a:cs typeface="Times New Roman" pitchFamily="18" charset="0"/>
              </a:rPr>
              <a:t>Using Brackets with the if Statement</a:t>
            </a:r>
            <a:endParaRPr lang="en-US" sz="1400">
              <a:solidFill>
                <a:srgbClr val="006666"/>
              </a:solidFill>
              <a:latin typeface="Verdana" pitchFamily="34" charset="0"/>
              <a:cs typeface="Times New Roman" pitchFamily="18" charset="0"/>
            </a:endParaRPr>
          </a:p>
          <a:p>
            <a:pPr marL="1371600" lvl="2"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You should use opening and closing brackets with the </a:t>
            </a:r>
            <a:r>
              <a:rPr lang="en-US" sz="1400">
                <a:solidFill>
                  <a:srgbClr val="006666"/>
                </a:solidFill>
                <a:latin typeface="Courier New" pitchFamily="49" charset="0"/>
                <a:cs typeface="Courier New" pitchFamily="49" charset="0"/>
              </a:rPr>
              <a:t>if</a:t>
            </a:r>
            <a:r>
              <a:rPr lang="en-US" sz="1400">
                <a:solidFill>
                  <a:srgbClr val="006666"/>
                </a:solidFill>
                <a:latin typeface="Verdana" pitchFamily="34" charset="0"/>
                <a:cs typeface="Times New Roman" pitchFamily="18" charset="0"/>
              </a:rPr>
              <a:t> statement. </a:t>
            </a: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When the </a:t>
            </a:r>
            <a:r>
              <a:rPr lang="en-US" sz="1400">
                <a:solidFill>
                  <a:srgbClr val="006666"/>
                </a:solidFill>
                <a:latin typeface="Courier New" pitchFamily="49" charset="0"/>
                <a:cs typeface="Courier New" pitchFamily="49" charset="0"/>
              </a:rPr>
              <a:t>if</a:t>
            </a:r>
            <a:r>
              <a:rPr lang="en-US" sz="1400">
                <a:solidFill>
                  <a:srgbClr val="006666"/>
                </a:solidFill>
                <a:latin typeface="Verdana" pitchFamily="34" charset="0"/>
                <a:cs typeface="Times New Roman" pitchFamily="18" charset="0"/>
              </a:rPr>
              <a:t> block consists of more than one statement, place the statements in brackets. </a:t>
            </a: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If the if block consists of only one statement, it is not necessary to place single statement in brackets. </a:t>
            </a: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However, it is advisable to place even a single statement in brackets because brackets enhance the code clarity and minimize the chances of errors. </a:t>
            </a:r>
          </a:p>
        </p:txBody>
      </p:sp>
      <p:sp>
        <p:nvSpPr>
          <p:cNvPr id="43827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607579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050"/>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rPr>
              <a:t>Tips and Tricks</a:t>
            </a:r>
          </a:p>
          <a:p>
            <a:pPr marL="457200" indent="-457200">
              <a:spcBef>
                <a:spcPct val="20000"/>
              </a:spcBef>
            </a:pPr>
            <a:r>
              <a:rPr lang="en-GB">
                <a:latin typeface="Verdana" pitchFamily="34" charset="0"/>
              </a:rPr>
              <a:t>Ternary operator</a:t>
            </a:r>
          </a:p>
          <a:p>
            <a:pPr marL="457200" indent="-457200">
              <a:spcBef>
                <a:spcPct val="20000"/>
              </a:spcBef>
            </a:pPr>
            <a:endParaRPr lang="en-US">
              <a:solidFill>
                <a:srgbClr val="006666"/>
              </a:solidFill>
              <a:latin typeface="Verdana" pitchFamily="34" charset="0"/>
              <a:cs typeface="Times New Roman" pitchFamily="18" charset="0"/>
            </a:endParaRP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The conditional operator (?:) operates on three operands and is therefore called the ternary operator. </a:t>
            </a: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The syntax of the ternary operator is: </a:t>
            </a:r>
          </a:p>
          <a:p>
            <a:pPr marL="457200" indent="-457200">
              <a:spcBef>
                <a:spcPct val="20000"/>
              </a:spcBef>
              <a:buSzPct val="140000"/>
            </a:pPr>
            <a:r>
              <a:rPr lang="en-US" sz="1400">
                <a:solidFill>
                  <a:srgbClr val="006666"/>
                </a:solidFill>
                <a:latin typeface="Verdana" pitchFamily="34" charset="0"/>
                <a:cs typeface="Times New Roman" pitchFamily="18" charset="0"/>
              </a:rPr>
              <a:t>	</a:t>
            </a:r>
            <a:r>
              <a:rPr lang="en-US" sz="1400">
                <a:solidFill>
                  <a:srgbClr val="006666"/>
                </a:solidFill>
                <a:latin typeface="Courier New" pitchFamily="49" charset="0"/>
                <a:cs typeface="Times New Roman" pitchFamily="18" charset="0"/>
              </a:rPr>
              <a:t>(boolean_expr) ? val1 : val2</a:t>
            </a:r>
            <a:r>
              <a:rPr lang="en-US" sz="1400">
                <a:solidFill>
                  <a:srgbClr val="006666"/>
                </a:solidFill>
                <a:latin typeface="Verdana" pitchFamily="34" charset="0"/>
                <a:cs typeface="Times New Roman" pitchFamily="18" charset="0"/>
              </a:rPr>
              <a:t>  </a:t>
            </a: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Ternary operator is used to replace the if-else statements. </a:t>
            </a:r>
          </a:p>
          <a:p>
            <a:pPr marL="457200" indent="-457200">
              <a:spcBef>
                <a:spcPct val="20000"/>
              </a:spcBef>
              <a:buSzPct val="140000"/>
              <a:buFontTx/>
              <a:buChar char="•"/>
            </a:pPr>
            <a:r>
              <a:rPr lang="en-US" sz="1400">
                <a:solidFill>
                  <a:srgbClr val="006666"/>
                </a:solidFill>
                <a:latin typeface="Verdana" pitchFamily="34" charset="0"/>
                <a:cs typeface="Times New Roman" pitchFamily="18" charset="0"/>
              </a:rPr>
              <a:t>You can use the following code snippet to display the grade scored by a student using the ternary operator:</a:t>
            </a:r>
          </a:p>
          <a:p>
            <a:pPr marL="914400" lvl="1" indent="-457200">
              <a:spcBef>
                <a:spcPct val="20000"/>
              </a:spcBef>
              <a:buSzPct val="140000"/>
            </a:pPr>
            <a:r>
              <a:rPr lang="en-US" sz="1400">
                <a:solidFill>
                  <a:srgbClr val="006666"/>
                </a:solidFill>
                <a:latin typeface="Courier New" pitchFamily="49" charset="0"/>
                <a:cs typeface="Courier New" pitchFamily="49" charset="0"/>
              </a:rPr>
              <a:t>Score = 95;</a:t>
            </a:r>
            <a:endParaRPr lang="en-US" sz="1400">
              <a:solidFill>
                <a:srgbClr val="006666"/>
              </a:solidFill>
              <a:latin typeface="Verdana" pitchFamily="34" charset="0"/>
              <a:cs typeface="Times New Roman" pitchFamily="18" charset="0"/>
            </a:endParaRPr>
          </a:p>
          <a:p>
            <a:pPr marL="914400" lvl="1" indent="-457200">
              <a:spcBef>
                <a:spcPct val="20000"/>
              </a:spcBef>
              <a:buSzPct val="140000"/>
            </a:pPr>
            <a:r>
              <a:rPr lang="en-US" sz="1400">
                <a:solidFill>
                  <a:srgbClr val="006666"/>
                </a:solidFill>
                <a:latin typeface="Courier New" pitchFamily="49" charset="0"/>
                <a:cs typeface="Courier New" pitchFamily="49" charset="0"/>
              </a:rPr>
              <a:t>(Score&gt;=90) ? System.out.println(</a:t>
            </a:r>
            <a:r>
              <a:rPr lang="en-US" sz="1400">
                <a:solidFill>
                  <a:srgbClr val="006666"/>
                </a:solidFill>
                <a:latin typeface="Verdana"/>
                <a:cs typeface="Courier New" pitchFamily="49" charset="0"/>
              </a:rPr>
              <a:t>“</a:t>
            </a:r>
            <a:r>
              <a:rPr lang="en-US" sz="1400">
                <a:solidFill>
                  <a:srgbClr val="006666"/>
                </a:solidFill>
                <a:latin typeface="Courier New" pitchFamily="49" charset="0"/>
                <a:cs typeface="Courier New" pitchFamily="49" charset="0"/>
              </a:rPr>
              <a:t>Grade is A.</a:t>
            </a:r>
            <a:r>
              <a:rPr lang="en-US" sz="1400">
                <a:solidFill>
                  <a:srgbClr val="006666"/>
                </a:solidFill>
                <a:latin typeface="Verdana"/>
                <a:cs typeface="Courier New" pitchFamily="49" charset="0"/>
              </a:rPr>
              <a:t>”</a:t>
            </a:r>
            <a:r>
              <a:rPr lang="en-US" sz="1400">
                <a:solidFill>
                  <a:srgbClr val="006666"/>
                </a:solidFill>
                <a:latin typeface="Courier New" pitchFamily="49" charset="0"/>
                <a:cs typeface="Courier New" pitchFamily="49" charset="0"/>
              </a:rPr>
              <a:t>); : System.out.println(</a:t>
            </a:r>
            <a:r>
              <a:rPr lang="en-US" sz="1400">
                <a:solidFill>
                  <a:srgbClr val="006666"/>
                </a:solidFill>
                <a:latin typeface="Verdana"/>
                <a:cs typeface="Courier New" pitchFamily="49" charset="0"/>
              </a:rPr>
              <a:t>“</a:t>
            </a:r>
            <a:r>
              <a:rPr lang="en-US" sz="1400">
                <a:solidFill>
                  <a:srgbClr val="006666"/>
                </a:solidFill>
                <a:latin typeface="Courier New" pitchFamily="49" charset="0"/>
                <a:cs typeface="Courier New" pitchFamily="49" charset="0"/>
              </a:rPr>
              <a:t>Grade is B.</a:t>
            </a:r>
            <a:r>
              <a:rPr lang="en-US" sz="1400">
                <a:solidFill>
                  <a:srgbClr val="006666"/>
                </a:solidFill>
                <a:latin typeface="Verdana"/>
                <a:cs typeface="Courier New" pitchFamily="49" charset="0"/>
              </a:rPr>
              <a:t>”</a:t>
            </a:r>
            <a:r>
              <a:rPr lang="en-US" sz="1400">
                <a:solidFill>
                  <a:srgbClr val="006666"/>
                </a:solidFill>
                <a:latin typeface="Courier New" pitchFamily="49" charset="0"/>
                <a:cs typeface="Courier New" pitchFamily="49" charset="0"/>
              </a:rPr>
              <a:t>);</a:t>
            </a:r>
            <a:r>
              <a:rPr lang="en-US" sz="1400">
                <a:solidFill>
                  <a:srgbClr val="006666"/>
                </a:solidFill>
                <a:latin typeface="Verdana" pitchFamily="34" charset="0"/>
                <a:cs typeface="Times New Roman" pitchFamily="18" charset="0"/>
              </a:rPr>
              <a:t>  </a:t>
            </a:r>
          </a:p>
          <a:p>
            <a:pPr marL="457200"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430083" name="Line 2051"/>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280598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FAQs</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i="1">
                <a:solidFill>
                  <a:srgbClr val="006666"/>
                </a:solidFill>
                <a:latin typeface="Verdana" pitchFamily="34" charset="0"/>
                <a:cs typeface="Times New Roman" pitchFamily="18" charset="0"/>
              </a:rPr>
              <a:t>Can you use a switch statement inside another switch statement? </a:t>
            </a:r>
            <a:r>
              <a:rPr lang="en-US" sz="1400">
                <a:solidFill>
                  <a:srgbClr val="006666"/>
                </a:solidFill>
                <a:latin typeface="Verdana" pitchFamily="34" charset="0"/>
                <a:cs typeface="Times New Roman" pitchFamily="18" charset="0"/>
              </a:rPr>
              <a:t> </a:t>
            </a:r>
          </a:p>
          <a:p>
            <a:pPr marL="1828800" lvl="3"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pPr>
            <a:r>
              <a:rPr lang="en-US" sz="1400">
                <a:solidFill>
                  <a:srgbClr val="006666"/>
                </a:solidFill>
                <a:latin typeface="Verdana" pitchFamily="34" charset="0"/>
                <a:cs typeface="Times New Roman" pitchFamily="18" charset="0"/>
              </a:rPr>
              <a:t>	Yes, you can use a switch statement within another switch statement. This is called nested switch. Each switch statement creates its own block of case statements. Therefore, no conflict occurs between the case labels of the inner and outer switch statements .  </a:t>
            </a: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i="1">
                <a:solidFill>
                  <a:srgbClr val="006666"/>
                </a:solidFill>
                <a:latin typeface="Verdana" pitchFamily="34" charset="0"/>
                <a:cs typeface="Times New Roman" pitchFamily="18" charset="0"/>
              </a:rPr>
              <a:t>How does the program stop running if a loop never ends?</a:t>
            </a:r>
          </a:p>
          <a:p>
            <a:pPr marL="914400" lvl="1" indent="-457200">
              <a:spcBef>
                <a:spcPct val="20000"/>
              </a:spcBef>
              <a:buSzPct val="140000"/>
              <a:buFontTx/>
              <a:buChar char="•"/>
            </a:pPr>
            <a:endParaRPr lang="en-US" sz="1400" i="1">
              <a:solidFill>
                <a:srgbClr val="006666"/>
              </a:solidFill>
              <a:latin typeface="Verdana" pitchFamily="34" charset="0"/>
              <a:cs typeface="Times New Roman" pitchFamily="18" charset="0"/>
            </a:endParaRPr>
          </a:p>
          <a:p>
            <a:pPr marL="1371600" lvl="2" indent="-457200">
              <a:spcBef>
                <a:spcPct val="20000"/>
              </a:spcBef>
              <a:buSzPct val="140000"/>
            </a:pPr>
            <a:r>
              <a:rPr lang="en-US" sz="1400">
                <a:solidFill>
                  <a:srgbClr val="006666"/>
                </a:solidFill>
                <a:latin typeface="Verdana" pitchFamily="34" charset="0"/>
                <a:cs typeface="Times New Roman" pitchFamily="18" charset="0"/>
              </a:rPr>
              <a:t>A program stops running when it enters an infinite loop by pressing the keys</a:t>
            </a:r>
          </a:p>
          <a:p>
            <a:pPr marL="1371600" lvl="2" indent="-457200">
              <a:spcBef>
                <a:spcPct val="20000"/>
              </a:spcBef>
              <a:buSzPct val="140000"/>
            </a:pPr>
            <a:r>
              <a:rPr lang="en-US" sz="1400">
                <a:solidFill>
                  <a:srgbClr val="006666"/>
                </a:solidFill>
                <a:latin typeface="Verdana" pitchFamily="34" charset="0"/>
                <a:cs typeface="Times New Roman" pitchFamily="18" charset="0"/>
              </a:rPr>
              <a:t>Ctrl and C simultaneously . </a:t>
            </a: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358403"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264664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FAQs (Contd.)</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i="1">
                <a:solidFill>
                  <a:srgbClr val="006666"/>
                </a:solidFill>
                <a:latin typeface="Verdana" pitchFamily="34" charset="0"/>
                <a:cs typeface="Times New Roman" pitchFamily="18" charset="0"/>
              </a:rPr>
              <a:t>Can you add the numeric value of one string to the value of another if the + operator is used with strings to link up two different strings</a:t>
            </a:r>
            <a:r>
              <a:rPr lang="en-US" sz="1400">
                <a:solidFill>
                  <a:srgbClr val="006666"/>
                </a:solidFill>
                <a:latin typeface="Verdana" pitchFamily="34" charset="0"/>
                <a:cs typeface="Times New Roman" pitchFamily="18" charset="0"/>
              </a:rPr>
              <a:t>?</a:t>
            </a:r>
          </a:p>
          <a:p>
            <a:pPr marL="1371600" lvl="2" indent="-457200">
              <a:spcBef>
                <a:spcPct val="20000"/>
              </a:spcBef>
              <a:buSzPct val="140000"/>
            </a:pPr>
            <a:r>
              <a:rPr lang="en-US" sz="1400">
                <a:solidFill>
                  <a:srgbClr val="006666"/>
                </a:solidFill>
                <a:latin typeface="Courier New" pitchFamily="49" charset="0"/>
                <a:cs typeface="Courier New" pitchFamily="49" charset="0"/>
              </a:rPr>
              <a:t>	</a:t>
            </a:r>
          </a:p>
          <a:p>
            <a:pPr marL="914400" lvl="1" indent="-457200">
              <a:spcBef>
                <a:spcPct val="20000"/>
              </a:spcBef>
              <a:buSzPct val="140000"/>
            </a:pPr>
            <a:r>
              <a:rPr lang="en-US" sz="1400">
                <a:solidFill>
                  <a:srgbClr val="006666"/>
                </a:solidFill>
                <a:latin typeface="Verdana" pitchFamily="34" charset="0"/>
                <a:cs typeface="Times New Roman" pitchFamily="18" charset="0"/>
              </a:rPr>
              <a:t>	Yes, you can use the value of a String variable as an integer only by using a method that converts the value of the string variable into a numeric form. This is known as type casting because it casts one data type, such as a string into another data type, such as int.</a:t>
            </a: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i="1">
                <a:solidFill>
                  <a:srgbClr val="006666"/>
                </a:solidFill>
                <a:latin typeface="Verdana" pitchFamily="34" charset="0"/>
                <a:cs typeface="Times New Roman" pitchFamily="18" charset="0"/>
              </a:rPr>
              <a:t>Can the == operator be used to determine whether two strings have the same value as in name == "John"?</a:t>
            </a:r>
            <a:r>
              <a:rPr lang="en-US" sz="1400">
                <a:solidFill>
                  <a:srgbClr val="006666"/>
                </a:solidFill>
                <a:latin typeface="Verdana" pitchFamily="34" charset="0"/>
                <a:cs typeface="Times New Roman" pitchFamily="18" charset="0"/>
              </a:rPr>
              <a:t> </a:t>
            </a: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pPr>
            <a:r>
              <a:rPr lang="en-US" sz="1400">
                <a:solidFill>
                  <a:srgbClr val="006666"/>
                </a:solidFill>
                <a:latin typeface="Verdana" pitchFamily="34" charset="0"/>
                <a:cs typeface="Times New Roman" pitchFamily="18" charset="0"/>
              </a:rPr>
              <a:t>	Yes, the == operator can be used to determine whether two strings have the same value. In Java, you can also compare two strings using the equals() method. </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p:txBody>
      </p:sp>
      <p:sp>
        <p:nvSpPr>
          <p:cNvPr id="360451"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8746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pitchFamily="18" charset="0"/>
              </a:rPr>
              <a:t>Structure of Java Application </a:t>
            </a:r>
            <a:r>
              <a:rPr lang="en-US" sz="3200">
                <a:latin typeface="Verdana" pitchFamily="34" charset="0"/>
              </a:rPr>
              <a:t>(Contd.)</a:t>
            </a:r>
          </a:p>
          <a:p>
            <a:pPr>
              <a:spcBef>
                <a:spcPct val="20000"/>
              </a:spcBef>
            </a:pPr>
            <a:endParaRPr lang="en-GB" sz="1400">
              <a:solidFill>
                <a:srgbClr val="006666"/>
              </a:solidFill>
              <a:latin typeface="Verdana" pitchFamily="34" charset="0"/>
              <a:cs typeface="Times New Roman" pitchFamily="18" charset="0"/>
            </a:endParaRPr>
          </a:p>
          <a:p>
            <a:pPr marL="971550" lvl="1" indent="-457200">
              <a:spcBef>
                <a:spcPct val="20000"/>
              </a:spcBef>
              <a:buSzPct val="140000"/>
            </a:pPr>
            <a:endParaRPr lang="en-US" sz="1400">
              <a:solidFill>
                <a:srgbClr val="006666"/>
              </a:solidFill>
              <a:latin typeface="Verdana" pitchFamily="34" charset="0"/>
              <a:cs typeface="Times New Roman" pitchFamily="18" charset="0"/>
            </a:endParaRPr>
          </a:p>
          <a:p>
            <a:pPr marL="971550" lvl="1" indent="-457200">
              <a:spcBef>
                <a:spcPct val="20000"/>
              </a:spcBef>
              <a:buSzPct val="140000"/>
              <a:buFontTx/>
              <a:buChar char="•"/>
            </a:pPr>
            <a:r>
              <a:rPr lang="en-US" sz="1400">
                <a:solidFill>
                  <a:srgbClr val="006666"/>
                </a:solidFill>
                <a:latin typeface="Verdana" pitchFamily="34" charset="0"/>
                <a:cs typeface="Times New Roman" pitchFamily="18" charset="0"/>
              </a:rPr>
              <a:t>Following code snippet creates objects for four employees of an organization:</a:t>
            </a:r>
          </a:p>
          <a:p>
            <a:pPr marL="971550" lvl="1" indent="-457200">
              <a:spcBef>
                <a:spcPct val="20000"/>
              </a:spcBef>
              <a:buSzPct val="140000"/>
            </a:pPr>
            <a:endParaRPr lang="en-US" sz="1400">
              <a:solidFill>
                <a:srgbClr val="006666"/>
              </a:solidFill>
              <a:latin typeface="Verdana" pitchFamily="34" charset="0"/>
              <a:cs typeface="Times New Roman" pitchFamily="18" charset="0"/>
            </a:endParaRPr>
          </a:p>
          <a:p>
            <a:pPr marL="1543050" lvl="2" indent="-457200">
              <a:spcBef>
                <a:spcPct val="20000"/>
              </a:spcBef>
              <a:buSzPct val="140000"/>
            </a:pPr>
            <a:r>
              <a:rPr lang="en-US" sz="1400">
                <a:solidFill>
                  <a:srgbClr val="006666"/>
                </a:solidFill>
                <a:latin typeface="Courier New" pitchFamily="49" charset="0"/>
                <a:cs typeface="Courier New" pitchFamily="49" charset="0"/>
              </a:rPr>
              <a:t>Employee e1 =new Employee();</a:t>
            </a:r>
          </a:p>
          <a:p>
            <a:pPr marL="1543050" lvl="2" indent="-457200">
              <a:spcBef>
                <a:spcPct val="20000"/>
              </a:spcBef>
              <a:buSzPct val="140000"/>
            </a:pPr>
            <a:r>
              <a:rPr lang="en-US" sz="1400">
                <a:solidFill>
                  <a:srgbClr val="006666"/>
                </a:solidFill>
                <a:latin typeface="Courier New" pitchFamily="49" charset="0"/>
                <a:cs typeface="Courier New" pitchFamily="49" charset="0"/>
              </a:rPr>
              <a:t>Employee e2 =new Employee();</a:t>
            </a:r>
          </a:p>
          <a:p>
            <a:pPr marL="1543050" lvl="2" indent="-457200">
              <a:spcBef>
                <a:spcPct val="20000"/>
              </a:spcBef>
              <a:buSzPct val="140000"/>
            </a:pPr>
            <a:r>
              <a:rPr lang="en-US" sz="1400">
                <a:solidFill>
                  <a:srgbClr val="006666"/>
                </a:solidFill>
                <a:latin typeface="Courier New" pitchFamily="49" charset="0"/>
                <a:cs typeface="Courier New" pitchFamily="49" charset="0"/>
              </a:rPr>
              <a:t>Employee e3 =new Employee();</a:t>
            </a:r>
          </a:p>
          <a:p>
            <a:pPr marL="1543050" lvl="2" indent="-457200">
              <a:spcBef>
                <a:spcPct val="20000"/>
              </a:spcBef>
              <a:buSzPct val="140000"/>
            </a:pPr>
            <a:r>
              <a:rPr lang="en-US" sz="1400">
                <a:solidFill>
                  <a:srgbClr val="006666"/>
                </a:solidFill>
                <a:latin typeface="Courier New" pitchFamily="49" charset="0"/>
                <a:cs typeface="Courier New" pitchFamily="49" charset="0"/>
              </a:rPr>
              <a:t>Employee e4 =new Employee();</a:t>
            </a:r>
          </a:p>
          <a:p>
            <a:pPr marL="971550" lvl="1" indent="-457200">
              <a:spcBef>
                <a:spcPct val="20000"/>
              </a:spcBef>
              <a:buSzPct val="140000"/>
            </a:pPr>
            <a:endParaRPr lang="en-US" sz="1400">
              <a:solidFill>
                <a:srgbClr val="006666"/>
              </a:solidFill>
              <a:latin typeface="Verdana" pitchFamily="34" charset="0"/>
              <a:cs typeface="Times New Roman" pitchFamily="18" charset="0"/>
            </a:endParaRPr>
          </a:p>
          <a:p>
            <a:pPr marL="2686050" lvl="4" indent="-457200">
              <a:spcBef>
                <a:spcPct val="20000"/>
              </a:spcBef>
              <a:buSzPct val="140000"/>
              <a:buFontTx/>
              <a:buChar char="•"/>
            </a:pPr>
            <a:endParaRPr lang="en-GB" sz="1400">
              <a:solidFill>
                <a:srgbClr val="006666"/>
              </a:solidFill>
              <a:latin typeface="Verdana" pitchFamily="34" charset="0"/>
              <a:cs typeface="Times New Roman" pitchFamily="18" charset="0"/>
            </a:endParaRPr>
          </a:p>
        </p:txBody>
      </p:sp>
      <p:sp>
        <p:nvSpPr>
          <p:cNvPr id="24581" name="Line 5"/>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Challenge</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FontTx/>
              <a:buAutoNum type="arabicPeriod"/>
            </a:pPr>
            <a:r>
              <a:rPr lang="en-US" sz="1400">
                <a:solidFill>
                  <a:srgbClr val="006666"/>
                </a:solidFill>
                <a:latin typeface="Verdana" pitchFamily="34" charset="0"/>
                <a:cs typeface="Times New Roman" pitchFamily="18" charset="0"/>
              </a:rPr>
              <a:t>Match the following:</a:t>
            </a:r>
          </a:p>
          <a:p>
            <a:pPr marL="1371600" lvl="2" indent="-457200">
              <a:spcBef>
                <a:spcPct val="20000"/>
              </a:spcBef>
              <a:buFontTx/>
              <a:buAutoNum type="alphaLcPeriod"/>
            </a:pPr>
            <a:r>
              <a:rPr lang="en-US" sz="1400">
                <a:solidFill>
                  <a:srgbClr val="006666"/>
                </a:solidFill>
                <a:latin typeface="Verdana" pitchFamily="34" charset="0"/>
                <a:cs typeface="Times New Roman" pitchFamily="18" charset="0"/>
              </a:rPr>
              <a:t>++                                    i. Logical AND</a:t>
            </a:r>
          </a:p>
          <a:p>
            <a:pPr marL="1371600" lvl="2" indent="-457200">
              <a:spcBef>
                <a:spcPct val="20000"/>
              </a:spcBef>
              <a:buFontTx/>
              <a:buAutoNum type="alphaLcPeriod"/>
            </a:pPr>
            <a:r>
              <a:rPr lang="en-US" sz="1400">
                <a:solidFill>
                  <a:srgbClr val="006666"/>
                </a:solidFill>
                <a:latin typeface="Verdana" pitchFamily="34" charset="0"/>
                <a:cs typeface="Times New Roman" pitchFamily="18" charset="0"/>
              </a:rPr>
              <a:t>&amp;&amp;                                    ii. Logical OR</a:t>
            </a:r>
          </a:p>
          <a:p>
            <a:pPr marL="1371600" lvl="2" indent="-457200">
              <a:spcBef>
                <a:spcPct val="20000"/>
              </a:spcBef>
            </a:pPr>
            <a:r>
              <a:rPr lang="en-US" sz="1400">
                <a:solidFill>
                  <a:srgbClr val="006666"/>
                </a:solidFill>
                <a:latin typeface="Verdana" pitchFamily="34" charset="0"/>
                <a:cs typeface="Times New Roman" pitchFamily="18" charset="0"/>
              </a:rPr>
              <a:t>c. 	%                                    iii. Logical NOT</a:t>
            </a:r>
          </a:p>
          <a:p>
            <a:pPr marL="1371600" lvl="2" indent="-457200">
              <a:spcBef>
                <a:spcPct val="20000"/>
              </a:spcBef>
            </a:pPr>
            <a:r>
              <a:rPr lang="en-US" sz="1400">
                <a:solidFill>
                  <a:srgbClr val="006666"/>
                </a:solidFill>
                <a:latin typeface="Verdana" pitchFamily="34" charset="0"/>
                <a:cs typeface="Times New Roman" pitchFamily="18" charset="0"/>
              </a:rPr>
              <a:t>d. 	&amp;                                     iv. Unsigned Shift</a:t>
            </a:r>
          </a:p>
          <a:p>
            <a:pPr marL="1371600" lvl="2" indent="-457200">
              <a:spcBef>
                <a:spcPct val="20000"/>
              </a:spcBef>
            </a:pPr>
            <a:r>
              <a:rPr lang="en-US" sz="1400">
                <a:solidFill>
                  <a:srgbClr val="006666"/>
                </a:solidFill>
                <a:latin typeface="Verdana" pitchFamily="34" charset="0"/>
                <a:cs typeface="Times New Roman" pitchFamily="18" charset="0"/>
              </a:rPr>
              <a:t>e.	||                                     v. Bit-wise XOR</a:t>
            </a:r>
          </a:p>
          <a:p>
            <a:pPr marL="1371600" lvl="2" indent="-457200">
              <a:spcBef>
                <a:spcPct val="20000"/>
              </a:spcBef>
              <a:buFontTx/>
              <a:buAutoNum type="alphaLcPeriod" startAt="6"/>
            </a:pPr>
            <a:r>
              <a:rPr lang="en-US" sz="1400">
                <a:solidFill>
                  <a:srgbClr val="006666"/>
                </a:solidFill>
                <a:latin typeface="Verdana" pitchFamily="34" charset="0"/>
                <a:cs typeface="Times New Roman" pitchFamily="18" charset="0"/>
              </a:rPr>
              <a:t>&gt;&gt;&gt;                                vi. Arithmetic Assignment</a:t>
            </a:r>
          </a:p>
          <a:p>
            <a:pPr marL="1371600" lvl="2" indent="-457200">
              <a:spcBef>
                <a:spcPct val="20000"/>
              </a:spcBef>
              <a:buFontTx/>
              <a:buAutoNum type="alphaLcPeriod" startAt="6"/>
            </a:pPr>
            <a:r>
              <a:rPr lang="en-US" sz="1400">
                <a:solidFill>
                  <a:srgbClr val="006666"/>
                </a:solidFill>
                <a:latin typeface="Verdana" pitchFamily="34" charset="0"/>
                <a:cs typeface="Times New Roman" pitchFamily="18" charset="0"/>
              </a:rPr>
              <a:t>!                                     vii. Unary Increment</a:t>
            </a:r>
          </a:p>
          <a:p>
            <a:pPr marL="1371600" lvl="2" indent="-457200">
              <a:spcBef>
                <a:spcPct val="20000"/>
              </a:spcBef>
            </a:pPr>
            <a:r>
              <a:rPr lang="en-US" sz="1400">
                <a:solidFill>
                  <a:srgbClr val="006666"/>
                </a:solidFill>
                <a:latin typeface="Verdana" pitchFamily="34" charset="0"/>
                <a:cs typeface="Times New Roman" pitchFamily="18" charset="0"/>
              </a:rPr>
              <a:t>h.	^                                   viii. Bit-wise AND</a:t>
            </a:r>
          </a:p>
          <a:p>
            <a:pPr marL="1371600" lvl="2" indent="-457200">
              <a:spcBef>
                <a:spcPct val="20000"/>
              </a:spcBef>
            </a:pPr>
            <a:r>
              <a:rPr lang="en-US" sz="1400">
                <a:solidFill>
                  <a:srgbClr val="006666"/>
                </a:solidFill>
                <a:latin typeface="Verdana" pitchFamily="34" charset="0"/>
                <a:cs typeface="Times New Roman" pitchFamily="18" charset="0"/>
              </a:rPr>
              <a:t>i. 	+=                                  ix. Ternary </a:t>
            </a:r>
          </a:p>
          <a:p>
            <a:pPr marL="1371600" lvl="2" indent="-457200">
              <a:spcBef>
                <a:spcPct val="20000"/>
              </a:spcBef>
            </a:pPr>
            <a:r>
              <a:rPr lang="en-US" sz="1400">
                <a:solidFill>
                  <a:srgbClr val="006666"/>
                </a:solidFill>
                <a:latin typeface="Verdana" pitchFamily="34" charset="0"/>
                <a:cs typeface="Times New Roman" pitchFamily="18" charset="0"/>
              </a:rPr>
              <a:t>j. 	?                                      x. Modulus</a:t>
            </a:r>
          </a:p>
          <a:p>
            <a:pPr marL="914400" lvl="1" indent="-457200">
              <a:spcBef>
                <a:spcPct val="20000"/>
              </a:spcBef>
            </a:pPr>
            <a:r>
              <a:rPr lang="en-GB" sz="1400">
                <a:solidFill>
                  <a:srgbClr val="006666"/>
                </a:solidFill>
                <a:latin typeface="Verdana" pitchFamily="34" charset="0"/>
                <a:cs typeface="Times New Roman" pitchFamily="18" charset="0"/>
              </a:rPr>
              <a:t>2. </a:t>
            </a:r>
            <a:r>
              <a:rPr lang="en-US" sz="1400">
                <a:solidFill>
                  <a:srgbClr val="006666"/>
                </a:solidFill>
                <a:latin typeface="Verdana" pitchFamily="34" charset="0"/>
                <a:cs typeface="Times New Roman" pitchFamily="18" charset="0"/>
              </a:rPr>
              <a:t>The if decision construct is used when there are multiple values for the same</a:t>
            </a:r>
          </a:p>
          <a:p>
            <a:pPr marL="914400" lvl="1" indent="-457200">
              <a:spcBef>
                <a:spcPct val="20000"/>
              </a:spcBef>
            </a:pPr>
            <a:r>
              <a:rPr lang="en-US" sz="1400">
                <a:solidFill>
                  <a:srgbClr val="006666"/>
                </a:solidFill>
                <a:latin typeface="Verdana" pitchFamily="34" charset="0"/>
                <a:cs typeface="Times New Roman" pitchFamily="18" charset="0"/>
              </a:rPr>
              <a:t>    variable. (True/False). </a:t>
            </a:r>
          </a:p>
          <a:p>
            <a:pPr marL="914400" lvl="1" indent="-457200">
              <a:spcBef>
                <a:spcPct val="20000"/>
              </a:spcBef>
            </a:pPr>
            <a:r>
              <a:rPr lang="en-US" sz="1400">
                <a:solidFill>
                  <a:srgbClr val="006666"/>
                </a:solidFill>
                <a:latin typeface="Verdana" pitchFamily="34" charset="0"/>
                <a:cs typeface="Times New Roman" pitchFamily="18" charset="0"/>
              </a:rPr>
              <a:t> </a:t>
            </a:r>
          </a:p>
        </p:txBody>
      </p:sp>
      <p:sp>
        <p:nvSpPr>
          <p:cNvPr id="428035" name="Line 1027"/>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242457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Challenge (Contd.)</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FontTx/>
              <a:buAutoNum type="arabicPeriod" startAt="3"/>
            </a:pPr>
            <a:r>
              <a:rPr lang="en-US" sz="1400">
                <a:solidFill>
                  <a:srgbClr val="006666"/>
                </a:solidFill>
                <a:latin typeface="Verdana" pitchFamily="34" charset="0"/>
                <a:cs typeface="Times New Roman" pitchFamily="18" charset="0"/>
              </a:rPr>
              <a:t>Predict the output of the following code snippet</a:t>
            </a:r>
          </a:p>
          <a:p>
            <a:pPr marL="1371600" lvl="2" indent="-457200">
              <a:spcBef>
                <a:spcPct val="20000"/>
              </a:spcBef>
            </a:pPr>
            <a:r>
              <a:rPr lang="en-US" sz="1400">
                <a:solidFill>
                  <a:srgbClr val="006666"/>
                </a:solidFill>
                <a:latin typeface="Courier New" pitchFamily="49" charset="0"/>
                <a:cs typeface="Courier New" pitchFamily="49" charset="0"/>
              </a:rPr>
              <a:t>int n=5, d=4;</a:t>
            </a:r>
          </a:p>
          <a:p>
            <a:pPr marL="1371600" lvl="2" indent="-457200">
              <a:spcBef>
                <a:spcPct val="20000"/>
              </a:spcBef>
            </a:pPr>
            <a:r>
              <a:rPr lang="en-US" sz="1400">
                <a:solidFill>
                  <a:srgbClr val="006666"/>
                </a:solidFill>
                <a:latin typeface="Courier New" pitchFamily="49" charset="0"/>
                <a:cs typeface="Courier New" pitchFamily="49" charset="0"/>
              </a:rPr>
              <a:t>int remainder = n % d;</a:t>
            </a:r>
          </a:p>
          <a:p>
            <a:pPr marL="1371600" lvl="2" indent="-457200">
              <a:spcBef>
                <a:spcPct val="20000"/>
              </a:spcBef>
            </a:pPr>
            <a:r>
              <a:rPr lang="en-US" sz="1400">
                <a:solidFill>
                  <a:srgbClr val="006666"/>
                </a:solidFill>
                <a:latin typeface="Courier New" pitchFamily="49" charset="0"/>
                <a:cs typeface="Courier New" pitchFamily="49" charset="0"/>
              </a:rPr>
              <a:t>if (div != 0)</a:t>
            </a:r>
          </a:p>
          <a:p>
            <a:pPr marL="1371600" lvl="2" indent="-457200">
              <a:spcBef>
                <a:spcPct val="20000"/>
              </a:spcBef>
            </a:pPr>
            <a:r>
              <a:rPr lang="en-US" sz="1400">
                <a:solidFill>
                  <a:srgbClr val="006666"/>
                </a:solidFill>
                <a:latin typeface="Courier New" pitchFamily="49" charset="0"/>
                <a:cs typeface="Courier New" pitchFamily="49" charset="0"/>
              </a:rPr>
              <a:t>System.out.println(n + </a:t>
            </a:r>
            <a:r>
              <a:rPr lang="en-US" sz="1400">
                <a:solidFill>
                  <a:srgbClr val="006666"/>
                </a:solidFill>
                <a:latin typeface="Verdana"/>
                <a:cs typeface="Courier New" pitchFamily="49" charset="0"/>
              </a:rPr>
              <a:t>“</a:t>
            </a:r>
            <a:r>
              <a:rPr lang="en-US" sz="1400">
                <a:solidFill>
                  <a:srgbClr val="006666"/>
                </a:solidFill>
                <a:latin typeface="Courier New" pitchFamily="49" charset="0"/>
                <a:cs typeface="Courier New" pitchFamily="49" charset="0"/>
              </a:rPr>
              <a:t> is not completely divisible by </a:t>
            </a:r>
            <a:r>
              <a:rPr lang="en-US" sz="1400">
                <a:solidFill>
                  <a:srgbClr val="006666"/>
                </a:solidFill>
                <a:latin typeface="Verdana"/>
                <a:cs typeface="Courier New" pitchFamily="49" charset="0"/>
              </a:rPr>
              <a:t>”</a:t>
            </a:r>
            <a:r>
              <a:rPr lang="en-US" sz="1400">
                <a:solidFill>
                  <a:srgbClr val="006666"/>
                </a:solidFill>
                <a:latin typeface="Courier New" pitchFamily="49" charset="0"/>
                <a:cs typeface="Courier New" pitchFamily="49" charset="0"/>
              </a:rPr>
              <a:t> + d);</a:t>
            </a:r>
          </a:p>
          <a:p>
            <a:pPr marL="1371600" lvl="2" indent="-457200">
              <a:spcBef>
                <a:spcPct val="20000"/>
              </a:spcBef>
            </a:pPr>
            <a:r>
              <a:rPr lang="en-US" sz="1400">
                <a:solidFill>
                  <a:srgbClr val="006666"/>
                </a:solidFill>
                <a:latin typeface="Courier New" pitchFamily="49" charset="0"/>
                <a:cs typeface="Courier New" pitchFamily="49" charset="0"/>
              </a:rPr>
              <a:t>else</a:t>
            </a:r>
          </a:p>
          <a:p>
            <a:pPr marL="1371600" lvl="2" indent="-457200">
              <a:spcBef>
                <a:spcPct val="20000"/>
              </a:spcBef>
            </a:pPr>
            <a:r>
              <a:rPr lang="en-US" sz="1400">
                <a:solidFill>
                  <a:srgbClr val="006666"/>
                </a:solidFill>
                <a:latin typeface="Courier New" pitchFamily="49" charset="0"/>
                <a:cs typeface="Courier New" pitchFamily="49" charset="0"/>
              </a:rPr>
              <a:t>System.out.println(n + </a:t>
            </a:r>
            <a:r>
              <a:rPr lang="en-US" sz="1400">
                <a:solidFill>
                  <a:srgbClr val="006666"/>
                </a:solidFill>
                <a:latin typeface="Verdana"/>
                <a:cs typeface="Courier New" pitchFamily="49" charset="0"/>
              </a:rPr>
              <a:t>“</a:t>
            </a:r>
            <a:r>
              <a:rPr lang="en-US" sz="1400">
                <a:solidFill>
                  <a:srgbClr val="006666"/>
                </a:solidFill>
                <a:latin typeface="Courier New" pitchFamily="49" charset="0"/>
                <a:cs typeface="Courier New" pitchFamily="49" charset="0"/>
              </a:rPr>
              <a:t> is completely divisible by </a:t>
            </a:r>
            <a:r>
              <a:rPr lang="en-US" sz="1400">
                <a:solidFill>
                  <a:srgbClr val="006666"/>
                </a:solidFill>
                <a:latin typeface="Verdana"/>
                <a:cs typeface="Courier New" pitchFamily="49" charset="0"/>
              </a:rPr>
              <a:t>”</a:t>
            </a:r>
            <a:r>
              <a:rPr lang="en-US" sz="1400">
                <a:solidFill>
                  <a:srgbClr val="006666"/>
                </a:solidFill>
                <a:latin typeface="Courier New" pitchFamily="49" charset="0"/>
                <a:cs typeface="Courier New" pitchFamily="49" charset="0"/>
              </a:rPr>
              <a:t> + d);</a:t>
            </a:r>
            <a:r>
              <a:rPr lang="en-US" sz="1400">
                <a:solidFill>
                  <a:srgbClr val="006666"/>
                </a:solidFill>
                <a:latin typeface="Verdana" pitchFamily="34" charset="0"/>
                <a:cs typeface="Times New Roman" pitchFamily="18" charset="0"/>
              </a:rPr>
              <a:t> </a:t>
            </a:r>
          </a:p>
          <a:p>
            <a:pPr marL="1371600" lvl="2" indent="-457200">
              <a:spcBef>
                <a:spcPct val="20000"/>
              </a:spcBef>
            </a:pPr>
            <a:endParaRPr lang="en-US" sz="1400">
              <a:solidFill>
                <a:srgbClr val="006666"/>
              </a:solidFill>
              <a:latin typeface="Verdana" pitchFamily="34" charset="0"/>
              <a:cs typeface="Times New Roman" pitchFamily="18" charset="0"/>
            </a:endParaRPr>
          </a:p>
          <a:p>
            <a:pPr marL="1371600" lvl="2" indent="-457200">
              <a:spcBef>
                <a:spcPct val="20000"/>
              </a:spcBef>
            </a:pPr>
            <a:r>
              <a:rPr lang="en-US" sz="1400">
                <a:solidFill>
                  <a:srgbClr val="006666"/>
                </a:solidFill>
                <a:latin typeface="Verdana" pitchFamily="34" charset="0"/>
                <a:cs typeface="Times New Roman" pitchFamily="18" charset="0"/>
              </a:rPr>
              <a:t>a) 5 is not completely divisible by 4 </a:t>
            </a:r>
          </a:p>
          <a:p>
            <a:pPr marL="1371600" lvl="2" indent="-457200">
              <a:spcBef>
                <a:spcPct val="20000"/>
              </a:spcBef>
            </a:pPr>
            <a:r>
              <a:rPr lang="en-US" sz="1400">
                <a:solidFill>
                  <a:srgbClr val="006666"/>
                </a:solidFill>
                <a:latin typeface="Verdana" pitchFamily="34" charset="0"/>
                <a:cs typeface="Times New Roman" pitchFamily="18" charset="0"/>
              </a:rPr>
              <a:t>b) 5 is completely divisible by 4 </a:t>
            </a:r>
          </a:p>
        </p:txBody>
      </p:sp>
      <p:sp>
        <p:nvSpPr>
          <p:cNvPr id="425987"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54370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Solutions to Challenge </a:t>
            </a: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FontTx/>
              <a:buAutoNum type="arabicPeriod"/>
            </a:pPr>
            <a:endParaRPr lang="en-US" sz="1400">
              <a:solidFill>
                <a:srgbClr val="006666"/>
              </a:solidFill>
              <a:latin typeface="Courier New" pitchFamily="49" charset="0"/>
              <a:cs typeface="Times New Roman" pitchFamily="18" charset="0"/>
            </a:endParaRPr>
          </a:p>
          <a:p>
            <a:pPr marL="914400" lvl="1" indent="-457200">
              <a:spcBef>
                <a:spcPct val="20000"/>
              </a:spcBef>
              <a:buFontTx/>
              <a:buAutoNum type="arabicPeriod"/>
            </a:pPr>
            <a:r>
              <a:rPr lang="en-US" sz="1400">
                <a:solidFill>
                  <a:srgbClr val="006666"/>
                </a:solidFill>
                <a:latin typeface="Courier New" pitchFamily="49" charset="0"/>
                <a:cs typeface="Times New Roman" pitchFamily="18" charset="0"/>
              </a:rPr>
              <a:t>a-vii, b-i, c-x, d-viii, e-ii, f-iv, g-iii, h-v, i-vi, j-ix  </a:t>
            </a:r>
          </a:p>
          <a:p>
            <a:pPr marL="914400" lvl="1" indent="-457200">
              <a:spcBef>
                <a:spcPct val="20000"/>
              </a:spcBef>
              <a:buFontTx/>
              <a:buAutoNum type="arabicPeriod"/>
            </a:pPr>
            <a:r>
              <a:rPr lang="en-US" sz="1400">
                <a:solidFill>
                  <a:srgbClr val="006666"/>
                </a:solidFill>
                <a:latin typeface="Courier New" pitchFamily="49" charset="0"/>
                <a:cs typeface="Times New Roman" pitchFamily="18" charset="0"/>
              </a:rPr>
              <a:t>False </a:t>
            </a:r>
          </a:p>
          <a:p>
            <a:pPr marL="914400" lvl="1" indent="-457200">
              <a:spcBef>
                <a:spcPct val="20000"/>
              </a:spcBef>
              <a:buFontTx/>
              <a:buAutoNum type="arabicPeriod"/>
            </a:pPr>
            <a:r>
              <a:rPr lang="en-US" sz="1400">
                <a:solidFill>
                  <a:srgbClr val="006666"/>
                </a:solidFill>
                <a:latin typeface="Courier New" pitchFamily="49" charset="0"/>
                <a:cs typeface="Times New Roman" pitchFamily="18" charset="0"/>
              </a:rPr>
              <a:t>a </a:t>
            </a:r>
            <a:r>
              <a:rPr lang="en-US" sz="1400">
                <a:solidFill>
                  <a:srgbClr val="006666"/>
                </a:solidFill>
                <a:latin typeface="Verdana" pitchFamily="34" charset="0"/>
                <a:cs typeface="Times New Roman" pitchFamily="18" charset="0"/>
              </a:rPr>
              <a:t>5 is not completely divisible by 4</a:t>
            </a:r>
          </a:p>
        </p:txBody>
      </p:sp>
      <p:sp>
        <p:nvSpPr>
          <p:cNvPr id="407555" name="Line 3"/>
          <p:cNvSpPr>
            <a:spLocks noChangeShapeType="1"/>
          </p:cNvSpPr>
          <p:nvPr/>
        </p:nvSpPr>
        <p:spPr bwMode="auto">
          <a:xfrm>
            <a:off x="381000" y="62484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56535648"/>
      </p:ext>
    </p:extLst>
  </p:cSld>
  <p:clrMapOvr>
    <a:masterClrMapping/>
  </p:clrMapOvr>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format</Template>
  <TotalTime>86</TotalTime>
  <Words>4964</Words>
  <Application>Microsoft Office PowerPoint</Application>
  <PresentationFormat>On-screen Show (4:3)</PresentationFormat>
  <Paragraphs>971</Paragraphs>
  <Slides>92</Slides>
  <Notes>75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00" baseType="lpstr">
      <vt:lpstr>Times New Roman</vt:lpstr>
      <vt:lpstr>Verdana</vt:lpstr>
      <vt:lpstr>Arial</vt:lpstr>
      <vt:lpstr>MS Mincho</vt:lpstr>
      <vt:lpstr>Wingdings</vt:lpstr>
      <vt:lpstr>Courier New</vt:lpstr>
      <vt:lpstr>Presentation1</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dc:creator>
  <cp:lastModifiedBy>Pankaj</cp:lastModifiedBy>
  <cp:revision>26</cp:revision>
  <dcterms:created xsi:type="dcterms:W3CDTF">2019-07-12T04:55:02Z</dcterms:created>
  <dcterms:modified xsi:type="dcterms:W3CDTF">2019-07-12T06:21:40Z</dcterms:modified>
</cp:coreProperties>
</file>